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39"/>
    <p:restoredTop sz="96568"/>
  </p:normalViewPr>
  <p:slideViewPr>
    <p:cSldViewPr snapToGrid="0" snapToObjects="1">
      <p:cViewPr varScale="1">
        <p:scale>
          <a:sx n="125" d="100"/>
          <a:sy n="125" d="100"/>
        </p:scale>
        <p:origin x="15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C4FA-8E93-914F-A9E1-5069CA6C5E2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FF8-5178-7841-BCC4-16D496D8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9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C4FA-8E93-914F-A9E1-5069CA6C5E2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FF8-5178-7841-BCC4-16D496D8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C4FA-8E93-914F-A9E1-5069CA6C5E2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FF8-5178-7841-BCC4-16D496D8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C4FA-8E93-914F-A9E1-5069CA6C5E2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FF8-5178-7841-BCC4-16D496D8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1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C4FA-8E93-914F-A9E1-5069CA6C5E2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FF8-5178-7841-BCC4-16D496D8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1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C4FA-8E93-914F-A9E1-5069CA6C5E2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FF8-5178-7841-BCC4-16D496D8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8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C4FA-8E93-914F-A9E1-5069CA6C5E2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FF8-5178-7841-BCC4-16D496D8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9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C4FA-8E93-914F-A9E1-5069CA6C5E2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FF8-5178-7841-BCC4-16D496D8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8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C4FA-8E93-914F-A9E1-5069CA6C5E2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FF8-5178-7841-BCC4-16D496D8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1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C4FA-8E93-914F-A9E1-5069CA6C5E2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FF8-5178-7841-BCC4-16D496D8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3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C4FA-8E93-914F-A9E1-5069CA6C5E2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FF8-5178-7841-BCC4-16D496D8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1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FC4FA-8E93-914F-A9E1-5069CA6C5E2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DFF8-5178-7841-BCC4-16D496D8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1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0" y="-12939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200" dirty="0" smtClean="0">
              <a:latin typeface="Monaco" charset="0"/>
            </a:endParaRPr>
          </a:p>
          <a:p>
            <a:endParaRPr lang="en-US" sz="1200" dirty="0" smtClean="0">
              <a:latin typeface="Monaco" charset="0"/>
            </a:endParaRPr>
          </a:p>
          <a:p>
            <a:endParaRPr lang="en-US" sz="1200" dirty="0" smtClean="0"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true</a:t>
            </a:r>
          </a:p>
          <a:p>
            <a:r>
              <a:rPr lang="is-IS" sz="1200" dirty="0" smtClean="0">
                <a:solidFill>
                  <a:srgbClr val="000000"/>
                </a:solidFill>
                <a:latin typeface="Monaco" charset="0"/>
              </a:rPr>
              <a:t>900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--------------------------------------------------</a:t>
            </a:r>
          </a:p>
          <a:p>
            <a:r>
              <a:rPr lang="de-DE" sz="1200" dirty="0" smtClean="0">
                <a:solidFill>
                  <a:srgbClr val="000000"/>
                </a:solidFill>
                <a:latin typeface="Monaco" charset="0"/>
              </a:rPr>
              <a:t>Absolute </a:t>
            </a:r>
            <a:r>
              <a:rPr lang="de-DE" sz="1200" dirty="0" err="1" smtClean="0">
                <a:solidFill>
                  <a:srgbClr val="000000"/>
                </a:solidFill>
                <a:latin typeface="Monaco" charset="0"/>
              </a:rPr>
              <a:t>Mean</a:t>
            </a:r>
            <a:r>
              <a:rPr lang="de-DE" sz="1200" dirty="0" smtClean="0">
                <a:solidFill>
                  <a:srgbClr val="000000"/>
                </a:solidFill>
                <a:latin typeface="Monaco" charset="0"/>
              </a:rPr>
              <a:t>=    0.0055432857</a:t>
            </a:r>
          </a:p>
          <a:p>
            <a:r>
              <a:rPr lang="de-DE" sz="1200" dirty="0" smtClean="0">
                <a:solidFill>
                  <a:srgbClr val="000000"/>
                </a:solidFill>
                <a:latin typeface="Monaco" charset="0"/>
              </a:rPr>
              <a:t>Standard </a:t>
            </a:r>
            <a:r>
              <a:rPr lang="de-DE" sz="1200" dirty="0" err="1" smtClean="0">
                <a:solidFill>
                  <a:srgbClr val="000000"/>
                </a:solidFill>
                <a:latin typeface="Monaco" charset="0"/>
              </a:rPr>
              <a:t>Dev</a:t>
            </a:r>
            <a:r>
              <a:rPr lang="de-DE" sz="1200" dirty="0" smtClean="0">
                <a:solidFill>
                  <a:srgbClr val="000000"/>
                </a:solidFill>
                <a:latin typeface="Monaco" charset="0"/>
              </a:rPr>
              <a:t>=    0.0081389941</a:t>
            </a:r>
          </a:p>
          <a:p>
            <a:endParaRPr lang="en-US" sz="1200" dirty="0" smtClean="0">
              <a:latin typeface="Monaco" charset="0"/>
            </a:endParaRPr>
          </a:p>
          <a:p>
            <a:endParaRPr lang="en-US" sz="1200" dirty="0" smtClean="0">
              <a:latin typeface="Monaco" charset="0"/>
            </a:endParaRPr>
          </a:p>
          <a:p>
            <a:endParaRPr lang="en-US" sz="1200" dirty="0" smtClean="0"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true</a:t>
            </a:r>
          </a:p>
          <a:p>
            <a:r>
              <a:rPr lang="is-IS" sz="1200" dirty="0" smtClean="0">
                <a:solidFill>
                  <a:srgbClr val="000000"/>
                </a:solidFill>
                <a:latin typeface="Monaco" charset="0"/>
              </a:rPr>
              <a:t>600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--------------------------------------------------</a:t>
            </a:r>
          </a:p>
          <a:p>
            <a:r>
              <a:rPr lang="de-DE" sz="1200" dirty="0" smtClean="0">
                <a:solidFill>
                  <a:srgbClr val="000000"/>
                </a:solidFill>
                <a:latin typeface="Monaco" charset="0"/>
              </a:rPr>
              <a:t>Absolute </a:t>
            </a:r>
            <a:r>
              <a:rPr lang="de-DE" sz="1200" dirty="0" err="1" smtClean="0">
                <a:solidFill>
                  <a:srgbClr val="000000"/>
                </a:solidFill>
                <a:latin typeface="Monaco" charset="0"/>
              </a:rPr>
              <a:t>Mean</a:t>
            </a:r>
            <a:r>
              <a:rPr lang="de-DE" sz="1200" dirty="0" smtClean="0">
                <a:solidFill>
                  <a:srgbClr val="000000"/>
                </a:solidFill>
                <a:latin typeface="Monaco" charset="0"/>
              </a:rPr>
              <a:t>=    0.0058049373</a:t>
            </a:r>
          </a:p>
          <a:p>
            <a:r>
              <a:rPr lang="de-DE" sz="1200" dirty="0" smtClean="0">
                <a:solidFill>
                  <a:srgbClr val="000000"/>
                </a:solidFill>
                <a:latin typeface="Monaco" charset="0"/>
              </a:rPr>
              <a:t>Standard </a:t>
            </a:r>
            <a:r>
              <a:rPr lang="de-DE" sz="1200" dirty="0" err="1" smtClean="0">
                <a:solidFill>
                  <a:srgbClr val="000000"/>
                </a:solidFill>
                <a:latin typeface="Monaco" charset="0"/>
              </a:rPr>
              <a:t>Dev</a:t>
            </a:r>
            <a:r>
              <a:rPr lang="de-DE" sz="1200" dirty="0" smtClean="0">
                <a:solidFill>
                  <a:srgbClr val="000000"/>
                </a:solidFill>
                <a:latin typeface="Monaco" charset="0"/>
              </a:rPr>
              <a:t>=    0.0079627410</a:t>
            </a:r>
          </a:p>
          <a:p>
            <a:endParaRPr lang="en-US" sz="1200" dirty="0" smtClean="0">
              <a:latin typeface="Monaco" charset="0"/>
            </a:endParaRPr>
          </a:p>
          <a:p>
            <a:endParaRPr lang="en-US" sz="1200" dirty="0" smtClean="0">
              <a:latin typeface="Monaco" charset="0"/>
            </a:endParaRPr>
          </a:p>
          <a:p>
            <a:endParaRPr lang="en-US" sz="1200" dirty="0" smtClean="0"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true</a:t>
            </a:r>
          </a:p>
          <a:p>
            <a:r>
              <a:rPr lang="is-IS" sz="1200" dirty="0" smtClean="0">
                <a:solidFill>
                  <a:srgbClr val="000000"/>
                </a:solidFill>
                <a:latin typeface="Monaco" charset="0"/>
              </a:rPr>
              <a:t>400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--------------------------------------------------</a:t>
            </a:r>
          </a:p>
          <a:p>
            <a:r>
              <a:rPr lang="de-DE" sz="1200" dirty="0" smtClean="0">
                <a:solidFill>
                  <a:srgbClr val="000000"/>
                </a:solidFill>
                <a:latin typeface="Monaco" charset="0"/>
              </a:rPr>
              <a:t>Absolute </a:t>
            </a:r>
            <a:r>
              <a:rPr lang="de-DE" sz="1200" dirty="0" err="1" smtClean="0">
                <a:solidFill>
                  <a:srgbClr val="000000"/>
                </a:solidFill>
                <a:latin typeface="Monaco" charset="0"/>
              </a:rPr>
              <a:t>Mean</a:t>
            </a:r>
            <a:r>
              <a:rPr lang="de-DE" sz="1200" dirty="0" smtClean="0">
                <a:solidFill>
                  <a:srgbClr val="000000"/>
                </a:solidFill>
                <a:latin typeface="Monaco" charset="0"/>
              </a:rPr>
              <a:t>=    0.0060560755</a:t>
            </a:r>
          </a:p>
          <a:p>
            <a:r>
              <a:rPr lang="de-DE" sz="1200" dirty="0" smtClean="0">
                <a:solidFill>
                  <a:srgbClr val="000000"/>
                </a:solidFill>
                <a:latin typeface="Monaco" charset="0"/>
              </a:rPr>
              <a:t>Standard </a:t>
            </a:r>
            <a:r>
              <a:rPr lang="de-DE" sz="1200" dirty="0" err="1" smtClean="0">
                <a:solidFill>
                  <a:srgbClr val="000000"/>
                </a:solidFill>
                <a:latin typeface="Monaco" charset="0"/>
              </a:rPr>
              <a:t>Dev</a:t>
            </a:r>
            <a:r>
              <a:rPr lang="de-DE" sz="1200" dirty="0" smtClean="0">
                <a:solidFill>
                  <a:srgbClr val="000000"/>
                </a:solidFill>
                <a:latin typeface="Monaco" charset="0"/>
              </a:rPr>
              <a:t>=    0.0082336704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42460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200" dirty="0">
                <a:solidFill>
                  <a:srgbClr val="000000"/>
                </a:solidFill>
                <a:latin typeface="Monaco" charset="0"/>
              </a:rPr>
              <a:t>indicated</a:t>
            </a:r>
            <a:endParaRPr lang="is-IS" sz="1200" dirty="0">
              <a:solidFill>
                <a:srgbClr val="000000"/>
              </a:solidFill>
              <a:latin typeface="Monaco" charset="0"/>
            </a:endParaRPr>
          </a:p>
          <a:p>
            <a:pPr lvl="0"/>
            <a:r>
              <a:rPr lang="is-IS" sz="1200" dirty="0">
                <a:solidFill>
                  <a:srgbClr val="000000"/>
                </a:solidFill>
                <a:latin typeface="Monaco" charset="0"/>
              </a:rPr>
              <a:t>900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latin typeface="Monaco" charset="0"/>
              </a:rPr>
              <a:t>--------------------------------------------------</a:t>
            </a:r>
          </a:p>
          <a:p>
            <a:pPr lvl="0"/>
            <a:r>
              <a:rPr lang="de-DE" sz="1200" dirty="0">
                <a:solidFill>
                  <a:srgbClr val="000000"/>
                </a:solidFill>
                <a:latin typeface="Monaco" charset="0"/>
              </a:rPr>
              <a:t>Absolute </a:t>
            </a:r>
            <a:r>
              <a:rPr lang="de-DE" sz="1200" dirty="0" err="1">
                <a:solidFill>
                  <a:srgbClr val="000000"/>
                </a:solidFill>
                <a:latin typeface="Monaco" charset="0"/>
              </a:rPr>
              <a:t>Mean</a:t>
            </a:r>
            <a:r>
              <a:rPr lang="de-DE" sz="1200" dirty="0">
                <a:solidFill>
                  <a:srgbClr val="000000"/>
                </a:solidFill>
                <a:latin typeface="Monaco" charset="0"/>
              </a:rPr>
              <a:t>=    0.0059275254</a:t>
            </a:r>
          </a:p>
          <a:p>
            <a:pPr lvl="0"/>
            <a:r>
              <a:rPr lang="de-DE" sz="1200" dirty="0">
                <a:solidFill>
                  <a:srgbClr val="000000"/>
                </a:solidFill>
                <a:latin typeface="Monaco" charset="0"/>
              </a:rPr>
              <a:t>Standard </a:t>
            </a:r>
            <a:r>
              <a:rPr lang="de-DE" sz="1200" dirty="0" err="1">
                <a:solidFill>
                  <a:srgbClr val="000000"/>
                </a:solidFill>
                <a:latin typeface="Monaco" charset="0"/>
              </a:rPr>
              <a:t>Dev</a:t>
            </a:r>
            <a:r>
              <a:rPr lang="de-DE" sz="1200" dirty="0">
                <a:solidFill>
                  <a:srgbClr val="000000"/>
                </a:solidFill>
                <a:latin typeface="Monaco" charset="0"/>
              </a:rPr>
              <a:t>=    0.0089165942</a:t>
            </a:r>
          </a:p>
          <a:p>
            <a:pPr lvl="0"/>
            <a:endParaRPr lang="en-US" sz="1200" dirty="0">
              <a:solidFill>
                <a:prstClr val="black"/>
              </a:solidFill>
              <a:latin typeface="Monaco" charset="0"/>
            </a:endParaRPr>
          </a:p>
          <a:p>
            <a:pPr lvl="0"/>
            <a:endParaRPr lang="en-US" sz="1200" dirty="0">
              <a:solidFill>
                <a:prstClr val="black"/>
              </a:solidFill>
              <a:latin typeface="Monaco" charset="0"/>
            </a:endParaRPr>
          </a:p>
          <a:p>
            <a:pPr lvl="0"/>
            <a:endParaRPr lang="en-US" sz="1200" dirty="0">
              <a:solidFill>
                <a:prstClr val="black"/>
              </a:solidFill>
              <a:latin typeface="Monaco" charset="0"/>
            </a:endParaRPr>
          </a:p>
          <a:p>
            <a:pPr lvl="0"/>
            <a:r>
              <a:rPr lang="en-US" sz="1200" dirty="0">
                <a:solidFill>
                  <a:srgbClr val="000000"/>
                </a:solidFill>
                <a:latin typeface="Monaco" charset="0"/>
              </a:rPr>
              <a:t>indicated</a:t>
            </a:r>
          </a:p>
          <a:p>
            <a:pPr lvl="0"/>
            <a:r>
              <a:rPr lang="is-IS" sz="1200" dirty="0">
                <a:solidFill>
                  <a:srgbClr val="000000"/>
                </a:solidFill>
                <a:latin typeface="Monaco" charset="0"/>
              </a:rPr>
              <a:t>600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latin typeface="Monaco" charset="0"/>
              </a:rPr>
              <a:t>--------------------------------------------------</a:t>
            </a:r>
          </a:p>
          <a:p>
            <a:pPr lvl="0"/>
            <a:r>
              <a:rPr lang="de-DE" sz="1200" dirty="0">
                <a:solidFill>
                  <a:srgbClr val="000000"/>
                </a:solidFill>
                <a:latin typeface="Monaco" charset="0"/>
              </a:rPr>
              <a:t>Absolute </a:t>
            </a:r>
            <a:r>
              <a:rPr lang="de-DE" sz="1200" dirty="0" err="1">
                <a:solidFill>
                  <a:srgbClr val="000000"/>
                </a:solidFill>
                <a:latin typeface="Monaco" charset="0"/>
              </a:rPr>
              <a:t>Mean</a:t>
            </a:r>
            <a:r>
              <a:rPr lang="de-DE" sz="1200" dirty="0">
                <a:solidFill>
                  <a:srgbClr val="000000"/>
                </a:solidFill>
                <a:latin typeface="Monaco" charset="0"/>
              </a:rPr>
              <a:t>=    0.0059758026</a:t>
            </a:r>
          </a:p>
          <a:p>
            <a:pPr lvl="0"/>
            <a:r>
              <a:rPr lang="de-DE" sz="1200" dirty="0">
                <a:solidFill>
                  <a:srgbClr val="000000"/>
                </a:solidFill>
                <a:latin typeface="Monaco" charset="0"/>
              </a:rPr>
              <a:t>Standard </a:t>
            </a:r>
            <a:r>
              <a:rPr lang="de-DE" sz="1200" dirty="0" err="1">
                <a:solidFill>
                  <a:srgbClr val="000000"/>
                </a:solidFill>
                <a:latin typeface="Monaco" charset="0"/>
              </a:rPr>
              <a:t>Dev</a:t>
            </a:r>
            <a:r>
              <a:rPr lang="de-DE" sz="1200" dirty="0">
                <a:solidFill>
                  <a:srgbClr val="000000"/>
                </a:solidFill>
                <a:latin typeface="Monaco" charset="0"/>
              </a:rPr>
              <a:t>=    0.0083705437</a:t>
            </a:r>
          </a:p>
          <a:p>
            <a:pPr lvl="0"/>
            <a:endParaRPr lang="en-US" sz="1200" dirty="0">
              <a:solidFill>
                <a:prstClr val="black"/>
              </a:solidFill>
              <a:latin typeface="Monaco" charset="0"/>
            </a:endParaRPr>
          </a:p>
          <a:p>
            <a:pPr lvl="0"/>
            <a:endParaRPr lang="en-US" sz="1200" dirty="0">
              <a:solidFill>
                <a:prstClr val="black"/>
              </a:solidFill>
              <a:latin typeface="Monaco" charset="0"/>
            </a:endParaRPr>
          </a:p>
          <a:p>
            <a:pPr lvl="0"/>
            <a:endParaRPr lang="en-US" sz="1200" dirty="0">
              <a:solidFill>
                <a:prstClr val="black"/>
              </a:solidFill>
              <a:latin typeface="Monaco" charset="0"/>
            </a:endParaRPr>
          </a:p>
          <a:p>
            <a:pPr lvl="0"/>
            <a:r>
              <a:rPr lang="en-US" sz="1200" dirty="0">
                <a:solidFill>
                  <a:srgbClr val="000000"/>
                </a:solidFill>
                <a:latin typeface="Monaco" charset="0"/>
              </a:rPr>
              <a:t>indicated</a:t>
            </a:r>
          </a:p>
          <a:p>
            <a:pPr lvl="0"/>
            <a:r>
              <a:rPr lang="is-IS" sz="1200" dirty="0">
                <a:solidFill>
                  <a:srgbClr val="000000"/>
                </a:solidFill>
                <a:latin typeface="Monaco" charset="0"/>
              </a:rPr>
              <a:t>400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latin typeface="Monaco" charset="0"/>
              </a:rPr>
              <a:t>--------------------------------------------------</a:t>
            </a:r>
          </a:p>
          <a:p>
            <a:pPr lvl="0"/>
            <a:r>
              <a:rPr lang="de-DE" sz="1200" dirty="0">
                <a:solidFill>
                  <a:srgbClr val="000000"/>
                </a:solidFill>
                <a:latin typeface="Monaco" charset="0"/>
              </a:rPr>
              <a:t>Absolute </a:t>
            </a:r>
            <a:r>
              <a:rPr lang="de-DE" sz="1200" dirty="0" err="1">
                <a:solidFill>
                  <a:srgbClr val="000000"/>
                </a:solidFill>
                <a:latin typeface="Monaco" charset="0"/>
              </a:rPr>
              <a:t>Mean</a:t>
            </a:r>
            <a:r>
              <a:rPr lang="de-DE" sz="1200" dirty="0">
                <a:solidFill>
                  <a:srgbClr val="000000"/>
                </a:solidFill>
                <a:latin typeface="Monaco" charset="0"/>
              </a:rPr>
              <a:t>=    0.0068778802</a:t>
            </a:r>
          </a:p>
          <a:p>
            <a:pPr lvl="0"/>
            <a:r>
              <a:rPr lang="de-DE" sz="1200" dirty="0">
                <a:solidFill>
                  <a:srgbClr val="000000"/>
                </a:solidFill>
                <a:latin typeface="Monaco" charset="0"/>
              </a:rPr>
              <a:t>Standard </a:t>
            </a:r>
            <a:r>
              <a:rPr lang="de-DE" sz="1200" dirty="0" err="1">
                <a:solidFill>
                  <a:srgbClr val="000000"/>
                </a:solidFill>
                <a:latin typeface="Monaco" charset="0"/>
              </a:rPr>
              <a:t>Dev</a:t>
            </a:r>
            <a:r>
              <a:rPr lang="de-DE" sz="1200" dirty="0">
                <a:solidFill>
                  <a:srgbClr val="000000"/>
                </a:solidFill>
                <a:latin typeface="Monaco" charset="0"/>
              </a:rPr>
              <a:t>=    0.0092978325</a:t>
            </a:r>
          </a:p>
        </p:txBody>
      </p:sp>
    </p:spTree>
    <p:extLst>
      <p:ext uri="{BB962C8B-B14F-4D97-AF65-F5344CB8AC3E}">
        <p14:creationId xmlns:p14="http://schemas.microsoft.com/office/powerpoint/2010/main" val="197186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70" y="-426720"/>
            <a:ext cx="10368235" cy="739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99193" y="894080"/>
            <a:ext cx="2292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K=600mb Indicated AS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K=600mb True AS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53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72</Words>
  <Application>Microsoft Macintosh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Monaco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Thomas Faber</dc:creator>
  <cp:lastModifiedBy>Spencer Thomas Faber</cp:lastModifiedBy>
  <cp:revision>2</cp:revision>
  <dcterms:created xsi:type="dcterms:W3CDTF">2016-03-25T02:00:00Z</dcterms:created>
  <dcterms:modified xsi:type="dcterms:W3CDTF">2016-03-25T02:10:52Z</dcterms:modified>
</cp:coreProperties>
</file>