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9202400" cy="8229600"/>
  <p:notesSz cx="6858000" cy="9144000"/>
  <p:defaultTextStyle>
    <a:defPPr>
      <a:defRPr lang="en-US"/>
    </a:defPPr>
    <a:lvl1pPr algn="l" rtl="0" fontAlgn="base">
      <a:spcBef>
        <a:spcPct val="0"/>
      </a:spcBef>
      <a:spcAft>
        <a:spcPct val="0"/>
      </a:spcAft>
      <a:defRPr sz="3100" kern="1200">
        <a:solidFill>
          <a:schemeClr val="tx1"/>
        </a:solidFill>
        <a:latin typeface="Arial" charset="0"/>
        <a:ea typeface="+mn-ea"/>
        <a:cs typeface="+mn-cs"/>
      </a:defRPr>
    </a:lvl1pPr>
    <a:lvl2pPr marL="457200" algn="l" rtl="0" fontAlgn="base">
      <a:spcBef>
        <a:spcPct val="0"/>
      </a:spcBef>
      <a:spcAft>
        <a:spcPct val="0"/>
      </a:spcAft>
      <a:defRPr sz="3100" kern="1200">
        <a:solidFill>
          <a:schemeClr val="tx1"/>
        </a:solidFill>
        <a:latin typeface="Arial" charset="0"/>
        <a:ea typeface="+mn-ea"/>
        <a:cs typeface="+mn-cs"/>
      </a:defRPr>
    </a:lvl2pPr>
    <a:lvl3pPr marL="914400" algn="l" rtl="0" fontAlgn="base">
      <a:spcBef>
        <a:spcPct val="0"/>
      </a:spcBef>
      <a:spcAft>
        <a:spcPct val="0"/>
      </a:spcAft>
      <a:defRPr sz="3100" kern="1200">
        <a:solidFill>
          <a:schemeClr val="tx1"/>
        </a:solidFill>
        <a:latin typeface="Arial" charset="0"/>
        <a:ea typeface="+mn-ea"/>
        <a:cs typeface="+mn-cs"/>
      </a:defRPr>
    </a:lvl3pPr>
    <a:lvl4pPr marL="1371600" algn="l" rtl="0" fontAlgn="base">
      <a:spcBef>
        <a:spcPct val="0"/>
      </a:spcBef>
      <a:spcAft>
        <a:spcPct val="0"/>
      </a:spcAft>
      <a:defRPr sz="3100" kern="1200">
        <a:solidFill>
          <a:schemeClr val="tx1"/>
        </a:solidFill>
        <a:latin typeface="Arial" charset="0"/>
        <a:ea typeface="+mn-ea"/>
        <a:cs typeface="+mn-cs"/>
      </a:defRPr>
    </a:lvl4pPr>
    <a:lvl5pPr marL="1828800" algn="l" rtl="0" fontAlgn="base">
      <a:spcBef>
        <a:spcPct val="0"/>
      </a:spcBef>
      <a:spcAft>
        <a:spcPct val="0"/>
      </a:spcAft>
      <a:defRPr sz="3100" kern="1200">
        <a:solidFill>
          <a:schemeClr val="tx1"/>
        </a:solidFill>
        <a:latin typeface="Arial" charset="0"/>
        <a:ea typeface="+mn-ea"/>
        <a:cs typeface="+mn-cs"/>
      </a:defRPr>
    </a:lvl5pPr>
    <a:lvl6pPr marL="2286000" algn="l" defTabSz="914400" rtl="0" eaLnBrk="1" latinLnBrk="0" hangingPunct="1">
      <a:defRPr sz="3100" kern="1200">
        <a:solidFill>
          <a:schemeClr val="tx1"/>
        </a:solidFill>
        <a:latin typeface="Arial" charset="0"/>
        <a:ea typeface="+mn-ea"/>
        <a:cs typeface="+mn-cs"/>
      </a:defRPr>
    </a:lvl6pPr>
    <a:lvl7pPr marL="2743200" algn="l" defTabSz="914400" rtl="0" eaLnBrk="1" latinLnBrk="0" hangingPunct="1">
      <a:defRPr sz="3100" kern="1200">
        <a:solidFill>
          <a:schemeClr val="tx1"/>
        </a:solidFill>
        <a:latin typeface="Arial" charset="0"/>
        <a:ea typeface="+mn-ea"/>
        <a:cs typeface="+mn-cs"/>
      </a:defRPr>
    </a:lvl7pPr>
    <a:lvl8pPr marL="3200400" algn="l" defTabSz="914400" rtl="0" eaLnBrk="1" latinLnBrk="0" hangingPunct="1">
      <a:defRPr sz="3100" kern="1200">
        <a:solidFill>
          <a:schemeClr val="tx1"/>
        </a:solidFill>
        <a:latin typeface="Arial" charset="0"/>
        <a:ea typeface="+mn-ea"/>
        <a:cs typeface="+mn-cs"/>
      </a:defRPr>
    </a:lvl8pPr>
    <a:lvl9pPr marL="3657600" algn="l" defTabSz="914400" rtl="0" eaLnBrk="1" latinLnBrk="0" hangingPunct="1">
      <a:defRPr sz="3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592">
          <p15:clr>
            <a:srgbClr val="A4A3A4"/>
          </p15:clr>
        </p15:guide>
        <p15:guide id="2" orient="horz" pos="1104">
          <p15:clr>
            <a:srgbClr val="A4A3A4"/>
          </p15:clr>
        </p15:guide>
        <p15:guide id="3" orient="horz" pos="4992">
          <p15:clr>
            <a:srgbClr val="A4A3A4"/>
          </p15:clr>
        </p15:guide>
        <p15:guide id="4" orient="horz" pos="288">
          <p15:clr>
            <a:srgbClr val="A4A3A4"/>
          </p15:clr>
        </p15:guide>
        <p15:guide id="5" pos="9312">
          <p15:clr>
            <a:srgbClr val="A4A3A4"/>
          </p15:clr>
        </p15:guide>
        <p15:guide id="6" pos="3024">
          <p15:clr>
            <a:srgbClr val="A4A3A4"/>
          </p15:clr>
        </p15:guide>
        <p15:guide id="7" pos="6048">
          <p15:clr>
            <a:srgbClr val="A4A3A4"/>
          </p15:clr>
        </p15:guide>
        <p15:guide id="8" pos="192">
          <p15:clr>
            <a:srgbClr val="A4A3A4"/>
          </p15:clr>
        </p15:guide>
        <p15:guide id="9" pos="11904">
          <p15:clr>
            <a:srgbClr val="A4A3A4"/>
          </p15:clr>
        </p15:guide>
        <p15:guide id="10" pos="108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nchok Dorje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3F9FA"/>
    <a:srgbClr val="FFB9B9"/>
    <a:srgbClr val="FF99FF"/>
    <a:srgbClr val="FFCCFF"/>
    <a:srgbClr val="CC0000"/>
    <a:srgbClr val="6FB3C3"/>
    <a:srgbClr val="6FBDC3"/>
    <a:srgbClr val="4BADB5"/>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586" autoAdjust="0"/>
    <p:restoredTop sz="96433" autoAdjust="0"/>
  </p:normalViewPr>
  <p:slideViewPr>
    <p:cSldViewPr>
      <p:cViewPr>
        <p:scale>
          <a:sx n="200" d="100"/>
          <a:sy n="200" d="100"/>
        </p:scale>
        <p:origin x="144" y="204"/>
      </p:cViewPr>
      <p:guideLst>
        <p:guide orient="horz" pos="2592"/>
        <p:guide orient="horz" pos="1104"/>
        <p:guide orient="horz" pos="4992"/>
        <p:guide orient="horz" pos="288"/>
        <p:guide pos="9312"/>
        <p:guide pos="3024"/>
        <p:guide pos="6048"/>
        <p:guide pos="192"/>
        <p:guide pos="11904"/>
        <p:guide pos="108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R01SFCHSM03.r01.med.va.gov\homedir$\vhasfcscherr\WIHS\cysc\output\TDF%20AUC%20eGFR%20traj\WIHS%20eGFR%20traj%20TDF%20AUC%2012SEP2014.xls"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6840507436570401"/>
          <c:y val="5.0925925925925902E-2"/>
          <c:w val="0.75728937007874098"/>
          <c:h val="0.74439012831729401"/>
        </c:manualLayout>
      </c:layout>
      <c:scatterChart>
        <c:scatterStyle val="lineMarker"/>
        <c:varyColors val="0"/>
        <c:ser>
          <c:idx val="0"/>
          <c:order val="0"/>
          <c:tx>
            <c:strRef>
              <c:f>'Sheet2 (2)'!$A$2</c:f>
              <c:strCache>
                <c:ptCount val="1"/>
                <c:pt idx="0">
                  <c:v>TDF AUC: 1031-2640 ng × h/ml</c:v>
                </c:pt>
              </c:strCache>
            </c:strRef>
          </c:tx>
          <c:spPr>
            <a:ln w="28575">
              <a:solidFill>
                <a:schemeClr val="tx1"/>
              </a:solidFill>
              <a:prstDash val="solid"/>
            </a:ln>
          </c:spPr>
          <c:marker>
            <c:symbol val="none"/>
          </c:marker>
          <c:errBars>
            <c:errDir val="y"/>
            <c:errBarType val="both"/>
            <c:errValType val="cust"/>
            <c:noEndCap val="0"/>
            <c:plus>
              <c:numRef>
                <c:f>'Sheet2 (2)'!$D$2:$D$9</c:f>
                <c:numCache>
                  <c:formatCode>General</c:formatCode>
                  <c:ptCount val="8"/>
                  <c:pt idx="0">
                    <c:v>2.5</c:v>
                  </c:pt>
                  <c:pt idx="1">
                    <c:v>2.2999999999999998</c:v>
                  </c:pt>
                  <c:pt idx="2">
                    <c:v>2.2999999999999998</c:v>
                  </c:pt>
                  <c:pt idx="3">
                    <c:v>2.4</c:v>
                  </c:pt>
                  <c:pt idx="4">
                    <c:v>2.5</c:v>
                  </c:pt>
                  <c:pt idx="5">
                    <c:v>2.6</c:v>
                  </c:pt>
                  <c:pt idx="6">
                    <c:v>2.7</c:v>
                  </c:pt>
                  <c:pt idx="7">
                    <c:v>2.9</c:v>
                  </c:pt>
                </c:numCache>
              </c:numRef>
            </c:plus>
            <c:minus>
              <c:numRef>
                <c:f>'Sheet2 (2)'!$D$2:$D$9</c:f>
                <c:numCache>
                  <c:formatCode>General</c:formatCode>
                  <c:ptCount val="8"/>
                  <c:pt idx="0">
                    <c:v>2.5</c:v>
                  </c:pt>
                  <c:pt idx="1">
                    <c:v>2.2999999999999998</c:v>
                  </c:pt>
                  <c:pt idx="2">
                    <c:v>2.2999999999999998</c:v>
                  </c:pt>
                  <c:pt idx="3">
                    <c:v>2.4</c:v>
                  </c:pt>
                  <c:pt idx="4">
                    <c:v>2.5</c:v>
                  </c:pt>
                  <c:pt idx="5">
                    <c:v>2.6</c:v>
                  </c:pt>
                  <c:pt idx="6">
                    <c:v>2.7</c:v>
                  </c:pt>
                  <c:pt idx="7">
                    <c:v>2.9</c:v>
                  </c:pt>
                </c:numCache>
              </c:numRef>
            </c:minus>
            <c:spPr>
              <a:ln w="3175">
                <a:solidFill>
                  <a:srgbClr val="000000"/>
                </a:solidFill>
                <a:prstDash val="solid"/>
              </a:ln>
            </c:spPr>
          </c:errBars>
          <c:xVal>
            <c:numRef>
              <c:f>'Sheet2 (2)'!$B$2:$B$9</c:f>
              <c:numCache>
                <c:formatCode>General</c:formatCode>
                <c:ptCount val="8"/>
                <c:pt idx="0">
                  <c:v>0</c:v>
                </c:pt>
                <c:pt idx="1">
                  <c:v>1</c:v>
                </c:pt>
                <c:pt idx="2">
                  <c:v>2</c:v>
                </c:pt>
                <c:pt idx="3">
                  <c:v>3</c:v>
                </c:pt>
                <c:pt idx="4">
                  <c:v>4</c:v>
                </c:pt>
                <c:pt idx="5">
                  <c:v>5</c:v>
                </c:pt>
                <c:pt idx="6">
                  <c:v>6</c:v>
                </c:pt>
                <c:pt idx="7">
                  <c:v>7</c:v>
                </c:pt>
              </c:numCache>
            </c:numRef>
          </c:xVal>
          <c:yVal>
            <c:numRef>
              <c:f>'Sheet2 (2)'!$C$2:$C$9</c:f>
              <c:numCache>
                <c:formatCode>0.0</c:formatCode>
                <c:ptCount val="8"/>
                <c:pt idx="0">
                  <c:v>104</c:v>
                </c:pt>
                <c:pt idx="1">
                  <c:v>105.7</c:v>
                </c:pt>
                <c:pt idx="2">
                  <c:v>107.3</c:v>
                </c:pt>
                <c:pt idx="3">
                  <c:v>108.9</c:v>
                </c:pt>
                <c:pt idx="4">
                  <c:v>109.1</c:v>
                </c:pt>
                <c:pt idx="5">
                  <c:v>107.7</c:v>
                </c:pt>
                <c:pt idx="6">
                  <c:v>106.3</c:v>
                </c:pt>
                <c:pt idx="7">
                  <c:v>104.9</c:v>
                </c:pt>
              </c:numCache>
            </c:numRef>
          </c:yVal>
          <c:smooth val="0"/>
        </c:ser>
        <c:ser>
          <c:idx val="1"/>
          <c:order val="1"/>
          <c:tx>
            <c:strRef>
              <c:f>'Sheet2 (2)'!$A$10</c:f>
              <c:strCache>
                <c:ptCount val="1"/>
                <c:pt idx="0">
                  <c:v>TDF AUC: 2646-3922 ng × h/ml</c:v>
                </c:pt>
              </c:strCache>
            </c:strRef>
          </c:tx>
          <c:spPr>
            <a:ln w="28575">
              <a:solidFill>
                <a:schemeClr val="bg1">
                  <a:lumMod val="50000"/>
                </a:schemeClr>
              </a:solidFill>
              <a:prstDash val="sysDash"/>
            </a:ln>
          </c:spPr>
          <c:marker>
            <c:symbol val="none"/>
          </c:marker>
          <c:errBars>
            <c:errDir val="y"/>
            <c:errBarType val="both"/>
            <c:errValType val="cust"/>
            <c:noEndCap val="0"/>
            <c:plus>
              <c:numRef>
                <c:f>'Sheet2 (2)'!$D$10:$D$17</c:f>
                <c:numCache>
                  <c:formatCode>General</c:formatCode>
                  <c:ptCount val="8"/>
                  <c:pt idx="0">
                    <c:v>2.9</c:v>
                  </c:pt>
                  <c:pt idx="1">
                    <c:v>2.8</c:v>
                  </c:pt>
                  <c:pt idx="2">
                    <c:v>2.9</c:v>
                  </c:pt>
                  <c:pt idx="3">
                    <c:v>3.2</c:v>
                  </c:pt>
                  <c:pt idx="4">
                    <c:v>3.5</c:v>
                  </c:pt>
                  <c:pt idx="5">
                    <c:v>3.7</c:v>
                  </c:pt>
                  <c:pt idx="6">
                    <c:v>4.0999999999999996</c:v>
                  </c:pt>
                  <c:pt idx="7">
                    <c:v>4.5</c:v>
                  </c:pt>
                </c:numCache>
              </c:numRef>
            </c:plus>
            <c:minus>
              <c:numRef>
                <c:f>'Sheet2 (2)'!$D$10:$D$17</c:f>
                <c:numCache>
                  <c:formatCode>General</c:formatCode>
                  <c:ptCount val="8"/>
                  <c:pt idx="0">
                    <c:v>2.9</c:v>
                  </c:pt>
                  <c:pt idx="1">
                    <c:v>2.8</c:v>
                  </c:pt>
                  <c:pt idx="2">
                    <c:v>2.9</c:v>
                  </c:pt>
                  <c:pt idx="3">
                    <c:v>3.2</c:v>
                  </c:pt>
                  <c:pt idx="4">
                    <c:v>3.5</c:v>
                  </c:pt>
                  <c:pt idx="5">
                    <c:v>3.7</c:v>
                  </c:pt>
                  <c:pt idx="6">
                    <c:v>4.0999999999999996</c:v>
                  </c:pt>
                  <c:pt idx="7">
                    <c:v>4.5</c:v>
                  </c:pt>
                </c:numCache>
              </c:numRef>
            </c:minus>
            <c:spPr>
              <a:ln w="3175">
                <a:solidFill>
                  <a:srgbClr val="000000"/>
                </a:solidFill>
                <a:prstDash val="solid"/>
              </a:ln>
            </c:spPr>
          </c:errBars>
          <c:xVal>
            <c:numRef>
              <c:f>'Sheet2 (2)'!$B$10:$B$17</c:f>
              <c:numCache>
                <c:formatCode>General</c:formatCode>
                <c:ptCount val="8"/>
                <c:pt idx="0">
                  <c:v>0</c:v>
                </c:pt>
                <c:pt idx="1">
                  <c:v>1</c:v>
                </c:pt>
                <c:pt idx="2">
                  <c:v>2</c:v>
                </c:pt>
                <c:pt idx="3">
                  <c:v>3</c:v>
                </c:pt>
                <c:pt idx="4">
                  <c:v>4</c:v>
                </c:pt>
                <c:pt idx="5">
                  <c:v>5</c:v>
                </c:pt>
                <c:pt idx="6">
                  <c:v>6</c:v>
                </c:pt>
                <c:pt idx="7">
                  <c:v>7</c:v>
                </c:pt>
              </c:numCache>
            </c:numRef>
          </c:xVal>
          <c:yVal>
            <c:numRef>
              <c:f>'Sheet2 (2)'!$C$10:$C$17</c:f>
              <c:numCache>
                <c:formatCode>0.0</c:formatCode>
                <c:ptCount val="8"/>
                <c:pt idx="0">
                  <c:v>94.6</c:v>
                </c:pt>
                <c:pt idx="1">
                  <c:v>96.3</c:v>
                </c:pt>
                <c:pt idx="2">
                  <c:v>98</c:v>
                </c:pt>
                <c:pt idx="3">
                  <c:v>99.6</c:v>
                </c:pt>
                <c:pt idx="4">
                  <c:v>99.3</c:v>
                </c:pt>
                <c:pt idx="5">
                  <c:v>96.9</c:v>
                </c:pt>
                <c:pt idx="6">
                  <c:v>94.5</c:v>
                </c:pt>
                <c:pt idx="7">
                  <c:v>92.1</c:v>
                </c:pt>
              </c:numCache>
            </c:numRef>
          </c:yVal>
          <c:smooth val="0"/>
        </c:ser>
        <c:ser>
          <c:idx val="2"/>
          <c:order val="2"/>
          <c:tx>
            <c:strRef>
              <c:f>'Sheet2 (2)'!$A$18</c:f>
              <c:strCache>
                <c:ptCount val="1"/>
                <c:pt idx="0">
                  <c:v>TDF AUC: 4009-13911 ng × h/ml</c:v>
                </c:pt>
              </c:strCache>
            </c:strRef>
          </c:tx>
          <c:spPr>
            <a:ln w="28575">
              <a:solidFill>
                <a:schemeClr val="tx1"/>
              </a:solidFill>
              <a:prstDash val="sysDot"/>
            </a:ln>
          </c:spPr>
          <c:marker>
            <c:symbol val="none"/>
          </c:marker>
          <c:errBars>
            <c:errDir val="y"/>
            <c:errBarType val="both"/>
            <c:errValType val="cust"/>
            <c:noEndCap val="0"/>
            <c:plus>
              <c:numRef>
                <c:f>'Sheet2 (2)'!$D$18:$D$25</c:f>
                <c:numCache>
                  <c:formatCode>General</c:formatCode>
                  <c:ptCount val="8"/>
                  <c:pt idx="0">
                    <c:v>4.3</c:v>
                  </c:pt>
                  <c:pt idx="1">
                    <c:v>4.2</c:v>
                  </c:pt>
                  <c:pt idx="2">
                    <c:v>4.2</c:v>
                  </c:pt>
                  <c:pt idx="3">
                    <c:v>4.3</c:v>
                  </c:pt>
                  <c:pt idx="4">
                    <c:v>4.4000000000000004</c:v>
                  </c:pt>
                  <c:pt idx="5">
                    <c:v>4.5</c:v>
                  </c:pt>
                  <c:pt idx="6">
                    <c:v>4.5999999999999996</c:v>
                  </c:pt>
                  <c:pt idx="7">
                    <c:v>4.9000000000000004</c:v>
                  </c:pt>
                </c:numCache>
              </c:numRef>
            </c:plus>
            <c:minus>
              <c:numRef>
                <c:f>'Sheet2 (2)'!$D$18:$D$25</c:f>
                <c:numCache>
                  <c:formatCode>General</c:formatCode>
                  <c:ptCount val="8"/>
                  <c:pt idx="0">
                    <c:v>4.3</c:v>
                  </c:pt>
                  <c:pt idx="1">
                    <c:v>4.2</c:v>
                  </c:pt>
                  <c:pt idx="2">
                    <c:v>4.2</c:v>
                  </c:pt>
                  <c:pt idx="3">
                    <c:v>4.3</c:v>
                  </c:pt>
                  <c:pt idx="4">
                    <c:v>4.4000000000000004</c:v>
                  </c:pt>
                  <c:pt idx="5">
                    <c:v>4.5</c:v>
                  </c:pt>
                  <c:pt idx="6">
                    <c:v>4.5999999999999996</c:v>
                  </c:pt>
                  <c:pt idx="7">
                    <c:v>4.9000000000000004</c:v>
                  </c:pt>
                </c:numCache>
              </c:numRef>
            </c:minus>
            <c:spPr>
              <a:ln w="3175">
                <a:solidFill>
                  <a:srgbClr val="000000"/>
                </a:solidFill>
                <a:prstDash val="solid"/>
              </a:ln>
            </c:spPr>
          </c:errBars>
          <c:xVal>
            <c:numRef>
              <c:f>'Sheet2 (2)'!$B$18:$B$25</c:f>
              <c:numCache>
                <c:formatCode>General</c:formatCode>
                <c:ptCount val="8"/>
                <c:pt idx="0">
                  <c:v>0</c:v>
                </c:pt>
                <c:pt idx="1">
                  <c:v>1</c:v>
                </c:pt>
                <c:pt idx="2">
                  <c:v>2</c:v>
                </c:pt>
                <c:pt idx="3">
                  <c:v>3</c:v>
                </c:pt>
                <c:pt idx="4">
                  <c:v>4</c:v>
                </c:pt>
                <c:pt idx="5">
                  <c:v>5</c:v>
                </c:pt>
                <c:pt idx="6">
                  <c:v>6</c:v>
                </c:pt>
                <c:pt idx="7">
                  <c:v>7</c:v>
                </c:pt>
              </c:numCache>
            </c:numRef>
          </c:xVal>
          <c:yVal>
            <c:numRef>
              <c:f>'Sheet2 (2)'!$C$18:$C$25</c:f>
              <c:numCache>
                <c:formatCode>0.0</c:formatCode>
                <c:ptCount val="8"/>
                <c:pt idx="0">
                  <c:v>80</c:v>
                </c:pt>
                <c:pt idx="1">
                  <c:v>79.7</c:v>
                </c:pt>
                <c:pt idx="2">
                  <c:v>79.5</c:v>
                </c:pt>
                <c:pt idx="3">
                  <c:v>79.3</c:v>
                </c:pt>
                <c:pt idx="4">
                  <c:v>78.2</c:v>
                </c:pt>
                <c:pt idx="5">
                  <c:v>76.3</c:v>
                </c:pt>
                <c:pt idx="6">
                  <c:v>74.400000000000006</c:v>
                </c:pt>
                <c:pt idx="7">
                  <c:v>72.400000000000006</c:v>
                </c:pt>
              </c:numCache>
            </c:numRef>
          </c:yVal>
          <c:smooth val="0"/>
        </c:ser>
        <c:dLbls>
          <c:showLegendKey val="0"/>
          <c:showVal val="0"/>
          <c:showCatName val="0"/>
          <c:showSerName val="0"/>
          <c:showPercent val="0"/>
          <c:showBubbleSize val="0"/>
        </c:dLbls>
        <c:axId val="582200104"/>
        <c:axId val="582198928"/>
      </c:scatterChart>
      <c:valAx>
        <c:axId val="582200104"/>
        <c:scaling>
          <c:orientation val="minMax"/>
          <c:max val="8"/>
          <c:min val="-1"/>
        </c:scaling>
        <c:delete val="0"/>
        <c:axPos val="b"/>
        <c:title>
          <c:tx>
            <c:rich>
              <a:bodyPr/>
              <a:lstStyle/>
              <a:p>
                <a:pPr>
                  <a:defRPr/>
                </a:pPr>
                <a:r>
                  <a:rPr lang="en-US"/>
                  <a:t>Time (years)</a:t>
                </a:r>
              </a:p>
            </c:rich>
          </c:tx>
          <c:layout/>
          <c:overlay val="0"/>
        </c:title>
        <c:numFmt formatCode="General" sourceLinked="1"/>
        <c:majorTickMark val="out"/>
        <c:minorTickMark val="none"/>
        <c:tickLblPos val="nextTo"/>
        <c:txPr>
          <a:bodyPr rot="0" vert="horz"/>
          <a:lstStyle/>
          <a:p>
            <a:pPr>
              <a:defRPr/>
            </a:pPr>
            <a:endParaRPr lang="en-US"/>
          </a:p>
        </c:txPr>
        <c:crossAx val="582198928"/>
        <c:crossesAt val="0"/>
        <c:crossBetween val="midCat"/>
        <c:majorUnit val="1"/>
      </c:valAx>
      <c:valAx>
        <c:axId val="582198928"/>
        <c:scaling>
          <c:orientation val="minMax"/>
        </c:scaling>
        <c:delete val="0"/>
        <c:axPos val="l"/>
        <c:title>
          <c:tx>
            <c:rich>
              <a:bodyPr rot="-5400000" vert="horz"/>
              <a:lstStyle/>
              <a:p>
                <a:pPr>
                  <a:defRPr/>
                </a:pPr>
                <a:r>
                  <a:rPr lang="en-US" dirty="0"/>
                  <a:t>Mean ± SE </a:t>
                </a:r>
                <a:r>
                  <a:rPr lang="en-US" dirty="0" err="1"/>
                  <a:t>eGFRcr</a:t>
                </a:r>
                <a:r>
                  <a:rPr lang="en-US" dirty="0"/>
                  <a:t> (ml/min)</a:t>
                </a:r>
              </a:p>
            </c:rich>
          </c:tx>
          <c:layout>
            <c:manualLayout>
              <c:xMode val="edge"/>
              <c:yMode val="edge"/>
              <c:x val="0"/>
              <c:y val="0.14379237490476501"/>
            </c:manualLayout>
          </c:layout>
          <c:overlay val="0"/>
        </c:title>
        <c:numFmt formatCode="0" sourceLinked="0"/>
        <c:majorTickMark val="out"/>
        <c:minorTickMark val="none"/>
        <c:tickLblPos val="nextTo"/>
        <c:crossAx val="582200104"/>
        <c:crossesAt val="-1"/>
        <c:crossBetween val="midCat"/>
      </c:valAx>
    </c:plotArea>
    <c:legend>
      <c:legendPos val="r"/>
      <c:layout>
        <c:manualLayout>
          <c:xMode val="edge"/>
          <c:yMode val="edge"/>
          <c:x val="0.18867629046369203"/>
          <c:y val="0.41717847769028871"/>
          <c:w val="0.72313027989740597"/>
          <c:h val="0.33536307961504813"/>
        </c:manualLayout>
      </c:layout>
      <c:overlay val="0"/>
      <c:txPr>
        <a:bodyPr/>
        <a:lstStyle/>
        <a:p>
          <a:pPr marL="0" algn="l">
            <a:defRPr sz="700"/>
          </a:pPr>
          <a:endParaRPr lang="en-US"/>
        </a:p>
      </c:txPr>
    </c:legend>
    <c:plotVisOnly val="1"/>
    <c:dispBlanksAs val="gap"/>
    <c:showDLblsOverMax val="0"/>
  </c:chart>
  <c:txPr>
    <a:bodyPr/>
    <a:lstStyle/>
    <a:p>
      <a:pPr>
        <a:defRPr sz="800">
          <a:latin typeface="Calibri" panose="020F0502020204030204" pitchFamily="34" charset="0"/>
          <a:cs typeface="Arial" panose="020B0604020202020204" pitchFamily="34" charset="0"/>
        </a:defRPr>
      </a:pPr>
      <a:endParaRPr lang="en-US"/>
    </a:p>
  </c:txPr>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0.89063</cdr:x>
      <cdr:y>0.82813</cdr:y>
    </cdr:from>
    <cdr:to>
      <cdr:x>0.94271</cdr:x>
      <cdr:y>0.89757</cdr:y>
    </cdr:to>
    <cdr:sp macro="" textlink="">
      <cdr:nvSpPr>
        <cdr:cNvPr id="2" name="TextBox 1"/>
        <cdr:cNvSpPr txBox="1"/>
      </cdr:nvSpPr>
      <cdr:spPr>
        <a:xfrm xmlns:a="http://schemas.openxmlformats.org/drawingml/2006/main">
          <a:off x="4071938" y="2271714"/>
          <a:ext cx="238125" cy="190500"/>
        </a:xfrm>
        <a:prstGeom xmlns:a="http://schemas.openxmlformats.org/drawingml/2006/main" prst="rect">
          <a:avLst/>
        </a:prstGeom>
        <a:solidFill xmlns:a="http://schemas.openxmlformats.org/drawingml/2006/main">
          <a:schemeClr val="bg1"/>
        </a:solidFill>
      </cdr:spPr>
      <cdr:txBody>
        <a:bodyPr xmlns:a="http://schemas.openxmlformats.org/drawingml/2006/main" vertOverflow="clip" wrap="square" rtlCol="0"/>
        <a:lstStyle xmlns:a="http://schemas.openxmlformats.org/drawingml/2006/main"/>
        <a:p xmlns:a="http://schemas.openxmlformats.org/drawingml/2006/main">
          <a:endParaRPr lang="en-US"/>
        </a:p>
      </cdr:txBody>
    </cdr:sp>
  </cdr:relSizeAnchor>
  <cdr:relSizeAnchor xmlns:cdr="http://schemas.openxmlformats.org/drawingml/2006/chartDrawing">
    <cdr:from>
      <cdr:x>0.15069</cdr:x>
      <cdr:y>0.82407</cdr:y>
    </cdr:from>
    <cdr:to>
      <cdr:x>0.20278</cdr:x>
      <cdr:y>0.89352</cdr:y>
    </cdr:to>
    <cdr:sp macro="" textlink="">
      <cdr:nvSpPr>
        <cdr:cNvPr id="3" name="TextBox 1"/>
        <cdr:cNvSpPr txBox="1"/>
      </cdr:nvSpPr>
      <cdr:spPr>
        <a:xfrm xmlns:a="http://schemas.openxmlformats.org/drawingml/2006/main">
          <a:off x="688975" y="2260600"/>
          <a:ext cx="238125" cy="190500"/>
        </a:xfrm>
        <a:prstGeom xmlns:a="http://schemas.openxmlformats.org/drawingml/2006/main" prst="rect">
          <a:avLst/>
        </a:prstGeom>
        <a:solidFill xmlns:a="http://schemas.openxmlformats.org/drawingml/2006/main">
          <a:schemeClr val="bg1"/>
        </a:solidFill>
      </cdr:spPr>
      <cdr:txBody>
        <a:bodyPr xmlns:a="http://schemas.openxmlformats.org/drawingml/2006/main" wrap="square" rtlCol="0"/>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52A2B2-567A-034D-A02A-96C0B099DB86}" type="datetimeFigureOut">
              <a:rPr lang="en-US" smtClean="0"/>
              <a:t>12/7/2014</a:t>
            </a:fld>
            <a:endParaRPr lang="en-US"/>
          </a:p>
        </p:txBody>
      </p:sp>
      <p:sp>
        <p:nvSpPr>
          <p:cNvPr id="4" name="Slide Image Placeholder 3"/>
          <p:cNvSpPr>
            <a:spLocks noGrp="1" noRot="1" noChangeAspect="1"/>
          </p:cNvSpPr>
          <p:nvPr>
            <p:ph type="sldImg" idx="2"/>
          </p:nvPr>
        </p:nvSpPr>
        <p:spPr>
          <a:xfrm>
            <a:off x="-571500" y="685800"/>
            <a:ext cx="8001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1ECD33-F30E-014D-AFD6-64B1FACC59BA}" type="slidenum">
              <a:rPr lang="en-US" smtClean="0"/>
              <a:t>‹#›</a:t>
            </a:fld>
            <a:endParaRPr lang="en-US"/>
          </a:p>
        </p:txBody>
      </p:sp>
    </p:spTree>
    <p:extLst>
      <p:ext uri="{BB962C8B-B14F-4D97-AF65-F5344CB8AC3E}">
        <p14:creationId xmlns:p14="http://schemas.microsoft.com/office/powerpoint/2010/main" val="13140806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Between subject effect for AUC2: compared</a:t>
            </a:r>
            <a:r>
              <a:rPr lang="en-US" baseline="0" dirty="0" smtClean="0"/>
              <a:t> to </a:t>
            </a:r>
            <a:r>
              <a:rPr lang="en-US" baseline="0" dirty="0" smtClean="0"/>
              <a:t>TDF </a:t>
            </a:r>
            <a:r>
              <a:rPr lang="en-US" baseline="0" dirty="0" smtClean="0"/>
              <a:t>AUC1, people with AUC2 would have lower </a:t>
            </a:r>
            <a:r>
              <a:rPr lang="en-US" baseline="0" dirty="0" err="1" smtClean="0"/>
              <a:t>eGFR</a:t>
            </a:r>
            <a:r>
              <a:rPr lang="en-US" baseline="0" dirty="0" smtClean="0"/>
              <a:t>. </a:t>
            </a:r>
          </a:p>
          <a:p>
            <a:r>
              <a:rPr lang="en-US" baseline="0" dirty="0" smtClean="0"/>
              <a:t>Within subject effect for AUC2: people whose </a:t>
            </a:r>
            <a:r>
              <a:rPr lang="en-US" baseline="0" dirty="0" smtClean="0"/>
              <a:t>TDF </a:t>
            </a:r>
            <a:r>
              <a:rPr lang="en-US" baseline="0" dirty="0" smtClean="0"/>
              <a:t>AUC1 level change correspondingly would have corresponding changes in </a:t>
            </a:r>
            <a:r>
              <a:rPr lang="en-US" baseline="0" dirty="0" err="1" smtClean="0"/>
              <a:t>eGFR</a:t>
            </a:r>
            <a:r>
              <a:rPr lang="en-US" baseline="0" dirty="0" smtClean="0"/>
              <a:t>. But here AUC level assumed constant for a subject. </a:t>
            </a:r>
          </a:p>
          <a:p>
            <a:endParaRPr lang="en-US" baseline="0" dirty="0" smtClean="0"/>
          </a:p>
          <a:p>
            <a:r>
              <a:rPr lang="en-US" baseline="0" dirty="0" smtClean="0"/>
              <a:t>Ignoring correlation will overestimate the se of time </a:t>
            </a:r>
            <a:r>
              <a:rPr lang="en-US" baseline="0" dirty="0" err="1" smtClean="0"/>
              <a:t>dep</a:t>
            </a:r>
            <a:r>
              <a:rPr lang="en-US" baseline="0" dirty="0" smtClean="0"/>
              <a:t> </a:t>
            </a:r>
            <a:r>
              <a:rPr lang="en-US" baseline="0" dirty="0" err="1" smtClean="0"/>
              <a:t>predictros</a:t>
            </a:r>
            <a:r>
              <a:rPr lang="en-US" baseline="0" dirty="0" smtClean="0"/>
              <a:t> such as time but se for time </a:t>
            </a:r>
            <a:r>
              <a:rPr lang="en-US" baseline="0" dirty="0" err="1" smtClean="0"/>
              <a:t>indep</a:t>
            </a:r>
            <a:r>
              <a:rPr lang="en-US" baseline="0" dirty="0" smtClean="0"/>
              <a:t> predictors such as </a:t>
            </a:r>
            <a:r>
              <a:rPr lang="en-US" baseline="0" dirty="0" err="1" smtClean="0"/>
              <a:t>auc</a:t>
            </a:r>
            <a:r>
              <a:rPr lang="en-US" baseline="0" dirty="0" smtClean="0"/>
              <a:t> </a:t>
            </a:r>
            <a:r>
              <a:rPr lang="en-US" baseline="0" dirty="0" err="1" smtClean="0"/>
              <a:t>tertiles</a:t>
            </a:r>
            <a:r>
              <a:rPr lang="en-US" baseline="0" dirty="0" smtClean="0"/>
              <a:t> will be underestimated (smaller) since the long form of data make it seem like there are as much data than there really is. </a:t>
            </a:r>
            <a:endParaRPr lang="en-US" dirty="0"/>
          </a:p>
        </p:txBody>
      </p:sp>
      <p:sp>
        <p:nvSpPr>
          <p:cNvPr id="4" name="Slide Number Placeholder 3"/>
          <p:cNvSpPr>
            <a:spLocks noGrp="1"/>
          </p:cNvSpPr>
          <p:nvPr>
            <p:ph type="sldNum" sz="quarter" idx="10"/>
          </p:nvPr>
        </p:nvSpPr>
        <p:spPr/>
        <p:txBody>
          <a:bodyPr/>
          <a:lstStyle/>
          <a:p>
            <a:fld id="{661ECD33-F30E-014D-AFD6-64B1FACC59BA}" type="slidenum">
              <a:rPr lang="en-US" smtClean="0"/>
              <a:t>1</a:t>
            </a:fld>
            <a:endParaRPr lang="en-US"/>
          </a:p>
        </p:txBody>
      </p:sp>
    </p:spTree>
    <p:extLst>
      <p:ext uri="{BB962C8B-B14F-4D97-AF65-F5344CB8AC3E}">
        <p14:creationId xmlns:p14="http://schemas.microsoft.com/office/powerpoint/2010/main" val="1724815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863" y="2555875"/>
            <a:ext cx="16322675" cy="1765300"/>
          </a:xfrm>
        </p:spPr>
        <p:txBody>
          <a:bodyPr/>
          <a:lstStyle/>
          <a:p>
            <a:r>
              <a:rPr lang="en-US" smtClean="0"/>
              <a:t>Click to edit Master title style</a:t>
            </a:r>
            <a:endParaRPr lang="en-US"/>
          </a:p>
        </p:txBody>
      </p:sp>
      <p:sp>
        <p:nvSpPr>
          <p:cNvPr id="3" name="Subtitle 2"/>
          <p:cNvSpPr>
            <a:spLocks noGrp="1"/>
          </p:cNvSpPr>
          <p:nvPr>
            <p:ph type="subTitle" idx="1"/>
          </p:nvPr>
        </p:nvSpPr>
        <p:spPr>
          <a:xfrm>
            <a:off x="2879725" y="4664075"/>
            <a:ext cx="13442950" cy="2101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EA6BA9-002A-4270-AF13-8B65D3B06631}" type="slidenum">
              <a:rPr lang="en-US"/>
              <a:pPr>
                <a:defRPr/>
              </a:pPr>
              <a:t>‹#›</a:t>
            </a:fld>
            <a:endParaRPr lang="en-US"/>
          </a:p>
        </p:txBody>
      </p:sp>
    </p:spTree>
    <p:extLst>
      <p:ext uri="{BB962C8B-B14F-4D97-AF65-F5344CB8AC3E}">
        <p14:creationId xmlns:p14="http://schemas.microsoft.com/office/powerpoint/2010/main" val="231770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244E2E-4E81-402D-9149-60FB971E01D5}" type="slidenum">
              <a:rPr lang="en-US"/>
              <a:pPr>
                <a:defRPr/>
              </a:pPr>
              <a:t>‹#›</a:t>
            </a:fld>
            <a:endParaRPr lang="en-US"/>
          </a:p>
        </p:txBody>
      </p:sp>
    </p:spTree>
    <p:extLst>
      <p:ext uri="{BB962C8B-B14F-4D97-AF65-F5344CB8AC3E}">
        <p14:creationId xmlns:p14="http://schemas.microsoft.com/office/powerpoint/2010/main" val="331618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22375" y="330200"/>
            <a:ext cx="4319588" cy="702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60438" y="330200"/>
            <a:ext cx="12809537" cy="702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487B3D-AB63-47FB-B7E2-32E354B49A9F}" type="slidenum">
              <a:rPr lang="en-US"/>
              <a:pPr>
                <a:defRPr/>
              </a:pPr>
              <a:t>‹#›</a:t>
            </a:fld>
            <a:endParaRPr lang="en-US"/>
          </a:p>
        </p:txBody>
      </p:sp>
    </p:spTree>
    <p:extLst>
      <p:ext uri="{BB962C8B-B14F-4D97-AF65-F5344CB8AC3E}">
        <p14:creationId xmlns:p14="http://schemas.microsoft.com/office/powerpoint/2010/main" val="25620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59C0E0-26DF-48A2-AB2F-F0064D1E8006}" type="slidenum">
              <a:rPr lang="en-US"/>
              <a:pPr>
                <a:defRPr/>
              </a:pPr>
              <a:t>‹#›</a:t>
            </a:fld>
            <a:endParaRPr lang="en-US"/>
          </a:p>
        </p:txBody>
      </p:sp>
    </p:spTree>
    <p:extLst>
      <p:ext uri="{BB962C8B-B14F-4D97-AF65-F5344CB8AC3E}">
        <p14:creationId xmlns:p14="http://schemas.microsoft.com/office/powerpoint/2010/main" val="216409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7650" y="5287963"/>
            <a:ext cx="16321088" cy="16351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517650" y="3487738"/>
            <a:ext cx="16321088" cy="18002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786831-9B9B-4106-8B1A-DD2EA7EE7906}" type="slidenum">
              <a:rPr lang="en-US"/>
              <a:pPr>
                <a:defRPr/>
              </a:pPr>
              <a:t>‹#›</a:t>
            </a:fld>
            <a:endParaRPr lang="en-US"/>
          </a:p>
        </p:txBody>
      </p:sp>
    </p:spTree>
    <p:extLst>
      <p:ext uri="{BB962C8B-B14F-4D97-AF65-F5344CB8AC3E}">
        <p14:creationId xmlns:p14="http://schemas.microsoft.com/office/powerpoint/2010/main" val="2164805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0438" y="1920875"/>
            <a:ext cx="8564562" cy="5430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677400" y="1920875"/>
            <a:ext cx="8564563" cy="5430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26A1772-D439-4F7D-9371-032C28C73A28}" type="slidenum">
              <a:rPr lang="en-US"/>
              <a:pPr>
                <a:defRPr/>
              </a:pPr>
              <a:t>‹#›</a:t>
            </a:fld>
            <a:endParaRPr lang="en-US"/>
          </a:p>
        </p:txBody>
      </p:sp>
    </p:spTree>
    <p:extLst>
      <p:ext uri="{BB962C8B-B14F-4D97-AF65-F5344CB8AC3E}">
        <p14:creationId xmlns:p14="http://schemas.microsoft.com/office/powerpoint/2010/main" val="234768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60438" y="1841500"/>
            <a:ext cx="8483600" cy="768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60438" y="2609850"/>
            <a:ext cx="8483600" cy="4741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755188" y="1841500"/>
            <a:ext cx="8486775" cy="768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755188" y="2609850"/>
            <a:ext cx="8486775" cy="4741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3C1606D-34B9-4AB0-B9C2-23640BE67AB5}" type="slidenum">
              <a:rPr lang="en-US"/>
              <a:pPr>
                <a:defRPr/>
              </a:pPr>
              <a:t>‹#›</a:t>
            </a:fld>
            <a:endParaRPr lang="en-US"/>
          </a:p>
        </p:txBody>
      </p:sp>
    </p:spTree>
    <p:extLst>
      <p:ext uri="{BB962C8B-B14F-4D97-AF65-F5344CB8AC3E}">
        <p14:creationId xmlns:p14="http://schemas.microsoft.com/office/powerpoint/2010/main" val="955557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192A2CB-2F45-4933-A29F-D0A9F827949F}" type="slidenum">
              <a:rPr lang="en-US"/>
              <a:pPr>
                <a:defRPr/>
              </a:pPr>
              <a:t>‹#›</a:t>
            </a:fld>
            <a:endParaRPr lang="en-US"/>
          </a:p>
        </p:txBody>
      </p:sp>
    </p:spTree>
    <p:extLst>
      <p:ext uri="{BB962C8B-B14F-4D97-AF65-F5344CB8AC3E}">
        <p14:creationId xmlns:p14="http://schemas.microsoft.com/office/powerpoint/2010/main" val="356898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EC1D842-453D-49E4-AC0F-5BF01AA7401C}" type="slidenum">
              <a:rPr lang="en-US"/>
              <a:pPr>
                <a:defRPr/>
              </a:pPr>
              <a:t>‹#›</a:t>
            </a:fld>
            <a:endParaRPr lang="en-US"/>
          </a:p>
        </p:txBody>
      </p:sp>
    </p:spTree>
    <p:extLst>
      <p:ext uri="{BB962C8B-B14F-4D97-AF65-F5344CB8AC3E}">
        <p14:creationId xmlns:p14="http://schemas.microsoft.com/office/powerpoint/2010/main" val="97946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0438" y="327025"/>
            <a:ext cx="6316662" cy="13954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7507288" y="327025"/>
            <a:ext cx="10734675" cy="7024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60438" y="1722438"/>
            <a:ext cx="6316662" cy="5629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C6508A-64B1-47F2-93E2-8CCEEFD3771E}" type="slidenum">
              <a:rPr lang="en-US"/>
              <a:pPr>
                <a:defRPr/>
              </a:pPr>
              <a:t>‹#›</a:t>
            </a:fld>
            <a:endParaRPr lang="en-US"/>
          </a:p>
        </p:txBody>
      </p:sp>
    </p:spTree>
    <p:extLst>
      <p:ext uri="{BB962C8B-B14F-4D97-AF65-F5344CB8AC3E}">
        <p14:creationId xmlns:p14="http://schemas.microsoft.com/office/powerpoint/2010/main" val="3385373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963" y="5761038"/>
            <a:ext cx="11522075" cy="679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763963" y="735013"/>
            <a:ext cx="11522075" cy="493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3763963" y="6440488"/>
            <a:ext cx="11522075" cy="9667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A981CD2-F7EE-4F1D-88DD-DA1E71479BBE}" type="slidenum">
              <a:rPr lang="en-US"/>
              <a:pPr>
                <a:defRPr/>
              </a:pPr>
              <a:t>‹#›</a:t>
            </a:fld>
            <a:endParaRPr lang="en-US"/>
          </a:p>
        </p:txBody>
      </p:sp>
    </p:spTree>
    <p:extLst>
      <p:ext uri="{BB962C8B-B14F-4D97-AF65-F5344CB8AC3E}">
        <p14:creationId xmlns:p14="http://schemas.microsoft.com/office/powerpoint/2010/main" val="117278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60438" y="330200"/>
            <a:ext cx="17281525"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56746" tIns="78373" rIns="156746" bIns="78373"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60438" y="1920875"/>
            <a:ext cx="17281525" cy="5430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56746" tIns="78373" rIns="156746" bIns="7837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60438" y="7494588"/>
            <a:ext cx="4479925" cy="571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56746" tIns="78373" rIns="156746" bIns="78373" numCol="1" anchor="t" anchorCtr="0" compatLnSpc="1">
            <a:prstTxWarp prst="textNoShape">
              <a:avLst/>
            </a:prstTxWarp>
          </a:bodyPr>
          <a:lstStyle>
            <a:lvl1pPr defTabSz="1566863">
              <a:defRPr sz="2400" smtClean="0"/>
            </a:lvl1pPr>
          </a:lstStyle>
          <a:p>
            <a:pPr>
              <a:defRPr/>
            </a:pPr>
            <a:endParaRPr lang="en-US"/>
          </a:p>
        </p:txBody>
      </p:sp>
      <p:sp>
        <p:nvSpPr>
          <p:cNvPr id="1029" name="Rectangle 5"/>
          <p:cNvSpPr>
            <a:spLocks noGrp="1" noChangeArrowheads="1"/>
          </p:cNvSpPr>
          <p:nvPr>
            <p:ph type="ftr" sz="quarter" idx="3"/>
          </p:nvPr>
        </p:nvSpPr>
        <p:spPr bwMode="auto">
          <a:xfrm>
            <a:off x="6561138" y="7494588"/>
            <a:ext cx="6080125" cy="571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56746" tIns="78373" rIns="156746" bIns="78373" numCol="1" anchor="t" anchorCtr="0" compatLnSpc="1">
            <a:prstTxWarp prst="textNoShape">
              <a:avLst/>
            </a:prstTxWarp>
          </a:bodyPr>
          <a:lstStyle>
            <a:lvl1pPr algn="ctr" defTabSz="1566863">
              <a:defRPr sz="2400" smtClean="0"/>
            </a:lvl1pPr>
          </a:lstStyle>
          <a:p>
            <a:pPr>
              <a:defRPr/>
            </a:pPr>
            <a:endParaRPr lang="en-US"/>
          </a:p>
        </p:txBody>
      </p:sp>
      <p:sp>
        <p:nvSpPr>
          <p:cNvPr id="1030" name="Rectangle 6"/>
          <p:cNvSpPr>
            <a:spLocks noGrp="1" noChangeArrowheads="1"/>
          </p:cNvSpPr>
          <p:nvPr>
            <p:ph type="sldNum" sz="quarter" idx="4"/>
          </p:nvPr>
        </p:nvSpPr>
        <p:spPr bwMode="auto">
          <a:xfrm>
            <a:off x="13762038" y="7494588"/>
            <a:ext cx="4479925" cy="571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56746" tIns="78373" rIns="156746" bIns="78373" numCol="1" anchor="t" anchorCtr="0" compatLnSpc="1">
            <a:prstTxWarp prst="textNoShape">
              <a:avLst/>
            </a:prstTxWarp>
          </a:bodyPr>
          <a:lstStyle>
            <a:lvl1pPr algn="r" defTabSz="1566863">
              <a:defRPr sz="2400" smtClean="0"/>
            </a:lvl1pPr>
          </a:lstStyle>
          <a:p>
            <a:pPr>
              <a:defRPr/>
            </a:pPr>
            <a:fld id="{908BA090-780B-464B-82E1-11B1289FDB1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6863" rtl="0" eaLnBrk="0" fontAlgn="base" hangingPunct="0">
        <a:spcBef>
          <a:spcPct val="0"/>
        </a:spcBef>
        <a:spcAft>
          <a:spcPct val="0"/>
        </a:spcAft>
        <a:defRPr sz="7500">
          <a:solidFill>
            <a:schemeClr val="tx2"/>
          </a:solidFill>
          <a:latin typeface="+mj-lt"/>
          <a:ea typeface="+mj-ea"/>
          <a:cs typeface="+mj-cs"/>
        </a:defRPr>
      </a:lvl1pPr>
      <a:lvl2pPr algn="ctr" defTabSz="1566863" rtl="0" eaLnBrk="0" fontAlgn="base" hangingPunct="0">
        <a:spcBef>
          <a:spcPct val="0"/>
        </a:spcBef>
        <a:spcAft>
          <a:spcPct val="0"/>
        </a:spcAft>
        <a:defRPr sz="7500">
          <a:solidFill>
            <a:schemeClr val="tx2"/>
          </a:solidFill>
          <a:latin typeface="Arial" charset="0"/>
        </a:defRPr>
      </a:lvl2pPr>
      <a:lvl3pPr algn="ctr" defTabSz="1566863" rtl="0" eaLnBrk="0" fontAlgn="base" hangingPunct="0">
        <a:spcBef>
          <a:spcPct val="0"/>
        </a:spcBef>
        <a:spcAft>
          <a:spcPct val="0"/>
        </a:spcAft>
        <a:defRPr sz="7500">
          <a:solidFill>
            <a:schemeClr val="tx2"/>
          </a:solidFill>
          <a:latin typeface="Arial" charset="0"/>
        </a:defRPr>
      </a:lvl3pPr>
      <a:lvl4pPr algn="ctr" defTabSz="1566863" rtl="0" eaLnBrk="0" fontAlgn="base" hangingPunct="0">
        <a:spcBef>
          <a:spcPct val="0"/>
        </a:spcBef>
        <a:spcAft>
          <a:spcPct val="0"/>
        </a:spcAft>
        <a:defRPr sz="7500">
          <a:solidFill>
            <a:schemeClr val="tx2"/>
          </a:solidFill>
          <a:latin typeface="Arial" charset="0"/>
        </a:defRPr>
      </a:lvl4pPr>
      <a:lvl5pPr algn="ctr" defTabSz="1566863" rtl="0" eaLnBrk="0" fontAlgn="base" hangingPunct="0">
        <a:spcBef>
          <a:spcPct val="0"/>
        </a:spcBef>
        <a:spcAft>
          <a:spcPct val="0"/>
        </a:spcAft>
        <a:defRPr sz="7500">
          <a:solidFill>
            <a:schemeClr val="tx2"/>
          </a:solidFill>
          <a:latin typeface="Arial" charset="0"/>
        </a:defRPr>
      </a:lvl5pPr>
      <a:lvl6pPr marL="457200" algn="ctr" defTabSz="1566863" rtl="0" fontAlgn="base">
        <a:spcBef>
          <a:spcPct val="0"/>
        </a:spcBef>
        <a:spcAft>
          <a:spcPct val="0"/>
        </a:spcAft>
        <a:defRPr sz="7500">
          <a:solidFill>
            <a:schemeClr val="tx2"/>
          </a:solidFill>
          <a:latin typeface="Arial" charset="0"/>
        </a:defRPr>
      </a:lvl6pPr>
      <a:lvl7pPr marL="914400" algn="ctr" defTabSz="1566863" rtl="0" fontAlgn="base">
        <a:spcBef>
          <a:spcPct val="0"/>
        </a:spcBef>
        <a:spcAft>
          <a:spcPct val="0"/>
        </a:spcAft>
        <a:defRPr sz="7500">
          <a:solidFill>
            <a:schemeClr val="tx2"/>
          </a:solidFill>
          <a:latin typeface="Arial" charset="0"/>
        </a:defRPr>
      </a:lvl7pPr>
      <a:lvl8pPr marL="1371600" algn="ctr" defTabSz="1566863" rtl="0" fontAlgn="base">
        <a:spcBef>
          <a:spcPct val="0"/>
        </a:spcBef>
        <a:spcAft>
          <a:spcPct val="0"/>
        </a:spcAft>
        <a:defRPr sz="7500">
          <a:solidFill>
            <a:schemeClr val="tx2"/>
          </a:solidFill>
          <a:latin typeface="Arial" charset="0"/>
        </a:defRPr>
      </a:lvl8pPr>
      <a:lvl9pPr marL="1828800" algn="ctr" defTabSz="1566863" rtl="0" fontAlgn="base">
        <a:spcBef>
          <a:spcPct val="0"/>
        </a:spcBef>
        <a:spcAft>
          <a:spcPct val="0"/>
        </a:spcAft>
        <a:defRPr sz="7500">
          <a:solidFill>
            <a:schemeClr val="tx2"/>
          </a:solidFill>
          <a:latin typeface="Arial" charset="0"/>
        </a:defRPr>
      </a:lvl9pPr>
    </p:titleStyle>
    <p:bodyStyle>
      <a:lvl1pPr marL="587375" indent="-587375" algn="l" defTabSz="1566863" rtl="0" eaLnBrk="0" fontAlgn="base" hangingPunct="0">
        <a:spcBef>
          <a:spcPct val="20000"/>
        </a:spcBef>
        <a:spcAft>
          <a:spcPct val="0"/>
        </a:spcAft>
        <a:buChar char="•"/>
        <a:defRPr sz="5500">
          <a:solidFill>
            <a:schemeClr val="tx1"/>
          </a:solidFill>
          <a:latin typeface="+mn-lt"/>
          <a:ea typeface="+mn-ea"/>
          <a:cs typeface="+mn-cs"/>
        </a:defRPr>
      </a:lvl1pPr>
      <a:lvl2pPr marL="1273175" indent="-488950" algn="l" defTabSz="1566863" rtl="0" eaLnBrk="0" fontAlgn="base" hangingPunct="0">
        <a:spcBef>
          <a:spcPct val="20000"/>
        </a:spcBef>
        <a:spcAft>
          <a:spcPct val="0"/>
        </a:spcAft>
        <a:buChar char="–"/>
        <a:defRPr sz="4800">
          <a:solidFill>
            <a:schemeClr val="tx1"/>
          </a:solidFill>
          <a:latin typeface="+mn-lt"/>
        </a:defRPr>
      </a:lvl2pPr>
      <a:lvl3pPr marL="1958975" indent="-392113" algn="l" defTabSz="1566863" rtl="0" eaLnBrk="0" fontAlgn="base" hangingPunct="0">
        <a:spcBef>
          <a:spcPct val="20000"/>
        </a:spcBef>
        <a:spcAft>
          <a:spcPct val="0"/>
        </a:spcAft>
        <a:buChar char="•"/>
        <a:defRPr sz="4100">
          <a:solidFill>
            <a:schemeClr val="tx1"/>
          </a:solidFill>
          <a:latin typeface="+mn-lt"/>
        </a:defRPr>
      </a:lvl3pPr>
      <a:lvl4pPr marL="2743200" indent="-392113" algn="l" defTabSz="1566863" rtl="0" eaLnBrk="0" fontAlgn="base" hangingPunct="0">
        <a:spcBef>
          <a:spcPct val="20000"/>
        </a:spcBef>
        <a:spcAft>
          <a:spcPct val="0"/>
        </a:spcAft>
        <a:buChar char="–"/>
        <a:defRPr sz="3400">
          <a:solidFill>
            <a:schemeClr val="tx1"/>
          </a:solidFill>
          <a:latin typeface="+mn-lt"/>
        </a:defRPr>
      </a:lvl4pPr>
      <a:lvl5pPr marL="3527425" indent="-392113" algn="l" defTabSz="1566863" rtl="0" eaLnBrk="0" fontAlgn="base" hangingPunct="0">
        <a:spcBef>
          <a:spcPct val="20000"/>
        </a:spcBef>
        <a:spcAft>
          <a:spcPct val="0"/>
        </a:spcAft>
        <a:buChar char="»"/>
        <a:defRPr sz="3400">
          <a:solidFill>
            <a:schemeClr val="tx1"/>
          </a:solidFill>
          <a:latin typeface="+mn-lt"/>
        </a:defRPr>
      </a:lvl5pPr>
      <a:lvl6pPr marL="3984625" indent="-392113" algn="l" defTabSz="1566863" rtl="0" fontAlgn="base">
        <a:spcBef>
          <a:spcPct val="20000"/>
        </a:spcBef>
        <a:spcAft>
          <a:spcPct val="0"/>
        </a:spcAft>
        <a:buChar char="»"/>
        <a:defRPr sz="3400">
          <a:solidFill>
            <a:schemeClr val="tx1"/>
          </a:solidFill>
          <a:latin typeface="+mn-lt"/>
        </a:defRPr>
      </a:lvl6pPr>
      <a:lvl7pPr marL="4441825" indent="-392113" algn="l" defTabSz="1566863" rtl="0" fontAlgn="base">
        <a:spcBef>
          <a:spcPct val="20000"/>
        </a:spcBef>
        <a:spcAft>
          <a:spcPct val="0"/>
        </a:spcAft>
        <a:buChar char="»"/>
        <a:defRPr sz="3400">
          <a:solidFill>
            <a:schemeClr val="tx1"/>
          </a:solidFill>
          <a:latin typeface="+mn-lt"/>
        </a:defRPr>
      </a:lvl7pPr>
      <a:lvl8pPr marL="4899025" indent="-392113" algn="l" defTabSz="1566863" rtl="0" fontAlgn="base">
        <a:spcBef>
          <a:spcPct val="20000"/>
        </a:spcBef>
        <a:spcAft>
          <a:spcPct val="0"/>
        </a:spcAft>
        <a:buChar char="»"/>
        <a:defRPr sz="3400">
          <a:solidFill>
            <a:schemeClr val="tx1"/>
          </a:solidFill>
          <a:latin typeface="+mn-lt"/>
        </a:defRPr>
      </a:lvl8pPr>
      <a:lvl9pPr marL="5356225" indent="-392113" algn="l" defTabSz="1566863" rtl="0" fontAlgn="base">
        <a:spcBef>
          <a:spcPct val="20000"/>
        </a:spcBef>
        <a:spcAft>
          <a:spcPct val="0"/>
        </a:spcAft>
        <a:buChar char="»"/>
        <a:defRPr sz="3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jpeg"/><Relationship Id="rId4" Type="http://schemas.openxmlformats.org/officeDocument/2006/relationships/image" Target="../media/image2.gif"/><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505" t="12026" r="5505" b="12025"/>
          <a:stretch/>
        </p:blipFill>
        <p:spPr>
          <a:xfrm>
            <a:off x="16694632" y="244966"/>
            <a:ext cx="2400063" cy="1090938"/>
          </a:xfrm>
          <a:prstGeom prst="rect">
            <a:avLst/>
          </a:prstGeom>
        </p:spPr>
      </p:pic>
      <p:sp>
        <p:nvSpPr>
          <p:cNvPr id="2050" name="Rectangle 2"/>
          <p:cNvSpPr>
            <a:spLocks noGrp="1" noChangeArrowheads="1"/>
          </p:cNvSpPr>
          <p:nvPr>
            <p:ph type="ctrTitle"/>
          </p:nvPr>
        </p:nvSpPr>
        <p:spPr>
          <a:xfrm>
            <a:off x="1482724" y="-44755"/>
            <a:ext cx="16043276" cy="1765300"/>
          </a:xfrm>
        </p:spPr>
        <p:txBody>
          <a:bodyPr/>
          <a:lstStyle/>
          <a:p>
            <a:r>
              <a:rPr lang="en-US" sz="3200" b="1" dirty="0"/>
              <a:t>Elevated </a:t>
            </a:r>
            <a:r>
              <a:rPr lang="en-US" sz="3200" b="1" dirty="0" err="1"/>
              <a:t>Tenofovir</a:t>
            </a:r>
            <a:r>
              <a:rPr lang="en-US" sz="3200" b="1" dirty="0"/>
              <a:t> Exposure via Intensive PK Monitoring is Associated with Progressive Kidney Function </a:t>
            </a:r>
            <a:r>
              <a:rPr lang="en-US" sz="3200" b="1" dirty="0" smtClean="0"/>
              <a:t>Decline</a:t>
            </a:r>
            <a:r>
              <a:rPr lang="en-US" sz="3200" dirty="0" smtClean="0">
                <a:solidFill>
                  <a:schemeClr val="accent2"/>
                </a:solidFill>
                <a:latin typeface="Calibri" pitchFamily="34" charset="0"/>
              </a:rPr>
              <a:t/>
            </a:r>
            <a:br>
              <a:rPr lang="en-US" sz="3200" dirty="0" smtClean="0">
                <a:solidFill>
                  <a:schemeClr val="accent2"/>
                </a:solidFill>
                <a:latin typeface="Calibri" pitchFamily="34" charset="0"/>
              </a:rPr>
            </a:br>
            <a:r>
              <a:rPr lang="en-US" sz="2000" dirty="0" smtClean="0">
                <a:latin typeface="Calibri" panose="020F0502020204030204" pitchFamily="34" charset="0"/>
              </a:rPr>
              <a:t>Sanjiv M. Baxi, MS, MD, MPH</a:t>
            </a:r>
            <a:r>
              <a:rPr lang="en-US" sz="2000" baseline="30000" dirty="0" smtClean="0">
                <a:latin typeface="Calibri" panose="020F0502020204030204" pitchFamily="34" charset="0"/>
              </a:rPr>
              <a:t>1,2</a:t>
            </a:r>
            <a:r>
              <a:rPr lang="en-US" sz="2000" dirty="0" smtClean="0">
                <a:latin typeface="Calibri" panose="020F0502020204030204" pitchFamily="34" charset="0"/>
              </a:rPr>
              <a:t>,Kunchok </a:t>
            </a:r>
            <a:r>
              <a:rPr lang="en-US" sz="2000" dirty="0" err="1" smtClean="0">
                <a:latin typeface="Calibri" panose="020F0502020204030204" pitchFamily="34" charset="0"/>
              </a:rPr>
              <a:t>Dorjee</a:t>
            </a:r>
            <a:r>
              <a:rPr lang="en-US" sz="2000" dirty="0" smtClean="0">
                <a:latin typeface="Calibri" panose="020F0502020204030204" pitchFamily="34" charset="0"/>
              </a:rPr>
              <a:t>, MD, MPH</a:t>
            </a:r>
            <a:r>
              <a:rPr lang="en-US" sz="2000" baseline="30000" dirty="0" smtClean="0">
                <a:latin typeface="Calibri" panose="020F0502020204030204" pitchFamily="34" charset="0"/>
              </a:rPr>
              <a:t>2</a:t>
            </a:r>
            <a:r>
              <a:rPr lang="en-US" sz="2000" dirty="0" smtClean="0">
                <a:latin typeface="Calibri" panose="020F0502020204030204" pitchFamily="34" charset="0"/>
              </a:rPr>
              <a:t>, on behalf of the WIHS collaborative research group</a:t>
            </a:r>
            <a:r>
              <a:rPr lang="en-US" sz="800" dirty="0">
                <a:latin typeface="Calibri" panose="020F0502020204030204" pitchFamily="34" charset="0"/>
              </a:rPr>
              <a:t/>
            </a:r>
            <a:br>
              <a:rPr lang="en-US" sz="800" dirty="0">
                <a:latin typeface="Calibri" panose="020F0502020204030204" pitchFamily="34" charset="0"/>
              </a:rPr>
            </a:br>
            <a:r>
              <a:rPr lang="en-US" sz="1200" baseline="30000" dirty="0" smtClean="0">
                <a:latin typeface="Calibri" panose="020F0502020204030204" pitchFamily="34" charset="0"/>
              </a:rPr>
              <a:t>1</a:t>
            </a:r>
            <a:r>
              <a:rPr lang="en-US" sz="1200" dirty="0" smtClean="0">
                <a:latin typeface="Calibri" panose="020F0502020204030204" pitchFamily="34" charset="0"/>
              </a:rPr>
              <a:t>Center for AIDS Prevention Studies, </a:t>
            </a:r>
            <a:r>
              <a:rPr lang="en-US" sz="1200" dirty="0">
                <a:latin typeface="Calibri" panose="020F0502020204030204" pitchFamily="34" charset="0"/>
              </a:rPr>
              <a:t>University of California, San Francisco, San Francisco, California, USA, and </a:t>
            </a:r>
            <a:r>
              <a:rPr lang="en-US" sz="1200" baseline="30000" dirty="0">
                <a:latin typeface="Calibri" panose="020F0502020204030204" pitchFamily="34" charset="0"/>
              </a:rPr>
              <a:t>2</a:t>
            </a:r>
            <a:r>
              <a:rPr lang="en-US" sz="1200" dirty="0">
                <a:latin typeface="Calibri" panose="020F0502020204030204" pitchFamily="34" charset="0"/>
              </a:rPr>
              <a:t>School </a:t>
            </a:r>
            <a:r>
              <a:rPr lang="en-US" sz="1200" dirty="0" smtClean="0">
                <a:latin typeface="Calibri" panose="020F0502020204030204" pitchFamily="34" charset="0"/>
              </a:rPr>
              <a:t>of Public Health, Division of Epidemiology, University of California, Berkeley, Berkeley, California, USA</a:t>
            </a:r>
            <a:endParaRPr lang="en-US" sz="1200" dirty="0">
              <a:latin typeface="Calibri" panose="020F0502020204030204" pitchFamily="34" charset="0"/>
            </a:endParaRPr>
          </a:p>
        </p:txBody>
      </p:sp>
      <p:sp>
        <p:nvSpPr>
          <p:cNvPr id="2052" name="Text Box 6"/>
          <p:cNvSpPr txBox="1">
            <a:spLocks noChangeArrowheads="1"/>
          </p:cNvSpPr>
          <p:nvPr/>
        </p:nvSpPr>
        <p:spPr bwMode="auto">
          <a:xfrm>
            <a:off x="152400" y="4038600"/>
            <a:ext cx="4622128" cy="369332"/>
          </a:xfrm>
          <a:prstGeom prst="rect">
            <a:avLst/>
          </a:prstGeom>
          <a:solidFill>
            <a:srgbClr val="6FB3C3"/>
          </a:solidFill>
          <a:ln>
            <a:noFill/>
          </a:ln>
          <a:effectLst/>
          <a:extLst/>
        </p:spPr>
        <p:txBody>
          <a:bodyPr wrap="square">
            <a:spAutoFit/>
          </a:bodyPr>
          <a:lstStyle>
            <a:lvl1pPr defTabSz="1566863" eaLnBrk="0" hangingPunct="0">
              <a:defRPr sz="3100">
                <a:solidFill>
                  <a:schemeClr val="tx1"/>
                </a:solidFill>
                <a:latin typeface="Arial" charset="0"/>
              </a:defRPr>
            </a:lvl1pPr>
            <a:lvl2pPr marL="742950" indent="-285750" defTabSz="1566863" eaLnBrk="0" hangingPunct="0">
              <a:defRPr sz="3100">
                <a:solidFill>
                  <a:schemeClr val="tx1"/>
                </a:solidFill>
                <a:latin typeface="Arial" charset="0"/>
              </a:defRPr>
            </a:lvl2pPr>
            <a:lvl3pPr marL="1143000" indent="-228600" defTabSz="1566863" eaLnBrk="0" hangingPunct="0">
              <a:defRPr sz="3100">
                <a:solidFill>
                  <a:schemeClr val="tx1"/>
                </a:solidFill>
                <a:latin typeface="Arial" charset="0"/>
              </a:defRPr>
            </a:lvl3pPr>
            <a:lvl4pPr marL="1600200" indent="-228600" defTabSz="1566863" eaLnBrk="0" hangingPunct="0">
              <a:defRPr sz="3100">
                <a:solidFill>
                  <a:schemeClr val="tx1"/>
                </a:solidFill>
                <a:latin typeface="Arial" charset="0"/>
              </a:defRPr>
            </a:lvl4pPr>
            <a:lvl5pPr marL="2057400" indent="-228600" defTabSz="1566863" eaLnBrk="0" hangingPunct="0">
              <a:defRPr sz="3100">
                <a:solidFill>
                  <a:schemeClr val="tx1"/>
                </a:solidFill>
                <a:latin typeface="Arial" charset="0"/>
              </a:defRPr>
            </a:lvl5pPr>
            <a:lvl6pPr marL="2514600" indent="-228600" defTabSz="1566863" eaLnBrk="0" fontAlgn="base" hangingPunct="0">
              <a:spcBef>
                <a:spcPct val="0"/>
              </a:spcBef>
              <a:spcAft>
                <a:spcPct val="0"/>
              </a:spcAft>
              <a:defRPr sz="3100">
                <a:solidFill>
                  <a:schemeClr val="tx1"/>
                </a:solidFill>
                <a:latin typeface="Arial" charset="0"/>
              </a:defRPr>
            </a:lvl6pPr>
            <a:lvl7pPr marL="2971800" indent="-228600" defTabSz="1566863" eaLnBrk="0" fontAlgn="base" hangingPunct="0">
              <a:spcBef>
                <a:spcPct val="0"/>
              </a:spcBef>
              <a:spcAft>
                <a:spcPct val="0"/>
              </a:spcAft>
              <a:defRPr sz="3100">
                <a:solidFill>
                  <a:schemeClr val="tx1"/>
                </a:solidFill>
                <a:latin typeface="Arial" charset="0"/>
              </a:defRPr>
            </a:lvl7pPr>
            <a:lvl8pPr marL="3429000" indent="-228600" defTabSz="1566863" eaLnBrk="0" fontAlgn="base" hangingPunct="0">
              <a:spcBef>
                <a:spcPct val="0"/>
              </a:spcBef>
              <a:spcAft>
                <a:spcPct val="0"/>
              </a:spcAft>
              <a:defRPr sz="3100">
                <a:solidFill>
                  <a:schemeClr val="tx1"/>
                </a:solidFill>
                <a:latin typeface="Arial" charset="0"/>
              </a:defRPr>
            </a:lvl8pPr>
            <a:lvl9pPr marL="3886200" indent="-228600" defTabSz="1566863" eaLnBrk="0" fontAlgn="base" hangingPunct="0">
              <a:spcBef>
                <a:spcPct val="0"/>
              </a:spcBef>
              <a:spcAft>
                <a:spcPct val="0"/>
              </a:spcAft>
              <a:defRPr sz="3100">
                <a:solidFill>
                  <a:schemeClr val="tx1"/>
                </a:solidFill>
                <a:latin typeface="Arial" charset="0"/>
              </a:defRPr>
            </a:lvl9pPr>
          </a:lstStyle>
          <a:p>
            <a:pPr eaLnBrk="1" hangingPunct="1">
              <a:spcBef>
                <a:spcPct val="50000"/>
              </a:spcBef>
            </a:pPr>
            <a:r>
              <a:rPr lang="en-US" sz="1800" b="1" dirty="0" smtClean="0">
                <a:latin typeface="Calibri" pitchFamily="34" charset="0"/>
              </a:rPr>
              <a:t>METHODS AND MODELS</a:t>
            </a:r>
            <a:endParaRPr lang="en-US" sz="1800" b="1" dirty="0">
              <a:latin typeface="Calibri" pitchFamily="34" charset="0"/>
            </a:endParaRPr>
          </a:p>
        </p:txBody>
      </p:sp>
      <p:sp>
        <p:nvSpPr>
          <p:cNvPr id="2055" name="Text Box 9"/>
          <p:cNvSpPr txBox="1">
            <a:spLocks noChangeArrowheads="1"/>
          </p:cNvSpPr>
          <p:nvPr/>
        </p:nvSpPr>
        <p:spPr bwMode="auto">
          <a:xfrm>
            <a:off x="152400" y="4419600"/>
            <a:ext cx="4641178" cy="36625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1566863" eaLnBrk="0" hangingPunct="0">
              <a:defRPr sz="3100">
                <a:solidFill>
                  <a:schemeClr val="tx1"/>
                </a:solidFill>
                <a:latin typeface="Arial" charset="0"/>
              </a:defRPr>
            </a:lvl1pPr>
            <a:lvl2pPr marL="742950" indent="-285750" defTabSz="1566863" eaLnBrk="0" hangingPunct="0">
              <a:defRPr sz="3100">
                <a:solidFill>
                  <a:schemeClr val="tx1"/>
                </a:solidFill>
                <a:latin typeface="Arial" charset="0"/>
              </a:defRPr>
            </a:lvl2pPr>
            <a:lvl3pPr marL="1143000" indent="-228600" defTabSz="1566863" eaLnBrk="0" hangingPunct="0">
              <a:defRPr sz="3100">
                <a:solidFill>
                  <a:schemeClr val="tx1"/>
                </a:solidFill>
                <a:latin typeface="Arial" charset="0"/>
              </a:defRPr>
            </a:lvl3pPr>
            <a:lvl4pPr marL="1600200" indent="-228600" defTabSz="1566863" eaLnBrk="0" hangingPunct="0">
              <a:defRPr sz="3100">
                <a:solidFill>
                  <a:schemeClr val="tx1"/>
                </a:solidFill>
                <a:latin typeface="Arial" charset="0"/>
              </a:defRPr>
            </a:lvl4pPr>
            <a:lvl5pPr marL="2057400" indent="-228600" defTabSz="1566863" eaLnBrk="0" hangingPunct="0">
              <a:defRPr sz="3100">
                <a:solidFill>
                  <a:schemeClr val="tx1"/>
                </a:solidFill>
                <a:latin typeface="Arial" charset="0"/>
              </a:defRPr>
            </a:lvl5pPr>
            <a:lvl6pPr marL="2514600" indent="-228600" defTabSz="1566863" eaLnBrk="0" fontAlgn="base" hangingPunct="0">
              <a:spcBef>
                <a:spcPct val="0"/>
              </a:spcBef>
              <a:spcAft>
                <a:spcPct val="0"/>
              </a:spcAft>
              <a:defRPr sz="3100">
                <a:solidFill>
                  <a:schemeClr val="tx1"/>
                </a:solidFill>
                <a:latin typeface="Arial" charset="0"/>
              </a:defRPr>
            </a:lvl6pPr>
            <a:lvl7pPr marL="2971800" indent="-228600" defTabSz="1566863" eaLnBrk="0" fontAlgn="base" hangingPunct="0">
              <a:spcBef>
                <a:spcPct val="0"/>
              </a:spcBef>
              <a:spcAft>
                <a:spcPct val="0"/>
              </a:spcAft>
              <a:defRPr sz="3100">
                <a:solidFill>
                  <a:schemeClr val="tx1"/>
                </a:solidFill>
                <a:latin typeface="Arial" charset="0"/>
              </a:defRPr>
            </a:lvl7pPr>
            <a:lvl8pPr marL="3429000" indent="-228600" defTabSz="1566863" eaLnBrk="0" fontAlgn="base" hangingPunct="0">
              <a:spcBef>
                <a:spcPct val="0"/>
              </a:spcBef>
              <a:spcAft>
                <a:spcPct val="0"/>
              </a:spcAft>
              <a:defRPr sz="3100">
                <a:solidFill>
                  <a:schemeClr val="tx1"/>
                </a:solidFill>
                <a:latin typeface="Arial" charset="0"/>
              </a:defRPr>
            </a:lvl8pPr>
            <a:lvl9pPr marL="3886200" indent="-228600" defTabSz="1566863" eaLnBrk="0" fontAlgn="base" hangingPunct="0">
              <a:spcBef>
                <a:spcPct val="0"/>
              </a:spcBef>
              <a:spcAft>
                <a:spcPct val="0"/>
              </a:spcAft>
              <a:defRPr sz="3100">
                <a:solidFill>
                  <a:schemeClr val="tx1"/>
                </a:solidFill>
                <a:latin typeface="Arial" charset="0"/>
              </a:defRPr>
            </a:lvl9pPr>
          </a:lstStyle>
          <a:p>
            <a:r>
              <a:rPr lang="en-US" sz="800" dirty="0">
                <a:latin typeface="Calibri" panose="020F0502020204030204" pitchFamily="34" charset="0"/>
              </a:rPr>
              <a:t>The Women’s Interagency HIV Study (WIHS) is a multicenter, prospective cohort of representative HIV-infected women. Participants on </a:t>
            </a:r>
            <a:r>
              <a:rPr lang="en-US" sz="800" dirty="0" smtClean="0">
                <a:latin typeface="Calibri" panose="020F0502020204030204" pitchFamily="34" charset="0"/>
              </a:rPr>
              <a:t>TDF-based </a:t>
            </a:r>
            <a:r>
              <a:rPr lang="en-US" sz="800" dirty="0">
                <a:latin typeface="Calibri" panose="020F0502020204030204" pitchFamily="34" charset="0"/>
              </a:rPr>
              <a:t>therapy (n=105) underwent 24-hour intensive PK sampling after witnessed dose under routine-use, steady-state conditions. Serial creatinine measures allowed assessment of kidney function (estimated GFR [</a:t>
            </a:r>
            <a:r>
              <a:rPr lang="en-US" sz="800" dirty="0" err="1">
                <a:latin typeface="Calibri" panose="020F0502020204030204" pitchFamily="34" charset="0"/>
              </a:rPr>
              <a:t>eGFR</a:t>
            </a:r>
            <a:r>
              <a:rPr lang="en-US" sz="800" dirty="0">
                <a:latin typeface="Calibri" panose="020F0502020204030204" pitchFamily="34" charset="0"/>
              </a:rPr>
              <a:t>] by the CKD-EPI collaboration equation) over the </a:t>
            </a:r>
            <a:r>
              <a:rPr lang="en-US" sz="800" dirty="0" smtClean="0">
                <a:latin typeface="Calibri" panose="020F0502020204030204" pitchFamily="34" charset="0"/>
              </a:rPr>
              <a:t>subsequent 7 </a:t>
            </a:r>
            <a:r>
              <a:rPr lang="en-US" sz="800" dirty="0">
                <a:latin typeface="Calibri" panose="020F0502020204030204" pitchFamily="34" charset="0"/>
              </a:rPr>
              <a:t>years in all participants. Multivariable linear mixed models were used to evaluate the relationship between </a:t>
            </a:r>
            <a:r>
              <a:rPr lang="en-US" sz="800" dirty="0" smtClean="0">
                <a:latin typeface="Calibri" panose="020F0502020204030204" pitchFamily="34" charset="0"/>
              </a:rPr>
              <a:t>TDF </a:t>
            </a:r>
            <a:r>
              <a:rPr lang="en-US" sz="800" dirty="0">
                <a:latin typeface="Calibri" panose="020F0502020204030204" pitchFamily="34" charset="0"/>
              </a:rPr>
              <a:t>area-under-the-time-concentration-curves (AUCs) at baseline with subsequent kidney function. Additional covariates adjusted for in the models include baseline </a:t>
            </a:r>
            <a:r>
              <a:rPr lang="en-US" sz="800" dirty="0" smtClean="0">
                <a:latin typeface="Calibri" panose="020F0502020204030204" pitchFamily="34" charset="0"/>
              </a:rPr>
              <a:t>age (continuous variable), race (African-American versus other) and </a:t>
            </a:r>
            <a:r>
              <a:rPr lang="en-US" sz="800" dirty="0">
                <a:latin typeface="Calibri" panose="020F0502020204030204" pitchFamily="34" charset="0"/>
              </a:rPr>
              <a:t>d</a:t>
            </a:r>
            <a:r>
              <a:rPr lang="en-US" sz="800" dirty="0" smtClean="0">
                <a:latin typeface="Calibri" panose="020F0502020204030204" pitchFamily="34" charset="0"/>
              </a:rPr>
              <a:t>uration </a:t>
            </a:r>
            <a:r>
              <a:rPr lang="en-US" sz="800" dirty="0">
                <a:latin typeface="Calibri" panose="020F0502020204030204" pitchFamily="34" charset="0"/>
              </a:rPr>
              <a:t>of prior </a:t>
            </a:r>
            <a:r>
              <a:rPr lang="en-US" sz="800" dirty="0" smtClean="0">
                <a:latin typeface="Calibri" panose="020F0502020204030204" pitchFamily="34" charset="0"/>
              </a:rPr>
              <a:t>TDF exposure at baseline (in months). </a:t>
            </a:r>
            <a:r>
              <a:rPr lang="en-US" sz="800" dirty="0" smtClean="0">
                <a:latin typeface="Calibri" panose="020F0502020204030204" pitchFamily="34" charset="0"/>
              </a:rPr>
              <a:t>We used a priori knowledge and forward selection method at a liberal significance level of </a:t>
            </a:r>
            <a:r>
              <a:rPr lang="en-US" sz="800" dirty="0" smtClean="0">
                <a:latin typeface="Calibri" panose="020F0502020204030204" pitchFamily="34" charset="0"/>
              </a:rPr>
              <a:t>0.15 </a:t>
            </a:r>
            <a:r>
              <a:rPr lang="en-US" sz="800" dirty="0" smtClean="0">
                <a:latin typeface="Calibri" panose="020F0502020204030204" pitchFamily="34" charset="0"/>
              </a:rPr>
              <a:t>for selection of covariates into our model. </a:t>
            </a:r>
            <a:endParaRPr lang="en-US" sz="800" dirty="0" smtClean="0">
              <a:latin typeface="Calibri" panose="020F0502020204030204" pitchFamily="34" charset="0"/>
            </a:endParaRPr>
          </a:p>
          <a:p>
            <a:endParaRPr lang="en-US" sz="800" dirty="0" smtClean="0">
              <a:latin typeface="Calibri" panose="020F0502020204030204" pitchFamily="34" charset="0"/>
            </a:endParaRPr>
          </a:p>
          <a:p>
            <a:r>
              <a:rPr lang="en-US" sz="800" b="1" dirty="0" smtClean="0">
                <a:latin typeface="Calibri" panose="020F0502020204030204" pitchFamily="34" charset="0"/>
              </a:rPr>
              <a:t>Exposure: </a:t>
            </a:r>
            <a:r>
              <a:rPr lang="en-US" sz="800" dirty="0" err="1" smtClean="0">
                <a:latin typeface="Calibri" panose="020F0502020204030204" pitchFamily="34" charset="0"/>
              </a:rPr>
              <a:t>tertiles</a:t>
            </a:r>
            <a:r>
              <a:rPr lang="en-US" sz="800" dirty="0" smtClean="0">
                <a:latin typeface="Calibri" panose="020F0502020204030204" pitchFamily="34" charset="0"/>
              </a:rPr>
              <a:t> of </a:t>
            </a:r>
            <a:r>
              <a:rPr lang="en-US" sz="800" dirty="0" smtClean="0">
                <a:latin typeface="Calibri" panose="020F0502020204030204" pitchFamily="34" charset="0"/>
              </a:rPr>
              <a:t>TDF AUC</a:t>
            </a:r>
          </a:p>
          <a:p>
            <a:r>
              <a:rPr lang="en-US" sz="800" b="1" dirty="0" smtClean="0">
                <a:latin typeface="Calibri" panose="020F0502020204030204" pitchFamily="34" charset="0"/>
              </a:rPr>
              <a:t>Outcome</a:t>
            </a:r>
            <a:r>
              <a:rPr lang="en-US" sz="800" b="1" dirty="0" smtClean="0">
                <a:latin typeface="Calibri" panose="020F0502020204030204" pitchFamily="34" charset="0"/>
              </a:rPr>
              <a:t>: </a:t>
            </a:r>
            <a:r>
              <a:rPr lang="en-US" sz="800" dirty="0" err="1" smtClean="0">
                <a:latin typeface="Calibri" panose="020F0502020204030204" pitchFamily="34" charset="0"/>
              </a:rPr>
              <a:t>eGFR</a:t>
            </a:r>
            <a:r>
              <a:rPr lang="en-US" sz="800" dirty="0" smtClean="0">
                <a:latin typeface="Calibri" panose="020F0502020204030204" pitchFamily="34" charset="0"/>
              </a:rPr>
              <a:t> over time</a:t>
            </a:r>
          </a:p>
          <a:p>
            <a:r>
              <a:rPr lang="en-US" sz="800" b="1" dirty="0" smtClean="0">
                <a:latin typeface="Calibri" panose="020F0502020204030204" pitchFamily="34" charset="0"/>
              </a:rPr>
              <a:t>Covariates: </a:t>
            </a:r>
            <a:r>
              <a:rPr lang="en-US" sz="800" dirty="0" smtClean="0">
                <a:latin typeface="Calibri" panose="020F0502020204030204" pitchFamily="34" charset="0"/>
              </a:rPr>
              <a:t>time (</a:t>
            </a:r>
            <a:r>
              <a:rPr lang="en-US" sz="800" dirty="0" err="1" smtClean="0">
                <a:latin typeface="Calibri" panose="020F0502020204030204" pitchFamily="34" charset="0"/>
              </a:rPr>
              <a:t>tmonths</a:t>
            </a:r>
            <a:r>
              <a:rPr lang="en-US" sz="800" dirty="0" smtClean="0">
                <a:latin typeface="Calibri" panose="020F0502020204030204" pitchFamily="34" charset="0"/>
              </a:rPr>
              <a:t>), </a:t>
            </a:r>
            <a:r>
              <a:rPr lang="en-US" sz="800" dirty="0" smtClean="0">
                <a:latin typeface="Calibri" panose="020F0502020204030204" pitchFamily="34" charset="0"/>
              </a:rPr>
              <a:t>baseline </a:t>
            </a:r>
            <a:r>
              <a:rPr lang="en-US" sz="800" dirty="0" smtClean="0">
                <a:latin typeface="Calibri" panose="020F0502020204030204" pitchFamily="34" charset="0"/>
              </a:rPr>
              <a:t>age (age), race (</a:t>
            </a:r>
            <a:r>
              <a:rPr lang="en-US" sz="800" dirty="0" err="1" smtClean="0">
                <a:latin typeface="Calibri" panose="020F0502020204030204" pitchFamily="34" charset="0"/>
              </a:rPr>
              <a:t>AfAm</a:t>
            </a:r>
            <a:r>
              <a:rPr lang="en-US" sz="800" dirty="0" smtClean="0">
                <a:latin typeface="Calibri" panose="020F0502020204030204" pitchFamily="34" charset="0"/>
              </a:rPr>
              <a:t>), </a:t>
            </a:r>
            <a:r>
              <a:rPr lang="en-US" sz="800" dirty="0" smtClean="0">
                <a:latin typeface="Calibri" panose="020F0502020204030204" pitchFamily="34" charset="0"/>
              </a:rPr>
              <a:t>baseline </a:t>
            </a:r>
            <a:r>
              <a:rPr lang="en-US" sz="800" dirty="0" smtClean="0">
                <a:latin typeface="Calibri" panose="020F0502020204030204" pitchFamily="34" charset="0"/>
              </a:rPr>
              <a:t>TDF duration (</a:t>
            </a:r>
            <a:r>
              <a:rPr lang="en-US" sz="800" dirty="0" err="1" smtClean="0">
                <a:latin typeface="Calibri" panose="020F0502020204030204" pitchFamily="34" charset="0"/>
              </a:rPr>
              <a:t>TDFdur</a:t>
            </a:r>
            <a:r>
              <a:rPr lang="en-US" sz="800" dirty="0" smtClean="0">
                <a:latin typeface="Calibri" panose="020F0502020204030204" pitchFamily="34" charset="0"/>
              </a:rPr>
              <a:t>)</a:t>
            </a:r>
            <a:endParaRPr lang="en-US" sz="800" dirty="0">
              <a:latin typeface="Calibri" panose="020F0502020204030204" pitchFamily="34" charset="0"/>
            </a:endParaRPr>
          </a:p>
          <a:p>
            <a:endParaRPr lang="en-US" sz="800" b="1" dirty="0" smtClean="0">
              <a:latin typeface="Calibri" panose="020F0502020204030204" pitchFamily="34" charset="0"/>
            </a:endParaRPr>
          </a:p>
          <a:p>
            <a:r>
              <a:rPr lang="en-US" sz="800" b="1" u="sng" dirty="0" smtClean="0">
                <a:latin typeface="Calibri" panose="020F0502020204030204" pitchFamily="34" charset="0"/>
              </a:rPr>
              <a:t>Specific Hypotheses</a:t>
            </a:r>
            <a:r>
              <a:rPr lang="en-US" sz="800" dirty="0" smtClean="0">
                <a:latin typeface="Calibri" panose="020F0502020204030204" pitchFamily="34" charset="0"/>
              </a:rPr>
              <a:t>: </a:t>
            </a:r>
          </a:p>
          <a:p>
            <a:r>
              <a:rPr lang="en-US" sz="800" dirty="0" smtClean="0">
                <a:latin typeface="Calibri" panose="020F0502020204030204" pitchFamily="34" charset="0"/>
              </a:rPr>
              <a:t>Model 1: Population averaged change in </a:t>
            </a:r>
            <a:r>
              <a:rPr lang="en-US" sz="800" dirty="0" err="1" smtClean="0">
                <a:latin typeface="Calibri" panose="020F0502020204030204" pitchFamily="34" charset="0"/>
              </a:rPr>
              <a:t>eGFR</a:t>
            </a:r>
            <a:r>
              <a:rPr lang="en-US" sz="800" dirty="0" smtClean="0">
                <a:latin typeface="Calibri" panose="020F0502020204030204" pitchFamily="34" charset="0"/>
              </a:rPr>
              <a:t> over time for </a:t>
            </a:r>
            <a:r>
              <a:rPr lang="en-US" sz="800" dirty="0" err="1" smtClean="0">
                <a:latin typeface="Calibri" panose="020F0502020204030204" pitchFamily="34" charset="0"/>
              </a:rPr>
              <a:t>tertiles</a:t>
            </a:r>
            <a:r>
              <a:rPr lang="en-US" sz="800" dirty="0" smtClean="0">
                <a:latin typeface="Calibri" panose="020F0502020204030204" pitchFamily="34" charset="0"/>
              </a:rPr>
              <a:t> of </a:t>
            </a:r>
            <a:r>
              <a:rPr lang="en-US" sz="800" dirty="0" err="1" smtClean="0">
                <a:latin typeface="Calibri" panose="020F0502020204030204" pitchFamily="34" charset="0"/>
              </a:rPr>
              <a:t>tenofovir</a:t>
            </a:r>
            <a:r>
              <a:rPr lang="en-US" sz="800" dirty="0" smtClean="0">
                <a:latin typeface="Calibri" panose="020F0502020204030204" pitchFamily="34" charset="0"/>
              </a:rPr>
              <a:t> </a:t>
            </a:r>
            <a:r>
              <a:rPr lang="en-US" sz="800" dirty="0" smtClean="0">
                <a:latin typeface="Calibri" panose="020F0502020204030204" pitchFamily="34" charset="0"/>
              </a:rPr>
              <a:t>AUC is equivalent</a:t>
            </a:r>
            <a:endParaRPr lang="en-US" sz="800" dirty="0">
              <a:latin typeface="Calibri" panose="020F0502020204030204" pitchFamily="34" charset="0"/>
            </a:endParaRPr>
          </a:p>
          <a:p>
            <a:r>
              <a:rPr lang="en-US" sz="800" dirty="0" smtClean="0">
                <a:latin typeface="Calibri" panose="020F0502020204030204" pitchFamily="34" charset="0"/>
              </a:rPr>
              <a:t>Model 2: Subject specific change in </a:t>
            </a:r>
            <a:r>
              <a:rPr lang="en-US" sz="800" dirty="0" err="1" smtClean="0">
                <a:latin typeface="Calibri" panose="020F0502020204030204" pitchFamily="34" charset="0"/>
              </a:rPr>
              <a:t>eGFR</a:t>
            </a:r>
            <a:r>
              <a:rPr lang="en-US" sz="800" dirty="0" smtClean="0">
                <a:latin typeface="Calibri" panose="020F0502020204030204" pitchFamily="34" charset="0"/>
              </a:rPr>
              <a:t> over time for </a:t>
            </a:r>
            <a:r>
              <a:rPr lang="en-US" sz="800" dirty="0" err="1" smtClean="0">
                <a:latin typeface="Calibri" panose="020F0502020204030204" pitchFamily="34" charset="0"/>
              </a:rPr>
              <a:t>tertiles</a:t>
            </a:r>
            <a:r>
              <a:rPr lang="en-US" sz="800" dirty="0" smtClean="0">
                <a:latin typeface="Calibri" panose="020F0502020204030204" pitchFamily="34" charset="0"/>
              </a:rPr>
              <a:t> of </a:t>
            </a:r>
            <a:r>
              <a:rPr lang="en-US" sz="800" dirty="0" err="1" smtClean="0">
                <a:latin typeface="Calibri" panose="020F0502020204030204" pitchFamily="34" charset="0"/>
              </a:rPr>
              <a:t>tenofovir</a:t>
            </a:r>
            <a:r>
              <a:rPr lang="en-US" sz="800" dirty="0" smtClean="0">
                <a:latin typeface="Calibri" panose="020F0502020204030204" pitchFamily="34" charset="0"/>
              </a:rPr>
              <a:t> </a:t>
            </a:r>
            <a:r>
              <a:rPr lang="en-US" sz="800" dirty="0" smtClean="0">
                <a:latin typeface="Calibri" panose="020F0502020204030204" pitchFamily="34" charset="0"/>
              </a:rPr>
              <a:t>AUC is equivalent</a:t>
            </a:r>
            <a:endParaRPr lang="en-US" sz="800" dirty="0">
              <a:latin typeface="Calibri" panose="020F0502020204030204" pitchFamily="34" charset="0"/>
            </a:endParaRPr>
          </a:p>
          <a:p>
            <a:endParaRPr lang="en-US" sz="800" dirty="0" smtClean="0">
              <a:latin typeface="Calibri" panose="020F0502020204030204" pitchFamily="34" charset="0"/>
            </a:endParaRPr>
          </a:p>
          <a:p>
            <a:r>
              <a:rPr lang="en-US" sz="800" b="1" u="sng" dirty="0" smtClean="0">
                <a:latin typeface="Calibri" panose="020F0502020204030204" pitchFamily="34" charset="0"/>
              </a:rPr>
              <a:t>Models</a:t>
            </a:r>
            <a:r>
              <a:rPr lang="en-US" sz="800" dirty="0" smtClean="0">
                <a:latin typeface="Calibri" panose="020F0502020204030204" pitchFamily="34" charset="0"/>
              </a:rPr>
              <a:t>: </a:t>
            </a:r>
            <a:endParaRPr lang="en-US" sz="800" dirty="0" smtClean="0">
              <a:latin typeface="Calibri" panose="020F0502020204030204" pitchFamily="34" charset="0"/>
            </a:endParaRPr>
          </a:p>
          <a:p>
            <a:r>
              <a:rPr lang="en-US" sz="800" b="1" dirty="0">
                <a:latin typeface="Calibri" panose="020F0502020204030204" pitchFamily="34" charset="0"/>
              </a:rPr>
              <a:t>Model 1: GEE (population-averaged model)</a:t>
            </a:r>
            <a:r>
              <a:rPr lang="en-US" sz="800" dirty="0">
                <a:latin typeface="Calibri" panose="020F0502020204030204" pitchFamily="34" charset="0"/>
              </a:rPr>
              <a:t> </a:t>
            </a:r>
          </a:p>
          <a:p>
            <a:r>
              <a:rPr lang="en-US" sz="1000" dirty="0">
                <a:latin typeface="Calibri" panose="020F0502020204030204" pitchFamily="34" charset="0"/>
              </a:rPr>
              <a:t>E[</a:t>
            </a:r>
            <a:r>
              <a:rPr lang="en-US" sz="1000" dirty="0" err="1">
                <a:latin typeface="Calibri" panose="020F0502020204030204" pitchFamily="34" charset="0"/>
              </a:rPr>
              <a:t>Y</a:t>
            </a:r>
            <a:r>
              <a:rPr lang="en-US" sz="1000" baseline="-25000" dirty="0" err="1">
                <a:latin typeface="Calibri" panose="020F0502020204030204" pitchFamily="34" charset="0"/>
              </a:rPr>
              <a:t>ij</a:t>
            </a:r>
            <a:r>
              <a:rPr lang="en-US" sz="1000" dirty="0">
                <a:latin typeface="Calibri" panose="020F0502020204030204" pitchFamily="34" charset="0"/>
              </a:rPr>
              <a:t>|(X</a:t>
            </a:r>
            <a:r>
              <a:rPr lang="en-US" sz="1000" baseline="-25000" dirty="0">
                <a:latin typeface="Calibri" panose="020F0502020204030204" pitchFamily="34" charset="0"/>
              </a:rPr>
              <a:t>ij1</a:t>
            </a:r>
            <a:r>
              <a:rPr lang="en-US" sz="1000" dirty="0">
                <a:latin typeface="Calibri" panose="020F0502020204030204" pitchFamily="34" charset="0"/>
              </a:rPr>
              <a:t>=x</a:t>
            </a:r>
            <a:r>
              <a:rPr lang="en-US" sz="1000" baseline="-25000" dirty="0">
                <a:latin typeface="Calibri" panose="020F0502020204030204" pitchFamily="34" charset="0"/>
              </a:rPr>
              <a:t>ij1</a:t>
            </a:r>
            <a:r>
              <a:rPr lang="en-US" sz="1000" dirty="0">
                <a:latin typeface="Calibri" panose="020F0502020204030204" pitchFamily="34" charset="0"/>
              </a:rPr>
              <a:t>,..,X</a:t>
            </a:r>
            <a:r>
              <a:rPr lang="en-US" sz="1000" baseline="-25000" dirty="0">
                <a:latin typeface="Calibri" panose="020F0502020204030204" pitchFamily="34" charset="0"/>
              </a:rPr>
              <a:t>ijp</a:t>
            </a:r>
            <a:r>
              <a:rPr lang="en-US" sz="1000" dirty="0">
                <a:latin typeface="Calibri" panose="020F0502020204030204" pitchFamily="34" charset="0"/>
              </a:rPr>
              <a:t>=</a:t>
            </a:r>
            <a:r>
              <a:rPr lang="en-US" sz="1000" dirty="0" err="1">
                <a:latin typeface="Calibri" panose="020F0502020204030204" pitchFamily="34" charset="0"/>
              </a:rPr>
              <a:t>x</a:t>
            </a:r>
            <a:r>
              <a:rPr lang="en-US" sz="1000" baseline="-25000" dirty="0" err="1">
                <a:latin typeface="Calibri" panose="020F0502020204030204" pitchFamily="34" charset="0"/>
              </a:rPr>
              <a:t>ijp</a:t>
            </a:r>
            <a:r>
              <a:rPr lang="en-US" sz="1000" dirty="0" smtClean="0">
                <a:latin typeface="Calibri" panose="020F0502020204030204" pitchFamily="34" charset="0"/>
              </a:rPr>
              <a:t>)]=</a:t>
            </a:r>
            <a:r>
              <a:rPr lang="el-GR" sz="800" dirty="0">
                <a:latin typeface="Calibri" pitchFamily="34" charset="0"/>
              </a:rPr>
              <a:t>β</a:t>
            </a:r>
            <a:r>
              <a:rPr lang="en-US" sz="1000" baseline="-25000" dirty="0" smtClean="0">
                <a:latin typeface="Calibri" panose="020F0502020204030204" pitchFamily="34" charset="0"/>
              </a:rPr>
              <a:t>0</a:t>
            </a:r>
            <a:r>
              <a:rPr lang="en-US" sz="1000" dirty="0" smtClean="0">
                <a:latin typeface="Calibri" panose="020F0502020204030204" pitchFamily="34" charset="0"/>
              </a:rPr>
              <a:t>+</a:t>
            </a:r>
            <a:r>
              <a:rPr lang="el-GR" sz="800" dirty="0">
                <a:latin typeface="Calibri" pitchFamily="34" charset="0"/>
              </a:rPr>
              <a:t>β</a:t>
            </a:r>
            <a:r>
              <a:rPr lang="en-US" sz="1000" baseline="-25000" dirty="0" smtClean="0">
                <a:latin typeface="Calibri" panose="020F0502020204030204" pitchFamily="34" charset="0"/>
              </a:rPr>
              <a:t>1</a:t>
            </a:r>
            <a:r>
              <a:rPr lang="en-US" sz="1000" dirty="0" smtClean="0">
                <a:latin typeface="Calibri" panose="020F0502020204030204" pitchFamily="34" charset="0"/>
              </a:rPr>
              <a:t>(TDFauc2)+</a:t>
            </a:r>
            <a:r>
              <a:rPr lang="el-GR" sz="800" dirty="0">
                <a:latin typeface="Calibri" pitchFamily="34" charset="0"/>
              </a:rPr>
              <a:t>β</a:t>
            </a:r>
            <a:r>
              <a:rPr lang="en-US" sz="1000" baseline="-25000" dirty="0" smtClean="0">
                <a:latin typeface="Calibri" panose="020F0502020204030204" pitchFamily="34" charset="0"/>
              </a:rPr>
              <a:t>2</a:t>
            </a:r>
            <a:r>
              <a:rPr lang="en-US" sz="1000" dirty="0" smtClean="0">
                <a:latin typeface="Calibri" panose="020F0502020204030204" pitchFamily="34" charset="0"/>
              </a:rPr>
              <a:t>(TDFauc3)+</a:t>
            </a:r>
            <a:r>
              <a:rPr lang="el-GR" sz="800" dirty="0">
                <a:latin typeface="Calibri" pitchFamily="34" charset="0"/>
              </a:rPr>
              <a:t>β</a:t>
            </a:r>
            <a:r>
              <a:rPr lang="en-US" sz="1000" baseline="-25000" dirty="0" smtClean="0">
                <a:latin typeface="Calibri" panose="020F0502020204030204" pitchFamily="34" charset="0"/>
              </a:rPr>
              <a:t>3</a:t>
            </a:r>
            <a:r>
              <a:rPr lang="en-US" sz="1000" dirty="0" smtClean="0">
                <a:latin typeface="Calibri" panose="020F0502020204030204" pitchFamily="34" charset="0"/>
              </a:rPr>
              <a:t>(</a:t>
            </a:r>
            <a:r>
              <a:rPr lang="en-US" sz="1000" dirty="0" err="1" smtClean="0">
                <a:latin typeface="Calibri" panose="020F0502020204030204" pitchFamily="34" charset="0"/>
              </a:rPr>
              <a:t>tmonths</a:t>
            </a:r>
            <a:r>
              <a:rPr lang="en-US" sz="1000" dirty="0" smtClean="0">
                <a:latin typeface="Calibri" panose="020F0502020204030204" pitchFamily="34" charset="0"/>
              </a:rPr>
              <a:t>)+</a:t>
            </a:r>
            <a:r>
              <a:rPr lang="el-GR" sz="800" dirty="0">
                <a:latin typeface="Calibri" pitchFamily="34" charset="0"/>
              </a:rPr>
              <a:t>β</a:t>
            </a:r>
            <a:r>
              <a:rPr lang="en-US" sz="1000" baseline="-25000" dirty="0" smtClean="0">
                <a:latin typeface="Calibri" panose="020F0502020204030204" pitchFamily="34" charset="0"/>
              </a:rPr>
              <a:t>4</a:t>
            </a:r>
            <a:r>
              <a:rPr lang="en-US" sz="1000" dirty="0" smtClean="0">
                <a:latin typeface="Calibri" panose="020F0502020204030204" pitchFamily="34" charset="0"/>
              </a:rPr>
              <a:t>(TDFauc2*</a:t>
            </a:r>
            <a:r>
              <a:rPr lang="en-US" sz="1000" dirty="0" err="1" smtClean="0">
                <a:latin typeface="Calibri" panose="020F0502020204030204" pitchFamily="34" charset="0"/>
              </a:rPr>
              <a:t>tmonths</a:t>
            </a:r>
            <a:r>
              <a:rPr lang="en-US" sz="1000" dirty="0" smtClean="0">
                <a:latin typeface="Calibri" panose="020F0502020204030204" pitchFamily="34" charset="0"/>
              </a:rPr>
              <a:t>)+</a:t>
            </a:r>
            <a:r>
              <a:rPr lang="el-GR" sz="800" dirty="0">
                <a:latin typeface="Calibri" pitchFamily="34" charset="0"/>
              </a:rPr>
              <a:t>β</a:t>
            </a:r>
            <a:r>
              <a:rPr lang="en-US" sz="1000" baseline="-25000" dirty="0" smtClean="0">
                <a:latin typeface="Calibri" panose="020F0502020204030204" pitchFamily="34" charset="0"/>
              </a:rPr>
              <a:t>5</a:t>
            </a:r>
            <a:r>
              <a:rPr lang="en-US" sz="1000" dirty="0" smtClean="0">
                <a:latin typeface="Calibri" panose="020F0502020204030204" pitchFamily="34" charset="0"/>
              </a:rPr>
              <a:t>(TDFauc3*</a:t>
            </a:r>
            <a:r>
              <a:rPr lang="en-US" sz="1000" dirty="0" err="1" smtClean="0">
                <a:latin typeface="Calibri" panose="020F0502020204030204" pitchFamily="34" charset="0"/>
              </a:rPr>
              <a:t>tmonths</a:t>
            </a:r>
            <a:r>
              <a:rPr lang="en-US" sz="1000" dirty="0" smtClean="0">
                <a:latin typeface="Calibri" panose="020F0502020204030204" pitchFamily="34" charset="0"/>
              </a:rPr>
              <a:t>)+</a:t>
            </a:r>
            <a:r>
              <a:rPr lang="el-GR" sz="800" dirty="0">
                <a:latin typeface="Calibri" pitchFamily="34" charset="0"/>
              </a:rPr>
              <a:t>β</a:t>
            </a:r>
            <a:r>
              <a:rPr lang="en-US" sz="1000" baseline="-25000" dirty="0" smtClean="0">
                <a:latin typeface="Calibri" panose="020F0502020204030204" pitchFamily="34" charset="0"/>
              </a:rPr>
              <a:t>6</a:t>
            </a:r>
            <a:r>
              <a:rPr lang="en-US" sz="1000" dirty="0" smtClean="0">
                <a:latin typeface="Calibri" panose="020F0502020204030204" pitchFamily="34" charset="0"/>
              </a:rPr>
              <a:t>(age)+</a:t>
            </a:r>
            <a:r>
              <a:rPr lang="el-GR" sz="800" dirty="0">
                <a:latin typeface="Calibri" pitchFamily="34" charset="0"/>
              </a:rPr>
              <a:t>β</a:t>
            </a:r>
            <a:r>
              <a:rPr lang="en-US" sz="1000" baseline="-25000" dirty="0" smtClean="0">
                <a:latin typeface="Calibri" panose="020F0502020204030204" pitchFamily="34" charset="0"/>
              </a:rPr>
              <a:t>7</a:t>
            </a:r>
            <a:r>
              <a:rPr lang="en-US" sz="1000" dirty="0" smtClean="0">
                <a:latin typeface="Calibri" panose="020F0502020204030204" pitchFamily="34" charset="0"/>
              </a:rPr>
              <a:t>(</a:t>
            </a:r>
            <a:r>
              <a:rPr lang="en-US" sz="1000" dirty="0" err="1" smtClean="0">
                <a:latin typeface="Calibri" panose="020F0502020204030204" pitchFamily="34" charset="0"/>
              </a:rPr>
              <a:t>AfAm</a:t>
            </a:r>
            <a:r>
              <a:rPr lang="en-US" sz="1000" dirty="0" smtClean="0">
                <a:latin typeface="Calibri" panose="020F0502020204030204" pitchFamily="34" charset="0"/>
              </a:rPr>
              <a:t>)+</a:t>
            </a:r>
            <a:r>
              <a:rPr lang="el-GR" sz="800" dirty="0">
                <a:latin typeface="Calibri" pitchFamily="34" charset="0"/>
              </a:rPr>
              <a:t>β</a:t>
            </a:r>
            <a:r>
              <a:rPr lang="en-US" sz="1000" baseline="-25000" dirty="0" smtClean="0">
                <a:latin typeface="Calibri" panose="020F0502020204030204" pitchFamily="34" charset="0"/>
              </a:rPr>
              <a:t>8</a:t>
            </a:r>
            <a:r>
              <a:rPr lang="en-US" sz="1000" dirty="0" smtClean="0">
                <a:latin typeface="Calibri" panose="020F0502020204030204" pitchFamily="34" charset="0"/>
              </a:rPr>
              <a:t>(</a:t>
            </a:r>
            <a:r>
              <a:rPr lang="en-US" sz="1000" dirty="0" err="1" smtClean="0">
                <a:latin typeface="Calibri" panose="020F0502020204030204" pitchFamily="34" charset="0"/>
              </a:rPr>
              <a:t>TDFdur</a:t>
            </a:r>
            <a:r>
              <a:rPr lang="en-US" sz="1000" dirty="0">
                <a:latin typeface="Calibri" panose="020F0502020204030204" pitchFamily="34" charset="0"/>
              </a:rPr>
              <a:t>) + 𝞮</a:t>
            </a:r>
            <a:r>
              <a:rPr lang="en-US" sz="1000" baseline="-25000" dirty="0" err="1">
                <a:latin typeface="Calibri" panose="020F0502020204030204" pitchFamily="34" charset="0"/>
              </a:rPr>
              <a:t>ij</a:t>
            </a:r>
            <a:endParaRPr lang="en-US" sz="1000" dirty="0">
              <a:latin typeface="Calibri" panose="020F0502020204030204" pitchFamily="34" charset="0"/>
            </a:endParaRPr>
          </a:p>
          <a:p>
            <a:endParaRPr lang="en-US" sz="800" b="1" dirty="0">
              <a:latin typeface="Calibri" panose="020F0502020204030204" pitchFamily="34" charset="0"/>
            </a:endParaRPr>
          </a:p>
          <a:p>
            <a:r>
              <a:rPr lang="en-US" sz="800" b="1" dirty="0">
                <a:latin typeface="Calibri" panose="020F0502020204030204" pitchFamily="34" charset="0"/>
              </a:rPr>
              <a:t>Model 2: Mixed Models (individual model</a:t>
            </a:r>
            <a:r>
              <a:rPr lang="en-US" sz="800" b="1" dirty="0" smtClean="0">
                <a:latin typeface="Calibri" panose="020F0502020204030204" pitchFamily="34" charset="0"/>
              </a:rPr>
              <a:t>) </a:t>
            </a:r>
            <a:r>
              <a:rPr lang="en-US" sz="800" dirty="0" smtClean="0">
                <a:latin typeface="Calibri" panose="020F0502020204030204" pitchFamily="34" charset="0"/>
              </a:rPr>
              <a:t>with random </a:t>
            </a:r>
            <a:r>
              <a:rPr lang="en-US" sz="800" dirty="0">
                <a:latin typeface="Calibri" panose="020F0502020204030204" pitchFamily="34" charset="0"/>
              </a:rPr>
              <a:t>intercept and random coefficient (time) </a:t>
            </a:r>
            <a:r>
              <a:rPr lang="en-US" sz="1000" dirty="0" err="1">
                <a:latin typeface="Calibri" panose="020F0502020204030204" pitchFamily="34" charset="0"/>
              </a:rPr>
              <a:t>eGFR</a:t>
            </a:r>
            <a:r>
              <a:rPr lang="en-US" sz="1000" baseline="-25000" dirty="0" err="1">
                <a:latin typeface="Calibri" panose="020F0502020204030204" pitchFamily="34" charset="0"/>
              </a:rPr>
              <a:t>ij</a:t>
            </a:r>
            <a:r>
              <a:rPr lang="en-US" sz="1000" dirty="0" smtClean="0">
                <a:latin typeface="Calibri" panose="020F0502020204030204" pitchFamily="34" charset="0"/>
              </a:rPr>
              <a:t>=(</a:t>
            </a:r>
            <a:r>
              <a:rPr lang="el-GR" sz="800" dirty="0">
                <a:latin typeface="Calibri" pitchFamily="34" charset="0"/>
              </a:rPr>
              <a:t>β</a:t>
            </a:r>
            <a:r>
              <a:rPr lang="en-US" sz="1000" baseline="-25000" dirty="0" smtClean="0">
                <a:latin typeface="Calibri" panose="020F0502020204030204" pitchFamily="34" charset="0"/>
              </a:rPr>
              <a:t>0</a:t>
            </a:r>
            <a:r>
              <a:rPr lang="en-US" sz="1000" dirty="0" smtClean="0">
                <a:latin typeface="Calibri" panose="020F0502020204030204" pitchFamily="34" charset="0"/>
              </a:rPr>
              <a:t>+</a:t>
            </a:r>
            <a:r>
              <a:rPr lang="el-GR" sz="800" dirty="0">
                <a:latin typeface="Calibri" pitchFamily="34" charset="0"/>
              </a:rPr>
              <a:t>β</a:t>
            </a:r>
            <a:r>
              <a:rPr lang="en-US" sz="1000" baseline="-25000" dirty="0" smtClean="0">
                <a:latin typeface="Calibri" panose="020F0502020204030204" pitchFamily="34" charset="0"/>
              </a:rPr>
              <a:t>0i</a:t>
            </a:r>
            <a:r>
              <a:rPr lang="en-US" sz="1000" dirty="0" smtClean="0">
                <a:latin typeface="Calibri" panose="020F0502020204030204" pitchFamily="34" charset="0"/>
              </a:rPr>
              <a:t>)+</a:t>
            </a:r>
            <a:r>
              <a:rPr lang="el-GR" sz="800" dirty="0">
                <a:latin typeface="Calibri" pitchFamily="34" charset="0"/>
              </a:rPr>
              <a:t>β</a:t>
            </a:r>
            <a:r>
              <a:rPr lang="en-US" sz="1000" baseline="-25000" dirty="0" smtClean="0">
                <a:latin typeface="Calibri" panose="020F0502020204030204" pitchFamily="34" charset="0"/>
              </a:rPr>
              <a:t>1</a:t>
            </a:r>
            <a:r>
              <a:rPr lang="en-US" sz="1000" dirty="0" smtClean="0">
                <a:latin typeface="Calibri" panose="020F0502020204030204" pitchFamily="34" charset="0"/>
              </a:rPr>
              <a:t>(TDFauc2)+</a:t>
            </a:r>
            <a:r>
              <a:rPr lang="el-GR" sz="800" dirty="0">
                <a:latin typeface="Calibri" pitchFamily="34" charset="0"/>
              </a:rPr>
              <a:t>β</a:t>
            </a:r>
            <a:r>
              <a:rPr lang="en-US" sz="1000" baseline="-25000" dirty="0" smtClean="0">
                <a:latin typeface="Calibri" panose="020F0502020204030204" pitchFamily="34" charset="0"/>
              </a:rPr>
              <a:t>2</a:t>
            </a:r>
            <a:r>
              <a:rPr lang="en-US" sz="1000" dirty="0" smtClean="0">
                <a:latin typeface="Calibri" panose="020F0502020204030204" pitchFamily="34" charset="0"/>
              </a:rPr>
              <a:t>(TDFauc3)+(</a:t>
            </a:r>
            <a:r>
              <a:rPr lang="el-GR" sz="800" dirty="0">
                <a:latin typeface="Calibri" pitchFamily="34" charset="0"/>
              </a:rPr>
              <a:t>β</a:t>
            </a:r>
            <a:r>
              <a:rPr lang="en-US" sz="1000" baseline="-25000" dirty="0" smtClean="0">
                <a:latin typeface="Calibri" panose="020F0502020204030204" pitchFamily="34" charset="0"/>
              </a:rPr>
              <a:t>3</a:t>
            </a:r>
            <a:r>
              <a:rPr lang="en-US" sz="1000" dirty="0" smtClean="0">
                <a:latin typeface="Calibri" panose="020F0502020204030204" pitchFamily="34" charset="0"/>
              </a:rPr>
              <a:t>+</a:t>
            </a:r>
            <a:r>
              <a:rPr lang="el-GR" sz="800" dirty="0">
                <a:latin typeface="Calibri" pitchFamily="34" charset="0"/>
              </a:rPr>
              <a:t>β</a:t>
            </a:r>
            <a:r>
              <a:rPr lang="en-US" sz="1000" baseline="-25000" dirty="0" smtClean="0">
                <a:latin typeface="Calibri" panose="020F0502020204030204" pitchFamily="34" charset="0"/>
              </a:rPr>
              <a:t>3i</a:t>
            </a:r>
            <a:r>
              <a:rPr lang="en-US" sz="1000" dirty="0">
                <a:latin typeface="Calibri" panose="020F0502020204030204" pitchFamily="34" charset="0"/>
              </a:rPr>
              <a:t>)(</a:t>
            </a:r>
            <a:r>
              <a:rPr lang="en-US" sz="1000" dirty="0" err="1">
                <a:latin typeface="Calibri" panose="020F0502020204030204" pitchFamily="34" charset="0"/>
              </a:rPr>
              <a:t>tmonths</a:t>
            </a:r>
            <a:r>
              <a:rPr lang="en-US" sz="1000" dirty="0" smtClean="0">
                <a:latin typeface="Calibri" panose="020F0502020204030204" pitchFamily="34" charset="0"/>
              </a:rPr>
              <a:t>)+</a:t>
            </a:r>
            <a:r>
              <a:rPr lang="el-GR" sz="800" dirty="0">
                <a:latin typeface="Calibri" pitchFamily="34" charset="0"/>
              </a:rPr>
              <a:t>β</a:t>
            </a:r>
            <a:r>
              <a:rPr lang="en-US" sz="1000" baseline="-25000" dirty="0" smtClean="0">
                <a:latin typeface="Calibri" panose="020F0502020204030204" pitchFamily="34" charset="0"/>
              </a:rPr>
              <a:t>4</a:t>
            </a:r>
            <a:r>
              <a:rPr lang="en-US" sz="1000" dirty="0" smtClean="0">
                <a:latin typeface="Calibri" panose="020F0502020204030204" pitchFamily="34" charset="0"/>
              </a:rPr>
              <a:t>(TDFauc2*</a:t>
            </a:r>
            <a:r>
              <a:rPr lang="en-US" sz="1000" dirty="0" err="1" smtClean="0">
                <a:latin typeface="Calibri" panose="020F0502020204030204" pitchFamily="34" charset="0"/>
              </a:rPr>
              <a:t>tmonths</a:t>
            </a:r>
            <a:r>
              <a:rPr lang="en-US" sz="1000" dirty="0" smtClean="0">
                <a:latin typeface="Calibri" panose="020F0502020204030204" pitchFamily="34" charset="0"/>
              </a:rPr>
              <a:t>)+</a:t>
            </a:r>
            <a:r>
              <a:rPr lang="el-GR" sz="800" dirty="0">
                <a:latin typeface="Calibri" pitchFamily="34" charset="0"/>
              </a:rPr>
              <a:t>β</a:t>
            </a:r>
            <a:r>
              <a:rPr lang="en-US" sz="1000" baseline="-25000" dirty="0" smtClean="0">
                <a:latin typeface="Calibri" panose="020F0502020204030204" pitchFamily="34" charset="0"/>
              </a:rPr>
              <a:t>5</a:t>
            </a:r>
            <a:r>
              <a:rPr lang="en-US" sz="1000" dirty="0" smtClean="0">
                <a:latin typeface="Calibri" panose="020F0502020204030204" pitchFamily="34" charset="0"/>
              </a:rPr>
              <a:t>(TDFauc3*</a:t>
            </a:r>
            <a:r>
              <a:rPr lang="en-US" sz="1000" dirty="0" err="1" smtClean="0">
                <a:latin typeface="Calibri" panose="020F0502020204030204" pitchFamily="34" charset="0"/>
              </a:rPr>
              <a:t>tmonths</a:t>
            </a:r>
            <a:r>
              <a:rPr lang="en-US" sz="1000" dirty="0" smtClean="0">
                <a:latin typeface="Calibri" panose="020F0502020204030204" pitchFamily="34" charset="0"/>
              </a:rPr>
              <a:t>)+</a:t>
            </a:r>
            <a:r>
              <a:rPr lang="el-GR" sz="800" dirty="0">
                <a:latin typeface="Calibri" pitchFamily="34" charset="0"/>
              </a:rPr>
              <a:t>β</a:t>
            </a:r>
            <a:r>
              <a:rPr lang="en-US" sz="1000" baseline="-25000" dirty="0" smtClean="0">
                <a:latin typeface="Calibri" panose="020F0502020204030204" pitchFamily="34" charset="0"/>
              </a:rPr>
              <a:t>6</a:t>
            </a:r>
            <a:r>
              <a:rPr lang="en-US" sz="1000" dirty="0" smtClean="0">
                <a:latin typeface="Calibri" panose="020F0502020204030204" pitchFamily="34" charset="0"/>
              </a:rPr>
              <a:t>(age)+</a:t>
            </a:r>
            <a:r>
              <a:rPr lang="el-GR" sz="800" dirty="0">
                <a:latin typeface="Calibri" pitchFamily="34" charset="0"/>
              </a:rPr>
              <a:t>β</a:t>
            </a:r>
            <a:r>
              <a:rPr lang="en-US" sz="1000" baseline="-25000" dirty="0" smtClean="0">
                <a:latin typeface="Calibri" panose="020F0502020204030204" pitchFamily="34" charset="0"/>
              </a:rPr>
              <a:t>7</a:t>
            </a:r>
            <a:r>
              <a:rPr lang="en-US" sz="1000" dirty="0" smtClean="0">
                <a:latin typeface="Calibri" panose="020F0502020204030204" pitchFamily="34" charset="0"/>
              </a:rPr>
              <a:t>(</a:t>
            </a:r>
            <a:r>
              <a:rPr lang="en-US" sz="1000" dirty="0" err="1" smtClean="0">
                <a:latin typeface="Calibri" panose="020F0502020204030204" pitchFamily="34" charset="0"/>
              </a:rPr>
              <a:t>AfAm</a:t>
            </a:r>
            <a:r>
              <a:rPr lang="en-US" sz="1000" dirty="0" smtClean="0">
                <a:latin typeface="Calibri" panose="020F0502020204030204" pitchFamily="34" charset="0"/>
              </a:rPr>
              <a:t>)+</a:t>
            </a:r>
            <a:r>
              <a:rPr lang="el-GR" sz="800" dirty="0">
                <a:latin typeface="Calibri" pitchFamily="34" charset="0"/>
              </a:rPr>
              <a:t>β</a:t>
            </a:r>
            <a:r>
              <a:rPr lang="en-US" sz="1000" baseline="-25000" dirty="0" smtClean="0">
                <a:latin typeface="Calibri" panose="020F0502020204030204" pitchFamily="34" charset="0"/>
              </a:rPr>
              <a:t>8</a:t>
            </a:r>
            <a:r>
              <a:rPr lang="en-US" sz="1000" dirty="0" smtClean="0">
                <a:latin typeface="Calibri" panose="020F0502020204030204" pitchFamily="34" charset="0"/>
              </a:rPr>
              <a:t>(</a:t>
            </a:r>
            <a:r>
              <a:rPr lang="en-US" sz="1000" dirty="0" err="1" smtClean="0">
                <a:latin typeface="Calibri" panose="020F0502020204030204" pitchFamily="34" charset="0"/>
              </a:rPr>
              <a:t>TDFdur</a:t>
            </a:r>
            <a:r>
              <a:rPr lang="en-US" sz="1000" dirty="0">
                <a:latin typeface="Calibri" panose="020F0502020204030204" pitchFamily="34" charset="0"/>
              </a:rPr>
              <a:t>)+𝞮</a:t>
            </a:r>
            <a:r>
              <a:rPr lang="en-US" sz="1000" baseline="-25000" dirty="0" err="1" smtClean="0">
                <a:latin typeface="Calibri" panose="020F0502020204030204" pitchFamily="34" charset="0"/>
              </a:rPr>
              <a:t>ij</a:t>
            </a:r>
            <a:endParaRPr lang="en-US" sz="1000" dirty="0" smtClean="0">
              <a:latin typeface="Calibri" panose="020F0502020204030204" pitchFamily="34" charset="0"/>
            </a:endParaRPr>
          </a:p>
        </p:txBody>
      </p:sp>
      <p:sp>
        <p:nvSpPr>
          <p:cNvPr id="7" name="Rectangle 15"/>
          <p:cNvSpPr>
            <a:spLocks noChangeArrowheads="1"/>
          </p:cNvSpPr>
          <p:nvPr/>
        </p:nvSpPr>
        <p:spPr bwMode="auto">
          <a:xfrm>
            <a:off x="4876801" y="4419600"/>
            <a:ext cx="411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kumimoji="0" lang="en-US" sz="9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Table 1. </a:t>
            </a:r>
            <a:r>
              <a:rPr lang="en-US" sz="900" dirty="0">
                <a:latin typeface="Calibri" pitchFamily="34" charset="0"/>
              </a:rPr>
              <a:t>Baseline characteristics of study participants by </a:t>
            </a:r>
            <a:r>
              <a:rPr lang="en-US" sz="900" dirty="0" err="1" smtClean="0">
                <a:latin typeface="Calibri" pitchFamily="34" charset="0"/>
              </a:rPr>
              <a:t>tertile</a:t>
            </a:r>
            <a:r>
              <a:rPr lang="en-US" sz="900" dirty="0" smtClean="0">
                <a:latin typeface="Calibri" pitchFamily="34" charset="0"/>
              </a:rPr>
              <a:t> (</a:t>
            </a:r>
            <a:r>
              <a:rPr lang="en-US" sz="900" dirty="0" err="1" smtClean="0">
                <a:latin typeface="Calibri" pitchFamily="34" charset="0"/>
              </a:rPr>
              <a:t>tert</a:t>
            </a:r>
            <a:r>
              <a:rPr lang="en-US" sz="900" dirty="0" smtClean="0">
                <a:latin typeface="Calibri" pitchFamily="34" charset="0"/>
              </a:rPr>
              <a:t>) </a:t>
            </a:r>
            <a:r>
              <a:rPr lang="en-US" sz="900" dirty="0">
                <a:latin typeface="Calibri" pitchFamily="34" charset="0"/>
              </a:rPr>
              <a:t>of </a:t>
            </a:r>
            <a:r>
              <a:rPr lang="en-US" sz="900" dirty="0" err="1" smtClean="0">
                <a:latin typeface="Calibri" pitchFamily="34" charset="0"/>
              </a:rPr>
              <a:t>tenofovir</a:t>
            </a:r>
            <a:r>
              <a:rPr lang="en-US" sz="900" dirty="0">
                <a:latin typeface="Calibri" pitchFamily="34" charset="0"/>
              </a:rPr>
              <a:t> </a:t>
            </a:r>
            <a:r>
              <a:rPr lang="en-US" sz="900" dirty="0" smtClean="0">
                <a:latin typeface="Calibri" pitchFamily="34" charset="0"/>
              </a:rPr>
              <a:t>(TDF) area-under-the-time-concentration-curves </a:t>
            </a:r>
            <a:r>
              <a:rPr lang="en-US" sz="900" dirty="0" smtClean="0">
                <a:latin typeface="Calibri" pitchFamily="34" charset="0"/>
              </a:rPr>
              <a:t>(AUC) </a:t>
            </a:r>
            <a:r>
              <a:rPr lang="en-US" sz="900" dirty="0">
                <a:latin typeface="Calibri" pitchFamily="34" charset="0"/>
              </a:rPr>
              <a:t>(</a:t>
            </a:r>
            <a:r>
              <a:rPr lang="en-US" sz="900" dirty="0" smtClean="0">
                <a:latin typeface="Calibri" pitchFamily="34" charset="0"/>
              </a:rPr>
              <a:t>n=105).</a:t>
            </a:r>
            <a:endParaRPr kumimoji="0" lang="en-US" sz="900" b="0" i="0" u="none" strike="noStrike" cap="none" normalizeH="0" baseline="0" dirty="0" smtClean="0">
              <a:ln>
                <a:noFill/>
              </a:ln>
              <a:solidFill>
                <a:schemeClr val="tx1"/>
              </a:solidFill>
              <a:effectLst/>
              <a:latin typeface="Calibri" pitchFamily="34" charset="0"/>
              <a:cs typeface="Times New Roman" pitchFamily="18" charset="0"/>
            </a:endParaRPr>
          </a:p>
        </p:txBody>
      </p:sp>
      <p:sp>
        <p:nvSpPr>
          <p:cNvPr id="9" name="Rectangle 16"/>
          <p:cNvSpPr>
            <a:spLocks noChangeArrowheads="1"/>
          </p:cNvSpPr>
          <p:nvPr/>
        </p:nvSpPr>
        <p:spPr bwMode="auto">
          <a:xfrm>
            <a:off x="9126067" y="2149369"/>
            <a:ext cx="4308476" cy="230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sz="9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Table 2</a:t>
            </a:r>
            <a:r>
              <a:rPr kumimoji="0" lang="en-US" sz="90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Repeated measures modeling</a:t>
            </a:r>
            <a:r>
              <a:rPr kumimoji="0" lang="en-US" sz="900" i="0" u="none" strike="noStrike" cap="none" normalizeH="0" dirty="0" smtClean="0">
                <a:ln>
                  <a:noFill/>
                </a:ln>
                <a:solidFill>
                  <a:srgbClr val="000000"/>
                </a:solidFill>
                <a:effectLst/>
                <a:latin typeface="Calibri" pitchFamily="34" charset="0"/>
                <a:ea typeface="Times New Roman" pitchFamily="18" charset="0"/>
                <a:cs typeface="Times New Roman" pitchFamily="18" charset="0"/>
              </a:rPr>
              <a:t> for </a:t>
            </a:r>
            <a:r>
              <a:rPr kumimoji="0" lang="en-US" sz="900" i="0" u="none" strike="noStrike" cap="none" normalizeH="0" dirty="0" err="1" smtClean="0">
                <a:ln>
                  <a:noFill/>
                </a:ln>
                <a:solidFill>
                  <a:srgbClr val="000000"/>
                </a:solidFill>
                <a:effectLst/>
                <a:latin typeface="Calibri" pitchFamily="34" charset="0"/>
                <a:ea typeface="Times New Roman" pitchFamily="18" charset="0"/>
                <a:cs typeface="Times New Roman" pitchFamily="18" charset="0"/>
              </a:rPr>
              <a:t>eGFR</a:t>
            </a:r>
            <a:r>
              <a:rPr kumimoji="0" lang="en-US" sz="900" i="0" u="none" strike="noStrike" cap="none" normalizeH="0" dirty="0" smtClean="0">
                <a:ln>
                  <a:noFill/>
                </a:ln>
                <a:solidFill>
                  <a:srgbClr val="000000"/>
                </a:solidFill>
                <a:effectLst/>
                <a:latin typeface="Calibri" pitchFamily="34" charset="0"/>
                <a:ea typeface="Times New Roman" pitchFamily="18" charset="0"/>
                <a:cs typeface="Times New Roman" pitchFamily="18" charset="0"/>
              </a:rPr>
              <a:t> as outcome. </a:t>
            </a:r>
            <a:endParaRPr lang="en-US" sz="900" dirty="0">
              <a:latin typeface="Calibri" pitchFamily="34" charset="0"/>
              <a:cs typeface="Arial" charset="0"/>
            </a:endParaRPr>
          </a:p>
        </p:txBody>
      </p:sp>
      <p:sp>
        <p:nvSpPr>
          <p:cNvPr id="21" name="Text Box 6"/>
          <p:cNvSpPr txBox="1">
            <a:spLocks noChangeArrowheads="1"/>
          </p:cNvSpPr>
          <p:nvPr/>
        </p:nvSpPr>
        <p:spPr bwMode="auto">
          <a:xfrm>
            <a:off x="4953001" y="4038600"/>
            <a:ext cx="4038600" cy="369332"/>
          </a:xfrm>
          <a:prstGeom prst="rect">
            <a:avLst/>
          </a:prstGeom>
          <a:solidFill>
            <a:srgbClr val="6FB3C3"/>
          </a:solidFill>
          <a:ln>
            <a:noFill/>
          </a:ln>
          <a:effectLst/>
          <a:extLst/>
        </p:spPr>
        <p:txBody>
          <a:bodyPr wrap="square">
            <a:spAutoFit/>
          </a:bodyPr>
          <a:lstStyle>
            <a:lvl1pPr defTabSz="1566863" eaLnBrk="0" hangingPunct="0">
              <a:defRPr sz="3100">
                <a:solidFill>
                  <a:schemeClr val="tx1"/>
                </a:solidFill>
                <a:latin typeface="Arial" charset="0"/>
              </a:defRPr>
            </a:lvl1pPr>
            <a:lvl2pPr marL="742950" indent="-285750" defTabSz="1566863" eaLnBrk="0" hangingPunct="0">
              <a:defRPr sz="3100">
                <a:solidFill>
                  <a:schemeClr val="tx1"/>
                </a:solidFill>
                <a:latin typeface="Arial" charset="0"/>
              </a:defRPr>
            </a:lvl2pPr>
            <a:lvl3pPr marL="1143000" indent="-228600" defTabSz="1566863" eaLnBrk="0" hangingPunct="0">
              <a:defRPr sz="3100">
                <a:solidFill>
                  <a:schemeClr val="tx1"/>
                </a:solidFill>
                <a:latin typeface="Arial" charset="0"/>
              </a:defRPr>
            </a:lvl3pPr>
            <a:lvl4pPr marL="1600200" indent="-228600" defTabSz="1566863" eaLnBrk="0" hangingPunct="0">
              <a:defRPr sz="3100">
                <a:solidFill>
                  <a:schemeClr val="tx1"/>
                </a:solidFill>
                <a:latin typeface="Arial" charset="0"/>
              </a:defRPr>
            </a:lvl4pPr>
            <a:lvl5pPr marL="2057400" indent="-228600" defTabSz="1566863" eaLnBrk="0" hangingPunct="0">
              <a:defRPr sz="3100">
                <a:solidFill>
                  <a:schemeClr val="tx1"/>
                </a:solidFill>
                <a:latin typeface="Arial" charset="0"/>
              </a:defRPr>
            </a:lvl5pPr>
            <a:lvl6pPr marL="2514600" indent="-228600" defTabSz="1566863" eaLnBrk="0" fontAlgn="base" hangingPunct="0">
              <a:spcBef>
                <a:spcPct val="0"/>
              </a:spcBef>
              <a:spcAft>
                <a:spcPct val="0"/>
              </a:spcAft>
              <a:defRPr sz="3100">
                <a:solidFill>
                  <a:schemeClr val="tx1"/>
                </a:solidFill>
                <a:latin typeface="Arial" charset="0"/>
              </a:defRPr>
            </a:lvl6pPr>
            <a:lvl7pPr marL="2971800" indent="-228600" defTabSz="1566863" eaLnBrk="0" fontAlgn="base" hangingPunct="0">
              <a:spcBef>
                <a:spcPct val="0"/>
              </a:spcBef>
              <a:spcAft>
                <a:spcPct val="0"/>
              </a:spcAft>
              <a:defRPr sz="3100">
                <a:solidFill>
                  <a:schemeClr val="tx1"/>
                </a:solidFill>
                <a:latin typeface="Arial" charset="0"/>
              </a:defRPr>
            </a:lvl7pPr>
            <a:lvl8pPr marL="3429000" indent="-228600" defTabSz="1566863" eaLnBrk="0" fontAlgn="base" hangingPunct="0">
              <a:spcBef>
                <a:spcPct val="0"/>
              </a:spcBef>
              <a:spcAft>
                <a:spcPct val="0"/>
              </a:spcAft>
              <a:defRPr sz="3100">
                <a:solidFill>
                  <a:schemeClr val="tx1"/>
                </a:solidFill>
                <a:latin typeface="Arial" charset="0"/>
              </a:defRPr>
            </a:lvl8pPr>
            <a:lvl9pPr marL="3886200" indent="-228600" defTabSz="1566863" eaLnBrk="0" fontAlgn="base" hangingPunct="0">
              <a:spcBef>
                <a:spcPct val="0"/>
              </a:spcBef>
              <a:spcAft>
                <a:spcPct val="0"/>
              </a:spcAft>
              <a:defRPr sz="3100">
                <a:solidFill>
                  <a:schemeClr val="tx1"/>
                </a:solidFill>
                <a:latin typeface="Arial" charset="0"/>
              </a:defRPr>
            </a:lvl9pPr>
          </a:lstStyle>
          <a:p>
            <a:pPr eaLnBrk="1" hangingPunct="1">
              <a:spcBef>
                <a:spcPct val="50000"/>
              </a:spcBef>
            </a:pPr>
            <a:r>
              <a:rPr lang="en-US" sz="1800" b="1" dirty="0" smtClean="0">
                <a:latin typeface="Calibri" pitchFamily="34" charset="0"/>
              </a:rPr>
              <a:t>RESULTS</a:t>
            </a:r>
            <a:endParaRPr lang="en-US" sz="1800" b="1" dirty="0">
              <a:latin typeface="Calibri" pitchFamily="34" charset="0"/>
            </a:endParaRPr>
          </a:p>
        </p:txBody>
      </p:sp>
      <p:sp>
        <p:nvSpPr>
          <p:cNvPr id="26" name="Text Box 6"/>
          <p:cNvSpPr txBox="1">
            <a:spLocks noChangeArrowheads="1"/>
          </p:cNvSpPr>
          <p:nvPr/>
        </p:nvSpPr>
        <p:spPr bwMode="auto">
          <a:xfrm>
            <a:off x="16116300" y="4383611"/>
            <a:ext cx="2978314" cy="276999"/>
          </a:xfrm>
          <a:prstGeom prst="rect">
            <a:avLst/>
          </a:prstGeom>
          <a:solidFill>
            <a:srgbClr val="6FB3C3"/>
          </a:solidFill>
          <a:ln>
            <a:noFill/>
          </a:ln>
          <a:effectLst/>
          <a:extLst/>
        </p:spPr>
        <p:txBody>
          <a:bodyPr wrap="square">
            <a:spAutoFit/>
          </a:bodyPr>
          <a:lstStyle>
            <a:lvl1pPr defTabSz="1566863" eaLnBrk="0" hangingPunct="0">
              <a:defRPr sz="3100">
                <a:solidFill>
                  <a:schemeClr val="tx1"/>
                </a:solidFill>
                <a:latin typeface="Arial" charset="0"/>
              </a:defRPr>
            </a:lvl1pPr>
            <a:lvl2pPr marL="742950" indent="-285750" defTabSz="1566863" eaLnBrk="0" hangingPunct="0">
              <a:defRPr sz="3100">
                <a:solidFill>
                  <a:schemeClr val="tx1"/>
                </a:solidFill>
                <a:latin typeface="Arial" charset="0"/>
              </a:defRPr>
            </a:lvl2pPr>
            <a:lvl3pPr marL="1143000" indent="-228600" defTabSz="1566863" eaLnBrk="0" hangingPunct="0">
              <a:defRPr sz="3100">
                <a:solidFill>
                  <a:schemeClr val="tx1"/>
                </a:solidFill>
                <a:latin typeface="Arial" charset="0"/>
              </a:defRPr>
            </a:lvl3pPr>
            <a:lvl4pPr marL="1600200" indent="-228600" defTabSz="1566863" eaLnBrk="0" hangingPunct="0">
              <a:defRPr sz="3100">
                <a:solidFill>
                  <a:schemeClr val="tx1"/>
                </a:solidFill>
                <a:latin typeface="Arial" charset="0"/>
              </a:defRPr>
            </a:lvl4pPr>
            <a:lvl5pPr marL="2057400" indent="-228600" defTabSz="1566863" eaLnBrk="0" hangingPunct="0">
              <a:defRPr sz="3100">
                <a:solidFill>
                  <a:schemeClr val="tx1"/>
                </a:solidFill>
                <a:latin typeface="Arial" charset="0"/>
              </a:defRPr>
            </a:lvl5pPr>
            <a:lvl6pPr marL="2514600" indent="-228600" defTabSz="1566863" eaLnBrk="0" fontAlgn="base" hangingPunct="0">
              <a:spcBef>
                <a:spcPct val="0"/>
              </a:spcBef>
              <a:spcAft>
                <a:spcPct val="0"/>
              </a:spcAft>
              <a:defRPr sz="3100">
                <a:solidFill>
                  <a:schemeClr val="tx1"/>
                </a:solidFill>
                <a:latin typeface="Arial" charset="0"/>
              </a:defRPr>
            </a:lvl6pPr>
            <a:lvl7pPr marL="2971800" indent="-228600" defTabSz="1566863" eaLnBrk="0" fontAlgn="base" hangingPunct="0">
              <a:spcBef>
                <a:spcPct val="0"/>
              </a:spcBef>
              <a:spcAft>
                <a:spcPct val="0"/>
              </a:spcAft>
              <a:defRPr sz="3100">
                <a:solidFill>
                  <a:schemeClr val="tx1"/>
                </a:solidFill>
                <a:latin typeface="Arial" charset="0"/>
              </a:defRPr>
            </a:lvl7pPr>
            <a:lvl8pPr marL="3429000" indent="-228600" defTabSz="1566863" eaLnBrk="0" fontAlgn="base" hangingPunct="0">
              <a:spcBef>
                <a:spcPct val="0"/>
              </a:spcBef>
              <a:spcAft>
                <a:spcPct val="0"/>
              </a:spcAft>
              <a:defRPr sz="3100">
                <a:solidFill>
                  <a:schemeClr val="tx1"/>
                </a:solidFill>
                <a:latin typeface="Arial" charset="0"/>
              </a:defRPr>
            </a:lvl8pPr>
            <a:lvl9pPr marL="3886200" indent="-228600" defTabSz="1566863" eaLnBrk="0" fontAlgn="base" hangingPunct="0">
              <a:spcBef>
                <a:spcPct val="0"/>
              </a:spcBef>
              <a:spcAft>
                <a:spcPct val="0"/>
              </a:spcAft>
              <a:defRPr sz="3100">
                <a:solidFill>
                  <a:schemeClr val="tx1"/>
                </a:solidFill>
                <a:latin typeface="Arial" charset="0"/>
              </a:defRPr>
            </a:lvl9pPr>
          </a:lstStyle>
          <a:p>
            <a:pPr eaLnBrk="1" hangingPunct="1">
              <a:spcBef>
                <a:spcPct val="50000"/>
              </a:spcBef>
            </a:pPr>
            <a:r>
              <a:rPr lang="en-US" sz="1200" b="1" dirty="0" smtClean="0">
                <a:latin typeface="Calibri" pitchFamily="34" charset="0"/>
              </a:rPr>
              <a:t>DISCUSSION AND CONCLUSIONS</a:t>
            </a:r>
            <a:endParaRPr lang="en-US" sz="1200" b="1" dirty="0">
              <a:latin typeface="Calibri" pitchFamily="34" charset="0"/>
            </a:endParaRPr>
          </a:p>
        </p:txBody>
      </p:sp>
      <p:sp>
        <p:nvSpPr>
          <p:cNvPr id="27" name="Text Box 6"/>
          <p:cNvSpPr txBox="1">
            <a:spLocks noChangeArrowheads="1"/>
          </p:cNvSpPr>
          <p:nvPr/>
        </p:nvSpPr>
        <p:spPr bwMode="auto">
          <a:xfrm>
            <a:off x="178472" y="1817688"/>
            <a:ext cx="4622128" cy="369332"/>
          </a:xfrm>
          <a:prstGeom prst="rect">
            <a:avLst/>
          </a:prstGeom>
          <a:solidFill>
            <a:srgbClr val="6FB3C3"/>
          </a:solidFill>
          <a:ln>
            <a:noFill/>
          </a:ln>
          <a:effectLst/>
          <a:extLst/>
        </p:spPr>
        <p:txBody>
          <a:bodyPr wrap="square">
            <a:spAutoFit/>
          </a:bodyPr>
          <a:lstStyle>
            <a:lvl1pPr defTabSz="1566863" eaLnBrk="0" hangingPunct="0">
              <a:defRPr sz="3100">
                <a:solidFill>
                  <a:schemeClr val="tx1"/>
                </a:solidFill>
                <a:latin typeface="Arial" charset="0"/>
              </a:defRPr>
            </a:lvl1pPr>
            <a:lvl2pPr marL="742950" indent="-285750" defTabSz="1566863" eaLnBrk="0" hangingPunct="0">
              <a:defRPr sz="3100">
                <a:solidFill>
                  <a:schemeClr val="tx1"/>
                </a:solidFill>
                <a:latin typeface="Arial" charset="0"/>
              </a:defRPr>
            </a:lvl2pPr>
            <a:lvl3pPr marL="1143000" indent="-228600" defTabSz="1566863" eaLnBrk="0" hangingPunct="0">
              <a:defRPr sz="3100">
                <a:solidFill>
                  <a:schemeClr val="tx1"/>
                </a:solidFill>
                <a:latin typeface="Arial" charset="0"/>
              </a:defRPr>
            </a:lvl3pPr>
            <a:lvl4pPr marL="1600200" indent="-228600" defTabSz="1566863" eaLnBrk="0" hangingPunct="0">
              <a:defRPr sz="3100">
                <a:solidFill>
                  <a:schemeClr val="tx1"/>
                </a:solidFill>
                <a:latin typeface="Arial" charset="0"/>
              </a:defRPr>
            </a:lvl4pPr>
            <a:lvl5pPr marL="2057400" indent="-228600" defTabSz="1566863" eaLnBrk="0" hangingPunct="0">
              <a:defRPr sz="3100">
                <a:solidFill>
                  <a:schemeClr val="tx1"/>
                </a:solidFill>
                <a:latin typeface="Arial" charset="0"/>
              </a:defRPr>
            </a:lvl5pPr>
            <a:lvl6pPr marL="2514600" indent="-228600" defTabSz="1566863" eaLnBrk="0" fontAlgn="base" hangingPunct="0">
              <a:spcBef>
                <a:spcPct val="0"/>
              </a:spcBef>
              <a:spcAft>
                <a:spcPct val="0"/>
              </a:spcAft>
              <a:defRPr sz="3100">
                <a:solidFill>
                  <a:schemeClr val="tx1"/>
                </a:solidFill>
                <a:latin typeface="Arial" charset="0"/>
              </a:defRPr>
            </a:lvl6pPr>
            <a:lvl7pPr marL="2971800" indent="-228600" defTabSz="1566863" eaLnBrk="0" fontAlgn="base" hangingPunct="0">
              <a:spcBef>
                <a:spcPct val="0"/>
              </a:spcBef>
              <a:spcAft>
                <a:spcPct val="0"/>
              </a:spcAft>
              <a:defRPr sz="3100">
                <a:solidFill>
                  <a:schemeClr val="tx1"/>
                </a:solidFill>
                <a:latin typeface="Arial" charset="0"/>
              </a:defRPr>
            </a:lvl7pPr>
            <a:lvl8pPr marL="3429000" indent="-228600" defTabSz="1566863" eaLnBrk="0" fontAlgn="base" hangingPunct="0">
              <a:spcBef>
                <a:spcPct val="0"/>
              </a:spcBef>
              <a:spcAft>
                <a:spcPct val="0"/>
              </a:spcAft>
              <a:defRPr sz="3100">
                <a:solidFill>
                  <a:schemeClr val="tx1"/>
                </a:solidFill>
                <a:latin typeface="Arial" charset="0"/>
              </a:defRPr>
            </a:lvl8pPr>
            <a:lvl9pPr marL="3886200" indent="-228600" defTabSz="1566863" eaLnBrk="0" fontAlgn="base" hangingPunct="0">
              <a:spcBef>
                <a:spcPct val="0"/>
              </a:spcBef>
              <a:spcAft>
                <a:spcPct val="0"/>
              </a:spcAft>
              <a:defRPr sz="3100">
                <a:solidFill>
                  <a:schemeClr val="tx1"/>
                </a:solidFill>
                <a:latin typeface="Arial" charset="0"/>
              </a:defRPr>
            </a:lvl9pPr>
          </a:lstStyle>
          <a:p>
            <a:pPr eaLnBrk="1" hangingPunct="1">
              <a:spcBef>
                <a:spcPct val="50000"/>
              </a:spcBef>
            </a:pPr>
            <a:r>
              <a:rPr lang="en-US" sz="1800" b="1" dirty="0" smtClean="0">
                <a:latin typeface="Calibri" pitchFamily="34" charset="0"/>
              </a:rPr>
              <a:t>ABSTRACT AND BACKGROUND</a:t>
            </a:r>
            <a:endParaRPr lang="en-US" sz="1800" b="1" dirty="0">
              <a:latin typeface="Calibri" pitchFamily="34" charset="0"/>
            </a:endParaRPr>
          </a:p>
        </p:txBody>
      </p:sp>
      <p:sp>
        <p:nvSpPr>
          <p:cNvPr id="28" name="Text Box 11"/>
          <p:cNvSpPr txBox="1">
            <a:spLocks noChangeArrowheads="1"/>
          </p:cNvSpPr>
          <p:nvPr/>
        </p:nvSpPr>
        <p:spPr bwMode="auto">
          <a:xfrm>
            <a:off x="76200" y="2187020"/>
            <a:ext cx="4729319"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1566863" eaLnBrk="0" hangingPunct="0">
              <a:defRPr sz="3100">
                <a:solidFill>
                  <a:schemeClr val="tx1"/>
                </a:solidFill>
                <a:latin typeface="Arial" charset="0"/>
              </a:defRPr>
            </a:lvl1pPr>
            <a:lvl2pPr marL="742950" indent="-285750" defTabSz="1566863" eaLnBrk="0" hangingPunct="0">
              <a:defRPr sz="3100">
                <a:solidFill>
                  <a:schemeClr val="tx1"/>
                </a:solidFill>
                <a:latin typeface="Arial" charset="0"/>
              </a:defRPr>
            </a:lvl2pPr>
            <a:lvl3pPr marL="1143000" indent="-228600" defTabSz="1566863" eaLnBrk="0" hangingPunct="0">
              <a:defRPr sz="3100">
                <a:solidFill>
                  <a:schemeClr val="tx1"/>
                </a:solidFill>
                <a:latin typeface="Arial" charset="0"/>
              </a:defRPr>
            </a:lvl3pPr>
            <a:lvl4pPr marL="1600200" indent="-228600" defTabSz="1566863" eaLnBrk="0" hangingPunct="0">
              <a:defRPr sz="3100">
                <a:solidFill>
                  <a:schemeClr val="tx1"/>
                </a:solidFill>
                <a:latin typeface="Arial" charset="0"/>
              </a:defRPr>
            </a:lvl4pPr>
            <a:lvl5pPr marL="2057400" indent="-228600" defTabSz="1566863" eaLnBrk="0" hangingPunct="0">
              <a:defRPr sz="3100">
                <a:solidFill>
                  <a:schemeClr val="tx1"/>
                </a:solidFill>
                <a:latin typeface="Arial" charset="0"/>
              </a:defRPr>
            </a:lvl5pPr>
            <a:lvl6pPr marL="2514600" indent="-228600" defTabSz="1566863" eaLnBrk="0" fontAlgn="base" hangingPunct="0">
              <a:spcBef>
                <a:spcPct val="0"/>
              </a:spcBef>
              <a:spcAft>
                <a:spcPct val="0"/>
              </a:spcAft>
              <a:defRPr sz="3100">
                <a:solidFill>
                  <a:schemeClr val="tx1"/>
                </a:solidFill>
                <a:latin typeface="Arial" charset="0"/>
              </a:defRPr>
            </a:lvl6pPr>
            <a:lvl7pPr marL="2971800" indent="-228600" defTabSz="1566863" eaLnBrk="0" fontAlgn="base" hangingPunct="0">
              <a:spcBef>
                <a:spcPct val="0"/>
              </a:spcBef>
              <a:spcAft>
                <a:spcPct val="0"/>
              </a:spcAft>
              <a:defRPr sz="3100">
                <a:solidFill>
                  <a:schemeClr val="tx1"/>
                </a:solidFill>
                <a:latin typeface="Arial" charset="0"/>
              </a:defRPr>
            </a:lvl7pPr>
            <a:lvl8pPr marL="3429000" indent="-228600" defTabSz="1566863" eaLnBrk="0" fontAlgn="base" hangingPunct="0">
              <a:spcBef>
                <a:spcPct val="0"/>
              </a:spcBef>
              <a:spcAft>
                <a:spcPct val="0"/>
              </a:spcAft>
              <a:defRPr sz="3100">
                <a:solidFill>
                  <a:schemeClr val="tx1"/>
                </a:solidFill>
                <a:latin typeface="Arial" charset="0"/>
              </a:defRPr>
            </a:lvl8pPr>
            <a:lvl9pPr marL="3886200" indent="-228600" defTabSz="1566863" eaLnBrk="0" fontAlgn="base" hangingPunct="0">
              <a:spcBef>
                <a:spcPct val="0"/>
              </a:spcBef>
              <a:spcAft>
                <a:spcPct val="0"/>
              </a:spcAft>
              <a:defRPr sz="3100">
                <a:solidFill>
                  <a:schemeClr val="tx1"/>
                </a:solidFill>
                <a:latin typeface="Arial" charset="0"/>
              </a:defRPr>
            </a:lvl9pPr>
          </a:lstStyle>
          <a:p>
            <a:r>
              <a:rPr lang="en-US" sz="800" dirty="0" err="1"/>
              <a:t>Tenofovir</a:t>
            </a:r>
            <a:r>
              <a:rPr lang="en-US" sz="800" dirty="0"/>
              <a:t> </a:t>
            </a:r>
            <a:r>
              <a:rPr lang="en-US" sz="800" dirty="0" err="1"/>
              <a:t>disoproxil</a:t>
            </a:r>
            <a:r>
              <a:rPr lang="en-US" sz="800" dirty="0"/>
              <a:t> </a:t>
            </a:r>
            <a:r>
              <a:rPr lang="en-US" sz="800" dirty="0" err="1"/>
              <a:t>fumarate</a:t>
            </a:r>
            <a:r>
              <a:rPr lang="en-US" sz="800" dirty="0"/>
              <a:t> (TDF) is commonly used for HIV treatment</a:t>
            </a:r>
            <a:r>
              <a:rPr lang="en-US" sz="800" dirty="0" smtClean="0"/>
              <a:t>, </a:t>
            </a:r>
            <a:r>
              <a:rPr lang="en-US" sz="800" b="1" dirty="0" smtClean="0"/>
              <a:t>but risk factors for </a:t>
            </a:r>
            <a:r>
              <a:rPr lang="en-US" sz="800" b="1" dirty="0" smtClean="0"/>
              <a:t>TDF-associated </a:t>
            </a:r>
            <a:r>
              <a:rPr lang="en-US" sz="800" b="1" dirty="0" smtClean="0"/>
              <a:t>kidney disease are understudied</a:t>
            </a:r>
            <a:r>
              <a:rPr lang="en-US" sz="800" dirty="0" smtClean="0"/>
              <a:t>. Among </a:t>
            </a:r>
            <a:r>
              <a:rPr lang="en-US" sz="800" dirty="0"/>
              <a:t>a diverse cohort of HIV-infected women on </a:t>
            </a:r>
            <a:r>
              <a:rPr lang="en-US" sz="800" dirty="0" smtClean="0"/>
              <a:t>TDF-based </a:t>
            </a:r>
            <a:r>
              <a:rPr lang="en-US" sz="800" dirty="0"/>
              <a:t>therapy, we performed intensive pharmacokinetic (PK) studies to measure </a:t>
            </a:r>
            <a:r>
              <a:rPr lang="en-US" sz="800" dirty="0" smtClean="0"/>
              <a:t>TDF </a:t>
            </a:r>
            <a:r>
              <a:rPr lang="en-US" sz="800" dirty="0"/>
              <a:t>exposure and assess its association with subsequent kidney </a:t>
            </a:r>
            <a:r>
              <a:rPr lang="en-US" sz="800" dirty="0" smtClean="0"/>
              <a:t>function. Intensive 24-hour PK </a:t>
            </a:r>
            <a:r>
              <a:rPr lang="en-US" sz="800" dirty="0"/>
              <a:t>sampling after witnessed dose under routine-use, steady-state </a:t>
            </a:r>
            <a:r>
              <a:rPr lang="en-US" sz="800" dirty="0" smtClean="0"/>
              <a:t>conditions and serial measurement of kidney function (by creatinine used to calculate </a:t>
            </a:r>
            <a:r>
              <a:rPr lang="en-US" sz="800" dirty="0" err="1" smtClean="0"/>
              <a:t>eGFR</a:t>
            </a:r>
            <a:r>
              <a:rPr lang="en-US" sz="800" dirty="0" smtClean="0"/>
              <a:t>) was undertaken in 105 women enrolled in the </a:t>
            </a:r>
            <a:r>
              <a:rPr lang="en-US" sz="800" dirty="0" err="1" smtClean="0"/>
              <a:t>the</a:t>
            </a:r>
            <a:r>
              <a:rPr lang="en-US" sz="800" dirty="0" smtClean="0"/>
              <a:t> </a:t>
            </a:r>
            <a:r>
              <a:rPr lang="en-US" sz="800" dirty="0"/>
              <a:t>Women’s Interagency HIV Study (WIHS</a:t>
            </a:r>
            <a:r>
              <a:rPr lang="en-US" sz="800" dirty="0" smtClean="0"/>
              <a:t>), a </a:t>
            </a:r>
            <a:r>
              <a:rPr lang="en-US" sz="800" dirty="0"/>
              <a:t>multicenter, prospective cohort of representative HIV-infected </a:t>
            </a:r>
            <a:r>
              <a:rPr lang="en-US" sz="800" dirty="0" smtClean="0"/>
              <a:t>women. </a:t>
            </a:r>
            <a:r>
              <a:rPr lang="en-US" sz="800" dirty="0"/>
              <a:t>Serial creatinine measures allowed assessment of kidney </a:t>
            </a:r>
            <a:r>
              <a:rPr lang="en-US" sz="800" dirty="0" smtClean="0"/>
              <a:t>function over time. </a:t>
            </a:r>
            <a:r>
              <a:rPr lang="en-US" sz="800" dirty="0" smtClean="0"/>
              <a:t>Multivariable </a:t>
            </a:r>
            <a:r>
              <a:rPr lang="en-US" sz="800" dirty="0"/>
              <a:t>linear mixed models were used to evaluate the relationship between </a:t>
            </a:r>
            <a:r>
              <a:rPr lang="en-US" sz="800" dirty="0" smtClean="0"/>
              <a:t>TDF </a:t>
            </a:r>
            <a:r>
              <a:rPr lang="en-US" sz="800" dirty="0" smtClean="0"/>
              <a:t>area-under-the-time concentration-curves </a:t>
            </a:r>
            <a:r>
              <a:rPr lang="en-US" sz="800" dirty="0"/>
              <a:t>(AUCs) at baseline with subsequent kidney </a:t>
            </a:r>
            <a:r>
              <a:rPr lang="en-US" sz="800" dirty="0" smtClean="0"/>
              <a:t>function. In </a:t>
            </a:r>
            <a:r>
              <a:rPr lang="en-US" sz="800" dirty="0"/>
              <a:t>this diverse group of </a:t>
            </a:r>
            <a:r>
              <a:rPr lang="en-US" sz="800" dirty="0" smtClean="0"/>
              <a:t>women, </a:t>
            </a:r>
            <a:r>
              <a:rPr lang="en-US" sz="800" dirty="0"/>
              <a:t>we found a strong and significant association between higher </a:t>
            </a:r>
            <a:r>
              <a:rPr lang="en-US" sz="800" dirty="0" smtClean="0"/>
              <a:t>TDF </a:t>
            </a:r>
            <a:r>
              <a:rPr lang="en-US" sz="800" dirty="0"/>
              <a:t>exposure over time and faster declines in subsequent kidney function longitudinally. Variations in </a:t>
            </a:r>
            <a:r>
              <a:rPr lang="en-US" sz="800" dirty="0" err="1"/>
              <a:t>tenofovir</a:t>
            </a:r>
            <a:r>
              <a:rPr lang="en-US" sz="800" dirty="0"/>
              <a:t> drug exposure, although rarely assessed, may partially account for subsequent nephrotoxicity in HIV-infected patients.</a:t>
            </a:r>
          </a:p>
        </p:txBody>
      </p:sp>
      <p:sp>
        <p:nvSpPr>
          <p:cNvPr id="30" name="Text Box 11"/>
          <p:cNvSpPr txBox="1">
            <a:spLocks noChangeArrowheads="1"/>
          </p:cNvSpPr>
          <p:nvPr/>
        </p:nvSpPr>
        <p:spPr bwMode="auto">
          <a:xfrm>
            <a:off x="16058672" y="4664072"/>
            <a:ext cx="2978314" cy="2185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1566863" eaLnBrk="0" hangingPunct="0">
              <a:defRPr sz="3100">
                <a:solidFill>
                  <a:schemeClr val="tx1"/>
                </a:solidFill>
                <a:latin typeface="Arial" charset="0"/>
              </a:defRPr>
            </a:lvl1pPr>
            <a:lvl2pPr marL="742950" indent="-285750" defTabSz="1566863" eaLnBrk="0" hangingPunct="0">
              <a:defRPr sz="3100">
                <a:solidFill>
                  <a:schemeClr val="tx1"/>
                </a:solidFill>
                <a:latin typeface="Arial" charset="0"/>
              </a:defRPr>
            </a:lvl2pPr>
            <a:lvl3pPr marL="1143000" indent="-228600" defTabSz="1566863" eaLnBrk="0" hangingPunct="0">
              <a:defRPr sz="3100">
                <a:solidFill>
                  <a:schemeClr val="tx1"/>
                </a:solidFill>
                <a:latin typeface="Arial" charset="0"/>
              </a:defRPr>
            </a:lvl3pPr>
            <a:lvl4pPr marL="1600200" indent="-228600" defTabSz="1566863" eaLnBrk="0" hangingPunct="0">
              <a:defRPr sz="3100">
                <a:solidFill>
                  <a:schemeClr val="tx1"/>
                </a:solidFill>
                <a:latin typeface="Arial" charset="0"/>
              </a:defRPr>
            </a:lvl4pPr>
            <a:lvl5pPr marL="2057400" indent="-228600" defTabSz="1566863" eaLnBrk="0" hangingPunct="0">
              <a:defRPr sz="3100">
                <a:solidFill>
                  <a:schemeClr val="tx1"/>
                </a:solidFill>
                <a:latin typeface="Arial" charset="0"/>
              </a:defRPr>
            </a:lvl5pPr>
            <a:lvl6pPr marL="2514600" indent="-228600" defTabSz="1566863" eaLnBrk="0" fontAlgn="base" hangingPunct="0">
              <a:spcBef>
                <a:spcPct val="0"/>
              </a:spcBef>
              <a:spcAft>
                <a:spcPct val="0"/>
              </a:spcAft>
              <a:defRPr sz="3100">
                <a:solidFill>
                  <a:schemeClr val="tx1"/>
                </a:solidFill>
                <a:latin typeface="Arial" charset="0"/>
              </a:defRPr>
            </a:lvl6pPr>
            <a:lvl7pPr marL="2971800" indent="-228600" defTabSz="1566863" eaLnBrk="0" fontAlgn="base" hangingPunct="0">
              <a:spcBef>
                <a:spcPct val="0"/>
              </a:spcBef>
              <a:spcAft>
                <a:spcPct val="0"/>
              </a:spcAft>
              <a:defRPr sz="3100">
                <a:solidFill>
                  <a:schemeClr val="tx1"/>
                </a:solidFill>
                <a:latin typeface="Arial" charset="0"/>
              </a:defRPr>
            </a:lvl7pPr>
            <a:lvl8pPr marL="3429000" indent="-228600" defTabSz="1566863" eaLnBrk="0" fontAlgn="base" hangingPunct="0">
              <a:spcBef>
                <a:spcPct val="0"/>
              </a:spcBef>
              <a:spcAft>
                <a:spcPct val="0"/>
              </a:spcAft>
              <a:defRPr sz="3100">
                <a:solidFill>
                  <a:schemeClr val="tx1"/>
                </a:solidFill>
                <a:latin typeface="Arial" charset="0"/>
              </a:defRPr>
            </a:lvl8pPr>
            <a:lvl9pPr marL="3886200" indent="-228600" defTabSz="1566863" eaLnBrk="0" fontAlgn="base" hangingPunct="0">
              <a:spcBef>
                <a:spcPct val="0"/>
              </a:spcBef>
              <a:spcAft>
                <a:spcPct val="0"/>
              </a:spcAft>
              <a:defRPr sz="3100">
                <a:solidFill>
                  <a:schemeClr val="tx1"/>
                </a:solidFill>
                <a:latin typeface="Arial" charset="0"/>
              </a:defRPr>
            </a:lvl9pPr>
          </a:lstStyle>
          <a:p>
            <a:r>
              <a:rPr lang="en-US" sz="800" b="1" dirty="0" smtClean="0">
                <a:latin typeface="Calibri" pitchFamily="34" charset="0"/>
              </a:rPr>
              <a:t>Strengths: </a:t>
            </a:r>
            <a:r>
              <a:rPr lang="en-US" sz="800" dirty="0" smtClean="0">
                <a:latin typeface="Calibri" pitchFamily="34" charset="0"/>
              </a:rPr>
              <a:t>Largest PK study done for TDF in women and collected serial creatinine data over time with clear documentation of drug exposure.</a:t>
            </a:r>
          </a:p>
          <a:p>
            <a:endParaRPr lang="en-US" sz="800" b="1" dirty="0" smtClean="0">
              <a:latin typeface="Calibri" pitchFamily="34" charset="0"/>
            </a:endParaRPr>
          </a:p>
          <a:p>
            <a:r>
              <a:rPr lang="en-US" sz="800" b="1" dirty="0" smtClean="0">
                <a:latin typeface="Calibri" pitchFamily="34" charset="0"/>
              </a:rPr>
              <a:t>Limitations</a:t>
            </a:r>
            <a:r>
              <a:rPr lang="en-US" sz="800" b="1" dirty="0" smtClean="0">
                <a:latin typeface="Calibri" pitchFamily="34" charset="0"/>
              </a:rPr>
              <a:t>: </a:t>
            </a:r>
            <a:r>
              <a:rPr lang="en-US" sz="800" dirty="0" smtClean="0">
                <a:latin typeface="Calibri" pitchFamily="34" charset="0"/>
              </a:rPr>
              <a:t>This study is not generalizable to HIV+ </a:t>
            </a:r>
            <a:r>
              <a:rPr lang="en-US" sz="800" dirty="0" smtClean="0">
                <a:latin typeface="Calibri" pitchFamily="34" charset="0"/>
              </a:rPr>
              <a:t>men</a:t>
            </a:r>
            <a:r>
              <a:rPr lang="en-US" sz="800" dirty="0" smtClean="0">
                <a:latin typeface="Calibri" pitchFamily="34" charset="0"/>
              </a:rPr>
              <a:t>, did not assess treatment outcome and assumed that PK curves are reflective of ongoing exposure over time, although as renal function declines, exposure likely changes as well.</a:t>
            </a:r>
            <a:endParaRPr lang="en-US" sz="800" dirty="0" smtClean="0">
              <a:latin typeface="Calibri" pitchFamily="34" charset="0"/>
            </a:endParaRPr>
          </a:p>
          <a:p>
            <a:pPr>
              <a:buClr>
                <a:srgbClr val="C00000"/>
              </a:buClr>
            </a:pPr>
            <a:endParaRPr lang="en-US" sz="800" b="1" dirty="0" smtClean="0">
              <a:latin typeface="Calibri" panose="020F0502020204030204" pitchFamily="34" charset="0"/>
            </a:endParaRPr>
          </a:p>
          <a:p>
            <a:pPr>
              <a:buClr>
                <a:srgbClr val="C00000"/>
              </a:buClr>
            </a:pPr>
            <a:r>
              <a:rPr lang="en-US" sz="800" b="1" dirty="0" smtClean="0">
                <a:latin typeface="Calibri" panose="020F0502020204030204" pitchFamily="34" charset="0"/>
              </a:rPr>
              <a:t>Conclusion: </a:t>
            </a:r>
            <a:r>
              <a:rPr lang="en-US" sz="800" dirty="0" smtClean="0">
                <a:latin typeface="Calibri" panose="020F0502020204030204" pitchFamily="34" charset="0"/>
              </a:rPr>
              <a:t>In </a:t>
            </a:r>
            <a:r>
              <a:rPr lang="en-US" sz="800" dirty="0">
                <a:latin typeface="Calibri" panose="020F0502020204030204" pitchFamily="34" charset="0"/>
              </a:rPr>
              <a:t>this diverse group of women undergoing intensive </a:t>
            </a:r>
            <a:r>
              <a:rPr lang="en-US" sz="800" dirty="0" smtClean="0">
                <a:latin typeface="Calibri" panose="020F0502020204030204" pitchFamily="34" charset="0"/>
              </a:rPr>
              <a:t>TDF </a:t>
            </a:r>
            <a:r>
              <a:rPr lang="en-US" sz="800" dirty="0">
                <a:latin typeface="Calibri" panose="020F0502020204030204" pitchFamily="34" charset="0"/>
              </a:rPr>
              <a:t>PK sampling, we found a strong and significant association between </a:t>
            </a:r>
            <a:r>
              <a:rPr lang="en-US" sz="800" dirty="0" smtClean="0">
                <a:latin typeface="Calibri" panose="020F0502020204030204" pitchFamily="34" charset="0"/>
              </a:rPr>
              <a:t>higher baseline </a:t>
            </a:r>
            <a:r>
              <a:rPr lang="en-US" sz="800" dirty="0" smtClean="0">
                <a:latin typeface="Calibri" panose="020F0502020204030204" pitchFamily="34" charset="0"/>
              </a:rPr>
              <a:t>TDF </a:t>
            </a:r>
            <a:r>
              <a:rPr lang="en-US" sz="800" dirty="0">
                <a:latin typeface="Calibri" panose="020F0502020204030204" pitchFamily="34" charset="0"/>
              </a:rPr>
              <a:t>exposure </a:t>
            </a:r>
            <a:r>
              <a:rPr lang="en-US" sz="800" dirty="0" smtClean="0">
                <a:latin typeface="Calibri" panose="020F0502020204030204" pitchFamily="34" charset="0"/>
              </a:rPr>
              <a:t>and </a:t>
            </a:r>
            <a:r>
              <a:rPr lang="en-US" sz="800" dirty="0">
                <a:latin typeface="Calibri" panose="020F0502020204030204" pitchFamily="34" charset="0"/>
              </a:rPr>
              <a:t>faster declines in subsequent kidney function </a:t>
            </a:r>
            <a:r>
              <a:rPr lang="en-US" sz="800" dirty="0" smtClean="0">
                <a:latin typeface="Calibri" panose="020F0502020204030204" pitchFamily="34" charset="0"/>
              </a:rPr>
              <a:t>longitudinally over time. We didn’t find significant difference in rate of change of </a:t>
            </a:r>
            <a:r>
              <a:rPr lang="en-US" sz="800" dirty="0" err="1" smtClean="0">
                <a:latin typeface="Calibri" panose="020F0502020204030204" pitchFamily="34" charset="0"/>
              </a:rPr>
              <a:t>eGFR</a:t>
            </a:r>
            <a:r>
              <a:rPr lang="en-US" sz="800" dirty="0" smtClean="0">
                <a:latin typeface="Calibri" panose="020F0502020204030204" pitchFamily="34" charset="0"/>
              </a:rPr>
              <a:t> between </a:t>
            </a:r>
            <a:r>
              <a:rPr lang="en-US" sz="800" dirty="0" err="1" smtClean="0">
                <a:latin typeface="Calibri" panose="020F0502020204030204" pitchFamily="34" charset="0"/>
              </a:rPr>
              <a:t>tertiles</a:t>
            </a:r>
            <a:r>
              <a:rPr lang="en-US" sz="800" dirty="0" smtClean="0">
                <a:latin typeface="Calibri" panose="020F0502020204030204" pitchFamily="34" charset="0"/>
              </a:rPr>
              <a:t> of </a:t>
            </a:r>
            <a:r>
              <a:rPr lang="en-US" sz="800" dirty="0" smtClean="0">
                <a:latin typeface="Calibri" panose="020F0502020204030204" pitchFamily="34" charset="0"/>
              </a:rPr>
              <a:t>TDF </a:t>
            </a:r>
            <a:r>
              <a:rPr lang="en-US" sz="800" dirty="0" smtClean="0">
                <a:latin typeface="Calibri" panose="020F0502020204030204" pitchFamily="34" charset="0"/>
              </a:rPr>
              <a:t>AUC. Variations </a:t>
            </a:r>
            <a:r>
              <a:rPr lang="en-US" sz="800" dirty="0">
                <a:latin typeface="Calibri" panose="020F0502020204030204" pitchFamily="34" charset="0"/>
              </a:rPr>
              <a:t>in </a:t>
            </a:r>
            <a:r>
              <a:rPr lang="en-US" sz="800" dirty="0" err="1">
                <a:latin typeface="Calibri" panose="020F0502020204030204" pitchFamily="34" charset="0"/>
              </a:rPr>
              <a:t>tenofovir</a:t>
            </a:r>
            <a:r>
              <a:rPr lang="en-US" sz="800" dirty="0">
                <a:latin typeface="Calibri" pitchFamily="34" charset="0"/>
              </a:rPr>
              <a:t> drug exposure, although rarely assessed, may partially account for subsequent nephrotoxicity in HIV-infected patients</a:t>
            </a:r>
            <a:r>
              <a:rPr lang="en-US" sz="800" dirty="0" smtClean="0">
                <a:latin typeface="Calibri" pitchFamily="34" charset="0"/>
              </a:rPr>
              <a:t>.</a:t>
            </a:r>
            <a:endParaRPr lang="en-US" sz="800" dirty="0">
              <a:latin typeface="Calibri" pitchFamily="34" charset="0"/>
            </a:endParaRPr>
          </a:p>
        </p:txBody>
      </p:sp>
      <p:grpSp>
        <p:nvGrpSpPr>
          <p:cNvPr id="44" name="Group 43"/>
          <p:cNvGrpSpPr/>
          <p:nvPr/>
        </p:nvGrpSpPr>
        <p:grpSpPr>
          <a:xfrm>
            <a:off x="16383000" y="7207601"/>
            <a:ext cx="959014" cy="1021999"/>
            <a:chOff x="457200" y="1783080"/>
            <a:chExt cx="1752600" cy="1676400"/>
          </a:xfrm>
        </p:grpSpPr>
        <p:sp>
          <p:nvSpPr>
            <p:cNvPr id="45" name="Oval 44"/>
            <p:cNvSpPr/>
            <p:nvPr/>
          </p:nvSpPr>
          <p:spPr bwMode="auto">
            <a:xfrm>
              <a:off x="457200" y="1783080"/>
              <a:ext cx="1752600" cy="1676400"/>
            </a:xfrm>
            <a:prstGeom prst="ellipse">
              <a:avLst/>
            </a:prstGeom>
            <a:solidFill>
              <a:srgbClr val="FFB9B9"/>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pSp>
          <p:nvGrpSpPr>
            <p:cNvPr id="46" name="Group 37"/>
            <p:cNvGrpSpPr/>
            <p:nvPr/>
          </p:nvGrpSpPr>
          <p:grpSpPr>
            <a:xfrm>
              <a:off x="663388" y="2209799"/>
              <a:ext cx="1275847" cy="914401"/>
              <a:chOff x="891988" y="2209799"/>
              <a:chExt cx="1275847" cy="914401"/>
            </a:xfrm>
          </p:grpSpPr>
          <p:pic>
            <p:nvPicPr>
              <p:cNvPr id="47" name="Picture 46" descr="whiteWIHS.gif"/>
              <p:cNvPicPr>
                <a:picLocks noChangeAspect="1"/>
              </p:cNvPicPr>
              <p:nvPr/>
            </p:nvPicPr>
            <p:blipFill>
              <a:blip r:embed="rId4" cstate="print">
                <a:duotone>
                  <a:prstClr val="black"/>
                  <a:srgbClr val="D9C3A5">
                    <a:tint val="50000"/>
                    <a:satMod val="180000"/>
                  </a:srgbClr>
                </a:duotone>
              </a:blip>
              <a:stretch>
                <a:fillRect/>
              </a:stretch>
            </p:blipFill>
            <p:spPr>
              <a:xfrm>
                <a:off x="891988" y="2209799"/>
                <a:ext cx="609600" cy="912956"/>
              </a:xfrm>
              <a:prstGeom prst="rect">
                <a:avLst/>
              </a:prstGeom>
              <a:solidFill>
                <a:srgbClr val="FFCCFF"/>
              </a:solidFill>
            </p:spPr>
          </p:pic>
          <p:sp>
            <p:nvSpPr>
              <p:cNvPr id="48" name="TextBox 47"/>
              <p:cNvSpPr txBox="1"/>
              <p:nvPr/>
            </p:nvSpPr>
            <p:spPr>
              <a:xfrm>
                <a:off x="1501589" y="2209799"/>
                <a:ext cx="666246" cy="914401"/>
              </a:xfrm>
              <a:prstGeom prst="rect">
                <a:avLst/>
              </a:prstGeom>
              <a:solidFill>
                <a:schemeClr val="bg1"/>
              </a:solidFill>
            </p:spPr>
            <p:txBody>
              <a:bodyPr vert="vert270" wrap="square" rtlCol="0">
                <a:spAutoFit/>
              </a:bodyPr>
              <a:lstStyle/>
              <a:p>
                <a:pPr algn="ctr"/>
                <a:r>
                  <a:rPr lang="en-US" sz="2000" dirty="0" smtClean="0">
                    <a:latin typeface="Mistral" pitchFamily="66" charset="0"/>
                  </a:rPr>
                  <a:t>WIHS</a:t>
                </a:r>
                <a:endParaRPr lang="en-US" sz="2000" dirty="0">
                  <a:latin typeface="Mistral" pitchFamily="66" charset="0"/>
                </a:endParaRPr>
              </a:p>
            </p:txBody>
          </p:sp>
        </p:grpSp>
      </p:grpSp>
      <p:sp>
        <p:nvSpPr>
          <p:cNvPr id="61" name="Text Box 11"/>
          <p:cNvSpPr txBox="1">
            <a:spLocks noChangeArrowheads="1"/>
          </p:cNvSpPr>
          <p:nvPr/>
        </p:nvSpPr>
        <p:spPr bwMode="auto">
          <a:xfrm>
            <a:off x="14435192" y="4007584"/>
            <a:ext cx="4538608"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1566863" eaLnBrk="0" hangingPunct="0">
              <a:defRPr sz="3100">
                <a:solidFill>
                  <a:schemeClr val="tx1"/>
                </a:solidFill>
                <a:latin typeface="Arial" charset="0"/>
              </a:defRPr>
            </a:lvl1pPr>
            <a:lvl2pPr marL="742950" indent="-285750" defTabSz="1566863" eaLnBrk="0" hangingPunct="0">
              <a:defRPr sz="3100">
                <a:solidFill>
                  <a:schemeClr val="tx1"/>
                </a:solidFill>
                <a:latin typeface="Arial" charset="0"/>
              </a:defRPr>
            </a:lvl2pPr>
            <a:lvl3pPr marL="1143000" indent="-228600" defTabSz="1566863" eaLnBrk="0" hangingPunct="0">
              <a:defRPr sz="3100">
                <a:solidFill>
                  <a:schemeClr val="tx1"/>
                </a:solidFill>
                <a:latin typeface="Arial" charset="0"/>
              </a:defRPr>
            </a:lvl3pPr>
            <a:lvl4pPr marL="1600200" indent="-228600" defTabSz="1566863" eaLnBrk="0" hangingPunct="0">
              <a:defRPr sz="3100">
                <a:solidFill>
                  <a:schemeClr val="tx1"/>
                </a:solidFill>
                <a:latin typeface="Arial" charset="0"/>
              </a:defRPr>
            </a:lvl4pPr>
            <a:lvl5pPr marL="2057400" indent="-228600" defTabSz="1566863" eaLnBrk="0" hangingPunct="0">
              <a:defRPr sz="3100">
                <a:solidFill>
                  <a:schemeClr val="tx1"/>
                </a:solidFill>
                <a:latin typeface="Arial" charset="0"/>
              </a:defRPr>
            </a:lvl5pPr>
            <a:lvl6pPr marL="2514600" indent="-228600" defTabSz="1566863" eaLnBrk="0" fontAlgn="base" hangingPunct="0">
              <a:spcBef>
                <a:spcPct val="0"/>
              </a:spcBef>
              <a:spcAft>
                <a:spcPct val="0"/>
              </a:spcAft>
              <a:defRPr sz="3100">
                <a:solidFill>
                  <a:schemeClr val="tx1"/>
                </a:solidFill>
                <a:latin typeface="Arial" charset="0"/>
              </a:defRPr>
            </a:lvl6pPr>
            <a:lvl7pPr marL="2971800" indent="-228600" defTabSz="1566863" eaLnBrk="0" fontAlgn="base" hangingPunct="0">
              <a:spcBef>
                <a:spcPct val="0"/>
              </a:spcBef>
              <a:spcAft>
                <a:spcPct val="0"/>
              </a:spcAft>
              <a:defRPr sz="3100">
                <a:solidFill>
                  <a:schemeClr val="tx1"/>
                </a:solidFill>
                <a:latin typeface="Arial" charset="0"/>
              </a:defRPr>
            </a:lvl7pPr>
            <a:lvl8pPr marL="3429000" indent="-228600" defTabSz="1566863" eaLnBrk="0" fontAlgn="base" hangingPunct="0">
              <a:spcBef>
                <a:spcPct val="0"/>
              </a:spcBef>
              <a:spcAft>
                <a:spcPct val="0"/>
              </a:spcAft>
              <a:defRPr sz="3100">
                <a:solidFill>
                  <a:schemeClr val="tx1"/>
                </a:solidFill>
                <a:latin typeface="Arial" charset="0"/>
              </a:defRPr>
            </a:lvl8pPr>
            <a:lvl9pPr marL="3886200" indent="-228600" defTabSz="1566863" eaLnBrk="0" fontAlgn="base" hangingPunct="0">
              <a:spcBef>
                <a:spcPct val="0"/>
              </a:spcBef>
              <a:spcAft>
                <a:spcPct val="0"/>
              </a:spcAft>
              <a:defRPr sz="3100">
                <a:solidFill>
                  <a:schemeClr val="tx1"/>
                </a:solidFill>
                <a:latin typeface="Arial" charset="0"/>
              </a:defRPr>
            </a:lvl9pPr>
          </a:lstStyle>
          <a:p>
            <a:endParaRPr lang="en-US" sz="1000" b="1" dirty="0" smtClean="0">
              <a:latin typeface="Calibri" panose="020F0502020204030204" pitchFamily="34" charset="0"/>
            </a:endParaRPr>
          </a:p>
        </p:txBody>
      </p:sp>
      <p:sp>
        <p:nvSpPr>
          <p:cNvPr id="49" name="Text Box 6"/>
          <p:cNvSpPr txBox="1">
            <a:spLocks noChangeArrowheads="1"/>
          </p:cNvSpPr>
          <p:nvPr/>
        </p:nvSpPr>
        <p:spPr bwMode="auto">
          <a:xfrm>
            <a:off x="16144875" y="6862103"/>
            <a:ext cx="2940057" cy="307777"/>
          </a:xfrm>
          <a:prstGeom prst="rect">
            <a:avLst/>
          </a:prstGeom>
          <a:solidFill>
            <a:srgbClr val="6FB3C3"/>
          </a:solidFill>
          <a:ln>
            <a:noFill/>
          </a:ln>
          <a:effectLst/>
          <a:extLst/>
        </p:spPr>
        <p:txBody>
          <a:bodyPr wrap="square">
            <a:spAutoFit/>
          </a:bodyPr>
          <a:lstStyle>
            <a:lvl1pPr defTabSz="1566863" eaLnBrk="0" hangingPunct="0">
              <a:defRPr sz="3100">
                <a:solidFill>
                  <a:schemeClr val="tx1"/>
                </a:solidFill>
                <a:latin typeface="Arial" charset="0"/>
              </a:defRPr>
            </a:lvl1pPr>
            <a:lvl2pPr marL="742950" indent="-285750" defTabSz="1566863" eaLnBrk="0" hangingPunct="0">
              <a:defRPr sz="3100">
                <a:solidFill>
                  <a:schemeClr val="tx1"/>
                </a:solidFill>
                <a:latin typeface="Arial" charset="0"/>
              </a:defRPr>
            </a:lvl2pPr>
            <a:lvl3pPr marL="1143000" indent="-228600" defTabSz="1566863" eaLnBrk="0" hangingPunct="0">
              <a:defRPr sz="3100">
                <a:solidFill>
                  <a:schemeClr val="tx1"/>
                </a:solidFill>
                <a:latin typeface="Arial" charset="0"/>
              </a:defRPr>
            </a:lvl3pPr>
            <a:lvl4pPr marL="1600200" indent="-228600" defTabSz="1566863" eaLnBrk="0" hangingPunct="0">
              <a:defRPr sz="3100">
                <a:solidFill>
                  <a:schemeClr val="tx1"/>
                </a:solidFill>
                <a:latin typeface="Arial" charset="0"/>
              </a:defRPr>
            </a:lvl4pPr>
            <a:lvl5pPr marL="2057400" indent="-228600" defTabSz="1566863" eaLnBrk="0" hangingPunct="0">
              <a:defRPr sz="3100">
                <a:solidFill>
                  <a:schemeClr val="tx1"/>
                </a:solidFill>
                <a:latin typeface="Arial" charset="0"/>
              </a:defRPr>
            </a:lvl5pPr>
            <a:lvl6pPr marL="2514600" indent="-228600" defTabSz="1566863" eaLnBrk="0" fontAlgn="base" hangingPunct="0">
              <a:spcBef>
                <a:spcPct val="0"/>
              </a:spcBef>
              <a:spcAft>
                <a:spcPct val="0"/>
              </a:spcAft>
              <a:defRPr sz="3100">
                <a:solidFill>
                  <a:schemeClr val="tx1"/>
                </a:solidFill>
                <a:latin typeface="Arial" charset="0"/>
              </a:defRPr>
            </a:lvl6pPr>
            <a:lvl7pPr marL="2971800" indent="-228600" defTabSz="1566863" eaLnBrk="0" fontAlgn="base" hangingPunct="0">
              <a:spcBef>
                <a:spcPct val="0"/>
              </a:spcBef>
              <a:spcAft>
                <a:spcPct val="0"/>
              </a:spcAft>
              <a:defRPr sz="3100">
                <a:solidFill>
                  <a:schemeClr val="tx1"/>
                </a:solidFill>
                <a:latin typeface="Arial" charset="0"/>
              </a:defRPr>
            </a:lvl7pPr>
            <a:lvl8pPr marL="3429000" indent="-228600" defTabSz="1566863" eaLnBrk="0" fontAlgn="base" hangingPunct="0">
              <a:spcBef>
                <a:spcPct val="0"/>
              </a:spcBef>
              <a:spcAft>
                <a:spcPct val="0"/>
              </a:spcAft>
              <a:defRPr sz="3100">
                <a:solidFill>
                  <a:schemeClr val="tx1"/>
                </a:solidFill>
                <a:latin typeface="Arial" charset="0"/>
              </a:defRPr>
            </a:lvl8pPr>
            <a:lvl9pPr marL="3886200" indent="-228600" defTabSz="1566863" eaLnBrk="0" fontAlgn="base" hangingPunct="0">
              <a:spcBef>
                <a:spcPct val="0"/>
              </a:spcBef>
              <a:spcAft>
                <a:spcPct val="0"/>
              </a:spcAft>
              <a:defRPr sz="3100">
                <a:solidFill>
                  <a:schemeClr val="tx1"/>
                </a:solidFill>
                <a:latin typeface="Arial" charset="0"/>
              </a:defRPr>
            </a:lvl9pPr>
          </a:lstStyle>
          <a:p>
            <a:pPr eaLnBrk="1" hangingPunct="1">
              <a:spcBef>
                <a:spcPct val="50000"/>
              </a:spcBef>
            </a:pPr>
            <a:r>
              <a:rPr lang="en-US" sz="1400" b="1" dirty="0" smtClean="0">
                <a:latin typeface="Calibri" pitchFamily="34" charset="0"/>
              </a:rPr>
              <a:t>ACKNOWLEDGMENTS</a:t>
            </a:r>
            <a:endParaRPr lang="en-US" sz="1400" b="1" dirty="0">
              <a:latin typeface="Calibri" pitchFamily="34" charset="0"/>
            </a:endParaRPr>
          </a:p>
        </p:txBody>
      </p:sp>
      <p:sp>
        <p:nvSpPr>
          <p:cNvPr id="50" name="Rectangle 49"/>
          <p:cNvSpPr/>
          <p:nvPr/>
        </p:nvSpPr>
        <p:spPr>
          <a:xfrm>
            <a:off x="17449800" y="7173962"/>
            <a:ext cx="1644814" cy="1015663"/>
          </a:xfrm>
          <a:prstGeom prst="rect">
            <a:avLst/>
          </a:prstGeom>
        </p:spPr>
        <p:txBody>
          <a:bodyPr wrap="square">
            <a:spAutoFit/>
          </a:bodyPr>
          <a:lstStyle/>
          <a:p>
            <a:pPr>
              <a:buClr>
                <a:srgbClr val="B82300"/>
              </a:buClr>
            </a:pPr>
            <a:r>
              <a:rPr lang="en-US" sz="600" dirty="0" smtClean="0">
                <a:latin typeface="Calibri" pitchFamily="34" charset="0"/>
              </a:rPr>
              <a:t>WIHS </a:t>
            </a:r>
            <a:r>
              <a:rPr lang="en-US" sz="600" dirty="0">
                <a:latin typeface="Calibri" pitchFamily="34" charset="0"/>
              </a:rPr>
              <a:t>participants who contributed to making this study </a:t>
            </a:r>
            <a:r>
              <a:rPr lang="en-US" sz="600" dirty="0" smtClean="0">
                <a:latin typeface="Calibri" pitchFamily="34" charset="0"/>
              </a:rPr>
              <a:t>possible. Faculty who directly contributed to this project: </a:t>
            </a:r>
            <a:r>
              <a:rPr lang="en-US" sz="600" dirty="0">
                <a:latin typeface="Calibri" panose="020F0502020204030204" pitchFamily="34" charset="0"/>
              </a:rPr>
              <a:t>Rebecca </a:t>
            </a:r>
            <a:r>
              <a:rPr lang="en-US" sz="600" dirty="0" err="1">
                <a:latin typeface="Calibri" panose="020F0502020204030204" pitchFamily="34" charset="0"/>
              </a:rPr>
              <a:t>Scherzer</a:t>
            </a:r>
            <a:r>
              <a:rPr lang="en-US" sz="600" dirty="0" smtClean="0">
                <a:latin typeface="Calibri" panose="020F0502020204030204" pitchFamily="34" charset="0"/>
              </a:rPr>
              <a:t>, PhD, </a:t>
            </a:r>
            <a:r>
              <a:rPr lang="en-US" sz="600" dirty="0">
                <a:latin typeface="Calibri" panose="020F0502020204030204" pitchFamily="34" charset="0"/>
              </a:rPr>
              <a:t>Ruth Greenblatt</a:t>
            </a:r>
            <a:r>
              <a:rPr lang="en-US" sz="600" dirty="0" smtClean="0">
                <a:latin typeface="Calibri" panose="020F0502020204030204" pitchFamily="34" charset="0"/>
              </a:rPr>
              <a:t>, MD, </a:t>
            </a:r>
            <a:r>
              <a:rPr lang="en-US" sz="600" dirty="0">
                <a:latin typeface="Calibri" panose="020F0502020204030204" pitchFamily="34" charset="0"/>
              </a:rPr>
              <a:t>Howard </a:t>
            </a:r>
            <a:r>
              <a:rPr lang="en-US" sz="600" dirty="0" err="1">
                <a:latin typeface="Calibri" panose="020F0502020204030204" pitchFamily="34" charset="0"/>
              </a:rPr>
              <a:t>Minkoff</a:t>
            </a:r>
            <a:r>
              <a:rPr lang="en-US" sz="600" dirty="0" smtClean="0">
                <a:latin typeface="Calibri" panose="020F0502020204030204" pitchFamily="34" charset="0"/>
              </a:rPr>
              <a:t>, MD, </a:t>
            </a:r>
            <a:r>
              <a:rPr lang="en-US" sz="600" dirty="0">
                <a:latin typeface="Calibri" panose="020F0502020204030204" pitchFamily="34" charset="0"/>
              </a:rPr>
              <a:t>Kathryn </a:t>
            </a:r>
            <a:r>
              <a:rPr lang="en-US" sz="600" dirty="0" err="1">
                <a:latin typeface="Calibri" panose="020F0502020204030204" pitchFamily="34" charset="0"/>
              </a:rPr>
              <a:t>Anastos</a:t>
            </a:r>
            <a:r>
              <a:rPr lang="en-US" sz="600" dirty="0">
                <a:latin typeface="Calibri" panose="020F0502020204030204" pitchFamily="34" charset="0"/>
              </a:rPr>
              <a:t>, </a:t>
            </a:r>
            <a:r>
              <a:rPr lang="en-US" sz="600" dirty="0" smtClean="0">
                <a:latin typeface="Calibri" panose="020F0502020204030204" pitchFamily="34" charset="0"/>
              </a:rPr>
              <a:t>MD, </a:t>
            </a:r>
            <a:r>
              <a:rPr lang="en-US" sz="600" dirty="0" err="1" smtClean="0">
                <a:latin typeface="Calibri" panose="020F0502020204030204" pitchFamily="34" charset="0"/>
              </a:rPr>
              <a:t>Mardge</a:t>
            </a:r>
            <a:r>
              <a:rPr lang="en-US" sz="600" dirty="0" smtClean="0">
                <a:latin typeface="Calibri" panose="020F0502020204030204" pitchFamily="34" charset="0"/>
              </a:rPr>
              <a:t> </a:t>
            </a:r>
            <a:r>
              <a:rPr lang="en-US" sz="600" dirty="0">
                <a:latin typeface="Calibri" panose="020F0502020204030204" pitchFamily="34" charset="0"/>
              </a:rPr>
              <a:t>Cohen, </a:t>
            </a:r>
            <a:r>
              <a:rPr lang="en-US" sz="600" dirty="0" smtClean="0">
                <a:latin typeface="Calibri" panose="020F0502020204030204" pitchFamily="34" charset="0"/>
              </a:rPr>
              <a:t>MD, Mary </a:t>
            </a:r>
            <a:r>
              <a:rPr lang="en-US" sz="600" dirty="0">
                <a:latin typeface="Calibri" panose="020F0502020204030204" pitchFamily="34" charset="0"/>
              </a:rPr>
              <a:t>A. Young, </a:t>
            </a:r>
            <a:r>
              <a:rPr lang="en-US" sz="600" dirty="0" smtClean="0">
                <a:latin typeface="Calibri" panose="020F0502020204030204" pitchFamily="34" charset="0"/>
              </a:rPr>
              <a:t>MD, Monica Gandhi, MD, MPH, and </a:t>
            </a:r>
            <a:r>
              <a:rPr lang="en-US" sz="600" dirty="0">
                <a:latin typeface="Calibri" panose="020F0502020204030204" pitchFamily="34" charset="0"/>
              </a:rPr>
              <a:t>Michael G. </a:t>
            </a:r>
            <a:r>
              <a:rPr lang="en-US" sz="600" dirty="0" err="1" smtClean="0">
                <a:latin typeface="Calibri" panose="020F0502020204030204" pitchFamily="34" charset="0"/>
              </a:rPr>
              <a:t>Shlipak</a:t>
            </a:r>
            <a:r>
              <a:rPr lang="en-US" sz="600" dirty="0" smtClean="0">
                <a:latin typeface="Calibri" panose="020F0502020204030204" pitchFamily="34" charset="0"/>
              </a:rPr>
              <a:t>, MD, MPH. This partially poster is based on data submitted to the 22</a:t>
            </a:r>
            <a:r>
              <a:rPr lang="en-US" sz="600" baseline="30000" dirty="0" smtClean="0">
                <a:latin typeface="Calibri" panose="020F0502020204030204" pitchFamily="34" charset="0"/>
              </a:rPr>
              <a:t>nd</a:t>
            </a:r>
            <a:r>
              <a:rPr lang="en-US" sz="600" dirty="0" smtClean="0">
                <a:latin typeface="Calibri" panose="020F0502020204030204" pitchFamily="34" charset="0"/>
              </a:rPr>
              <a:t> CROI conference to be held in Seattle, WA, from February 23-26, 2015. </a:t>
            </a:r>
            <a:endParaRPr lang="en-US" sz="600" dirty="0">
              <a:latin typeface="Calibri" pitchFamily="34" charset="0"/>
            </a:endParaRPr>
          </a:p>
        </p:txBody>
      </p:sp>
      <p:sp>
        <p:nvSpPr>
          <p:cNvPr id="57" name="Text Box 6"/>
          <p:cNvSpPr txBox="1">
            <a:spLocks noChangeArrowheads="1"/>
          </p:cNvSpPr>
          <p:nvPr/>
        </p:nvSpPr>
        <p:spPr bwMode="auto">
          <a:xfrm>
            <a:off x="9130986" y="1819421"/>
            <a:ext cx="9963628" cy="369332"/>
          </a:xfrm>
          <a:prstGeom prst="rect">
            <a:avLst/>
          </a:prstGeom>
          <a:solidFill>
            <a:srgbClr val="6FB3C3"/>
          </a:solidFill>
          <a:ln>
            <a:noFill/>
          </a:ln>
          <a:effectLst/>
          <a:extLst/>
        </p:spPr>
        <p:txBody>
          <a:bodyPr wrap="square">
            <a:spAutoFit/>
          </a:bodyPr>
          <a:lstStyle>
            <a:lvl1pPr defTabSz="1566863" eaLnBrk="0" hangingPunct="0">
              <a:defRPr sz="3100">
                <a:solidFill>
                  <a:schemeClr val="tx1"/>
                </a:solidFill>
                <a:latin typeface="Arial" charset="0"/>
              </a:defRPr>
            </a:lvl1pPr>
            <a:lvl2pPr marL="742950" indent="-285750" defTabSz="1566863" eaLnBrk="0" hangingPunct="0">
              <a:defRPr sz="3100">
                <a:solidFill>
                  <a:schemeClr val="tx1"/>
                </a:solidFill>
                <a:latin typeface="Arial" charset="0"/>
              </a:defRPr>
            </a:lvl2pPr>
            <a:lvl3pPr marL="1143000" indent="-228600" defTabSz="1566863" eaLnBrk="0" hangingPunct="0">
              <a:defRPr sz="3100">
                <a:solidFill>
                  <a:schemeClr val="tx1"/>
                </a:solidFill>
                <a:latin typeface="Arial" charset="0"/>
              </a:defRPr>
            </a:lvl3pPr>
            <a:lvl4pPr marL="1600200" indent="-228600" defTabSz="1566863" eaLnBrk="0" hangingPunct="0">
              <a:defRPr sz="3100">
                <a:solidFill>
                  <a:schemeClr val="tx1"/>
                </a:solidFill>
                <a:latin typeface="Arial" charset="0"/>
              </a:defRPr>
            </a:lvl4pPr>
            <a:lvl5pPr marL="2057400" indent="-228600" defTabSz="1566863" eaLnBrk="0" hangingPunct="0">
              <a:defRPr sz="3100">
                <a:solidFill>
                  <a:schemeClr val="tx1"/>
                </a:solidFill>
                <a:latin typeface="Arial" charset="0"/>
              </a:defRPr>
            </a:lvl5pPr>
            <a:lvl6pPr marL="2514600" indent="-228600" defTabSz="1566863" eaLnBrk="0" fontAlgn="base" hangingPunct="0">
              <a:spcBef>
                <a:spcPct val="0"/>
              </a:spcBef>
              <a:spcAft>
                <a:spcPct val="0"/>
              </a:spcAft>
              <a:defRPr sz="3100">
                <a:solidFill>
                  <a:schemeClr val="tx1"/>
                </a:solidFill>
                <a:latin typeface="Arial" charset="0"/>
              </a:defRPr>
            </a:lvl6pPr>
            <a:lvl7pPr marL="2971800" indent="-228600" defTabSz="1566863" eaLnBrk="0" fontAlgn="base" hangingPunct="0">
              <a:spcBef>
                <a:spcPct val="0"/>
              </a:spcBef>
              <a:spcAft>
                <a:spcPct val="0"/>
              </a:spcAft>
              <a:defRPr sz="3100">
                <a:solidFill>
                  <a:schemeClr val="tx1"/>
                </a:solidFill>
                <a:latin typeface="Arial" charset="0"/>
              </a:defRPr>
            </a:lvl7pPr>
            <a:lvl8pPr marL="3429000" indent="-228600" defTabSz="1566863" eaLnBrk="0" fontAlgn="base" hangingPunct="0">
              <a:spcBef>
                <a:spcPct val="0"/>
              </a:spcBef>
              <a:spcAft>
                <a:spcPct val="0"/>
              </a:spcAft>
              <a:defRPr sz="3100">
                <a:solidFill>
                  <a:schemeClr val="tx1"/>
                </a:solidFill>
                <a:latin typeface="Arial" charset="0"/>
              </a:defRPr>
            </a:lvl8pPr>
            <a:lvl9pPr marL="3886200" indent="-228600" defTabSz="1566863" eaLnBrk="0" fontAlgn="base" hangingPunct="0">
              <a:spcBef>
                <a:spcPct val="0"/>
              </a:spcBef>
              <a:spcAft>
                <a:spcPct val="0"/>
              </a:spcAft>
              <a:defRPr sz="3100">
                <a:solidFill>
                  <a:schemeClr val="tx1"/>
                </a:solidFill>
                <a:latin typeface="Arial" charset="0"/>
              </a:defRPr>
            </a:lvl9pPr>
          </a:lstStyle>
          <a:p>
            <a:pPr eaLnBrk="1" hangingPunct="1">
              <a:spcBef>
                <a:spcPct val="50000"/>
              </a:spcBef>
            </a:pPr>
            <a:r>
              <a:rPr lang="en-US" sz="1800" b="1" dirty="0" smtClean="0">
                <a:latin typeface="Calibri" pitchFamily="34" charset="0"/>
              </a:rPr>
              <a:t>RESULTS (CONT.)</a:t>
            </a:r>
            <a:endParaRPr lang="en-US" sz="1800" b="1" dirty="0">
              <a:latin typeface="Calibri" pitchFamily="34" charset="0"/>
            </a:endParaRPr>
          </a:p>
        </p:txBody>
      </p:sp>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15333" t="26423" r="10000" b="28503"/>
          <a:stretch/>
        </p:blipFill>
        <p:spPr>
          <a:xfrm>
            <a:off x="76200" y="40504"/>
            <a:ext cx="2133600" cy="1295400"/>
          </a:xfrm>
          <a:prstGeom prst="rect">
            <a:avLst/>
          </a:prstGeom>
        </p:spPr>
      </p:pic>
      <p:sp>
        <p:nvSpPr>
          <p:cNvPr id="37" name="Text Box 6"/>
          <p:cNvSpPr txBox="1">
            <a:spLocks noChangeArrowheads="1"/>
          </p:cNvSpPr>
          <p:nvPr/>
        </p:nvSpPr>
        <p:spPr bwMode="auto">
          <a:xfrm>
            <a:off x="4876801" y="1817688"/>
            <a:ext cx="4114800" cy="369332"/>
          </a:xfrm>
          <a:prstGeom prst="rect">
            <a:avLst/>
          </a:prstGeom>
          <a:solidFill>
            <a:srgbClr val="6FB3C3"/>
          </a:solidFill>
          <a:ln>
            <a:noFill/>
          </a:ln>
          <a:effectLst/>
          <a:extLst/>
        </p:spPr>
        <p:txBody>
          <a:bodyPr wrap="square">
            <a:spAutoFit/>
          </a:bodyPr>
          <a:lstStyle>
            <a:lvl1pPr defTabSz="1566863" eaLnBrk="0" hangingPunct="0">
              <a:defRPr sz="3100">
                <a:solidFill>
                  <a:schemeClr val="tx1"/>
                </a:solidFill>
                <a:latin typeface="Arial" charset="0"/>
              </a:defRPr>
            </a:lvl1pPr>
            <a:lvl2pPr marL="742950" indent="-285750" defTabSz="1566863" eaLnBrk="0" hangingPunct="0">
              <a:defRPr sz="3100">
                <a:solidFill>
                  <a:schemeClr val="tx1"/>
                </a:solidFill>
                <a:latin typeface="Arial" charset="0"/>
              </a:defRPr>
            </a:lvl2pPr>
            <a:lvl3pPr marL="1143000" indent="-228600" defTabSz="1566863" eaLnBrk="0" hangingPunct="0">
              <a:defRPr sz="3100">
                <a:solidFill>
                  <a:schemeClr val="tx1"/>
                </a:solidFill>
                <a:latin typeface="Arial" charset="0"/>
              </a:defRPr>
            </a:lvl3pPr>
            <a:lvl4pPr marL="1600200" indent="-228600" defTabSz="1566863" eaLnBrk="0" hangingPunct="0">
              <a:defRPr sz="3100">
                <a:solidFill>
                  <a:schemeClr val="tx1"/>
                </a:solidFill>
                <a:latin typeface="Arial" charset="0"/>
              </a:defRPr>
            </a:lvl4pPr>
            <a:lvl5pPr marL="2057400" indent="-228600" defTabSz="1566863" eaLnBrk="0" hangingPunct="0">
              <a:defRPr sz="3100">
                <a:solidFill>
                  <a:schemeClr val="tx1"/>
                </a:solidFill>
                <a:latin typeface="Arial" charset="0"/>
              </a:defRPr>
            </a:lvl5pPr>
            <a:lvl6pPr marL="2514600" indent="-228600" defTabSz="1566863" eaLnBrk="0" fontAlgn="base" hangingPunct="0">
              <a:spcBef>
                <a:spcPct val="0"/>
              </a:spcBef>
              <a:spcAft>
                <a:spcPct val="0"/>
              </a:spcAft>
              <a:defRPr sz="3100">
                <a:solidFill>
                  <a:schemeClr val="tx1"/>
                </a:solidFill>
                <a:latin typeface="Arial" charset="0"/>
              </a:defRPr>
            </a:lvl6pPr>
            <a:lvl7pPr marL="2971800" indent="-228600" defTabSz="1566863" eaLnBrk="0" fontAlgn="base" hangingPunct="0">
              <a:spcBef>
                <a:spcPct val="0"/>
              </a:spcBef>
              <a:spcAft>
                <a:spcPct val="0"/>
              </a:spcAft>
              <a:defRPr sz="3100">
                <a:solidFill>
                  <a:schemeClr val="tx1"/>
                </a:solidFill>
                <a:latin typeface="Arial" charset="0"/>
              </a:defRPr>
            </a:lvl7pPr>
            <a:lvl8pPr marL="3429000" indent="-228600" defTabSz="1566863" eaLnBrk="0" fontAlgn="base" hangingPunct="0">
              <a:spcBef>
                <a:spcPct val="0"/>
              </a:spcBef>
              <a:spcAft>
                <a:spcPct val="0"/>
              </a:spcAft>
              <a:defRPr sz="3100">
                <a:solidFill>
                  <a:schemeClr val="tx1"/>
                </a:solidFill>
                <a:latin typeface="Arial" charset="0"/>
              </a:defRPr>
            </a:lvl8pPr>
            <a:lvl9pPr marL="3886200" indent="-228600" defTabSz="1566863" eaLnBrk="0" fontAlgn="base" hangingPunct="0">
              <a:spcBef>
                <a:spcPct val="0"/>
              </a:spcBef>
              <a:spcAft>
                <a:spcPct val="0"/>
              </a:spcAft>
              <a:defRPr sz="3100">
                <a:solidFill>
                  <a:schemeClr val="tx1"/>
                </a:solidFill>
                <a:latin typeface="Arial" charset="0"/>
              </a:defRPr>
            </a:lvl9pPr>
          </a:lstStyle>
          <a:p>
            <a:pPr eaLnBrk="1" hangingPunct="1">
              <a:spcBef>
                <a:spcPct val="50000"/>
              </a:spcBef>
            </a:pPr>
            <a:r>
              <a:rPr lang="en-US" sz="1800" b="1" dirty="0" smtClean="0">
                <a:latin typeface="Calibri" pitchFamily="34" charset="0"/>
              </a:rPr>
              <a:t>DIRECTED ACYCLIC GRAPH</a:t>
            </a:r>
            <a:endParaRPr lang="en-US" sz="1800" b="1" dirty="0">
              <a:latin typeface="Calibr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12601138"/>
              </p:ext>
            </p:extLst>
          </p:nvPr>
        </p:nvGraphicFramePr>
        <p:xfrm>
          <a:off x="4953002" y="4800600"/>
          <a:ext cx="4038596" cy="3367851"/>
        </p:xfrm>
        <a:graphic>
          <a:graphicData uri="http://schemas.openxmlformats.org/drawingml/2006/table">
            <a:tbl>
              <a:tblPr firstRow="1" firstCol="1" bandRow="1">
                <a:tableStyleId>{5C22544A-7EE6-4342-B048-85BDC9FD1C3A}</a:tableStyleId>
              </a:tblPr>
              <a:tblGrid>
                <a:gridCol w="1125144"/>
                <a:gridCol w="960394"/>
                <a:gridCol w="962037"/>
                <a:gridCol w="991021"/>
              </a:tblGrid>
              <a:tr h="269673">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Factor</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smtClean="0">
                          <a:solidFill>
                            <a:schemeClr val="tx1"/>
                          </a:solidFill>
                          <a:effectLst/>
                          <a:latin typeface="Calibri" panose="020F0502020204030204" pitchFamily="34" charset="0"/>
                        </a:rPr>
                        <a:t>TDF </a:t>
                      </a:r>
                      <a:r>
                        <a:rPr lang="en-US" sz="800" dirty="0">
                          <a:solidFill>
                            <a:schemeClr val="tx1"/>
                          </a:solidFill>
                          <a:effectLst/>
                          <a:latin typeface="Calibri" panose="020F0502020204030204" pitchFamily="34" charset="0"/>
                        </a:rPr>
                        <a:t>AUC </a:t>
                      </a:r>
                      <a:r>
                        <a:rPr lang="en-US" sz="800" dirty="0" err="1" smtClean="0">
                          <a:solidFill>
                            <a:schemeClr val="tx1"/>
                          </a:solidFill>
                          <a:effectLst/>
                          <a:latin typeface="Calibri" panose="020F0502020204030204" pitchFamily="34" charset="0"/>
                        </a:rPr>
                        <a:t>Tert</a:t>
                      </a:r>
                      <a:r>
                        <a:rPr lang="en-US" sz="800" dirty="0" smtClean="0">
                          <a:solidFill>
                            <a:schemeClr val="tx1"/>
                          </a:solidFill>
                          <a:effectLst/>
                          <a:latin typeface="Calibri" panose="020F0502020204030204" pitchFamily="34" charset="0"/>
                        </a:rPr>
                        <a:t> 1</a:t>
                      </a:r>
                      <a:r>
                        <a:rPr lang="en-US" sz="800" baseline="0" dirty="0" smtClean="0">
                          <a:solidFill>
                            <a:schemeClr val="tx1"/>
                          </a:solidFill>
                          <a:effectLst/>
                          <a:latin typeface="Calibri" panose="020F0502020204030204" pitchFamily="34" charset="0"/>
                        </a:rPr>
                        <a:t> </a:t>
                      </a:r>
                      <a:r>
                        <a:rPr lang="en-US" sz="800" dirty="0" smtClean="0">
                          <a:solidFill>
                            <a:schemeClr val="tx1"/>
                          </a:solidFill>
                          <a:effectLst/>
                          <a:latin typeface="Calibri" panose="020F0502020204030204" pitchFamily="34" charset="0"/>
                        </a:rPr>
                        <a:t>(n=35</a:t>
                      </a:r>
                      <a:r>
                        <a:rPr lang="en-US" sz="800" dirty="0">
                          <a:solidFill>
                            <a:schemeClr val="tx1"/>
                          </a:solidFill>
                          <a:effectLst/>
                          <a:latin typeface="Calibri" panose="020F0502020204030204" pitchFamily="34" charset="0"/>
                        </a:rPr>
                        <a:t>)</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smtClean="0">
                          <a:solidFill>
                            <a:schemeClr val="tx1"/>
                          </a:solidFill>
                          <a:effectLst/>
                          <a:latin typeface="Calibri" panose="020F0502020204030204" pitchFamily="34" charset="0"/>
                        </a:rPr>
                        <a:t>TDF </a:t>
                      </a:r>
                      <a:r>
                        <a:rPr lang="en-US" sz="800" dirty="0">
                          <a:solidFill>
                            <a:schemeClr val="tx1"/>
                          </a:solidFill>
                          <a:effectLst/>
                          <a:latin typeface="Calibri" panose="020F0502020204030204" pitchFamily="34" charset="0"/>
                        </a:rPr>
                        <a:t>AUC </a:t>
                      </a:r>
                      <a:r>
                        <a:rPr lang="en-US" sz="800" dirty="0" err="1" smtClean="0">
                          <a:solidFill>
                            <a:schemeClr val="tx1"/>
                          </a:solidFill>
                          <a:effectLst/>
                          <a:latin typeface="Calibri" panose="020F0502020204030204" pitchFamily="34" charset="0"/>
                        </a:rPr>
                        <a:t>Tert</a:t>
                      </a:r>
                      <a:r>
                        <a:rPr lang="en-US" sz="800" dirty="0" smtClean="0">
                          <a:solidFill>
                            <a:schemeClr val="tx1"/>
                          </a:solidFill>
                          <a:effectLst/>
                          <a:latin typeface="Calibri" panose="020F0502020204030204" pitchFamily="34" charset="0"/>
                        </a:rPr>
                        <a:t> </a:t>
                      </a:r>
                      <a:r>
                        <a:rPr lang="en-US" sz="800" dirty="0">
                          <a:solidFill>
                            <a:schemeClr val="tx1"/>
                          </a:solidFill>
                          <a:effectLst/>
                          <a:latin typeface="Calibri" panose="020F0502020204030204" pitchFamily="34" charset="0"/>
                        </a:rPr>
                        <a:t>2 </a:t>
                      </a:r>
                      <a:r>
                        <a:rPr lang="en-US" sz="800" dirty="0" smtClean="0">
                          <a:solidFill>
                            <a:schemeClr val="tx1"/>
                          </a:solidFill>
                          <a:effectLst/>
                          <a:latin typeface="Calibri" panose="020F0502020204030204" pitchFamily="34" charset="0"/>
                        </a:rPr>
                        <a:t>(n=35</a:t>
                      </a:r>
                      <a:r>
                        <a:rPr lang="en-US" sz="800" dirty="0">
                          <a:solidFill>
                            <a:schemeClr val="tx1"/>
                          </a:solidFill>
                          <a:effectLst/>
                          <a:latin typeface="Calibri" panose="020F0502020204030204" pitchFamily="34" charset="0"/>
                        </a:rPr>
                        <a:t>)</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smtClean="0">
                          <a:solidFill>
                            <a:schemeClr val="tx1"/>
                          </a:solidFill>
                          <a:effectLst/>
                          <a:latin typeface="Calibri" panose="020F0502020204030204" pitchFamily="34" charset="0"/>
                        </a:rPr>
                        <a:t>TDF </a:t>
                      </a:r>
                      <a:r>
                        <a:rPr lang="en-US" sz="800" dirty="0">
                          <a:solidFill>
                            <a:schemeClr val="tx1"/>
                          </a:solidFill>
                          <a:effectLst/>
                          <a:latin typeface="Calibri" panose="020F0502020204030204" pitchFamily="34" charset="0"/>
                        </a:rPr>
                        <a:t>AUC </a:t>
                      </a:r>
                      <a:r>
                        <a:rPr lang="en-US" sz="800" dirty="0" err="1" smtClean="0">
                          <a:solidFill>
                            <a:schemeClr val="tx1"/>
                          </a:solidFill>
                          <a:effectLst/>
                          <a:latin typeface="Calibri" panose="020F0502020204030204" pitchFamily="34" charset="0"/>
                        </a:rPr>
                        <a:t>Tert</a:t>
                      </a:r>
                      <a:r>
                        <a:rPr lang="en-US" sz="800" dirty="0" smtClean="0">
                          <a:solidFill>
                            <a:schemeClr val="tx1"/>
                          </a:solidFill>
                          <a:effectLst/>
                          <a:latin typeface="Calibri" panose="020F0502020204030204" pitchFamily="34" charset="0"/>
                        </a:rPr>
                        <a:t> </a:t>
                      </a:r>
                      <a:r>
                        <a:rPr lang="en-US" sz="800" dirty="0">
                          <a:solidFill>
                            <a:schemeClr val="tx1"/>
                          </a:solidFill>
                          <a:effectLst/>
                          <a:latin typeface="Calibri" panose="020F0502020204030204" pitchFamily="34" charset="0"/>
                        </a:rPr>
                        <a:t>3 </a:t>
                      </a:r>
                      <a:r>
                        <a:rPr lang="en-US" sz="800" dirty="0" smtClean="0">
                          <a:solidFill>
                            <a:schemeClr val="tx1"/>
                          </a:solidFill>
                          <a:effectLst/>
                          <a:latin typeface="Calibri" panose="020F0502020204030204" pitchFamily="34" charset="0"/>
                        </a:rPr>
                        <a:t>(n=35</a:t>
                      </a:r>
                      <a:r>
                        <a:rPr lang="en-US" sz="800" dirty="0">
                          <a:solidFill>
                            <a:schemeClr val="tx1"/>
                          </a:solidFill>
                          <a:effectLst/>
                          <a:latin typeface="Calibri" panose="020F0502020204030204" pitchFamily="34" charset="0"/>
                        </a:rPr>
                        <a:t>)</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r>
              <a:tr h="269673">
                <a:tc>
                  <a:txBody>
                    <a:bodyPr/>
                    <a:lstStyle/>
                    <a:p>
                      <a:pPr marL="0" marR="0">
                        <a:lnSpc>
                          <a:spcPct val="115000"/>
                        </a:lnSpc>
                        <a:spcBef>
                          <a:spcPts val="0"/>
                        </a:spcBef>
                        <a:spcAft>
                          <a:spcPts val="0"/>
                        </a:spcAft>
                      </a:pPr>
                      <a:r>
                        <a:rPr lang="en-US" sz="800" dirty="0" smtClean="0">
                          <a:solidFill>
                            <a:schemeClr val="tx1"/>
                          </a:solidFill>
                          <a:effectLst/>
                          <a:latin typeface="Calibri" panose="020F0502020204030204" pitchFamily="34" charset="0"/>
                        </a:rPr>
                        <a:t>TDF </a:t>
                      </a:r>
                      <a:r>
                        <a:rPr lang="en-US" sz="800" dirty="0">
                          <a:solidFill>
                            <a:schemeClr val="tx1"/>
                          </a:solidFill>
                          <a:effectLst/>
                          <a:latin typeface="Calibri" panose="020F0502020204030204" pitchFamily="34" charset="0"/>
                        </a:rPr>
                        <a:t>AUC range (ng*h/mL)</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1031-2640</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2646-3922</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4009-13911</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r>
              <a:tr h="269673">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Baseline age, </a:t>
                      </a:r>
                      <a:r>
                        <a:rPr lang="en-US" sz="800" dirty="0" smtClean="0">
                          <a:solidFill>
                            <a:schemeClr val="tx1"/>
                          </a:solidFill>
                          <a:effectLst/>
                          <a:latin typeface="Calibri" panose="020F0502020204030204" pitchFamily="34" charset="0"/>
                        </a:rPr>
                        <a:t>median </a:t>
                      </a:r>
                      <a:r>
                        <a:rPr lang="en-US" sz="800" dirty="0">
                          <a:solidFill>
                            <a:schemeClr val="tx1"/>
                          </a:solidFill>
                          <a:effectLst/>
                          <a:latin typeface="Calibri" panose="020F0502020204030204" pitchFamily="34" charset="0"/>
                        </a:rPr>
                        <a:t>(IQR)</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41.4 (31.1-47.1)</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a:solidFill>
                            <a:schemeClr val="tx1"/>
                          </a:solidFill>
                          <a:effectLst/>
                          <a:latin typeface="Calibri" panose="020F0502020204030204" pitchFamily="34" charset="0"/>
                        </a:rPr>
                        <a:t>42.7 (33.7-49.0)</a:t>
                      </a:r>
                      <a:endParaRPr lang="en-US" sz="80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46.4 (43.1-51.1)</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r>
              <a:tr h="134837">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Total Observations</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494</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a:solidFill>
                            <a:schemeClr val="tx1"/>
                          </a:solidFill>
                          <a:effectLst/>
                          <a:latin typeface="Calibri" panose="020F0502020204030204" pitchFamily="34" charset="0"/>
                        </a:rPr>
                        <a:t>522</a:t>
                      </a:r>
                      <a:endParaRPr lang="en-US" sz="80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a:solidFill>
                            <a:schemeClr val="tx1"/>
                          </a:solidFill>
                          <a:effectLst/>
                          <a:latin typeface="Calibri" panose="020F0502020204030204" pitchFamily="34" charset="0"/>
                        </a:rPr>
                        <a:t>409</a:t>
                      </a:r>
                      <a:endParaRPr lang="en-US" sz="800">
                        <a:solidFill>
                          <a:schemeClr val="tx1"/>
                        </a:solidFill>
                        <a:effectLst/>
                        <a:latin typeface="Calibri" panose="020F0502020204030204" pitchFamily="34" charset="0"/>
                        <a:ea typeface="MS Mincho"/>
                        <a:cs typeface="Times New Roman"/>
                      </a:endParaRPr>
                    </a:p>
                  </a:txBody>
                  <a:tcPr marL="68580" marR="68580" marT="0" marB="0"/>
                </a:tc>
              </a:tr>
              <a:tr h="539346">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Race</a:t>
                      </a:r>
                    </a:p>
                    <a:p>
                      <a:pPr marL="0" marR="0" algn="r">
                        <a:lnSpc>
                          <a:spcPct val="115000"/>
                        </a:lnSpc>
                        <a:spcBef>
                          <a:spcPts val="0"/>
                        </a:spcBef>
                        <a:spcAft>
                          <a:spcPts val="0"/>
                        </a:spcAft>
                      </a:pPr>
                      <a:r>
                        <a:rPr lang="en-US" sz="800" dirty="0">
                          <a:solidFill>
                            <a:schemeClr val="tx1"/>
                          </a:solidFill>
                          <a:effectLst/>
                          <a:latin typeface="Calibri" panose="020F0502020204030204" pitchFamily="34" charset="0"/>
                        </a:rPr>
                        <a:t>African American, N (%)</a:t>
                      </a:r>
                    </a:p>
                    <a:p>
                      <a:pPr marL="0" marR="0" algn="r">
                        <a:lnSpc>
                          <a:spcPct val="115000"/>
                        </a:lnSpc>
                        <a:spcBef>
                          <a:spcPts val="0"/>
                        </a:spcBef>
                        <a:spcAft>
                          <a:spcPts val="0"/>
                        </a:spcAft>
                      </a:pPr>
                      <a:r>
                        <a:rPr lang="en-US" sz="800" dirty="0">
                          <a:solidFill>
                            <a:schemeClr val="tx1"/>
                          </a:solidFill>
                          <a:effectLst/>
                          <a:latin typeface="Calibri" panose="020F0502020204030204" pitchFamily="34" charset="0"/>
                        </a:rPr>
                        <a:t>Other, N (%)</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 </a:t>
                      </a:r>
                    </a:p>
                    <a:p>
                      <a:pPr marL="0" marR="0">
                        <a:lnSpc>
                          <a:spcPct val="115000"/>
                        </a:lnSpc>
                        <a:spcBef>
                          <a:spcPts val="0"/>
                        </a:spcBef>
                        <a:spcAft>
                          <a:spcPts val="0"/>
                        </a:spcAft>
                      </a:pPr>
                      <a:r>
                        <a:rPr lang="en-US" sz="800" dirty="0">
                          <a:solidFill>
                            <a:schemeClr val="tx1"/>
                          </a:solidFill>
                          <a:effectLst/>
                          <a:latin typeface="Calibri" panose="020F0502020204030204" pitchFamily="34" charset="0"/>
                        </a:rPr>
                        <a:t>291 (58.9)</a:t>
                      </a:r>
                    </a:p>
                    <a:p>
                      <a:pPr marL="0" marR="0">
                        <a:lnSpc>
                          <a:spcPct val="115000"/>
                        </a:lnSpc>
                        <a:spcBef>
                          <a:spcPts val="0"/>
                        </a:spcBef>
                        <a:spcAft>
                          <a:spcPts val="0"/>
                        </a:spcAft>
                      </a:pPr>
                      <a:r>
                        <a:rPr lang="en-US" sz="800" dirty="0">
                          <a:solidFill>
                            <a:schemeClr val="tx1"/>
                          </a:solidFill>
                          <a:effectLst/>
                          <a:latin typeface="Calibri" panose="020F0502020204030204" pitchFamily="34" charset="0"/>
                        </a:rPr>
                        <a:t>203 (41.1)</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 </a:t>
                      </a:r>
                    </a:p>
                    <a:p>
                      <a:pPr marL="0" marR="0">
                        <a:lnSpc>
                          <a:spcPct val="115000"/>
                        </a:lnSpc>
                        <a:spcBef>
                          <a:spcPts val="0"/>
                        </a:spcBef>
                        <a:spcAft>
                          <a:spcPts val="0"/>
                        </a:spcAft>
                      </a:pPr>
                      <a:r>
                        <a:rPr lang="en-US" sz="800" dirty="0">
                          <a:solidFill>
                            <a:schemeClr val="tx1"/>
                          </a:solidFill>
                          <a:effectLst/>
                          <a:latin typeface="Calibri" panose="020F0502020204030204" pitchFamily="34" charset="0"/>
                        </a:rPr>
                        <a:t>391 (74.9)</a:t>
                      </a:r>
                    </a:p>
                    <a:p>
                      <a:pPr marL="0" marR="0">
                        <a:lnSpc>
                          <a:spcPct val="115000"/>
                        </a:lnSpc>
                        <a:spcBef>
                          <a:spcPts val="0"/>
                        </a:spcBef>
                        <a:spcAft>
                          <a:spcPts val="0"/>
                        </a:spcAft>
                      </a:pPr>
                      <a:r>
                        <a:rPr lang="en-US" sz="800" dirty="0">
                          <a:solidFill>
                            <a:schemeClr val="tx1"/>
                          </a:solidFill>
                          <a:effectLst/>
                          <a:latin typeface="Calibri" panose="020F0502020204030204" pitchFamily="34" charset="0"/>
                        </a:rPr>
                        <a:t>131 (25.1)</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a:solidFill>
                            <a:schemeClr val="tx1"/>
                          </a:solidFill>
                          <a:effectLst/>
                          <a:latin typeface="Calibri" panose="020F0502020204030204" pitchFamily="34" charset="0"/>
                        </a:rPr>
                        <a:t> </a:t>
                      </a:r>
                    </a:p>
                    <a:p>
                      <a:pPr marL="0" marR="0">
                        <a:lnSpc>
                          <a:spcPct val="115000"/>
                        </a:lnSpc>
                        <a:spcBef>
                          <a:spcPts val="0"/>
                        </a:spcBef>
                        <a:spcAft>
                          <a:spcPts val="0"/>
                        </a:spcAft>
                      </a:pPr>
                      <a:r>
                        <a:rPr lang="en-US" sz="800">
                          <a:solidFill>
                            <a:schemeClr val="tx1"/>
                          </a:solidFill>
                          <a:effectLst/>
                          <a:latin typeface="Calibri" panose="020F0502020204030204" pitchFamily="34" charset="0"/>
                        </a:rPr>
                        <a:t>240 (58.7)</a:t>
                      </a:r>
                    </a:p>
                    <a:p>
                      <a:pPr marL="0" marR="0">
                        <a:lnSpc>
                          <a:spcPct val="115000"/>
                        </a:lnSpc>
                        <a:spcBef>
                          <a:spcPts val="0"/>
                        </a:spcBef>
                        <a:spcAft>
                          <a:spcPts val="0"/>
                        </a:spcAft>
                      </a:pPr>
                      <a:r>
                        <a:rPr lang="en-US" sz="800">
                          <a:solidFill>
                            <a:schemeClr val="tx1"/>
                          </a:solidFill>
                          <a:effectLst/>
                          <a:latin typeface="Calibri" panose="020F0502020204030204" pitchFamily="34" charset="0"/>
                        </a:rPr>
                        <a:t>169 (41.3)</a:t>
                      </a:r>
                      <a:endParaRPr lang="en-US" sz="800">
                        <a:solidFill>
                          <a:schemeClr val="tx1"/>
                        </a:solidFill>
                        <a:effectLst/>
                        <a:latin typeface="Calibri" panose="020F0502020204030204" pitchFamily="34" charset="0"/>
                        <a:ea typeface="MS Mincho"/>
                        <a:cs typeface="Times New Roman"/>
                      </a:endParaRPr>
                    </a:p>
                  </a:txBody>
                  <a:tcPr marL="68580" marR="68580" marT="0" marB="0"/>
                </a:tc>
              </a:tr>
              <a:tr h="269673">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Baseline BMI, median (IQR, kg/m</a:t>
                      </a:r>
                      <a:r>
                        <a:rPr lang="en-US" sz="800" baseline="30000" dirty="0">
                          <a:solidFill>
                            <a:schemeClr val="tx1"/>
                          </a:solidFill>
                          <a:effectLst/>
                          <a:latin typeface="Calibri" panose="020F0502020204030204" pitchFamily="34" charset="0"/>
                        </a:rPr>
                        <a:t>2</a:t>
                      </a:r>
                      <a:r>
                        <a:rPr lang="en-US" sz="800" dirty="0">
                          <a:solidFill>
                            <a:schemeClr val="tx1"/>
                          </a:solidFill>
                          <a:effectLst/>
                          <a:latin typeface="Calibri" panose="020F0502020204030204" pitchFamily="34" charset="0"/>
                        </a:rPr>
                        <a:t>)</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a:solidFill>
                            <a:schemeClr val="tx1"/>
                          </a:solidFill>
                          <a:effectLst/>
                          <a:latin typeface="Calibri" panose="020F0502020204030204" pitchFamily="34" charset="0"/>
                        </a:rPr>
                        <a:t>28.3 (24.7, 35.7)</a:t>
                      </a:r>
                      <a:endParaRPr lang="en-US" sz="80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28.2 (26.3, 32.5)</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a:solidFill>
                            <a:schemeClr val="tx1"/>
                          </a:solidFill>
                          <a:effectLst/>
                          <a:latin typeface="Calibri" panose="020F0502020204030204" pitchFamily="34" charset="0"/>
                        </a:rPr>
                        <a:t>25.2 (22.0, 30.1)</a:t>
                      </a:r>
                      <a:endParaRPr lang="en-US" sz="800">
                        <a:solidFill>
                          <a:schemeClr val="tx1"/>
                        </a:solidFill>
                        <a:effectLst/>
                        <a:latin typeface="Calibri" panose="020F0502020204030204" pitchFamily="34" charset="0"/>
                        <a:ea typeface="MS Mincho"/>
                        <a:cs typeface="Times New Roman"/>
                      </a:endParaRPr>
                    </a:p>
                  </a:txBody>
                  <a:tcPr marL="68580" marR="68580" marT="0" marB="0"/>
                </a:tc>
              </a:tr>
              <a:tr h="269673">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Duration of prior </a:t>
                      </a:r>
                      <a:r>
                        <a:rPr lang="en-US" sz="800" dirty="0" smtClean="0">
                          <a:solidFill>
                            <a:schemeClr val="tx1"/>
                          </a:solidFill>
                          <a:effectLst/>
                          <a:latin typeface="Calibri" panose="020F0502020204030204" pitchFamily="34" charset="0"/>
                        </a:rPr>
                        <a:t>TDF, </a:t>
                      </a:r>
                      <a:r>
                        <a:rPr lang="en-US" sz="800" dirty="0" smtClean="0">
                          <a:solidFill>
                            <a:schemeClr val="tx1"/>
                          </a:solidFill>
                          <a:effectLst/>
                          <a:latin typeface="Calibri" panose="020F0502020204030204" pitchFamily="34" charset="0"/>
                        </a:rPr>
                        <a:t>median years (</a:t>
                      </a:r>
                      <a:r>
                        <a:rPr lang="en-US" sz="800" dirty="0">
                          <a:solidFill>
                            <a:schemeClr val="tx1"/>
                          </a:solidFill>
                          <a:effectLst/>
                          <a:latin typeface="Calibri" panose="020F0502020204030204" pitchFamily="34" charset="0"/>
                        </a:rPr>
                        <a:t>IQR)</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1.0 (1.0, 1.5)</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1.0 (0.5, 1.5)</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1.5 (0.5, 2.0)</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r>
              <a:tr h="269673">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Baseline log </a:t>
                      </a:r>
                      <a:r>
                        <a:rPr lang="en-US" sz="800" dirty="0" smtClean="0">
                          <a:solidFill>
                            <a:schemeClr val="tx1"/>
                          </a:solidFill>
                          <a:effectLst/>
                          <a:latin typeface="Calibri" panose="020F0502020204030204" pitchFamily="34" charset="0"/>
                        </a:rPr>
                        <a:t>CD4,</a:t>
                      </a:r>
                      <a:endParaRPr lang="en-US" sz="800" dirty="0">
                        <a:solidFill>
                          <a:schemeClr val="tx1"/>
                        </a:solidFill>
                        <a:effectLst/>
                        <a:latin typeface="Calibri" panose="020F0502020204030204" pitchFamily="34" charset="0"/>
                      </a:endParaRPr>
                    </a:p>
                    <a:p>
                      <a:pPr marL="0" marR="0">
                        <a:lnSpc>
                          <a:spcPct val="115000"/>
                        </a:lnSpc>
                        <a:spcBef>
                          <a:spcPts val="0"/>
                        </a:spcBef>
                        <a:spcAft>
                          <a:spcPts val="0"/>
                        </a:spcAft>
                      </a:pPr>
                      <a:r>
                        <a:rPr lang="en-US" sz="800" dirty="0">
                          <a:solidFill>
                            <a:schemeClr val="tx1"/>
                          </a:solidFill>
                          <a:effectLst/>
                          <a:latin typeface="Calibri" panose="020F0502020204030204" pitchFamily="34" charset="0"/>
                        </a:rPr>
                        <a:t>median (IQR)</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a:solidFill>
                            <a:schemeClr val="tx1"/>
                          </a:solidFill>
                          <a:effectLst/>
                          <a:latin typeface="Calibri" panose="020F0502020204030204" pitchFamily="34" charset="0"/>
                        </a:rPr>
                        <a:t>9.0 (8.2, 9.2)</a:t>
                      </a:r>
                      <a:endParaRPr lang="en-US" sz="80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8.6 (8.0, 9.3)</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8.5 (7.6, 9.0)</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r>
              <a:tr h="271590">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Detectable baseline HIV </a:t>
                      </a:r>
                      <a:r>
                        <a:rPr lang="en-US" sz="800" dirty="0" smtClean="0">
                          <a:solidFill>
                            <a:schemeClr val="tx1"/>
                          </a:solidFill>
                          <a:effectLst/>
                          <a:latin typeface="Calibri" panose="020F0502020204030204" pitchFamily="34" charset="0"/>
                        </a:rPr>
                        <a:t>RNA,</a:t>
                      </a:r>
                      <a:r>
                        <a:rPr lang="en-US" sz="800" baseline="0" dirty="0" smtClean="0">
                          <a:solidFill>
                            <a:schemeClr val="tx1"/>
                          </a:solidFill>
                          <a:effectLst/>
                          <a:latin typeface="Calibri" panose="020F0502020204030204" pitchFamily="34" charset="0"/>
                        </a:rPr>
                        <a:t> </a:t>
                      </a:r>
                      <a:r>
                        <a:rPr lang="en-US" sz="800" dirty="0" smtClean="0">
                          <a:solidFill>
                            <a:schemeClr val="tx1"/>
                          </a:solidFill>
                          <a:effectLst/>
                          <a:latin typeface="Calibri" panose="020F0502020204030204" pitchFamily="34" charset="0"/>
                        </a:rPr>
                        <a:t>N </a:t>
                      </a:r>
                      <a:r>
                        <a:rPr lang="en-US" sz="800" dirty="0">
                          <a:solidFill>
                            <a:schemeClr val="tx1"/>
                          </a:solidFill>
                          <a:effectLst/>
                          <a:latin typeface="Calibri" panose="020F0502020204030204" pitchFamily="34" charset="0"/>
                        </a:rPr>
                        <a:t>(%)</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126 (25.5)</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135 (25.9)</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185 (45.2)</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r>
              <a:tr h="307848">
                <a:tc>
                  <a:txBody>
                    <a:bodyPr/>
                    <a:lstStyle/>
                    <a:p>
                      <a:pPr marL="0" marR="0">
                        <a:lnSpc>
                          <a:spcPct val="115000"/>
                        </a:lnSpc>
                        <a:spcBef>
                          <a:spcPts val="0"/>
                        </a:spcBef>
                        <a:spcAft>
                          <a:spcPts val="0"/>
                        </a:spcAft>
                      </a:pPr>
                      <a:r>
                        <a:rPr lang="en-US" sz="800" dirty="0" err="1" smtClean="0">
                          <a:solidFill>
                            <a:schemeClr val="tx1"/>
                          </a:solidFill>
                          <a:effectLst/>
                          <a:latin typeface="Calibri" panose="020F0502020204030204" pitchFamily="34" charset="0"/>
                        </a:rPr>
                        <a:t>eGFRcr</a:t>
                      </a:r>
                      <a:r>
                        <a:rPr lang="en-US" sz="800" dirty="0" smtClean="0">
                          <a:solidFill>
                            <a:schemeClr val="tx1"/>
                          </a:solidFill>
                          <a:effectLst/>
                          <a:latin typeface="Calibri" panose="020F0502020204030204" pitchFamily="34" charset="0"/>
                        </a:rPr>
                        <a:t> </a:t>
                      </a:r>
                      <a:r>
                        <a:rPr lang="en-US" sz="800" dirty="0">
                          <a:solidFill>
                            <a:schemeClr val="tx1"/>
                          </a:solidFill>
                          <a:effectLst/>
                          <a:latin typeface="Calibri" panose="020F0502020204030204" pitchFamily="34" charset="0"/>
                        </a:rPr>
                        <a:t>follow-up, </a:t>
                      </a:r>
                      <a:r>
                        <a:rPr lang="en-US" sz="800" dirty="0" smtClean="0">
                          <a:solidFill>
                            <a:schemeClr val="tx1"/>
                          </a:solidFill>
                          <a:effectLst/>
                          <a:latin typeface="Calibri" panose="020F0502020204030204" pitchFamily="34" charset="0"/>
                        </a:rPr>
                        <a:t>median years </a:t>
                      </a:r>
                      <a:r>
                        <a:rPr lang="en-US" sz="800" dirty="0">
                          <a:solidFill>
                            <a:schemeClr val="tx1"/>
                          </a:solidFill>
                          <a:effectLst/>
                          <a:latin typeface="Calibri" panose="020F0502020204030204" pitchFamily="34" charset="0"/>
                        </a:rPr>
                        <a:t>(</a:t>
                      </a:r>
                      <a:r>
                        <a:rPr lang="en-US" sz="800" dirty="0" smtClean="0">
                          <a:solidFill>
                            <a:schemeClr val="tx1"/>
                          </a:solidFill>
                          <a:effectLst/>
                          <a:latin typeface="Calibri" panose="020F0502020204030204" pitchFamily="34" charset="0"/>
                        </a:rPr>
                        <a:t>IQR)</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7.3 (6.4-9.1)</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a:solidFill>
                            <a:schemeClr val="tx1"/>
                          </a:solidFill>
                          <a:effectLst/>
                          <a:latin typeface="Calibri" panose="020F0502020204030204" pitchFamily="34" charset="0"/>
                        </a:rPr>
                        <a:t>7.7 (7.3-8.0)</a:t>
                      </a:r>
                      <a:endParaRPr lang="en-US" sz="80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7.0 (4.0-7.8)</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r>
              <a:tr h="404510">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Baseline </a:t>
                      </a:r>
                      <a:r>
                        <a:rPr lang="en-US" sz="800" dirty="0" err="1">
                          <a:solidFill>
                            <a:schemeClr val="tx1"/>
                          </a:solidFill>
                          <a:effectLst/>
                          <a:latin typeface="Calibri" panose="020F0502020204030204" pitchFamily="34" charset="0"/>
                        </a:rPr>
                        <a:t>eGFRcr</a:t>
                      </a:r>
                      <a:r>
                        <a:rPr lang="en-US" sz="800" dirty="0">
                          <a:solidFill>
                            <a:schemeClr val="tx1"/>
                          </a:solidFill>
                          <a:effectLst/>
                          <a:latin typeface="Calibri" panose="020F0502020204030204" pitchFamily="34" charset="0"/>
                        </a:rPr>
                        <a:t>, median (IQR) (mL/min/1.73 m</a:t>
                      </a:r>
                      <a:r>
                        <a:rPr lang="en-US" sz="800" baseline="30000" dirty="0">
                          <a:solidFill>
                            <a:schemeClr val="tx1"/>
                          </a:solidFill>
                          <a:effectLst/>
                          <a:latin typeface="Calibri" panose="020F0502020204030204" pitchFamily="34" charset="0"/>
                        </a:rPr>
                        <a:t>2</a:t>
                      </a:r>
                      <a:r>
                        <a:rPr lang="en-US" sz="800" dirty="0">
                          <a:solidFill>
                            <a:schemeClr val="tx1"/>
                          </a:solidFill>
                          <a:effectLst/>
                          <a:latin typeface="Calibri" panose="020F0502020204030204" pitchFamily="34" charset="0"/>
                        </a:rPr>
                        <a:t>)</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106.4 (94.9-119.8)</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97.9 (83.7-111.6)</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800" dirty="0">
                          <a:solidFill>
                            <a:schemeClr val="tx1"/>
                          </a:solidFill>
                          <a:effectLst/>
                          <a:latin typeface="Calibri" panose="020F0502020204030204" pitchFamily="34" charset="0"/>
                        </a:rPr>
                        <a:t>78.8 (61.5-100.3)</a:t>
                      </a:r>
                      <a:endParaRPr lang="en-US" sz="800" dirty="0">
                        <a:solidFill>
                          <a:schemeClr val="tx1"/>
                        </a:solidFill>
                        <a:effectLst/>
                        <a:latin typeface="Calibri" panose="020F0502020204030204" pitchFamily="34" charset="0"/>
                        <a:ea typeface="MS Mincho"/>
                        <a:cs typeface="Times New Roman"/>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9096813"/>
              </p:ext>
            </p:extLst>
          </p:nvPr>
        </p:nvGraphicFramePr>
        <p:xfrm>
          <a:off x="9126063" y="2343079"/>
          <a:ext cx="9968551" cy="1952853"/>
        </p:xfrm>
        <a:graphic>
          <a:graphicData uri="http://schemas.openxmlformats.org/drawingml/2006/table">
            <a:tbl>
              <a:tblPr firstRow="1" firstCol="1" bandRow="1">
                <a:tableStyleId>{5C22544A-7EE6-4342-B048-85BDC9FD1C3A}</a:tableStyleId>
              </a:tblPr>
              <a:tblGrid>
                <a:gridCol w="807524"/>
                <a:gridCol w="1496413"/>
                <a:gridCol w="729574"/>
                <a:gridCol w="770560"/>
                <a:gridCol w="770560"/>
                <a:gridCol w="770560"/>
                <a:gridCol w="770560"/>
                <a:gridCol w="770560"/>
                <a:gridCol w="770560"/>
                <a:gridCol w="770560"/>
                <a:gridCol w="770560"/>
                <a:gridCol w="770560"/>
              </a:tblGrid>
              <a:tr h="245973">
                <a:tc>
                  <a:txBody>
                    <a:bodyPr/>
                    <a:lstStyle/>
                    <a:p>
                      <a:pPr marL="0" marR="0">
                        <a:lnSpc>
                          <a:spcPct val="115000"/>
                        </a:lnSpc>
                        <a:spcBef>
                          <a:spcPts val="0"/>
                        </a:spcBef>
                        <a:spcAft>
                          <a:spcPts val="0"/>
                        </a:spcAft>
                      </a:pPr>
                      <a:r>
                        <a:rPr lang="en-US" sz="700" dirty="0">
                          <a:solidFill>
                            <a:schemeClr val="tx1"/>
                          </a:solidFill>
                          <a:effectLst/>
                          <a:latin typeface="Calibri" pitchFamily="34" charset="0"/>
                        </a:rPr>
                        <a:t>Model #</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700" dirty="0">
                          <a:solidFill>
                            <a:schemeClr val="tx1"/>
                          </a:solidFill>
                          <a:effectLst/>
                          <a:latin typeface="Calibri" pitchFamily="34" charset="0"/>
                        </a:rPr>
                        <a:t>Description</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l-GR" sz="700" dirty="0" smtClean="0">
                          <a:solidFill>
                            <a:schemeClr val="tx1"/>
                          </a:solidFill>
                          <a:effectLst/>
                          <a:latin typeface="Calibri" pitchFamily="34" charset="0"/>
                        </a:rPr>
                        <a:t>β</a:t>
                      </a:r>
                      <a:r>
                        <a:rPr lang="en-US" sz="700" baseline="-25000" dirty="0" smtClean="0">
                          <a:solidFill>
                            <a:schemeClr val="tx1"/>
                          </a:solidFill>
                          <a:effectLst/>
                          <a:latin typeface="Calibri" pitchFamily="34" charset="0"/>
                        </a:rPr>
                        <a:t>0</a:t>
                      </a:r>
                      <a:r>
                        <a:rPr lang="en-US" sz="700" dirty="0" smtClean="0">
                          <a:solidFill>
                            <a:schemeClr val="tx1"/>
                          </a:solidFill>
                          <a:effectLst/>
                          <a:latin typeface="Calibri" pitchFamily="34" charset="0"/>
                        </a:rPr>
                        <a:t> </a:t>
                      </a:r>
                      <a:r>
                        <a:rPr lang="en-US" sz="700" dirty="0">
                          <a:solidFill>
                            <a:schemeClr val="tx1"/>
                          </a:solidFill>
                          <a:effectLst/>
                          <a:latin typeface="Calibri" pitchFamily="34" charset="0"/>
                        </a:rPr>
                        <a:t>(se</a:t>
                      </a:r>
                      <a:r>
                        <a:rPr lang="en-US" sz="700" dirty="0" smtClean="0">
                          <a:solidFill>
                            <a:schemeClr val="tx1"/>
                          </a:solidFill>
                          <a:effectLst/>
                          <a:latin typeface="Calibri" pitchFamily="34" charset="0"/>
                        </a:rPr>
                        <a:t>)</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l-GR" sz="700" dirty="0" smtClean="0">
                          <a:solidFill>
                            <a:schemeClr val="tx1"/>
                          </a:solidFill>
                          <a:effectLst/>
                          <a:latin typeface="Calibri" pitchFamily="34" charset="0"/>
                        </a:rPr>
                        <a:t>β</a:t>
                      </a:r>
                      <a:r>
                        <a:rPr lang="en-US" sz="700" baseline="-25000" dirty="0" smtClean="0">
                          <a:solidFill>
                            <a:schemeClr val="tx1"/>
                          </a:solidFill>
                          <a:effectLst/>
                          <a:latin typeface="Calibri" pitchFamily="34" charset="0"/>
                        </a:rPr>
                        <a:t>1</a:t>
                      </a:r>
                      <a:r>
                        <a:rPr lang="en-US" sz="700" dirty="0" smtClean="0">
                          <a:solidFill>
                            <a:schemeClr val="tx1"/>
                          </a:solidFill>
                          <a:effectLst/>
                          <a:latin typeface="Calibri" pitchFamily="34" charset="0"/>
                        </a:rPr>
                        <a:t> </a:t>
                      </a:r>
                      <a:r>
                        <a:rPr lang="en-US" sz="700" dirty="0">
                          <a:solidFill>
                            <a:schemeClr val="tx1"/>
                          </a:solidFill>
                          <a:effectLst/>
                          <a:latin typeface="Calibri" pitchFamily="34" charset="0"/>
                        </a:rPr>
                        <a:t>(se), </a:t>
                      </a:r>
                      <a:r>
                        <a:rPr lang="en-US" sz="700" dirty="0" smtClean="0">
                          <a:solidFill>
                            <a:schemeClr val="tx1"/>
                          </a:solidFill>
                          <a:effectLst/>
                          <a:latin typeface="Calibri" pitchFamily="34" charset="0"/>
                        </a:rPr>
                        <a:t>p</a:t>
                      </a:r>
                    </a:p>
                    <a:p>
                      <a:pPr marL="0" marR="0">
                        <a:lnSpc>
                          <a:spcPct val="100000"/>
                        </a:lnSpc>
                        <a:spcBef>
                          <a:spcPts val="0"/>
                        </a:spcBef>
                        <a:spcAft>
                          <a:spcPts val="0"/>
                        </a:spcAft>
                      </a:pPr>
                      <a:r>
                        <a:rPr lang="en-US" sz="700" dirty="0" smtClean="0">
                          <a:solidFill>
                            <a:schemeClr val="tx1"/>
                          </a:solidFill>
                          <a:effectLst/>
                          <a:latin typeface="Calibri" pitchFamily="34" charset="0"/>
                          <a:ea typeface="MS Mincho"/>
                          <a:cs typeface="Times New Roman"/>
                        </a:rPr>
                        <a:t>(tdfauc2</a:t>
                      </a:r>
                      <a:r>
                        <a:rPr lang="en-US" sz="700" dirty="0" smtClean="0">
                          <a:solidFill>
                            <a:schemeClr val="tx1"/>
                          </a:solidFill>
                          <a:effectLst/>
                          <a:latin typeface="Calibri" pitchFamily="34" charset="0"/>
                          <a:ea typeface="MS Mincho"/>
                          <a:cs typeface="Times New Roman"/>
                        </a:rPr>
                        <a:t>)</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l-GR" sz="700" dirty="0" smtClean="0">
                          <a:solidFill>
                            <a:schemeClr val="tx1"/>
                          </a:solidFill>
                          <a:effectLst/>
                          <a:latin typeface="Calibri" pitchFamily="34" charset="0"/>
                        </a:rPr>
                        <a:t>β</a:t>
                      </a:r>
                      <a:r>
                        <a:rPr lang="en-US" sz="700" baseline="-25000" dirty="0" smtClean="0">
                          <a:solidFill>
                            <a:schemeClr val="tx1"/>
                          </a:solidFill>
                          <a:effectLst/>
                          <a:latin typeface="Calibri" pitchFamily="34" charset="0"/>
                        </a:rPr>
                        <a:t>2</a:t>
                      </a:r>
                      <a:r>
                        <a:rPr lang="en-US" sz="700" dirty="0" smtClean="0">
                          <a:solidFill>
                            <a:schemeClr val="tx1"/>
                          </a:solidFill>
                          <a:effectLst/>
                          <a:latin typeface="Calibri" pitchFamily="34" charset="0"/>
                        </a:rPr>
                        <a:t> </a:t>
                      </a:r>
                      <a:r>
                        <a:rPr lang="en-US" sz="700" dirty="0">
                          <a:solidFill>
                            <a:schemeClr val="tx1"/>
                          </a:solidFill>
                          <a:effectLst/>
                          <a:latin typeface="Calibri" pitchFamily="34" charset="0"/>
                        </a:rPr>
                        <a:t>(se), </a:t>
                      </a:r>
                      <a:r>
                        <a:rPr lang="en-US" sz="700" dirty="0" smtClean="0">
                          <a:solidFill>
                            <a:schemeClr val="tx1"/>
                          </a:solidFill>
                          <a:effectLst/>
                          <a:latin typeface="Calibri" pitchFamily="34" charset="0"/>
                        </a:rPr>
                        <a:t>p</a:t>
                      </a:r>
                    </a:p>
                    <a:p>
                      <a:pPr marL="0" marR="0">
                        <a:lnSpc>
                          <a:spcPct val="100000"/>
                        </a:lnSpc>
                        <a:spcBef>
                          <a:spcPts val="0"/>
                        </a:spcBef>
                        <a:spcAft>
                          <a:spcPts val="0"/>
                        </a:spcAft>
                      </a:pPr>
                      <a:r>
                        <a:rPr lang="en-US" sz="700" dirty="0" smtClean="0">
                          <a:solidFill>
                            <a:schemeClr val="tx1"/>
                          </a:solidFill>
                          <a:effectLst/>
                          <a:latin typeface="Calibri" pitchFamily="34" charset="0"/>
                          <a:ea typeface="MS Mincho"/>
                          <a:cs typeface="Times New Roman"/>
                        </a:rPr>
                        <a:t>(tdfauc3</a:t>
                      </a:r>
                      <a:r>
                        <a:rPr lang="en-US" sz="700" dirty="0" smtClean="0">
                          <a:solidFill>
                            <a:schemeClr val="tx1"/>
                          </a:solidFill>
                          <a:effectLst/>
                          <a:latin typeface="Calibri" pitchFamily="34" charset="0"/>
                          <a:ea typeface="MS Mincho"/>
                          <a:cs typeface="Times New Roman"/>
                        </a:rPr>
                        <a:t>)</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700" dirty="0" smtClean="0">
                          <a:solidFill>
                            <a:schemeClr val="tx1"/>
                          </a:solidFill>
                          <a:effectLst/>
                          <a:latin typeface="Calibri" pitchFamily="34" charset="0"/>
                        </a:rPr>
                        <a:t>β</a:t>
                      </a:r>
                      <a:r>
                        <a:rPr lang="en-US" sz="700" baseline="-25000" dirty="0" smtClean="0">
                          <a:solidFill>
                            <a:schemeClr val="tx1"/>
                          </a:solidFill>
                          <a:effectLst/>
                          <a:latin typeface="Calibri" pitchFamily="34" charset="0"/>
                        </a:rPr>
                        <a:t>3</a:t>
                      </a:r>
                      <a:r>
                        <a:rPr lang="en-US" sz="700" dirty="0" smtClean="0">
                          <a:solidFill>
                            <a:schemeClr val="tx1"/>
                          </a:solidFill>
                          <a:effectLst/>
                          <a:latin typeface="Calibri" pitchFamily="34" charset="0"/>
                        </a:rPr>
                        <a:t> </a:t>
                      </a:r>
                      <a:r>
                        <a:rPr lang="en-US" sz="700" dirty="0" smtClean="0">
                          <a:solidFill>
                            <a:schemeClr val="tx1"/>
                          </a:solidFill>
                          <a:effectLst/>
                          <a:latin typeface="Calibri" pitchFamily="34" charset="0"/>
                        </a:rPr>
                        <a:t>(se), p</a:t>
                      </a:r>
                      <a:endParaRPr lang="en-US" sz="700" dirty="0" smtClean="0">
                        <a:solidFill>
                          <a:schemeClr val="tx1"/>
                        </a:solidFill>
                        <a:effectLst/>
                        <a:latin typeface="Calibri" pitchFamily="34" charset="0"/>
                        <a:ea typeface="MS Mincho"/>
                        <a:cs typeface="Times New Roman"/>
                      </a:endParaRPr>
                    </a:p>
                    <a:p>
                      <a:pPr marL="0" marR="0">
                        <a:lnSpc>
                          <a:spcPct val="100000"/>
                        </a:lnSpc>
                        <a:spcBef>
                          <a:spcPts val="0"/>
                        </a:spcBef>
                        <a:spcAft>
                          <a:spcPts val="0"/>
                        </a:spcAft>
                      </a:pPr>
                      <a:r>
                        <a:rPr lang="en-US" sz="700" dirty="0" smtClean="0">
                          <a:solidFill>
                            <a:schemeClr val="tx1"/>
                          </a:solidFill>
                          <a:effectLst/>
                          <a:latin typeface="Calibri" pitchFamily="34" charset="0"/>
                          <a:ea typeface="MS Mincho"/>
                          <a:cs typeface="Times New Roman"/>
                        </a:rPr>
                        <a:t>(</a:t>
                      </a:r>
                      <a:r>
                        <a:rPr lang="en-US" sz="700" dirty="0" err="1" smtClean="0">
                          <a:solidFill>
                            <a:schemeClr val="tx1"/>
                          </a:solidFill>
                          <a:effectLst/>
                          <a:latin typeface="Calibri" pitchFamily="34" charset="0"/>
                          <a:ea typeface="MS Mincho"/>
                          <a:cs typeface="Times New Roman"/>
                        </a:rPr>
                        <a:t>tmonths</a:t>
                      </a:r>
                      <a:r>
                        <a:rPr lang="en-US" sz="700" baseline="0" dirty="0" smtClean="0">
                          <a:solidFill>
                            <a:schemeClr val="tx1"/>
                          </a:solidFill>
                          <a:effectLst/>
                          <a:latin typeface="Calibri" pitchFamily="34" charset="0"/>
                          <a:ea typeface="MS Mincho"/>
                          <a:cs typeface="Times New Roman"/>
                        </a:rPr>
                        <a:t>)</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700" dirty="0" smtClean="0">
                          <a:solidFill>
                            <a:schemeClr val="tx1"/>
                          </a:solidFill>
                          <a:effectLst/>
                          <a:latin typeface="Calibri" pitchFamily="34" charset="0"/>
                        </a:rPr>
                        <a:t>β</a:t>
                      </a:r>
                      <a:r>
                        <a:rPr lang="en-US" sz="700" baseline="-25000" dirty="0" smtClean="0">
                          <a:solidFill>
                            <a:schemeClr val="tx1"/>
                          </a:solidFill>
                          <a:effectLst/>
                          <a:latin typeface="Calibri" pitchFamily="34" charset="0"/>
                        </a:rPr>
                        <a:t>4</a:t>
                      </a:r>
                      <a:r>
                        <a:rPr lang="en-US" sz="700" dirty="0" smtClean="0">
                          <a:solidFill>
                            <a:schemeClr val="tx1"/>
                          </a:solidFill>
                          <a:effectLst/>
                          <a:latin typeface="Calibri" pitchFamily="34" charset="0"/>
                        </a:rPr>
                        <a:t> </a:t>
                      </a:r>
                      <a:r>
                        <a:rPr lang="en-US" sz="700" dirty="0" smtClean="0">
                          <a:solidFill>
                            <a:schemeClr val="tx1"/>
                          </a:solidFill>
                          <a:effectLst/>
                          <a:latin typeface="Calibri" pitchFamily="34" charset="0"/>
                        </a:rPr>
                        <a:t>(se), p</a:t>
                      </a:r>
                      <a:endParaRPr lang="en-US" sz="700" dirty="0" smtClean="0">
                        <a:solidFill>
                          <a:schemeClr val="tx1"/>
                        </a:solidFill>
                        <a:effectLst/>
                        <a:latin typeface="Calibri" pitchFamily="34" charset="0"/>
                        <a:ea typeface="MS Mincho"/>
                        <a:cs typeface="Times New Roman"/>
                      </a:endParaRPr>
                    </a:p>
                    <a:p>
                      <a:pPr marL="0" marR="0">
                        <a:lnSpc>
                          <a:spcPct val="100000"/>
                        </a:lnSpc>
                        <a:spcBef>
                          <a:spcPts val="0"/>
                        </a:spcBef>
                        <a:spcAft>
                          <a:spcPts val="0"/>
                        </a:spcAft>
                      </a:pPr>
                      <a:r>
                        <a:rPr lang="en-US" sz="700" dirty="0" smtClean="0">
                          <a:solidFill>
                            <a:schemeClr val="tx1"/>
                          </a:solidFill>
                          <a:effectLst/>
                          <a:latin typeface="Calibri" pitchFamily="34" charset="0"/>
                          <a:ea typeface="MS Mincho"/>
                          <a:cs typeface="Times New Roman"/>
                        </a:rPr>
                        <a:t>(tdfauc2*</a:t>
                      </a:r>
                      <a:r>
                        <a:rPr lang="en-US" sz="700" dirty="0" err="1" smtClean="0">
                          <a:solidFill>
                            <a:schemeClr val="tx1"/>
                          </a:solidFill>
                          <a:effectLst/>
                          <a:latin typeface="Calibri" pitchFamily="34" charset="0"/>
                          <a:ea typeface="MS Mincho"/>
                          <a:cs typeface="Times New Roman"/>
                        </a:rPr>
                        <a:t>tmont</a:t>
                      </a:r>
                      <a:r>
                        <a:rPr lang="en-US" sz="700" dirty="0" smtClean="0">
                          <a:solidFill>
                            <a:schemeClr val="tx1"/>
                          </a:solidFill>
                          <a:effectLst/>
                          <a:latin typeface="Calibri" pitchFamily="34" charset="0"/>
                          <a:ea typeface="MS Mincho"/>
                          <a:cs typeface="Times New Roman"/>
                        </a:rPr>
                        <a:t>)</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700" dirty="0" smtClean="0">
                          <a:solidFill>
                            <a:schemeClr val="tx1"/>
                          </a:solidFill>
                          <a:effectLst/>
                          <a:latin typeface="Calibri" pitchFamily="34" charset="0"/>
                        </a:rPr>
                        <a:t>β</a:t>
                      </a:r>
                      <a:r>
                        <a:rPr lang="en-US" sz="700" baseline="-25000" dirty="0" smtClean="0">
                          <a:solidFill>
                            <a:schemeClr val="tx1"/>
                          </a:solidFill>
                          <a:effectLst/>
                          <a:latin typeface="Calibri" pitchFamily="34" charset="0"/>
                        </a:rPr>
                        <a:t>5</a:t>
                      </a:r>
                      <a:r>
                        <a:rPr lang="en-US" sz="700" dirty="0" smtClean="0">
                          <a:solidFill>
                            <a:schemeClr val="tx1"/>
                          </a:solidFill>
                          <a:effectLst/>
                          <a:latin typeface="Calibri" pitchFamily="34" charset="0"/>
                        </a:rPr>
                        <a:t> </a:t>
                      </a:r>
                      <a:r>
                        <a:rPr lang="en-US" sz="700" dirty="0" smtClean="0">
                          <a:solidFill>
                            <a:schemeClr val="tx1"/>
                          </a:solidFill>
                          <a:effectLst/>
                          <a:latin typeface="Calibri" pitchFamily="34" charset="0"/>
                        </a:rPr>
                        <a:t>(se), p</a:t>
                      </a:r>
                      <a:endParaRPr lang="en-US" sz="700" dirty="0" smtClean="0">
                        <a:solidFill>
                          <a:schemeClr val="tx1"/>
                        </a:solidFill>
                        <a:effectLst/>
                        <a:latin typeface="Calibri" pitchFamily="34" charset="0"/>
                        <a:ea typeface="MS Mincho"/>
                        <a:cs typeface="Times New Roman"/>
                      </a:endParaRPr>
                    </a:p>
                    <a:p>
                      <a:pPr marL="0" marR="0">
                        <a:lnSpc>
                          <a:spcPct val="100000"/>
                        </a:lnSpc>
                        <a:spcBef>
                          <a:spcPts val="0"/>
                        </a:spcBef>
                        <a:spcAft>
                          <a:spcPts val="0"/>
                        </a:spcAft>
                      </a:pPr>
                      <a:r>
                        <a:rPr lang="en-US" sz="700" dirty="0" smtClean="0">
                          <a:solidFill>
                            <a:schemeClr val="tx1"/>
                          </a:solidFill>
                          <a:effectLst/>
                          <a:latin typeface="Calibri" pitchFamily="34" charset="0"/>
                          <a:ea typeface="MS Mincho"/>
                          <a:cs typeface="Times New Roman"/>
                        </a:rPr>
                        <a:t>(tdfauc3*</a:t>
                      </a:r>
                      <a:r>
                        <a:rPr lang="en-US" sz="700" dirty="0" err="1" smtClean="0">
                          <a:solidFill>
                            <a:schemeClr val="tx1"/>
                          </a:solidFill>
                          <a:effectLst/>
                          <a:latin typeface="Calibri" pitchFamily="34" charset="0"/>
                          <a:ea typeface="MS Mincho"/>
                          <a:cs typeface="Times New Roman"/>
                        </a:rPr>
                        <a:t>tmont</a:t>
                      </a:r>
                      <a:r>
                        <a:rPr lang="en-US" sz="700" dirty="0" smtClean="0">
                          <a:solidFill>
                            <a:schemeClr val="tx1"/>
                          </a:solidFill>
                          <a:effectLst/>
                          <a:latin typeface="Calibri" pitchFamily="34" charset="0"/>
                          <a:ea typeface="MS Mincho"/>
                          <a:cs typeface="Times New Roman"/>
                        </a:rPr>
                        <a:t>)</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700" dirty="0" smtClean="0">
                          <a:solidFill>
                            <a:schemeClr val="tx1"/>
                          </a:solidFill>
                          <a:effectLst/>
                          <a:latin typeface="Calibri" pitchFamily="34" charset="0"/>
                        </a:rPr>
                        <a:t>β</a:t>
                      </a:r>
                      <a:r>
                        <a:rPr lang="en-US" sz="700" baseline="-25000" dirty="0" smtClean="0">
                          <a:solidFill>
                            <a:schemeClr val="tx1"/>
                          </a:solidFill>
                          <a:effectLst/>
                          <a:latin typeface="Calibri" pitchFamily="34" charset="0"/>
                        </a:rPr>
                        <a:t>6</a:t>
                      </a:r>
                      <a:r>
                        <a:rPr lang="en-US" sz="700" dirty="0" smtClean="0">
                          <a:solidFill>
                            <a:schemeClr val="tx1"/>
                          </a:solidFill>
                          <a:effectLst/>
                          <a:latin typeface="Calibri" pitchFamily="34" charset="0"/>
                        </a:rPr>
                        <a:t> </a:t>
                      </a:r>
                      <a:r>
                        <a:rPr lang="en-US" sz="700" dirty="0" smtClean="0">
                          <a:solidFill>
                            <a:schemeClr val="tx1"/>
                          </a:solidFill>
                          <a:effectLst/>
                          <a:latin typeface="Calibri" pitchFamily="34" charset="0"/>
                        </a:rPr>
                        <a:t>(se), p</a:t>
                      </a:r>
                      <a:endParaRPr lang="en-US" sz="700" dirty="0" smtClean="0">
                        <a:solidFill>
                          <a:schemeClr val="tx1"/>
                        </a:solidFill>
                        <a:effectLst/>
                        <a:latin typeface="Calibri" pitchFamily="34" charset="0"/>
                        <a:ea typeface="MS Mincho"/>
                        <a:cs typeface="Times New Roman"/>
                      </a:endParaRPr>
                    </a:p>
                    <a:p>
                      <a:pPr marL="0" marR="0">
                        <a:lnSpc>
                          <a:spcPct val="100000"/>
                        </a:lnSpc>
                        <a:spcBef>
                          <a:spcPts val="0"/>
                        </a:spcBef>
                        <a:spcAft>
                          <a:spcPts val="0"/>
                        </a:spcAft>
                      </a:pPr>
                      <a:r>
                        <a:rPr lang="en-US" sz="700" dirty="0" smtClean="0">
                          <a:solidFill>
                            <a:schemeClr val="tx1"/>
                          </a:solidFill>
                          <a:effectLst/>
                          <a:latin typeface="Calibri" pitchFamily="34" charset="0"/>
                          <a:ea typeface="MS Mincho"/>
                          <a:cs typeface="Times New Roman"/>
                        </a:rPr>
                        <a:t>(age)</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700" dirty="0" smtClean="0">
                          <a:solidFill>
                            <a:schemeClr val="tx1"/>
                          </a:solidFill>
                          <a:effectLst/>
                          <a:latin typeface="Calibri" pitchFamily="34" charset="0"/>
                        </a:rPr>
                        <a:t>β</a:t>
                      </a:r>
                      <a:r>
                        <a:rPr lang="en-US" sz="700" baseline="-25000" dirty="0" smtClean="0">
                          <a:solidFill>
                            <a:schemeClr val="tx1"/>
                          </a:solidFill>
                          <a:effectLst/>
                          <a:latin typeface="Calibri" pitchFamily="34" charset="0"/>
                        </a:rPr>
                        <a:t>7</a:t>
                      </a:r>
                      <a:r>
                        <a:rPr lang="en-US" sz="700" dirty="0" smtClean="0">
                          <a:solidFill>
                            <a:schemeClr val="tx1"/>
                          </a:solidFill>
                          <a:effectLst/>
                          <a:latin typeface="Calibri" pitchFamily="34" charset="0"/>
                        </a:rPr>
                        <a:t> </a:t>
                      </a:r>
                      <a:r>
                        <a:rPr lang="en-US" sz="700" dirty="0" smtClean="0">
                          <a:solidFill>
                            <a:schemeClr val="tx1"/>
                          </a:solidFill>
                          <a:effectLst/>
                          <a:latin typeface="Calibri" pitchFamily="34" charset="0"/>
                        </a:rPr>
                        <a:t>(se), p</a:t>
                      </a:r>
                      <a:endParaRPr lang="en-US" sz="700" dirty="0" smtClean="0">
                        <a:solidFill>
                          <a:schemeClr val="tx1"/>
                        </a:solidFill>
                        <a:effectLst/>
                        <a:latin typeface="Calibri" pitchFamily="34" charset="0"/>
                        <a:ea typeface="MS Mincho"/>
                        <a:cs typeface="Times New Roman"/>
                      </a:endParaRPr>
                    </a:p>
                    <a:p>
                      <a:pPr marL="0" marR="0">
                        <a:lnSpc>
                          <a:spcPct val="100000"/>
                        </a:lnSpc>
                        <a:spcBef>
                          <a:spcPts val="0"/>
                        </a:spcBef>
                        <a:spcAft>
                          <a:spcPts val="0"/>
                        </a:spcAft>
                      </a:pPr>
                      <a:r>
                        <a:rPr lang="en-US" sz="700" dirty="0" smtClean="0">
                          <a:solidFill>
                            <a:schemeClr val="tx1"/>
                          </a:solidFill>
                          <a:effectLst/>
                          <a:latin typeface="Calibri" pitchFamily="34" charset="0"/>
                          <a:ea typeface="MS Mincho"/>
                          <a:cs typeface="Times New Roman"/>
                        </a:rPr>
                        <a:t>(</a:t>
                      </a:r>
                      <a:r>
                        <a:rPr lang="en-US" sz="700" dirty="0" err="1" smtClean="0">
                          <a:solidFill>
                            <a:schemeClr val="tx1"/>
                          </a:solidFill>
                          <a:effectLst/>
                          <a:latin typeface="Calibri" pitchFamily="34" charset="0"/>
                          <a:ea typeface="MS Mincho"/>
                          <a:cs typeface="Times New Roman"/>
                        </a:rPr>
                        <a:t>AfAm</a:t>
                      </a:r>
                      <a:r>
                        <a:rPr lang="en-US" sz="700" baseline="0" dirty="0" smtClean="0">
                          <a:solidFill>
                            <a:schemeClr val="tx1"/>
                          </a:solidFill>
                          <a:effectLst/>
                          <a:latin typeface="Calibri" pitchFamily="34" charset="0"/>
                          <a:ea typeface="MS Mincho"/>
                          <a:cs typeface="Times New Roman"/>
                        </a:rPr>
                        <a:t> race)</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700" dirty="0" smtClean="0">
                          <a:solidFill>
                            <a:schemeClr val="tx1"/>
                          </a:solidFill>
                          <a:effectLst/>
                          <a:latin typeface="Calibri" pitchFamily="34" charset="0"/>
                        </a:rPr>
                        <a:t>β</a:t>
                      </a:r>
                      <a:r>
                        <a:rPr lang="en-US" sz="700" baseline="-25000" dirty="0" smtClean="0">
                          <a:solidFill>
                            <a:schemeClr val="tx1"/>
                          </a:solidFill>
                          <a:effectLst/>
                          <a:latin typeface="Calibri" pitchFamily="34" charset="0"/>
                        </a:rPr>
                        <a:t>8</a:t>
                      </a:r>
                      <a:r>
                        <a:rPr lang="en-US" sz="700" dirty="0" smtClean="0">
                          <a:solidFill>
                            <a:schemeClr val="tx1"/>
                          </a:solidFill>
                          <a:effectLst/>
                          <a:latin typeface="Calibri" pitchFamily="34" charset="0"/>
                        </a:rPr>
                        <a:t> </a:t>
                      </a:r>
                      <a:r>
                        <a:rPr lang="en-US" sz="700" dirty="0" smtClean="0">
                          <a:solidFill>
                            <a:schemeClr val="tx1"/>
                          </a:solidFill>
                          <a:effectLst/>
                          <a:latin typeface="Calibri" pitchFamily="34" charset="0"/>
                        </a:rPr>
                        <a:t>(se), p</a:t>
                      </a:r>
                      <a:endParaRPr lang="en-US" sz="700" dirty="0" smtClean="0">
                        <a:solidFill>
                          <a:schemeClr val="tx1"/>
                        </a:solidFill>
                        <a:effectLst/>
                        <a:latin typeface="Calibri" pitchFamily="34" charset="0"/>
                        <a:ea typeface="MS Mincho"/>
                        <a:cs typeface="Times New Roman"/>
                      </a:endParaRPr>
                    </a:p>
                    <a:p>
                      <a:pPr marL="0" marR="0">
                        <a:lnSpc>
                          <a:spcPct val="100000"/>
                        </a:lnSpc>
                        <a:spcBef>
                          <a:spcPts val="0"/>
                        </a:spcBef>
                        <a:spcAft>
                          <a:spcPts val="0"/>
                        </a:spcAft>
                      </a:pPr>
                      <a:r>
                        <a:rPr lang="en-US" sz="700" dirty="0" smtClean="0">
                          <a:solidFill>
                            <a:schemeClr val="tx1"/>
                          </a:solidFill>
                          <a:effectLst/>
                          <a:latin typeface="Calibri" pitchFamily="34" charset="0"/>
                          <a:ea typeface="MS Mincho"/>
                          <a:cs typeface="Times New Roman"/>
                        </a:rPr>
                        <a:t>(</a:t>
                      </a:r>
                      <a:r>
                        <a:rPr lang="en-US" sz="700" dirty="0" err="1" smtClean="0">
                          <a:solidFill>
                            <a:schemeClr val="tx1"/>
                          </a:solidFill>
                          <a:effectLst/>
                          <a:latin typeface="Calibri" pitchFamily="34" charset="0"/>
                          <a:ea typeface="MS Mincho"/>
                          <a:cs typeface="Times New Roman"/>
                        </a:rPr>
                        <a:t>tdfdur</a:t>
                      </a:r>
                      <a:r>
                        <a:rPr lang="en-US" sz="700" dirty="0" smtClean="0">
                          <a:solidFill>
                            <a:schemeClr val="tx1"/>
                          </a:solidFill>
                          <a:effectLst/>
                          <a:latin typeface="Calibri" pitchFamily="34" charset="0"/>
                          <a:ea typeface="MS Mincho"/>
                          <a:cs typeface="Times New Roman"/>
                        </a:rPr>
                        <a:t>)</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700" dirty="0" smtClean="0">
                          <a:solidFill>
                            <a:schemeClr val="tx1"/>
                          </a:solidFill>
                          <a:effectLst/>
                          <a:latin typeface="Calibri" pitchFamily="34" charset="0"/>
                          <a:ea typeface="MS Mincho"/>
                          <a:cs typeface="Times New Roman"/>
                        </a:rPr>
                        <a:t>AIC*</a:t>
                      </a:r>
                      <a:endParaRPr lang="en-US" sz="700" dirty="0">
                        <a:solidFill>
                          <a:schemeClr val="tx1"/>
                        </a:solidFill>
                        <a:effectLst/>
                        <a:latin typeface="Calibri" pitchFamily="34" charset="0"/>
                        <a:ea typeface="MS Mincho"/>
                        <a:cs typeface="Times New Roman"/>
                      </a:endParaRPr>
                    </a:p>
                  </a:txBody>
                  <a:tcPr marL="68580" marR="68580" marT="0" marB="0"/>
                </a:tc>
              </a:tr>
              <a:tr h="204174">
                <a:tc rowSpan="4">
                  <a:txBody>
                    <a:bodyPr/>
                    <a:lstStyle/>
                    <a:p>
                      <a:pPr marL="0" marR="0">
                        <a:lnSpc>
                          <a:spcPct val="115000"/>
                        </a:lnSpc>
                        <a:spcBef>
                          <a:spcPts val="0"/>
                        </a:spcBef>
                        <a:spcAft>
                          <a:spcPts val="0"/>
                        </a:spcAft>
                      </a:pPr>
                      <a:r>
                        <a:rPr lang="en-US" sz="700" dirty="0" smtClean="0">
                          <a:solidFill>
                            <a:schemeClr val="tx1"/>
                          </a:solidFill>
                          <a:effectLst/>
                          <a:latin typeface="Calibri" pitchFamily="34" charset="0"/>
                        </a:rPr>
                        <a:t>GEE</a:t>
                      </a:r>
                      <a:endParaRPr lang="en-US" sz="700" dirty="0">
                        <a:solidFill>
                          <a:schemeClr val="tx1"/>
                        </a:solidFill>
                        <a:effectLst/>
                        <a:latin typeface="Calibri" pitchFamily="34" charset="0"/>
                        <a:ea typeface="MS Mincho"/>
                        <a:cs typeface="Times New Roman"/>
                      </a:endParaRPr>
                    </a:p>
                    <a:p>
                      <a:pPr marL="0" marR="0">
                        <a:lnSpc>
                          <a:spcPct val="115000"/>
                        </a:lnSpc>
                        <a:spcBef>
                          <a:spcPts val="0"/>
                        </a:spcBef>
                        <a:spcAft>
                          <a:spcPts val="0"/>
                        </a:spcAft>
                      </a:pPr>
                      <a:r>
                        <a:rPr lang="en-US" sz="700" dirty="0">
                          <a:solidFill>
                            <a:schemeClr val="tx1"/>
                          </a:solidFill>
                          <a:effectLst/>
                          <a:latin typeface="Calibri" pitchFamily="34" charset="0"/>
                        </a:rPr>
                        <a:t> </a:t>
                      </a:r>
                      <a:endParaRPr lang="en-US" sz="700" dirty="0">
                        <a:solidFill>
                          <a:schemeClr val="tx1"/>
                        </a:solidFill>
                        <a:effectLst/>
                        <a:latin typeface="Calibri" pitchFamily="34" charset="0"/>
                        <a:ea typeface="MS Mincho"/>
                        <a:cs typeface="Times New Roman"/>
                      </a:endParaRPr>
                    </a:p>
                    <a:p>
                      <a:pPr marL="0" marR="0">
                        <a:lnSpc>
                          <a:spcPct val="115000"/>
                        </a:lnSpc>
                        <a:spcBef>
                          <a:spcPts val="0"/>
                        </a:spcBef>
                        <a:spcAft>
                          <a:spcPts val="0"/>
                        </a:spcAft>
                      </a:pPr>
                      <a:r>
                        <a:rPr lang="en-US" sz="700" dirty="0">
                          <a:solidFill>
                            <a:schemeClr val="tx1"/>
                          </a:solidFill>
                          <a:effectLst/>
                          <a:latin typeface="Calibri" pitchFamily="34" charset="0"/>
                        </a:rPr>
                        <a:t> </a:t>
                      </a:r>
                      <a:endParaRPr lang="en-US" sz="700" dirty="0">
                        <a:solidFill>
                          <a:schemeClr val="tx1"/>
                        </a:solidFill>
                        <a:effectLst/>
                        <a:latin typeface="Calibri" pitchFamily="34" charset="0"/>
                        <a:ea typeface="MS Mincho"/>
                        <a:cs typeface="Times New Roman"/>
                      </a:endParaRPr>
                    </a:p>
                    <a:p>
                      <a:pPr marL="0" marR="0">
                        <a:lnSpc>
                          <a:spcPct val="115000"/>
                        </a:lnSpc>
                        <a:spcBef>
                          <a:spcPts val="0"/>
                        </a:spcBef>
                        <a:spcAft>
                          <a:spcPts val="0"/>
                        </a:spcAft>
                      </a:pPr>
                      <a:r>
                        <a:rPr lang="en-US" sz="700" dirty="0">
                          <a:solidFill>
                            <a:schemeClr val="tx1"/>
                          </a:solidFill>
                          <a:effectLst/>
                          <a:latin typeface="Calibri" pitchFamily="34" charset="0"/>
                        </a:rPr>
                        <a:t> </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700" dirty="0" smtClean="0">
                          <a:solidFill>
                            <a:schemeClr val="tx1"/>
                          </a:solidFill>
                          <a:effectLst/>
                          <a:latin typeface="Calibri" pitchFamily="34" charset="0"/>
                        </a:rPr>
                        <a:t>OLS </a:t>
                      </a:r>
                      <a:r>
                        <a:rPr lang="en-US" sz="700" dirty="0">
                          <a:solidFill>
                            <a:schemeClr val="tx1"/>
                          </a:solidFill>
                          <a:effectLst/>
                          <a:latin typeface="Calibri" pitchFamily="34" charset="0"/>
                        </a:rPr>
                        <a:t>with naïve se (</a:t>
                      </a:r>
                      <a:r>
                        <a:rPr lang="en-US" sz="700" dirty="0" err="1">
                          <a:solidFill>
                            <a:schemeClr val="tx1"/>
                          </a:solidFill>
                          <a:effectLst/>
                          <a:latin typeface="Calibri" pitchFamily="34" charset="0"/>
                        </a:rPr>
                        <a:t>ind</a:t>
                      </a:r>
                      <a:r>
                        <a:rPr lang="en-US" sz="700" dirty="0">
                          <a:solidFill>
                            <a:schemeClr val="tx1"/>
                          </a:solidFill>
                          <a:effectLst/>
                          <a:latin typeface="Calibri" pitchFamily="34" charset="0"/>
                        </a:rPr>
                        <a:t> </a:t>
                      </a:r>
                      <a:r>
                        <a:rPr lang="en-US" sz="700" dirty="0" err="1">
                          <a:solidFill>
                            <a:schemeClr val="tx1"/>
                          </a:solidFill>
                          <a:effectLst/>
                          <a:latin typeface="Calibri" pitchFamily="34" charset="0"/>
                        </a:rPr>
                        <a:t>corr</a:t>
                      </a:r>
                      <a:r>
                        <a:rPr lang="en-US" sz="700" dirty="0">
                          <a:solidFill>
                            <a:schemeClr val="tx1"/>
                          </a:solidFill>
                          <a:effectLst/>
                          <a:latin typeface="Calibri" pitchFamily="34" charset="0"/>
                        </a:rPr>
                        <a:t>)</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700" dirty="0" smtClean="0">
                          <a:solidFill>
                            <a:schemeClr val="tx1"/>
                          </a:solidFill>
                          <a:effectLst/>
                          <a:latin typeface="Calibri" pitchFamily="34" charset="0"/>
                        </a:rPr>
                        <a:t>134.25 (3.21)</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rPr>
                        <a:t>-8.29 (2.28),</a:t>
                      </a:r>
                      <a:r>
                        <a:rPr lang="en-US" sz="800" baseline="0" dirty="0" smtClean="0">
                          <a:solidFill>
                            <a:schemeClr val="tx1"/>
                          </a:solidFill>
                          <a:effectLst/>
                          <a:latin typeface="Calibri" pitchFamily="34" charset="0"/>
                        </a:rPr>
                        <a:t> 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-19.22 (2.39), 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-0.04 (0.03), 0.191</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-0.02</a:t>
                      </a:r>
                      <a:r>
                        <a:rPr lang="en-US" sz="800" baseline="0" dirty="0" smtClean="0">
                          <a:solidFill>
                            <a:schemeClr val="tx1"/>
                          </a:solidFill>
                          <a:effectLst/>
                          <a:latin typeface="Calibri" pitchFamily="34" charset="0"/>
                          <a:ea typeface="+mn-ea"/>
                          <a:cs typeface="+mn-cs"/>
                        </a:rPr>
                        <a:t> (0.04), 0.581</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0.02</a:t>
                      </a:r>
                      <a:r>
                        <a:rPr lang="en-US" sz="800" baseline="0" dirty="0" smtClean="0">
                          <a:solidFill>
                            <a:schemeClr val="tx1"/>
                          </a:solidFill>
                          <a:effectLst/>
                          <a:latin typeface="Calibri" pitchFamily="34" charset="0"/>
                          <a:ea typeface="+mn-ea"/>
                          <a:cs typeface="+mn-cs"/>
                        </a:rPr>
                        <a:t> (0.04), 0.731</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-0.92 (0.06),</a:t>
                      </a:r>
                      <a:r>
                        <a:rPr lang="en-US" sz="800" baseline="0" dirty="0" smtClean="0">
                          <a:solidFill>
                            <a:schemeClr val="tx1"/>
                          </a:solidFill>
                          <a:effectLst/>
                          <a:latin typeface="Calibri" pitchFamily="34" charset="0"/>
                          <a:ea typeface="MS Mincho"/>
                          <a:cs typeface="Times New Roman"/>
                        </a:rPr>
                        <a:t> 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11.55</a:t>
                      </a:r>
                      <a:r>
                        <a:rPr lang="en-US" sz="800" baseline="0" dirty="0" smtClean="0">
                          <a:solidFill>
                            <a:schemeClr val="tx1"/>
                          </a:solidFill>
                          <a:effectLst/>
                          <a:latin typeface="Calibri" pitchFamily="34" charset="0"/>
                          <a:ea typeface="+mn-ea"/>
                          <a:cs typeface="+mn-cs"/>
                        </a:rPr>
                        <a:t> (1.11), 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2.34 (0.59), 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a:solidFill>
                            <a:schemeClr val="tx1"/>
                          </a:solidFill>
                          <a:effectLst/>
                          <a:latin typeface="Calibri" pitchFamily="34" charset="0"/>
                        </a:rPr>
                        <a:t> </a:t>
                      </a:r>
                      <a:r>
                        <a:rPr lang="en-US" sz="800" dirty="0" smtClean="0">
                          <a:solidFill>
                            <a:schemeClr val="tx1"/>
                          </a:solidFill>
                          <a:effectLst/>
                          <a:latin typeface="Calibri" pitchFamily="34" charset="0"/>
                        </a:rPr>
                        <a:t>-</a:t>
                      </a:r>
                      <a:endParaRPr lang="en-US" sz="800" dirty="0">
                        <a:solidFill>
                          <a:schemeClr val="tx1"/>
                        </a:solidFill>
                        <a:effectLst/>
                        <a:latin typeface="Calibri" pitchFamily="34" charset="0"/>
                        <a:ea typeface="MS Mincho"/>
                        <a:cs typeface="Times New Roman"/>
                      </a:endParaRPr>
                    </a:p>
                  </a:txBody>
                  <a:tcPr marL="68580" marR="68580" marT="0" marB="0"/>
                </a:tc>
              </a:tr>
              <a:tr h="228600">
                <a:tc vMerge="1">
                  <a:txBody>
                    <a:bodyPr/>
                    <a:lstStyle/>
                    <a:p>
                      <a:pPr marL="0" marR="0">
                        <a:lnSpc>
                          <a:spcPct val="115000"/>
                        </a:lnSpc>
                        <a:spcBef>
                          <a:spcPts val="0"/>
                        </a:spcBef>
                        <a:spcAft>
                          <a:spcPts val="0"/>
                        </a:spcAft>
                      </a:pPr>
                      <a:endParaRPr lang="en-US" sz="11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700" dirty="0" smtClean="0">
                          <a:solidFill>
                            <a:schemeClr val="tx1"/>
                          </a:solidFill>
                          <a:effectLst/>
                          <a:latin typeface="Calibri" pitchFamily="34" charset="0"/>
                        </a:rPr>
                        <a:t>OLS </a:t>
                      </a:r>
                      <a:r>
                        <a:rPr lang="en-US" sz="700" dirty="0">
                          <a:solidFill>
                            <a:schemeClr val="tx1"/>
                          </a:solidFill>
                          <a:effectLst/>
                          <a:latin typeface="Calibri" pitchFamily="34" charset="0"/>
                        </a:rPr>
                        <a:t>with robust se (</a:t>
                      </a:r>
                      <a:r>
                        <a:rPr lang="en-US" sz="700" dirty="0" err="1">
                          <a:solidFill>
                            <a:schemeClr val="tx1"/>
                          </a:solidFill>
                          <a:effectLst/>
                          <a:latin typeface="Calibri" pitchFamily="34" charset="0"/>
                        </a:rPr>
                        <a:t>ind</a:t>
                      </a:r>
                      <a:r>
                        <a:rPr lang="en-US" sz="700" dirty="0">
                          <a:solidFill>
                            <a:schemeClr val="tx1"/>
                          </a:solidFill>
                          <a:effectLst/>
                          <a:latin typeface="Calibri" pitchFamily="34" charset="0"/>
                        </a:rPr>
                        <a:t> </a:t>
                      </a:r>
                      <a:r>
                        <a:rPr lang="en-US" sz="700" dirty="0" err="1">
                          <a:solidFill>
                            <a:schemeClr val="tx1"/>
                          </a:solidFill>
                          <a:effectLst/>
                          <a:latin typeface="Calibri" pitchFamily="34" charset="0"/>
                        </a:rPr>
                        <a:t>corr</a:t>
                      </a:r>
                      <a:r>
                        <a:rPr lang="en-US" sz="700" dirty="0">
                          <a:solidFill>
                            <a:schemeClr val="tx1"/>
                          </a:solidFill>
                          <a:effectLst/>
                          <a:latin typeface="Calibri" pitchFamily="34" charset="0"/>
                        </a:rPr>
                        <a:t>)</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700" dirty="0" smtClean="0">
                          <a:solidFill>
                            <a:schemeClr val="tx1"/>
                          </a:solidFill>
                          <a:effectLst/>
                          <a:latin typeface="Calibri" pitchFamily="34" charset="0"/>
                        </a:rPr>
                        <a:t>134.25 (6.62)</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rPr>
                        <a:t>-8.29 (2.95),</a:t>
                      </a:r>
                      <a:r>
                        <a:rPr lang="en-US" sz="800" baseline="0" dirty="0" smtClean="0">
                          <a:solidFill>
                            <a:schemeClr val="tx1"/>
                          </a:solidFill>
                          <a:effectLst/>
                          <a:latin typeface="Calibri" pitchFamily="34" charset="0"/>
                        </a:rPr>
                        <a:t> 0.005</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-19.22 (4.85), 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-0.04 (0.03), 0.231</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-0.02</a:t>
                      </a:r>
                      <a:r>
                        <a:rPr lang="en-US" sz="800" baseline="0" dirty="0" smtClean="0">
                          <a:solidFill>
                            <a:schemeClr val="tx1"/>
                          </a:solidFill>
                          <a:effectLst/>
                          <a:latin typeface="Calibri" pitchFamily="34" charset="0"/>
                          <a:ea typeface="+mn-ea"/>
                          <a:cs typeface="+mn-cs"/>
                        </a:rPr>
                        <a:t> (0.06), 0.711</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0.02</a:t>
                      </a:r>
                      <a:r>
                        <a:rPr lang="en-US" sz="800" baseline="0" dirty="0" smtClean="0">
                          <a:solidFill>
                            <a:schemeClr val="tx1"/>
                          </a:solidFill>
                          <a:effectLst/>
                          <a:latin typeface="Calibri" pitchFamily="34" charset="0"/>
                          <a:ea typeface="+mn-ea"/>
                          <a:cs typeface="+mn-cs"/>
                        </a:rPr>
                        <a:t> (0.07), 0.819</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-0.92 (0.16),</a:t>
                      </a:r>
                      <a:r>
                        <a:rPr lang="en-US" sz="800" baseline="0" dirty="0" smtClean="0">
                          <a:solidFill>
                            <a:schemeClr val="tx1"/>
                          </a:solidFill>
                          <a:effectLst/>
                          <a:latin typeface="Calibri" pitchFamily="34" charset="0"/>
                          <a:ea typeface="MS Mincho"/>
                          <a:cs typeface="Times New Roman"/>
                        </a:rPr>
                        <a:t> 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11.55</a:t>
                      </a:r>
                      <a:r>
                        <a:rPr lang="en-US" sz="800" baseline="0" dirty="0" smtClean="0">
                          <a:solidFill>
                            <a:schemeClr val="tx1"/>
                          </a:solidFill>
                          <a:effectLst/>
                          <a:latin typeface="Calibri" pitchFamily="34" charset="0"/>
                          <a:ea typeface="+mn-ea"/>
                          <a:cs typeface="+mn-cs"/>
                        </a:rPr>
                        <a:t> (3.30), 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2.34 (1.65), 0.155</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a:solidFill>
                            <a:schemeClr val="tx1"/>
                          </a:solidFill>
                          <a:effectLst/>
                          <a:latin typeface="Calibri" pitchFamily="34" charset="0"/>
                        </a:rPr>
                        <a:t> </a:t>
                      </a:r>
                      <a:r>
                        <a:rPr lang="en-US" sz="800" dirty="0" smtClean="0">
                          <a:solidFill>
                            <a:schemeClr val="tx1"/>
                          </a:solidFill>
                          <a:effectLst/>
                          <a:latin typeface="Calibri" pitchFamily="34" charset="0"/>
                        </a:rPr>
                        <a:t>-</a:t>
                      </a:r>
                      <a:endParaRPr lang="en-US" sz="800" dirty="0">
                        <a:solidFill>
                          <a:schemeClr val="tx1"/>
                        </a:solidFill>
                        <a:effectLst/>
                        <a:latin typeface="Calibri" pitchFamily="34" charset="0"/>
                        <a:ea typeface="MS Mincho"/>
                        <a:cs typeface="Times New Roman"/>
                      </a:endParaRPr>
                    </a:p>
                  </a:txBody>
                  <a:tcPr marL="68580" marR="68580" marT="0" marB="0"/>
                </a:tc>
              </a:tr>
              <a:tr h="213360">
                <a:tc vMerge="1">
                  <a:txBody>
                    <a:bodyPr/>
                    <a:lstStyle/>
                    <a:p>
                      <a:pPr marL="0" marR="0">
                        <a:lnSpc>
                          <a:spcPct val="115000"/>
                        </a:lnSpc>
                        <a:spcBef>
                          <a:spcPts val="0"/>
                        </a:spcBef>
                        <a:spcAft>
                          <a:spcPts val="0"/>
                        </a:spcAft>
                      </a:pPr>
                      <a:endParaRPr lang="en-US" sz="11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700" dirty="0" smtClean="0">
                          <a:solidFill>
                            <a:schemeClr val="tx1"/>
                          </a:solidFill>
                          <a:effectLst/>
                          <a:latin typeface="Calibri" pitchFamily="34" charset="0"/>
                        </a:rPr>
                        <a:t>LS </a:t>
                      </a:r>
                      <a:r>
                        <a:rPr lang="en-US" sz="700" dirty="0">
                          <a:solidFill>
                            <a:schemeClr val="tx1"/>
                          </a:solidFill>
                          <a:effectLst/>
                          <a:latin typeface="Calibri" pitchFamily="34" charset="0"/>
                        </a:rPr>
                        <a:t>with naïve se </a:t>
                      </a:r>
                      <a:r>
                        <a:rPr lang="en-US" sz="700" dirty="0" smtClean="0">
                          <a:solidFill>
                            <a:schemeClr val="tx1"/>
                          </a:solidFill>
                          <a:effectLst/>
                          <a:latin typeface="Calibri" pitchFamily="34" charset="0"/>
                        </a:rPr>
                        <a:t>(</a:t>
                      </a:r>
                      <a:r>
                        <a:rPr lang="en-US" sz="700" dirty="0" err="1" smtClean="0">
                          <a:solidFill>
                            <a:schemeClr val="tx1"/>
                          </a:solidFill>
                          <a:effectLst/>
                          <a:latin typeface="Calibri" pitchFamily="34" charset="0"/>
                        </a:rPr>
                        <a:t>exc</a:t>
                      </a:r>
                      <a:r>
                        <a:rPr lang="en-US" sz="700" dirty="0" smtClean="0">
                          <a:solidFill>
                            <a:schemeClr val="tx1"/>
                          </a:solidFill>
                          <a:effectLst/>
                          <a:latin typeface="Calibri" pitchFamily="34" charset="0"/>
                        </a:rPr>
                        <a:t> </a:t>
                      </a:r>
                      <a:r>
                        <a:rPr lang="en-US" sz="700" dirty="0" err="1">
                          <a:solidFill>
                            <a:schemeClr val="tx1"/>
                          </a:solidFill>
                          <a:effectLst/>
                          <a:latin typeface="Calibri" pitchFamily="34" charset="0"/>
                        </a:rPr>
                        <a:t>corr</a:t>
                      </a:r>
                      <a:r>
                        <a:rPr lang="en-US" sz="700" dirty="0">
                          <a:solidFill>
                            <a:schemeClr val="tx1"/>
                          </a:solidFill>
                          <a:effectLst/>
                          <a:latin typeface="Calibri" pitchFamily="34" charset="0"/>
                        </a:rPr>
                        <a:t>)</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700" dirty="0" smtClean="0">
                          <a:solidFill>
                            <a:schemeClr val="tx1"/>
                          </a:solidFill>
                          <a:effectLst/>
                          <a:latin typeface="Calibri" pitchFamily="34" charset="0"/>
                        </a:rPr>
                        <a:t>138.99 (8.48)</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rPr>
                        <a:t>-6.68 (4.03),</a:t>
                      </a:r>
                      <a:r>
                        <a:rPr lang="en-US" sz="800" baseline="0" dirty="0" smtClean="0">
                          <a:solidFill>
                            <a:schemeClr val="tx1"/>
                          </a:solidFill>
                          <a:effectLst/>
                          <a:latin typeface="Calibri" pitchFamily="34" charset="0"/>
                        </a:rPr>
                        <a:t> 0.097</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-16.53 (4.25), </a:t>
                      </a:r>
                      <a:r>
                        <a:rPr lang="en-US" sz="800" dirty="0" smtClean="0">
                          <a:solidFill>
                            <a:schemeClr val="tx1"/>
                          </a:solidFill>
                          <a:effectLst/>
                          <a:latin typeface="Calibri" pitchFamily="34" charset="0"/>
                          <a:ea typeface="MS Mincho"/>
                          <a:cs typeface="Times New Roman"/>
                        </a:rPr>
                        <a:t>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a:t>
                      </a:r>
                      <a:r>
                        <a:rPr lang="en-US" sz="800" dirty="0" smtClean="0">
                          <a:solidFill>
                            <a:schemeClr val="tx1"/>
                          </a:solidFill>
                          <a:effectLst/>
                          <a:latin typeface="Calibri" pitchFamily="34" charset="0"/>
                          <a:ea typeface="MS Mincho"/>
                          <a:cs typeface="Times New Roman"/>
                        </a:rPr>
                        <a:t>0.01 </a:t>
                      </a:r>
                      <a:r>
                        <a:rPr lang="en-US" sz="800" dirty="0" smtClean="0">
                          <a:solidFill>
                            <a:schemeClr val="tx1"/>
                          </a:solidFill>
                          <a:effectLst/>
                          <a:latin typeface="Calibri" pitchFamily="34" charset="0"/>
                          <a:ea typeface="MS Mincho"/>
                          <a:cs typeface="Times New Roman"/>
                        </a:rPr>
                        <a:t>(</a:t>
                      </a:r>
                      <a:r>
                        <a:rPr lang="en-US" sz="800" dirty="0" smtClean="0">
                          <a:solidFill>
                            <a:schemeClr val="tx1"/>
                          </a:solidFill>
                          <a:effectLst/>
                          <a:latin typeface="Calibri" pitchFamily="34" charset="0"/>
                          <a:ea typeface="MS Mincho"/>
                          <a:cs typeface="Times New Roman"/>
                        </a:rPr>
                        <a:t>0.02), 0.518</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a:t>
                      </a:r>
                      <a:r>
                        <a:rPr lang="en-US" sz="800" dirty="0" smtClean="0">
                          <a:solidFill>
                            <a:schemeClr val="tx1"/>
                          </a:solidFill>
                          <a:effectLst/>
                          <a:latin typeface="Calibri" pitchFamily="34" charset="0"/>
                          <a:ea typeface="+mn-ea"/>
                          <a:cs typeface="+mn-cs"/>
                        </a:rPr>
                        <a:t>0.04</a:t>
                      </a:r>
                      <a:r>
                        <a:rPr lang="en-US" sz="800" baseline="0" dirty="0" smtClean="0">
                          <a:solidFill>
                            <a:schemeClr val="tx1"/>
                          </a:solidFill>
                          <a:effectLst/>
                          <a:latin typeface="Calibri" pitchFamily="34" charset="0"/>
                          <a:ea typeface="+mn-ea"/>
                          <a:cs typeface="+mn-cs"/>
                        </a:rPr>
                        <a:t> </a:t>
                      </a:r>
                      <a:r>
                        <a:rPr lang="en-US" sz="800" baseline="0" dirty="0" smtClean="0">
                          <a:solidFill>
                            <a:schemeClr val="tx1"/>
                          </a:solidFill>
                          <a:effectLst/>
                          <a:latin typeface="Calibri" pitchFamily="34" charset="0"/>
                          <a:ea typeface="+mn-ea"/>
                          <a:cs typeface="+mn-cs"/>
                        </a:rPr>
                        <a:t>(</a:t>
                      </a:r>
                      <a:r>
                        <a:rPr lang="en-US" sz="800" baseline="0" dirty="0" smtClean="0">
                          <a:solidFill>
                            <a:schemeClr val="tx1"/>
                          </a:solidFill>
                          <a:effectLst/>
                          <a:latin typeface="Calibri" pitchFamily="34" charset="0"/>
                          <a:ea typeface="+mn-ea"/>
                          <a:cs typeface="+mn-cs"/>
                        </a:rPr>
                        <a:t>0.03), 0.155</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-0.07</a:t>
                      </a:r>
                      <a:r>
                        <a:rPr lang="en-US" sz="800" baseline="0" dirty="0" smtClean="0">
                          <a:solidFill>
                            <a:schemeClr val="tx1"/>
                          </a:solidFill>
                          <a:effectLst/>
                          <a:latin typeface="Calibri" pitchFamily="34" charset="0"/>
                          <a:ea typeface="+mn-ea"/>
                          <a:cs typeface="+mn-cs"/>
                        </a:rPr>
                        <a:t> </a:t>
                      </a:r>
                      <a:r>
                        <a:rPr lang="en-US" sz="800" baseline="0" dirty="0" smtClean="0">
                          <a:solidFill>
                            <a:schemeClr val="tx1"/>
                          </a:solidFill>
                          <a:effectLst/>
                          <a:latin typeface="Calibri" pitchFamily="34" charset="0"/>
                          <a:ea typeface="+mn-ea"/>
                          <a:cs typeface="+mn-cs"/>
                        </a:rPr>
                        <a:t>(</a:t>
                      </a:r>
                      <a:r>
                        <a:rPr lang="en-US" sz="800" baseline="0" dirty="0" smtClean="0">
                          <a:solidFill>
                            <a:schemeClr val="tx1"/>
                          </a:solidFill>
                          <a:effectLst/>
                          <a:latin typeface="Calibri" pitchFamily="34" charset="0"/>
                          <a:ea typeface="+mn-ea"/>
                          <a:cs typeface="+mn-cs"/>
                        </a:rPr>
                        <a:t>0.03), 0.015</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-1.04 </a:t>
                      </a:r>
                      <a:r>
                        <a:rPr lang="en-US" sz="800" dirty="0" smtClean="0">
                          <a:solidFill>
                            <a:schemeClr val="tx1"/>
                          </a:solidFill>
                          <a:effectLst/>
                          <a:latin typeface="Calibri" pitchFamily="34" charset="0"/>
                          <a:ea typeface="MS Mincho"/>
                          <a:cs typeface="Times New Roman"/>
                        </a:rPr>
                        <a:t>(</a:t>
                      </a:r>
                      <a:r>
                        <a:rPr lang="en-US" sz="800" dirty="0" smtClean="0">
                          <a:solidFill>
                            <a:schemeClr val="tx1"/>
                          </a:solidFill>
                          <a:effectLst/>
                          <a:latin typeface="Calibri" pitchFamily="34" charset="0"/>
                          <a:ea typeface="MS Mincho"/>
                          <a:cs typeface="Times New Roman"/>
                        </a:rPr>
                        <a:t>0.19),</a:t>
                      </a:r>
                      <a:r>
                        <a:rPr lang="en-US" sz="800" baseline="0" dirty="0" smtClean="0">
                          <a:solidFill>
                            <a:schemeClr val="tx1"/>
                          </a:solidFill>
                          <a:effectLst/>
                          <a:latin typeface="Calibri" pitchFamily="34" charset="0"/>
                          <a:ea typeface="MS Mincho"/>
                          <a:cs typeface="Times New Roman"/>
                        </a:rPr>
                        <a:t> </a:t>
                      </a:r>
                      <a:r>
                        <a:rPr lang="en-US" sz="800" baseline="0" dirty="0" smtClean="0">
                          <a:solidFill>
                            <a:schemeClr val="tx1"/>
                          </a:solidFill>
                          <a:effectLst/>
                          <a:latin typeface="Calibri" pitchFamily="34" charset="0"/>
                          <a:ea typeface="MS Mincho"/>
                          <a:cs typeface="Times New Roman"/>
                        </a:rPr>
                        <a:t>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9.33</a:t>
                      </a:r>
                      <a:r>
                        <a:rPr lang="en-US" sz="800" baseline="0" dirty="0" smtClean="0">
                          <a:solidFill>
                            <a:schemeClr val="tx1"/>
                          </a:solidFill>
                          <a:effectLst/>
                          <a:latin typeface="Calibri" pitchFamily="34" charset="0"/>
                          <a:ea typeface="+mn-ea"/>
                          <a:cs typeface="+mn-cs"/>
                        </a:rPr>
                        <a:t> (3.30), 0.005</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2.28 </a:t>
                      </a:r>
                      <a:r>
                        <a:rPr lang="en-US" sz="800" dirty="0" smtClean="0">
                          <a:solidFill>
                            <a:schemeClr val="tx1"/>
                          </a:solidFill>
                          <a:effectLst/>
                          <a:latin typeface="Calibri" pitchFamily="34" charset="0"/>
                          <a:ea typeface="MS Mincho"/>
                          <a:cs typeface="Times New Roman"/>
                        </a:rPr>
                        <a:t>(</a:t>
                      </a:r>
                      <a:r>
                        <a:rPr lang="en-US" sz="800" dirty="0" smtClean="0">
                          <a:solidFill>
                            <a:schemeClr val="tx1"/>
                          </a:solidFill>
                          <a:effectLst/>
                          <a:latin typeface="Calibri" pitchFamily="34" charset="0"/>
                          <a:ea typeface="MS Mincho"/>
                          <a:cs typeface="Times New Roman"/>
                        </a:rPr>
                        <a:t>1.72), 0.186</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a:solidFill>
                            <a:schemeClr val="tx1"/>
                          </a:solidFill>
                          <a:effectLst/>
                          <a:latin typeface="Calibri" pitchFamily="34" charset="0"/>
                        </a:rPr>
                        <a:t> </a:t>
                      </a:r>
                      <a:r>
                        <a:rPr lang="en-US" sz="800" dirty="0" smtClean="0">
                          <a:solidFill>
                            <a:schemeClr val="tx1"/>
                          </a:solidFill>
                          <a:effectLst/>
                          <a:latin typeface="Calibri" pitchFamily="34" charset="0"/>
                        </a:rPr>
                        <a:t>-</a:t>
                      </a:r>
                      <a:endParaRPr lang="en-US" sz="800" dirty="0">
                        <a:solidFill>
                          <a:schemeClr val="tx1"/>
                        </a:solidFill>
                        <a:effectLst/>
                        <a:latin typeface="Calibri" pitchFamily="34" charset="0"/>
                        <a:ea typeface="MS Mincho"/>
                        <a:cs typeface="Times New Roman"/>
                      </a:endParaRPr>
                    </a:p>
                  </a:txBody>
                  <a:tcPr marL="68580" marR="68580" marT="0" marB="0"/>
                </a:tc>
              </a:tr>
              <a:tr h="234654">
                <a:tc vMerge="1">
                  <a:txBody>
                    <a:bodyPr/>
                    <a:lstStyle/>
                    <a:p>
                      <a:pPr marL="0" marR="0">
                        <a:lnSpc>
                          <a:spcPct val="115000"/>
                        </a:lnSpc>
                        <a:spcBef>
                          <a:spcPts val="0"/>
                        </a:spcBef>
                        <a:spcAft>
                          <a:spcPts val="0"/>
                        </a:spcAft>
                      </a:pPr>
                      <a:endParaRPr lang="en-US" sz="11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700" dirty="0" smtClean="0">
                          <a:solidFill>
                            <a:schemeClr val="tx1"/>
                          </a:solidFill>
                          <a:effectLst/>
                          <a:latin typeface="Calibri" pitchFamily="34" charset="0"/>
                        </a:rPr>
                        <a:t>LS </a:t>
                      </a:r>
                      <a:r>
                        <a:rPr lang="en-US" sz="700" dirty="0">
                          <a:solidFill>
                            <a:schemeClr val="tx1"/>
                          </a:solidFill>
                          <a:effectLst/>
                          <a:latin typeface="Calibri" pitchFamily="34" charset="0"/>
                        </a:rPr>
                        <a:t>with </a:t>
                      </a:r>
                      <a:r>
                        <a:rPr lang="en-US" sz="700" dirty="0" smtClean="0">
                          <a:solidFill>
                            <a:schemeClr val="tx1"/>
                          </a:solidFill>
                          <a:effectLst/>
                          <a:latin typeface="Calibri" pitchFamily="34" charset="0"/>
                        </a:rPr>
                        <a:t>robust </a:t>
                      </a:r>
                      <a:r>
                        <a:rPr lang="en-US" sz="700" dirty="0">
                          <a:solidFill>
                            <a:schemeClr val="tx1"/>
                          </a:solidFill>
                          <a:effectLst/>
                          <a:latin typeface="Calibri" pitchFamily="34" charset="0"/>
                        </a:rPr>
                        <a:t>se  </a:t>
                      </a:r>
                      <a:r>
                        <a:rPr lang="en-US" sz="700" dirty="0" smtClean="0">
                          <a:solidFill>
                            <a:schemeClr val="tx1"/>
                          </a:solidFill>
                          <a:effectLst/>
                          <a:latin typeface="Calibri" pitchFamily="34" charset="0"/>
                        </a:rPr>
                        <a:t>(</a:t>
                      </a:r>
                      <a:r>
                        <a:rPr lang="en-US" sz="700" dirty="0" err="1" smtClean="0">
                          <a:solidFill>
                            <a:schemeClr val="tx1"/>
                          </a:solidFill>
                          <a:effectLst/>
                          <a:latin typeface="Calibri" pitchFamily="34" charset="0"/>
                        </a:rPr>
                        <a:t>exc</a:t>
                      </a:r>
                      <a:r>
                        <a:rPr lang="en-US" sz="700" dirty="0" smtClean="0">
                          <a:solidFill>
                            <a:schemeClr val="tx1"/>
                          </a:solidFill>
                          <a:effectLst/>
                          <a:latin typeface="Calibri" pitchFamily="34" charset="0"/>
                        </a:rPr>
                        <a:t> </a:t>
                      </a:r>
                      <a:r>
                        <a:rPr lang="en-US" sz="700" dirty="0" err="1">
                          <a:solidFill>
                            <a:schemeClr val="tx1"/>
                          </a:solidFill>
                          <a:effectLst/>
                          <a:latin typeface="Calibri" pitchFamily="34" charset="0"/>
                        </a:rPr>
                        <a:t>corr</a:t>
                      </a:r>
                      <a:r>
                        <a:rPr lang="en-US" sz="700" dirty="0">
                          <a:solidFill>
                            <a:schemeClr val="tx1"/>
                          </a:solidFill>
                          <a:effectLst/>
                          <a:latin typeface="Calibri" pitchFamily="34" charset="0"/>
                        </a:rPr>
                        <a:t>)</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700" dirty="0" smtClean="0">
                          <a:solidFill>
                            <a:schemeClr val="tx1"/>
                          </a:solidFill>
                          <a:effectLst/>
                          <a:latin typeface="Calibri" pitchFamily="34" charset="0"/>
                        </a:rPr>
                        <a:t>138.99 (6.99)</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rPr>
                        <a:t>-6.68 </a:t>
                      </a:r>
                      <a:r>
                        <a:rPr lang="en-US" sz="800" dirty="0" smtClean="0">
                          <a:solidFill>
                            <a:schemeClr val="tx1"/>
                          </a:solidFill>
                          <a:effectLst/>
                          <a:latin typeface="Calibri" pitchFamily="34" charset="0"/>
                        </a:rPr>
                        <a:t>(3.14),</a:t>
                      </a:r>
                      <a:r>
                        <a:rPr lang="en-US" sz="800" baseline="0" dirty="0" smtClean="0">
                          <a:solidFill>
                            <a:schemeClr val="tx1"/>
                          </a:solidFill>
                          <a:effectLst/>
                          <a:latin typeface="Calibri" pitchFamily="34" charset="0"/>
                        </a:rPr>
                        <a:t> 0.033</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-16.53 (</a:t>
                      </a:r>
                      <a:r>
                        <a:rPr lang="en-US" sz="800" dirty="0" smtClean="0">
                          <a:solidFill>
                            <a:schemeClr val="tx1"/>
                          </a:solidFill>
                          <a:effectLst/>
                          <a:latin typeface="Calibri" pitchFamily="34" charset="0"/>
                          <a:ea typeface="MS Mincho"/>
                          <a:cs typeface="Times New Roman"/>
                        </a:rPr>
                        <a:t>4.53), </a:t>
                      </a:r>
                      <a:r>
                        <a:rPr lang="en-US" sz="800" dirty="0" smtClean="0">
                          <a:solidFill>
                            <a:schemeClr val="tx1"/>
                          </a:solidFill>
                          <a:effectLst/>
                          <a:latin typeface="Calibri" pitchFamily="34" charset="0"/>
                          <a:ea typeface="MS Mincho"/>
                          <a:cs typeface="Times New Roman"/>
                        </a:rPr>
                        <a:t>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-0.01 (</a:t>
                      </a:r>
                      <a:r>
                        <a:rPr lang="en-US" sz="800" dirty="0" smtClean="0">
                          <a:solidFill>
                            <a:schemeClr val="tx1"/>
                          </a:solidFill>
                          <a:effectLst/>
                          <a:latin typeface="Calibri" pitchFamily="34" charset="0"/>
                          <a:ea typeface="MS Mincho"/>
                          <a:cs typeface="Times New Roman"/>
                        </a:rPr>
                        <a:t>0.03), 0.652</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-0.04</a:t>
                      </a:r>
                      <a:r>
                        <a:rPr lang="en-US" sz="800" baseline="0" dirty="0" smtClean="0">
                          <a:solidFill>
                            <a:schemeClr val="tx1"/>
                          </a:solidFill>
                          <a:effectLst/>
                          <a:latin typeface="Calibri" pitchFamily="34" charset="0"/>
                          <a:ea typeface="+mn-ea"/>
                          <a:cs typeface="+mn-cs"/>
                        </a:rPr>
                        <a:t> (</a:t>
                      </a:r>
                      <a:r>
                        <a:rPr lang="en-US" sz="800" baseline="0" dirty="0" smtClean="0">
                          <a:solidFill>
                            <a:schemeClr val="tx1"/>
                          </a:solidFill>
                          <a:effectLst/>
                          <a:latin typeface="Calibri" pitchFamily="34" charset="0"/>
                          <a:ea typeface="+mn-ea"/>
                          <a:cs typeface="+mn-cs"/>
                        </a:rPr>
                        <a:t>0.05), 0.471</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-0.07</a:t>
                      </a:r>
                      <a:r>
                        <a:rPr lang="en-US" sz="800" baseline="0" dirty="0" smtClean="0">
                          <a:solidFill>
                            <a:schemeClr val="tx1"/>
                          </a:solidFill>
                          <a:effectLst/>
                          <a:latin typeface="Calibri" pitchFamily="34" charset="0"/>
                          <a:ea typeface="+mn-ea"/>
                          <a:cs typeface="+mn-cs"/>
                        </a:rPr>
                        <a:t> (</a:t>
                      </a:r>
                      <a:r>
                        <a:rPr lang="en-US" sz="800" baseline="0" dirty="0" smtClean="0">
                          <a:solidFill>
                            <a:schemeClr val="tx1"/>
                          </a:solidFill>
                          <a:effectLst/>
                          <a:latin typeface="Calibri" pitchFamily="34" charset="0"/>
                          <a:ea typeface="+mn-ea"/>
                          <a:cs typeface="+mn-cs"/>
                        </a:rPr>
                        <a:t>0.04), 0.083</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-1.04 (</a:t>
                      </a:r>
                      <a:r>
                        <a:rPr lang="en-US" sz="800" dirty="0" smtClean="0">
                          <a:solidFill>
                            <a:schemeClr val="tx1"/>
                          </a:solidFill>
                          <a:effectLst/>
                          <a:latin typeface="Calibri" pitchFamily="34" charset="0"/>
                          <a:ea typeface="MS Mincho"/>
                          <a:cs typeface="Times New Roman"/>
                        </a:rPr>
                        <a:t>0.17),</a:t>
                      </a:r>
                      <a:r>
                        <a:rPr lang="en-US" sz="800" baseline="0" dirty="0" smtClean="0">
                          <a:solidFill>
                            <a:schemeClr val="tx1"/>
                          </a:solidFill>
                          <a:effectLst/>
                          <a:latin typeface="Calibri" pitchFamily="34" charset="0"/>
                          <a:ea typeface="MS Mincho"/>
                          <a:cs typeface="Times New Roman"/>
                        </a:rPr>
                        <a:t> </a:t>
                      </a:r>
                      <a:r>
                        <a:rPr lang="en-US" sz="800" baseline="0" dirty="0" smtClean="0">
                          <a:solidFill>
                            <a:schemeClr val="tx1"/>
                          </a:solidFill>
                          <a:effectLst/>
                          <a:latin typeface="Calibri" pitchFamily="34" charset="0"/>
                          <a:ea typeface="MS Mincho"/>
                          <a:cs typeface="Times New Roman"/>
                        </a:rPr>
                        <a:t>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9.33</a:t>
                      </a:r>
                      <a:r>
                        <a:rPr lang="en-US" sz="800" baseline="0" dirty="0" smtClean="0">
                          <a:solidFill>
                            <a:schemeClr val="tx1"/>
                          </a:solidFill>
                          <a:effectLst/>
                          <a:latin typeface="Calibri" pitchFamily="34" charset="0"/>
                          <a:ea typeface="+mn-ea"/>
                          <a:cs typeface="+mn-cs"/>
                        </a:rPr>
                        <a:t> </a:t>
                      </a:r>
                      <a:r>
                        <a:rPr lang="en-US" sz="800" baseline="0" dirty="0" smtClean="0">
                          <a:solidFill>
                            <a:schemeClr val="tx1"/>
                          </a:solidFill>
                          <a:effectLst/>
                          <a:latin typeface="Calibri" pitchFamily="34" charset="0"/>
                          <a:ea typeface="+mn-ea"/>
                          <a:cs typeface="+mn-cs"/>
                        </a:rPr>
                        <a:t>(</a:t>
                      </a:r>
                      <a:r>
                        <a:rPr lang="en-US" sz="800" baseline="0" dirty="0" smtClean="0">
                          <a:solidFill>
                            <a:schemeClr val="tx1"/>
                          </a:solidFill>
                          <a:effectLst/>
                          <a:latin typeface="Calibri" pitchFamily="34" charset="0"/>
                          <a:ea typeface="+mn-ea"/>
                          <a:cs typeface="+mn-cs"/>
                        </a:rPr>
                        <a:t>3.44), 0.007</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2.28 </a:t>
                      </a:r>
                      <a:r>
                        <a:rPr lang="en-US" sz="800" dirty="0" smtClean="0">
                          <a:solidFill>
                            <a:schemeClr val="tx1"/>
                          </a:solidFill>
                          <a:effectLst/>
                          <a:latin typeface="Calibri" pitchFamily="34" charset="0"/>
                          <a:ea typeface="MS Mincho"/>
                          <a:cs typeface="Times New Roman"/>
                        </a:rPr>
                        <a:t>(1.79), 0.203</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a:solidFill>
                            <a:schemeClr val="tx1"/>
                          </a:solidFill>
                          <a:effectLst/>
                          <a:latin typeface="Calibri" pitchFamily="34" charset="0"/>
                        </a:rPr>
                        <a:t> </a:t>
                      </a:r>
                      <a:r>
                        <a:rPr lang="en-US" sz="800" dirty="0" smtClean="0">
                          <a:solidFill>
                            <a:schemeClr val="tx1"/>
                          </a:solidFill>
                          <a:effectLst/>
                          <a:latin typeface="Calibri" pitchFamily="34" charset="0"/>
                        </a:rPr>
                        <a:t>-</a:t>
                      </a:r>
                      <a:endParaRPr lang="en-US" sz="800" dirty="0">
                        <a:solidFill>
                          <a:schemeClr val="tx1"/>
                        </a:solidFill>
                        <a:effectLst/>
                        <a:latin typeface="Calibri" pitchFamily="34" charset="0"/>
                        <a:ea typeface="MS Mincho"/>
                        <a:cs typeface="Times New Roman"/>
                      </a:endParaRPr>
                    </a:p>
                  </a:txBody>
                  <a:tcPr marL="68580" marR="68580" marT="0" marB="0"/>
                </a:tc>
              </a:tr>
              <a:tr h="188934">
                <a:tc rowSpan="3">
                  <a:txBody>
                    <a:bodyPr/>
                    <a:lstStyle/>
                    <a:p>
                      <a:pPr marL="0" marR="0">
                        <a:lnSpc>
                          <a:spcPct val="115000"/>
                        </a:lnSpc>
                        <a:spcBef>
                          <a:spcPts val="0"/>
                        </a:spcBef>
                        <a:spcAft>
                          <a:spcPts val="0"/>
                        </a:spcAft>
                      </a:pPr>
                      <a:r>
                        <a:rPr lang="en-US" sz="700" dirty="0" smtClean="0">
                          <a:solidFill>
                            <a:schemeClr val="tx1"/>
                          </a:solidFill>
                          <a:effectLst/>
                          <a:latin typeface="Calibri" pitchFamily="34" charset="0"/>
                        </a:rPr>
                        <a:t>Mixed</a:t>
                      </a:r>
                      <a:r>
                        <a:rPr lang="en-US" sz="700" dirty="0">
                          <a:solidFill>
                            <a:schemeClr val="tx1"/>
                          </a:solidFill>
                          <a:effectLst/>
                          <a:latin typeface="Calibri" pitchFamily="34" charset="0"/>
                        </a:rPr>
                        <a:t> </a:t>
                      </a:r>
                      <a:r>
                        <a:rPr lang="en-US" sz="700" dirty="0" smtClean="0">
                          <a:solidFill>
                            <a:schemeClr val="tx1"/>
                          </a:solidFill>
                          <a:effectLst/>
                          <a:latin typeface="Calibri" pitchFamily="34" charset="0"/>
                        </a:rPr>
                        <a:t>(</a:t>
                      </a:r>
                      <a:r>
                        <a:rPr lang="en-US" sz="700" baseline="0" dirty="0" smtClean="0">
                          <a:solidFill>
                            <a:schemeClr val="tx1"/>
                          </a:solidFill>
                          <a:effectLst/>
                          <a:latin typeface="Calibri" pitchFamily="34" charset="0"/>
                        </a:rPr>
                        <a:t>all robust)</a:t>
                      </a:r>
                      <a:endParaRPr lang="en-US" sz="700" dirty="0">
                        <a:solidFill>
                          <a:schemeClr val="tx1"/>
                        </a:solidFill>
                        <a:effectLst/>
                        <a:latin typeface="Calibri" pitchFamily="34" charset="0"/>
                        <a:ea typeface="MS Mincho"/>
                        <a:cs typeface="Times New Roman"/>
                      </a:endParaRPr>
                    </a:p>
                    <a:p>
                      <a:pPr marL="0" marR="0">
                        <a:lnSpc>
                          <a:spcPct val="115000"/>
                        </a:lnSpc>
                        <a:spcBef>
                          <a:spcPts val="0"/>
                        </a:spcBef>
                        <a:spcAft>
                          <a:spcPts val="0"/>
                        </a:spcAft>
                      </a:pPr>
                      <a:r>
                        <a:rPr lang="en-US" sz="700" dirty="0">
                          <a:solidFill>
                            <a:schemeClr val="tx1"/>
                          </a:solidFill>
                          <a:effectLst/>
                          <a:latin typeface="Calibri" pitchFamily="34" charset="0"/>
                        </a:rPr>
                        <a:t> </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700" dirty="0" smtClean="0">
                          <a:solidFill>
                            <a:schemeClr val="tx1"/>
                          </a:solidFill>
                          <a:effectLst/>
                          <a:latin typeface="Calibri" pitchFamily="34" charset="0"/>
                        </a:rPr>
                        <a:t>Random intercept only </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700" dirty="0" smtClean="0">
                          <a:solidFill>
                            <a:schemeClr val="tx1"/>
                          </a:solidFill>
                          <a:effectLst/>
                          <a:latin typeface="Calibri" pitchFamily="34" charset="0"/>
                        </a:rPr>
                        <a:t>139.12 (6.98)</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rPr>
                        <a:t>-6.67 (3.14),</a:t>
                      </a:r>
                      <a:r>
                        <a:rPr lang="en-US" sz="800" baseline="0" dirty="0" smtClean="0">
                          <a:solidFill>
                            <a:schemeClr val="tx1"/>
                          </a:solidFill>
                          <a:effectLst/>
                          <a:latin typeface="Calibri" pitchFamily="34" charset="0"/>
                        </a:rPr>
                        <a:t> 0.034</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-16.46 (4.52), 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-0.01 (0.03), 0.660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-0.04</a:t>
                      </a:r>
                      <a:r>
                        <a:rPr lang="en-US" sz="800" baseline="0" dirty="0" smtClean="0">
                          <a:solidFill>
                            <a:schemeClr val="tx1"/>
                          </a:solidFill>
                          <a:effectLst/>
                          <a:latin typeface="Calibri" pitchFamily="34" charset="0"/>
                          <a:ea typeface="+mn-ea"/>
                          <a:cs typeface="+mn-cs"/>
                        </a:rPr>
                        <a:t> (0.05), 0.469</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-0.08</a:t>
                      </a:r>
                      <a:r>
                        <a:rPr lang="en-US" sz="800" baseline="0" dirty="0" smtClean="0">
                          <a:solidFill>
                            <a:schemeClr val="tx1"/>
                          </a:solidFill>
                          <a:effectLst/>
                          <a:latin typeface="Calibri" pitchFamily="34" charset="0"/>
                          <a:ea typeface="+mn-ea"/>
                          <a:cs typeface="+mn-cs"/>
                        </a:rPr>
                        <a:t> (0.04), 0.074</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-1.05 (0.17),</a:t>
                      </a:r>
                      <a:r>
                        <a:rPr lang="en-US" sz="800" baseline="0" dirty="0" smtClean="0">
                          <a:solidFill>
                            <a:schemeClr val="tx1"/>
                          </a:solidFill>
                          <a:effectLst/>
                          <a:latin typeface="Calibri" pitchFamily="34" charset="0"/>
                          <a:ea typeface="MS Mincho"/>
                          <a:cs typeface="Times New Roman"/>
                        </a:rPr>
                        <a:t> 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9.25</a:t>
                      </a:r>
                      <a:r>
                        <a:rPr lang="en-US" sz="800" baseline="0" dirty="0" smtClean="0">
                          <a:solidFill>
                            <a:schemeClr val="tx1"/>
                          </a:solidFill>
                          <a:effectLst/>
                          <a:latin typeface="Calibri" pitchFamily="34" charset="0"/>
                          <a:ea typeface="+mn-ea"/>
                          <a:cs typeface="+mn-cs"/>
                        </a:rPr>
                        <a:t> (3.44), 0.007</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2.28 (1.79), 0.203</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rPr>
                        <a:t>11461.46</a:t>
                      </a:r>
                      <a:endParaRPr lang="en-US" sz="800" dirty="0">
                        <a:solidFill>
                          <a:schemeClr val="tx1"/>
                        </a:solidFill>
                        <a:effectLst/>
                        <a:latin typeface="Calibri" pitchFamily="34" charset="0"/>
                        <a:ea typeface="MS Mincho"/>
                        <a:cs typeface="Times New Roman"/>
                      </a:endParaRPr>
                    </a:p>
                  </a:txBody>
                  <a:tcPr marL="68580" marR="68580" marT="0" marB="0"/>
                </a:tc>
              </a:tr>
              <a:tr h="204174">
                <a:tc vMerge="1">
                  <a:txBody>
                    <a:bodyPr/>
                    <a:lstStyle/>
                    <a:p>
                      <a:pPr marL="0" marR="0">
                        <a:lnSpc>
                          <a:spcPct val="115000"/>
                        </a:lnSpc>
                        <a:spcBef>
                          <a:spcPts val="0"/>
                        </a:spcBef>
                        <a:spcAft>
                          <a:spcPts val="0"/>
                        </a:spcAft>
                      </a:pPr>
                      <a:endParaRPr lang="en-US" sz="11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700" b="1" dirty="0" smtClean="0">
                          <a:solidFill>
                            <a:schemeClr val="tx1"/>
                          </a:solidFill>
                          <a:effectLst/>
                          <a:latin typeface="Calibri" pitchFamily="34" charset="0"/>
                        </a:rPr>
                        <a:t>Rand </a:t>
                      </a:r>
                      <a:r>
                        <a:rPr lang="en-US" sz="700" b="1" dirty="0" err="1" smtClean="0">
                          <a:solidFill>
                            <a:schemeClr val="tx1"/>
                          </a:solidFill>
                          <a:effectLst/>
                          <a:latin typeface="Calibri" pitchFamily="34" charset="0"/>
                        </a:rPr>
                        <a:t>int</a:t>
                      </a:r>
                      <a:r>
                        <a:rPr lang="en-US" sz="700" b="1" baseline="0" dirty="0" smtClean="0">
                          <a:solidFill>
                            <a:schemeClr val="tx1"/>
                          </a:solidFill>
                          <a:effectLst/>
                          <a:latin typeface="Calibri" pitchFamily="34" charset="0"/>
                        </a:rPr>
                        <a:t> with rand </a:t>
                      </a:r>
                      <a:r>
                        <a:rPr lang="en-US" sz="700" b="1" baseline="0" dirty="0" err="1" smtClean="0">
                          <a:solidFill>
                            <a:schemeClr val="tx1"/>
                          </a:solidFill>
                          <a:effectLst/>
                          <a:latin typeface="Calibri" pitchFamily="34" charset="0"/>
                        </a:rPr>
                        <a:t>coeff</a:t>
                      </a:r>
                      <a:r>
                        <a:rPr lang="en-US" sz="700" b="1" baseline="0" dirty="0" smtClean="0">
                          <a:solidFill>
                            <a:schemeClr val="tx1"/>
                          </a:solidFill>
                          <a:effectLst/>
                          <a:latin typeface="Calibri" pitchFamily="34" charset="0"/>
                        </a:rPr>
                        <a:t> (</a:t>
                      </a:r>
                      <a:r>
                        <a:rPr lang="en-US" sz="700" b="1" baseline="0" dirty="0" err="1" smtClean="0">
                          <a:solidFill>
                            <a:schemeClr val="tx1"/>
                          </a:solidFill>
                          <a:effectLst/>
                          <a:latin typeface="Calibri" pitchFamily="34" charset="0"/>
                        </a:rPr>
                        <a:t>ind</a:t>
                      </a:r>
                      <a:r>
                        <a:rPr lang="en-US" sz="700" b="1" baseline="0" dirty="0" smtClean="0">
                          <a:solidFill>
                            <a:schemeClr val="tx1"/>
                          </a:solidFill>
                          <a:effectLst/>
                          <a:latin typeface="Calibri" pitchFamily="34" charset="0"/>
                        </a:rPr>
                        <a:t> </a:t>
                      </a:r>
                      <a:r>
                        <a:rPr lang="en-US" sz="700" b="1" baseline="0" dirty="0" err="1" smtClean="0">
                          <a:solidFill>
                            <a:schemeClr val="tx1"/>
                          </a:solidFill>
                          <a:effectLst/>
                          <a:latin typeface="Calibri" pitchFamily="34" charset="0"/>
                        </a:rPr>
                        <a:t>cov</a:t>
                      </a:r>
                      <a:r>
                        <a:rPr lang="en-US" sz="700" b="1" baseline="0" dirty="0" smtClean="0">
                          <a:solidFill>
                            <a:schemeClr val="tx1"/>
                          </a:solidFill>
                          <a:effectLst/>
                          <a:latin typeface="Calibri" pitchFamily="34" charset="0"/>
                        </a:rPr>
                        <a:t>)**</a:t>
                      </a:r>
                      <a:endParaRPr lang="en-US" sz="700" b="1"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700" b="1" dirty="0" smtClean="0">
                          <a:solidFill>
                            <a:schemeClr val="tx1"/>
                          </a:solidFill>
                          <a:effectLst/>
                          <a:latin typeface="Calibri" pitchFamily="34" charset="0"/>
                        </a:rPr>
                        <a:t>136.35 (6.85)</a:t>
                      </a:r>
                      <a:endParaRPr lang="en-US" sz="700" b="1"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b="1" dirty="0" smtClean="0">
                          <a:solidFill>
                            <a:schemeClr val="tx1"/>
                          </a:solidFill>
                          <a:effectLst/>
                          <a:latin typeface="Calibri" pitchFamily="34" charset="0"/>
                        </a:rPr>
                        <a:t>-6.98 (3.02),</a:t>
                      </a:r>
                      <a:r>
                        <a:rPr lang="en-US" sz="800" b="1" baseline="0" dirty="0" smtClean="0">
                          <a:solidFill>
                            <a:schemeClr val="tx1"/>
                          </a:solidFill>
                          <a:effectLst/>
                          <a:latin typeface="Calibri" pitchFamily="34" charset="0"/>
                        </a:rPr>
                        <a:t> 0.021</a:t>
                      </a:r>
                      <a:endParaRPr lang="en-US" sz="800" b="1"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b="1" dirty="0" smtClean="0">
                          <a:solidFill>
                            <a:schemeClr val="tx1"/>
                          </a:solidFill>
                          <a:effectLst/>
                          <a:latin typeface="Calibri" pitchFamily="34" charset="0"/>
                          <a:ea typeface="MS Mincho"/>
                          <a:cs typeface="Times New Roman"/>
                        </a:rPr>
                        <a:t>-17.27 (4.50), 0.000</a:t>
                      </a:r>
                      <a:endParaRPr lang="en-US" sz="800" b="1"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b="1" dirty="0" smtClean="0">
                          <a:solidFill>
                            <a:schemeClr val="tx1"/>
                          </a:solidFill>
                          <a:effectLst/>
                          <a:latin typeface="Calibri" pitchFamily="34" charset="0"/>
                          <a:ea typeface="MS Mincho"/>
                          <a:cs typeface="Times New Roman"/>
                        </a:rPr>
                        <a:t>-0.01 (0.03), 0.730</a:t>
                      </a:r>
                      <a:endParaRPr lang="en-US" sz="800" b="1"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b="1" dirty="0" smtClean="0">
                          <a:solidFill>
                            <a:schemeClr val="tx1"/>
                          </a:solidFill>
                          <a:effectLst/>
                          <a:latin typeface="Calibri" pitchFamily="34" charset="0"/>
                          <a:ea typeface="+mn-ea"/>
                          <a:cs typeface="+mn-cs"/>
                        </a:rPr>
                        <a:t>-0.03</a:t>
                      </a:r>
                      <a:r>
                        <a:rPr lang="en-US" sz="800" b="1" baseline="0" dirty="0" smtClean="0">
                          <a:solidFill>
                            <a:schemeClr val="tx1"/>
                          </a:solidFill>
                          <a:effectLst/>
                          <a:latin typeface="Calibri" pitchFamily="34" charset="0"/>
                          <a:ea typeface="+mn-ea"/>
                          <a:cs typeface="+mn-cs"/>
                        </a:rPr>
                        <a:t> (0.05), 0.503</a:t>
                      </a:r>
                      <a:endParaRPr lang="en-US" sz="800" b="1"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b="1" dirty="0" smtClean="0">
                          <a:solidFill>
                            <a:schemeClr val="tx1"/>
                          </a:solidFill>
                          <a:effectLst/>
                          <a:latin typeface="Calibri" pitchFamily="34" charset="0"/>
                          <a:ea typeface="+mn-ea"/>
                          <a:cs typeface="+mn-cs"/>
                        </a:rPr>
                        <a:t>-0.08</a:t>
                      </a:r>
                      <a:r>
                        <a:rPr lang="en-US" sz="800" b="1" baseline="0" dirty="0" smtClean="0">
                          <a:solidFill>
                            <a:schemeClr val="tx1"/>
                          </a:solidFill>
                          <a:effectLst/>
                          <a:latin typeface="Calibri" pitchFamily="34" charset="0"/>
                          <a:ea typeface="+mn-ea"/>
                          <a:cs typeface="+mn-cs"/>
                        </a:rPr>
                        <a:t> (0.05), 0.085</a:t>
                      </a:r>
                      <a:endParaRPr lang="en-US" sz="800" b="1"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b="1" dirty="0" smtClean="0">
                          <a:solidFill>
                            <a:schemeClr val="tx1"/>
                          </a:solidFill>
                          <a:effectLst/>
                          <a:latin typeface="Calibri" pitchFamily="34" charset="0"/>
                          <a:ea typeface="MS Mincho"/>
                          <a:cs typeface="Times New Roman"/>
                        </a:rPr>
                        <a:t>-0.95 (0.17),</a:t>
                      </a:r>
                      <a:r>
                        <a:rPr lang="en-US" sz="800" b="1" baseline="0" dirty="0" smtClean="0">
                          <a:solidFill>
                            <a:schemeClr val="tx1"/>
                          </a:solidFill>
                          <a:effectLst/>
                          <a:latin typeface="Calibri" pitchFamily="34" charset="0"/>
                          <a:ea typeface="MS Mincho"/>
                          <a:cs typeface="Times New Roman"/>
                        </a:rPr>
                        <a:t> 0.000</a:t>
                      </a:r>
                      <a:endParaRPr lang="en-US" sz="800" b="1"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b="1" dirty="0" smtClean="0">
                          <a:solidFill>
                            <a:schemeClr val="tx1"/>
                          </a:solidFill>
                          <a:effectLst/>
                          <a:latin typeface="Calibri" pitchFamily="34" charset="0"/>
                          <a:ea typeface="+mn-ea"/>
                          <a:cs typeface="+mn-cs"/>
                        </a:rPr>
                        <a:t>8.67</a:t>
                      </a:r>
                      <a:r>
                        <a:rPr lang="en-US" sz="800" b="1" baseline="0" dirty="0" smtClean="0">
                          <a:solidFill>
                            <a:schemeClr val="tx1"/>
                          </a:solidFill>
                          <a:effectLst/>
                          <a:latin typeface="Calibri" pitchFamily="34" charset="0"/>
                          <a:ea typeface="+mn-ea"/>
                          <a:cs typeface="+mn-cs"/>
                        </a:rPr>
                        <a:t> (3.43), 0.012</a:t>
                      </a:r>
                      <a:endParaRPr lang="en-US" sz="800" b="1"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b="1" dirty="0" smtClean="0">
                          <a:solidFill>
                            <a:schemeClr val="tx1"/>
                          </a:solidFill>
                          <a:effectLst/>
                          <a:latin typeface="Calibri" pitchFamily="34" charset="0"/>
                          <a:ea typeface="MS Mincho"/>
                          <a:cs typeface="Times New Roman"/>
                        </a:rPr>
                        <a:t>1.87 (1.84), 0.308</a:t>
                      </a:r>
                      <a:endParaRPr lang="en-US" sz="800" b="1"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b="1" dirty="0" smtClean="0">
                          <a:solidFill>
                            <a:schemeClr val="tx1"/>
                          </a:solidFill>
                          <a:effectLst/>
                          <a:latin typeface="Calibri" pitchFamily="34" charset="0"/>
                        </a:rPr>
                        <a:t>11319.21</a:t>
                      </a:r>
                      <a:endParaRPr lang="en-US" sz="800" b="1" dirty="0">
                        <a:solidFill>
                          <a:schemeClr val="tx1"/>
                        </a:solidFill>
                        <a:effectLst/>
                        <a:latin typeface="Calibri" pitchFamily="34" charset="0"/>
                        <a:ea typeface="MS Mincho"/>
                        <a:cs typeface="Times New Roman"/>
                      </a:endParaRPr>
                    </a:p>
                  </a:txBody>
                  <a:tcPr marL="68580" marR="68580" marT="0" marB="0"/>
                </a:tc>
              </a:tr>
              <a:tr h="159466">
                <a:tc vMerge="1">
                  <a:txBody>
                    <a:bodyPr/>
                    <a:lstStyle/>
                    <a:p>
                      <a:pPr marL="0" marR="0">
                        <a:lnSpc>
                          <a:spcPct val="115000"/>
                        </a:lnSpc>
                        <a:spcBef>
                          <a:spcPts val="0"/>
                        </a:spcBef>
                        <a:spcAft>
                          <a:spcPts val="0"/>
                        </a:spcAft>
                      </a:pPr>
                      <a:endParaRPr lang="en-US" sz="1100" dirty="0">
                        <a:solidFill>
                          <a:schemeClr val="tx1"/>
                        </a:solidFill>
                        <a:effectLst/>
                        <a:latin typeface="Calibri" pitchFamily="34" charset="0"/>
                        <a:ea typeface="MS Mincho"/>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b="0" dirty="0" smtClean="0">
                          <a:solidFill>
                            <a:schemeClr val="tx1"/>
                          </a:solidFill>
                          <a:effectLst/>
                          <a:latin typeface="Calibri" pitchFamily="34" charset="0"/>
                        </a:rPr>
                        <a:t>Rand </a:t>
                      </a:r>
                      <a:r>
                        <a:rPr lang="en-US" sz="700" b="0" dirty="0" err="1" smtClean="0">
                          <a:solidFill>
                            <a:schemeClr val="tx1"/>
                          </a:solidFill>
                          <a:effectLst/>
                          <a:latin typeface="Calibri" pitchFamily="34" charset="0"/>
                        </a:rPr>
                        <a:t>int</a:t>
                      </a:r>
                      <a:r>
                        <a:rPr lang="en-US" sz="700" b="0" baseline="0" dirty="0" smtClean="0">
                          <a:solidFill>
                            <a:schemeClr val="tx1"/>
                          </a:solidFill>
                          <a:effectLst/>
                          <a:latin typeface="Calibri" pitchFamily="34" charset="0"/>
                        </a:rPr>
                        <a:t> with </a:t>
                      </a:r>
                      <a:r>
                        <a:rPr lang="en-US" sz="700" b="0" baseline="0" dirty="0" smtClean="0">
                          <a:solidFill>
                            <a:schemeClr val="tx1"/>
                          </a:solidFill>
                          <a:effectLst/>
                          <a:latin typeface="Calibri" pitchFamily="34" charset="0"/>
                        </a:rPr>
                        <a:t>rand </a:t>
                      </a:r>
                      <a:r>
                        <a:rPr lang="en-US" sz="700" b="0" baseline="0" dirty="0" err="1" smtClean="0">
                          <a:solidFill>
                            <a:schemeClr val="tx1"/>
                          </a:solidFill>
                          <a:effectLst/>
                          <a:latin typeface="Calibri" pitchFamily="34" charset="0"/>
                        </a:rPr>
                        <a:t>coeff</a:t>
                      </a:r>
                      <a:r>
                        <a:rPr lang="en-US" sz="700" b="0" baseline="0" dirty="0" smtClean="0">
                          <a:solidFill>
                            <a:schemeClr val="tx1"/>
                          </a:solidFill>
                          <a:effectLst/>
                          <a:latin typeface="Calibri" pitchFamily="34" charset="0"/>
                        </a:rPr>
                        <a:t> (</a:t>
                      </a:r>
                      <a:r>
                        <a:rPr lang="en-US" sz="700" b="0" baseline="0" dirty="0" err="1" smtClean="0">
                          <a:solidFill>
                            <a:schemeClr val="tx1"/>
                          </a:solidFill>
                          <a:effectLst/>
                          <a:latin typeface="Calibri" pitchFamily="34" charset="0"/>
                        </a:rPr>
                        <a:t>exc</a:t>
                      </a:r>
                      <a:r>
                        <a:rPr lang="en-US" sz="700" b="0" baseline="0" dirty="0" smtClean="0">
                          <a:solidFill>
                            <a:schemeClr val="tx1"/>
                          </a:solidFill>
                          <a:effectLst/>
                          <a:latin typeface="Calibri" pitchFamily="34" charset="0"/>
                        </a:rPr>
                        <a:t> </a:t>
                      </a:r>
                      <a:r>
                        <a:rPr lang="en-US" sz="700" b="0" baseline="0" dirty="0" err="1" smtClean="0">
                          <a:solidFill>
                            <a:schemeClr val="tx1"/>
                          </a:solidFill>
                          <a:effectLst/>
                          <a:latin typeface="Calibri" pitchFamily="34" charset="0"/>
                        </a:rPr>
                        <a:t>cov</a:t>
                      </a:r>
                      <a:r>
                        <a:rPr lang="en-US" sz="700" b="0" baseline="0" dirty="0" smtClean="0">
                          <a:solidFill>
                            <a:schemeClr val="tx1"/>
                          </a:solidFill>
                          <a:effectLst/>
                          <a:latin typeface="Calibri" pitchFamily="34" charset="0"/>
                        </a:rPr>
                        <a:t>)</a:t>
                      </a:r>
                      <a:endParaRPr lang="en-US" sz="700" b="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700" dirty="0" smtClean="0">
                          <a:solidFill>
                            <a:schemeClr val="tx1"/>
                          </a:solidFill>
                          <a:effectLst/>
                          <a:latin typeface="Calibri" pitchFamily="34" charset="0"/>
                        </a:rPr>
                        <a:t>133.80 (6.92)</a:t>
                      </a:r>
                      <a:endParaRPr lang="en-US" sz="7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rPr>
                        <a:t>-7.52 (2.97),</a:t>
                      </a:r>
                      <a:r>
                        <a:rPr lang="en-US" sz="800" baseline="0" dirty="0" smtClean="0">
                          <a:solidFill>
                            <a:schemeClr val="tx1"/>
                          </a:solidFill>
                          <a:effectLst/>
                          <a:latin typeface="Calibri" pitchFamily="34" charset="0"/>
                        </a:rPr>
                        <a:t> 0.011</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-16.88 (4.44), 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-0.02 (0.03), 0.555</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-0.01</a:t>
                      </a:r>
                      <a:r>
                        <a:rPr lang="en-US" sz="800" baseline="0" dirty="0" smtClean="0">
                          <a:solidFill>
                            <a:schemeClr val="tx1"/>
                          </a:solidFill>
                          <a:effectLst/>
                          <a:latin typeface="Calibri" pitchFamily="34" charset="0"/>
                          <a:ea typeface="+mn-ea"/>
                          <a:cs typeface="+mn-cs"/>
                        </a:rPr>
                        <a:t> (0.06), 0.837</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-0.15</a:t>
                      </a:r>
                      <a:r>
                        <a:rPr lang="en-US" sz="800" baseline="0" dirty="0" smtClean="0">
                          <a:solidFill>
                            <a:schemeClr val="tx1"/>
                          </a:solidFill>
                          <a:effectLst/>
                          <a:latin typeface="Calibri" pitchFamily="34" charset="0"/>
                          <a:ea typeface="+mn-ea"/>
                          <a:cs typeface="+mn-cs"/>
                        </a:rPr>
                        <a:t> (0.07), 0.039</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-0.90 (0.16),</a:t>
                      </a:r>
                      <a:r>
                        <a:rPr lang="en-US" sz="800" baseline="0" dirty="0" smtClean="0">
                          <a:solidFill>
                            <a:schemeClr val="tx1"/>
                          </a:solidFill>
                          <a:effectLst/>
                          <a:latin typeface="Calibri" pitchFamily="34" charset="0"/>
                          <a:ea typeface="MS Mincho"/>
                          <a:cs typeface="Times New Roman"/>
                        </a:rPr>
                        <a:t> 0.000</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n-ea"/>
                          <a:cs typeface="+mn-cs"/>
                        </a:rPr>
                        <a:t>9.79</a:t>
                      </a:r>
                      <a:r>
                        <a:rPr lang="en-US" sz="800" baseline="0" dirty="0" smtClean="0">
                          <a:solidFill>
                            <a:schemeClr val="tx1"/>
                          </a:solidFill>
                          <a:effectLst/>
                          <a:latin typeface="Calibri" pitchFamily="34" charset="0"/>
                          <a:ea typeface="+mn-ea"/>
                          <a:cs typeface="+mn-cs"/>
                        </a:rPr>
                        <a:t> (3.42), 0.004</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ea typeface="MS Mincho"/>
                          <a:cs typeface="Times New Roman"/>
                        </a:rPr>
                        <a:t>2.04 (1.84), 0.268</a:t>
                      </a:r>
                      <a:endParaRPr lang="en-US" sz="800" dirty="0">
                        <a:solidFill>
                          <a:schemeClr val="tx1"/>
                        </a:solidFill>
                        <a:effectLst/>
                        <a:latin typeface="Calibri" pitchFamily="34" charset="0"/>
                        <a:ea typeface="MS Mincho"/>
                        <a:cs typeface="Times New Roman"/>
                      </a:endParaRPr>
                    </a:p>
                  </a:txBody>
                  <a:tcPr marL="68580" marR="68580" marT="0" marB="0"/>
                </a:tc>
                <a:tc>
                  <a:txBody>
                    <a:bodyPr/>
                    <a:lstStyle/>
                    <a:p>
                      <a:pPr marL="0" marR="0">
                        <a:lnSpc>
                          <a:spcPct val="100000"/>
                        </a:lnSpc>
                        <a:spcBef>
                          <a:spcPts val="0"/>
                        </a:spcBef>
                        <a:spcAft>
                          <a:spcPts val="0"/>
                        </a:spcAft>
                      </a:pPr>
                      <a:r>
                        <a:rPr lang="en-US" sz="800" dirty="0" smtClean="0">
                          <a:solidFill>
                            <a:schemeClr val="tx1"/>
                          </a:solidFill>
                          <a:effectLst/>
                          <a:latin typeface="Calibri" pitchFamily="34" charset="0"/>
                        </a:rPr>
                        <a:t>11816.46</a:t>
                      </a:r>
                      <a:endParaRPr lang="en-US" sz="800" dirty="0">
                        <a:solidFill>
                          <a:schemeClr val="tx1"/>
                        </a:solidFill>
                        <a:effectLst/>
                        <a:latin typeface="Calibri" pitchFamily="34" charset="0"/>
                        <a:ea typeface="MS Mincho"/>
                        <a:cs typeface="Times New Roman"/>
                      </a:endParaRPr>
                    </a:p>
                  </a:txBody>
                  <a:tcPr marL="68580" marR="68580" marT="0" marB="0"/>
                </a:tc>
              </a:tr>
            </a:tbl>
          </a:graphicData>
        </a:graphic>
      </p:graphicFrame>
      <p:pic>
        <p:nvPicPr>
          <p:cNvPr id="3" name="Picture 2"/>
          <p:cNvPicPr>
            <a:picLocks noChangeAspect="1"/>
          </p:cNvPicPr>
          <p:nvPr/>
        </p:nvPicPr>
        <p:blipFill rotWithShape="1">
          <a:blip r:embed="rId6"/>
          <a:srcRect l="660" r="2717" b="3460"/>
          <a:stretch/>
        </p:blipFill>
        <p:spPr>
          <a:xfrm>
            <a:off x="5105400" y="2213412"/>
            <a:ext cx="3581399" cy="1789489"/>
          </a:xfrm>
          <a:prstGeom prst="rect">
            <a:avLst/>
          </a:prstGeom>
        </p:spPr>
      </p:pic>
      <p:sp>
        <p:nvSpPr>
          <p:cNvPr id="12" name="Rectangle 11"/>
          <p:cNvSpPr/>
          <p:nvPr/>
        </p:nvSpPr>
        <p:spPr bwMode="auto">
          <a:xfrm>
            <a:off x="5105400" y="2209732"/>
            <a:ext cx="914400" cy="457268"/>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566863" rtl="0" eaLnBrk="1" fontAlgn="base" latinLnBrk="0" hangingPunct="1">
              <a:lnSpc>
                <a:spcPct val="100000"/>
              </a:lnSpc>
              <a:spcBef>
                <a:spcPct val="0"/>
              </a:spcBef>
              <a:spcAft>
                <a:spcPct val="0"/>
              </a:spcAft>
              <a:buClrTx/>
              <a:buSzTx/>
              <a:buFontTx/>
              <a:buNone/>
              <a:tabLst/>
            </a:pPr>
            <a:endParaRPr kumimoji="0" lang="en-US" sz="3100" b="0" i="0" u="none" strike="noStrike" cap="none" normalizeH="0" baseline="0" smtClean="0">
              <a:ln>
                <a:noFill/>
              </a:ln>
              <a:solidFill>
                <a:schemeClr val="tx1"/>
              </a:solidFill>
              <a:effectLst/>
              <a:latin typeface="Arial" charset="0"/>
            </a:endParaRPr>
          </a:p>
        </p:txBody>
      </p:sp>
      <p:sp>
        <p:nvSpPr>
          <p:cNvPr id="35" name="Rectangle 17"/>
          <p:cNvSpPr>
            <a:spLocks noChangeArrowheads="1"/>
          </p:cNvSpPr>
          <p:nvPr/>
        </p:nvSpPr>
        <p:spPr bwMode="auto">
          <a:xfrm>
            <a:off x="9062990" y="5105405"/>
            <a:ext cx="2225596" cy="21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Figure </a:t>
            </a:r>
            <a:r>
              <a:rPr lang="en-US" sz="800" b="1" dirty="0">
                <a:solidFill>
                  <a:srgbClr val="000000"/>
                </a:solidFill>
                <a:latin typeface="Calibri" pitchFamily="34" charset="0"/>
                <a:ea typeface="Calibri" pitchFamily="34" charset="0"/>
                <a:cs typeface="Times New Roman" pitchFamily="18" charset="0"/>
              </a:rPr>
              <a:t>1</a:t>
            </a:r>
            <a:r>
              <a:rPr kumimoji="0" lang="en-US" sz="80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t>
            </a:r>
            <a:r>
              <a:rPr kumimoji="0" lang="en-US" sz="80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eGFR</a:t>
            </a:r>
            <a:r>
              <a:rPr kumimoji="0" lang="en-US" sz="80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trajectory over time</a:t>
            </a:r>
            <a:r>
              <a:rPr kumimoji="0" lang="en-US" sz="800" i="0" u="none" strike="noStrike" cap="none" normalizeH="0" dirty="0" smtClean="0">
                <a:ln>
                  <a:noFill/>
                </a:ln>
                <a:solidFill>
                  <a:srgbClr val="000000"/>
                </a:solidFill>
                <a:effectLst/>
                <a:latin typeface="Calibri" pitchFamily="34" charset="0"/>
                <a:ea typeface="Calibri" pitchFamily="34" charset="0"/>
                <a:cs typeface="Times New Roman" pitchFamily="18" charset="0"/>
              </a:rPr>
              <a:t> by </a:t>
            </a:r>
            <a:r>
              <a:rPr kumimoji="0" lang="en-US" sz="800" i="0" u="none" strike="noStrike" cap="none" normalizeH="0" dirty="0" smtClean="0">
                <a:ln>
                  <a:noFill/>
                </a:ln>
                <a:solidFill>
                  <a:srgbClr val="000000"/>
                </a:solidFill>
                <a:effectLst/>
                <a:latin typeface="Calibri" pitchFamily="34" charset="0"/>
                <a:ea typeface="Calibri" pitchFamily="34" charset="0"/>
                <a:cs typeface="Times New Roman" pitchFamily="18" charset="0"/>
              </a:rPr>
              <a:t>TDF </a:t>
            </a:r>
            <a:r>
              <a:rPr kumimoji="0" lang="en-US" sz="800" i="0" u="none" strike="noStrike" cap="none" normalizeH="0" dirty="0" err="1" smtClean="0">
                <a:ln>
                  <a:noFill/>
                </a:ln>
                <a:solidFill>
                  <a:srgbClr val="000000"/>
                </a:solidFill>
                <a:effectLst/>
                <a:latin typeface="Calibri" pitchFamily="34" charset="0"/>
                <a:ea typeface="Calibri" pitchFamily="34" charset="0"/>
                <a:cs typeface="Times New Roman" pitchFamily="18" charset="0"/>
              </a:rPr>
              <a:t>tertile</a:t>
            </a:r>
            <a:r>
              <a:rPr kumimoji="0" lang="en-US" sz="800" i="0" u="none" strike="noStrike" cap="none" normalizeH="0" dirty="0" smtClean="0">
                <a:ln>
                  <a:noFill/>
                </a:ln>
                <a:solidFill>
                  <a:srgbClr val="000000"/>
                </a:solidFill>
                <a:effectLst/>
                <a:latin typeface="Calibri" pitchFamily="34" charset="0"/>
                <a:ea typeface="Calibri" pitchFamily="34" charset="0"/>
                <a:cs typeface="Times New Roman" pitchFamily="18" charset="0"/>
              </a:rPr>
              <a:t>.</a:t>
            </a:r>
            <a:r>
              <a:rPr kumimoji="0" lang="en-US" sz="80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t>
            </a:r>
            <a:endParaRPr kumimoji="0" lang="en-US" sz="800" i="0" u="none" strike="noStrike" cap="none" normalizeH="0" baseline="0" dirty="0" smtClean="0">
              <a:ln>
                <a:noFill/>
              </a:ln>
              <a:solidFill>
                <a:schemeClr val="tx1"/>
              </a:solidFill>
              <a:effectLst/>
              <a:latin typeface="Calibri" pitchFamily="34" charset="0"/>
              <a:cs typeface="Times New Roman" pitchFamily="18" charset="0"/>
            </a:endParaRPr>
          </a:p>
        </p:txBody>
      </p:sp>
      <p:pic>
        <p:nvPicPr>
          <p:cNvPr id="36" name="Picture 35"/>
          <p:cNvPicPr/>
          <p:nvPr/>
        </p:nvPicPr>
        <p:blipFill rotWithShape="1">
          <a:blip r:embed="rId7" cstate="print">
            <a:extLst>
              <a:ext uri="{28A0092B-C50C-407E-A947-70E740481C1C}">
                <a14:useLocalDpi xmlns:a14="http://schemas.microsoft.com/office/drawing/2010/main" val="0"/>
              </a:ext>
            </a:extLst>
          </a:blip>
          <a:srcRect l="5307" t="11324" r="3817" b="5216"/>
          <a:stretch/>
        </p:blipFill>
        <p:spPr bwMode="auto">
          <a:xfrm>
            <a:off x="9113884" y="5320849"/>
            <a:ext cx="2245596" cy="2335269"/>
          </a:xfrm>
          <a:prstGeom prst="rect">
            <a:avLst/>
          </a:prstGeom>
          <a:noFill/>
          <a:ln>
            <a:noFill/>
          </a:ln>
        </p:spPr>
      </p:pic>
      <p:pic>
        <p:nvPicPr>
          <p:cNvPr id="39" name="Picture 38"/>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361325" y="5296853"/>
            <a:ext cx="2396027" cy="2359265"/>
          </a:xfrm>
          <a:prstGeom prst="rect">
            <a:avLst/>
          </a:prstGeom>
          <a:noFill/>
          <a:ln>
            <a:noFill/>
          </a:ln>
        </p:spPr>
      </p:pic>
      <p:sp>
        <p:nvSpPr>
          <p:cNvPr id="40" name="Rectangle 17"/>
          <p:cNvSpPr>
            <a:spLocks noChangeArrowheads="1"/>
          </p:cNvSpPr>
          <p:nvPr/>
        </p:nvSpPr>
        <p:spPr bwMode="auto">
          <a:xfrm>
            <a:off x="11257375" y="5111764"/>
            <a:ext cx="2657806" cy="21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Figure </a:t>
            </a:r>
            <a:r>
              <a:rPr lang="en-US" sz="800" b="1" dirty="0">
                <a:solidFill>
                  <a:srgbClr val="000000"/>
                </a:solidFill>
                <a:latin typeface="Calibri" pitchFamily="34" charset="0"/>
                <a:ea typeface="Calibri" pitchFamily="34" charset="0"/>
                <a:cs typeface="Times New Roman" pitchFamily="18" charset="0"/>
              </a:rPr>
              <a:t>2</a:t>
            </a:r>
            <a:r>
              <a:rPr kumimoji="0" lang="en-US" sz="80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t>
            </a:r>
            <a:r>
              <a:rPr kumimoji="0" lang="en-US" sz="80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Smooth </a:t>
            </a:r>
            <a:r>
              <a:rPr kumimoji="0" lang="en-US" sz="80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eGFR</a:t>
            </a:r>
            <a:r>
              <a:rPr kumimoji="0" lang="en-US" sz="80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t>
            </a:r>
            <a:r>
              <a:rPr kumimoji="0" lang="en-US" sz="80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trajectory over time</a:t>
            </a:r>
            <a:r>
              <a:rPr kumimoji="0" lang="en-US" sz="800" i="0" u="none" strike="noStrike" cap="none" normalizeH="0" dirty="0" smtClean="0">
                <a:ln>
                  <a:noFill/>
                </a:ln>
                <a:solidFill>
                  <a:srgbClr val="000000"/>
                </a:solidFill>
                <a:effectLst/>
                <a:latin typeface="Calibri" pitchFamily="34" charset="0"/>
                <a:ea typeface="Calibri" pitchFamily="34" charset="0"/>
                <a:cs typeface="Times New Roman" pitchFamily="18" charset="0"/>
              </a:rPr>
              <a:t> by </a:t>
            </a:r>
            <a:r>
              <a:rPr kumimoji="0" lang="en-US" sz="800" i="0" u="none" strike="noStrike" cap="none" normalizeH="0" dirty="0" smtClean="0">
                <a:ln>
                  <a:noFill/>
                </a:ln>
                <a:solidFill>
                  <a:srgbClr val="000000"/>
                </a:solidFill>
                <a:effectLst/>
                <a:latin typeface="Calibri" pitchFamily="34" charset="0"/>
                <a:ea typeface="Calibri" pitchFamily="34" charset="0"/>
                <a:cs typeface="Times New Roman" pitchFamily="18" charset="0"/>
              </a:rPr>
              <a:t>TDF </a:t>
            </a:r>
            <a:r>
              <a:rPr kumimoji="0" lang="en-US" sz="800" i="0" u="none" strike="noStrike" cap="none" normalizeH="0" dirty="0" err="1" smtClean="0">
                <a:ln>
                  <a:noFill/>
                </a:ln>
                <a:solidFill>
                  <a:srgbClr val="000000"/>
                </a:solidFill>
                <a:effectLst/>
                <a:latin typeface="Calibri" pitchFamily="34" charset="0"/>
                <a:ea typeface="Calibri" pitchFamily="34" charset="0"/>
                <a:cs typeface="Times New Roman" pitchFamily="18" charset="0"/>
              </a:rPr>
              <a:t>tertile</a:t>
            </a:r>
            <a:r>
              <a:rPr kumimoji="0" lang="en-US" sz="800" i="0" u="none" strike="noStrike" cap="none" normalizeH="0" dirty="0" smtClean="0">
                <a:ln>
                  <a:noFill/>
                </a:ln>
                <a:solidFill>
                  <a:srgbClr val="000000"/>
                </a:solidFill>
                <a:effectLst/>
                <a:latin typeface="Calibri" pitchFamily="34" charset="0"/>
                <a:ea typeface="Calibri" pitchFamily="34" charset="0"/>
                <a:cs typeface="Times New Roman" pitchFamily="18" charset="0"/>
              </a:rPr>
              <a:t>.</a:t>
            </a:r>
            <a:endParaRPr kumimoji="0" lang="en-US" sz="800" i="0" u="none" strike="noStrike" cap="none" normalizeH="0" baseline="0" dirty="0" smtClean="0">
              <a:ln>
                <a:noFill/>
              </a:ln>
              <a:solidFill>
                <a:schemeClr val="tx1"/>
              </a:solidFill>
              <a:effectLst/>
              <a:latin typeface="Calibri" pitchFamily="34" charset="0"/>
              <a:cs typeface="Times New Roman" pitchFamily="18" charset="0"/>
            </a:endParaRPr>
          </a:p>
        </p:txBody>
      </p:sp>
      <p:sp>
        <p:nvSpPr>
          <p:cNvPr id="6" name="TextBox 5"/>
          <p:cNvSpPr txBox="1"/>
          <p:nvPr/>
        </p:nvSpPr>
        <p:spPr>
          <a:xfrm>
            <a:off x="9126067" y="4362935"/>
            <a:ext cx="6920422" cy="307777"/>
          </a:xfrm>
          <a:prstGeom prst="rect">
            <a:avLst/>
          </a:prstGeom>
          <a:noFill/>
          <a:ln w="9525">
            <a:solidFill>
              <a:schemeClr val="tx1"/>
            </a:solidFill>
          </a:ln>
        </p:spPr>
        <p:txBody>
          <a:bodyPr wrap="square" rtlCol="0">
            <a:spAutoFit/>
          </a:bodyPr>
          <a:lstStyle/>
          <a:p>
            <a:r>
              <a:rPr lang="en-US" sz="700" dirty="0" smtClean="0"/>
              <a:t>*Mixed modeling with </a:t>
            </a:r>
            <a:r>
              <a:rPr lang="en-US" sz="700" dirty="0" err="1" smtClean="0"/>
              <a:t>with</a:t>
            </a:r>
            <a:r>
              <a:rPr lang="en-US" sz="700" dirty="0" smtClean="0"/>
              <a:t> unstructured covariance structure had AIC of 11320.79 and coefficients virtually identical to the independence covariance structure</a:t>
            </a:r>
          </a:p>
          <a:p>
            <a:r>
              <a:rPr lang="en-US" sz="700" dirty="0"/>
              <a:t>*</a:t>
            </a:r>
            <a:r>
              <a:rPr lang="en-US" sz="700" dirty="0" smtClean="0"/>
              <a:t>*</a:t>
            </a:r>
            <a:r>
              <a:rPr lang="en-US" sz="700" dirty="0" smtClean="0"/>
              <a:t>Random effects parameters for final model </a:t>
            </a:r>
            <a:r>
              <a:rPr lang="en-US" sz="700" dirty="0" smtClean="0"/>
              <a:t>(</a:t>
            </a:r>
            <a:r>
              <a:rPr lang="el-GR" sz="700" dirty="0">
                <a:latin typeface="Calibri" pitchFamily="34" charset="0"/>
              </a:rPr>
              <a:t>β</a:t>
            </a:r>
            <a:r>
              <a:rPr lang="en-US" sz="700" baseline="-25000" dirty="0" smtClean="0"/>
              <a:t>0i</a:t>
            </a:r>
            <a:r>
              <a:rPr lang="en-US" sz="700" dirty="0" smtClean="0"/>
              <a:t>, </a:t>
            </a:r>
            <a:r>
              <a:rPr lang="el-GR" sz="700" dirty="0">
                <a:latin typeface="Calibri" pitchFamily="34" charset="0"/>
              </a:rPr>
              <a:t>β</a:t>
            </a:r>
            <a:r>
              <a:rPr lang="en-US" sz="700" baseline="-25000" dirty="0" smtClean="0"/>
              <a:t>3i</a:t>
            </a:r>
            <a:r>
              <a:rPr lang="en-US" sz="700" dirty="0" smtClean="0"/>
              <a:t>): </a:t>
            </a:r>
            <a:r>
              <a:rPr lang="en-US" sz="700" dirty="0" err="1" smtClean="0"/>
              <a:t>var</a:t>
            </a:r>
            <a:r>
              <a:rPr lang="en-US" sz="700" dirty="0" smtClean="0"/>
              <a:t>(random intercept) =245.47, </a:t>
            </a:r>
            <a:r>
              <a:rPr lang="en-US" sz="700" dirty="0" err="1" smtClean="0"/>
              <a:t>var</a:t>
            </a:r>
            <a:r>
              <a:rPr lang="en-US" sz="700" dirty="0" smtClean="0"/>
              <a:t>(random slope)=0.03, residual </a:t>
            </a:r>
            <a:r>
              <a:rPr lang="en-US" sz="700" dirty="0" err="1" smtClean="0"/>
              <a:t>var</a:t>
            </a:r>
            <a:r>
              <a:rPr lang="en-US" sz="700" dirty="0" smtClean="0"/>
              <a:t>=116.03</a:t>
            </a:r>
            <a:endParaRPr lang="en-US" sz="700" dirty="0" smtClean="0"/>
          </a:p>
        </p:txBody>
      </p:sp>
      <p:graphicFrame>
        <p:nvGraphicFramePr>
          <p:cNvPr id="41" name="Chart 40"/>
          <p:cNvGraphicFramePr>
            <a:graphicFrameLocks/>
          </p:cNvGraphicFramePr>
          <p:nvPr>
            <p:extLst>
              <p:ext uri="{D42A27DB-BD31-4B8C-83A1-F6EECF244321}">
                <p14:modId xmlns:p14="http://schemas.microsoft.com/office/powerpoint/2010/main" val="264739821"/>
              </p:ext>
            </p:extLst>
          </p:nvPr>
        </p:nvGraphicFramePr>
        <p:xfrm>
          <a:off x="13710778" y="5282493"/>
          <a:ext cx="2484595" cy="2463540"/>
        </p:xfrm>
        <a:graphic>
          <a:graphicData uri="http://schemas.openxmlformats.org/drawingml/2006/chart">
            <c:chart xmlns:c="http://schemas.openxmlformats.org/drawingml/2006/chart" xmlns:r="http://schemas.openxmlformats.org/officeDocument/2006/relationships" r:id="rId9"/>
          </a:graphicData>
        </a:graphic>
      </p:graphicFrame>
      <p:sp>
        <p:nvSpPr>
          <p:cNvPr id="42" name="Rectangle 17"/>
          <p:cNvSpPr>
            <a:spLocks noChangeArrowheads="1"/>
          </p:cNvSpPr>
          <p:nvPr/>
        </p:nvSpPr>
        <p:spPr bwMode="auto">
          <a:xfrm>
            <a:off x="13676422" y="5105405"/>
            <a:ext cx="2439878" cy="21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Figure 3</a:t>
            </a:r>
            <a:r>
              <a:rPr kumimoji="0" lang="en-US" sz="80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t>
            </a:r>
            <a:r>
              <a:rPr kumimoji="0" lang="en-US" sz="80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TDF </a:t>
            </a:r>
            <a:r>
              <a:rPr kumimoji="0" lang="en-US" sz="80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AUC trajectory over</a:t>
            </a:r>
            <a:r>
              <a:rPr kumimoji="0" lang="en-US" sz="800" i="0" u="none" strike="noStrike" cap="none" normalizeH="0" dirty="0" smtClean="0">
                <a:ln>
                  <a:noFill/>
                </a:ln>
                <a:solidFill>
                  <a:srgbClr val="000000"/>
                </a:solidFill>
                <a:effectLst/>
                <a:latin typeface="Calibri" pitchFamily="34" charset="0"/>
                <a:ea typeface="Calibri" pitchFamily="34" charset="0"/>
                <a:cs typeface="Times New Roman" pitchFamily="18" charset="0"/>
              </a:rPr>
              <a:t> time by TDF </a:t>
            </a:r>
            <a:r>
              <a:rPr kumimoji="0" lang="en-US" sz="800" i="0" u="none" strike="noStrike" cap="none" normalizeH="0" dirty="0" err="1" smtClean="0">
                <a:ln>
                  <a:noFill/>
                </a:ln>
                <a:solidFill>
                  <a:srgbClr val="000000"/>
                </a:solidFill>
                <a:effectLst/>
                <a:latin typeface="Calibri" pitchFamily="34" charset="0"/>
                <a:ea typeface="Calibri" pitchFamily="34" charset="0"/>
                <a:cs typeface="Times New Roman" pitchFamily="18" charset="0"/>
              </a:rPr>
              <a:t>tertile</a:t>
            </a:r>
            <a:r>
              <a:rPr kumimoji="0" lang="en-US" sz="800" i="0" u="none" strike="noStrike" cap="none" normalizeH="0" dirty="0" smtClean="0">
                <a:ln>
                  <a:noFill/>
                </a:ln>
                <a:solidFill>
                  <a:srgbClr val="000000"/>
                </a:solidFill>
                <a:effectLst/>
                <a:latin typeface="Calibri" pitchFamily="34" charset="0"/>
                <a:ea typeface="Calibri" pitchFamily="34" charset="0"/>
                <a:cs typeface="Times New Roman" pitchFamily="18" charset="0"/>
              </a:rPr>
              <a:t>.</a:t>
            </a:r>
            <a:r>
              <a:rPr kumimoji="0" lang="en-US" sz="80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t>
            </a:r>
            <a:endParaRPr kumimoji="0" lang="en-US" sz="800" i="0" u="none" strike="noStrike" cap="none" normalizeH="0" baseline="0" dirty="0" smtClean="0">
              <a:ln>
                <a:noFill/>
              </a:ln>
              <a:solidFill>
                <a:schemeClr val="tx1"/>
              </a:solidFill>
              <a:effectLst/>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566863" rtl="0" eaLnBrk="1" fontAlgn="base" latinLnBrk="0" hangingPunct="1">
          <a:lnSpc>
            <a:spcPct val="100000"/>
          </a:lnSpc>
          <a:spcBef>
            <a:spcPct val="0"/>
          </a:spcBef>
          <a:spcAft>
            <a:spcPct val="0"/>
          </a:spcAft>
          <a:buClrTx/>
          <a:buSzTx/>
          <a:buFontTx/>
          <a:buNone/>
          <a:tabLst/>
          <a:defRPr kumimoji="0" lang="en-US" sz="3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566863" rtl="0" eaLnBrk="1" fontAlgn="base" latinLnBrk="0" hangingPunct="1">
          <a:lnSpc>
            <a:spcPct val="100000"/>
          </a:lnSpc>
          <a:spcBef>
            <a:spcPct val="0"/>
          </a:spcBef>
          <a:spcAft>
            <a:spcPct val="0"/>
          </a:spcAft>
          <a:buClrTx/>
          <a:buSzTx/>
          <a:buFontTx/>
          <a:buNone/>
          <a:tabLst/>
          <a:defRPr kumimoji="0" lang="en-US" sz="3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2683</TotalTime>
  <Words>1701</Words>
  <Application>Microsoft Office PowerPoint</Application>
  <PresentationFormat>Custom</PresentationFormat>
  <Paragraphs>201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MS Mincho</vt:lpstr>
      <vt:lpstr>Arial</vt:lpstr>
      <vt:lpstr>Calibri</vt:lpstr>
      <vt:lpstr>Mistral</vt:lpstr>
      <vt:lpstr>Times New Roman</vt:lpstr>
      <vt:lpstr>Default Design</vt:lpstr>
      <vt:lpstr>Elevated Tenofovir Exposure via Intensive PK Monitoring is Associated with Progressive Kidney Function Decline Sanjiv M. Baxi, MS, MD, MPH1,2,Kunchok Dorjee, MD, MPH2, on behalf of the WIHS collaborative research group 1Center for AIDS Prevention Studies, University of California, San Francisco, San Francisco, California, USA, and 2School of Public Health, Division of Epidemiology, University of California, Berkeley, Berkeley, California, USA</vt:lpstr>
    </vt:vector>
  </TitlesOfParts>
  <Company>UCSF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Poster in Arial Black, 44 pt, Dark Blue Author Names in Arial, 18 pt bold, Cyan Affiliations in Arial, 16 pt, Cyan</dc:title>
  <dc:creator>Single User</dc:creator>
  <cp:lastModifiedBy>Sanjiv Baxi</cp:lastModifiedBy>
  <cp:revision>300</cp:revision>
  <dcterms:created xsi:type="dcterms:W3CDTF">2007-01-12T19:12:31Z</dcterms:created>
  <dcterms:modified xsi:type="dcterms:W3CDTF">2014-12-08T08:09:10Z</dcterms:modified>
</cp:coreProperties>
</file>