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1"/>
  </p:sldMasterIdLst>
  <p:notesMasterIdLst>
    <p:notesMasterId r:id="rId3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87" r:id="rId33"/>
    <p:sldId id="288" r:id="rId34"/>
    <p:sldId id="290" r:id="rId35"/>
    <p:sldId id="289" r:id="rId36"/>
    <p:sldId id="293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1792544@qq.com" initials="1" lastIdx="1" clrIdx="0">
    <p:extLst>
      <p:ext uri="{19B8F6BF-5375-455C-9EA6-DF929625EA0E}">
        <p15:presenceInfo xmlns:p15="http://schemas.microsoft.com/office/powerpoint/2012/main" userId="567f02b9b07ab0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7626" autoAdjust="0"/>
  </p:normalViewPr>
  <p:slideViewPr>
    <p:cSldViewPr snapToGrid="0">
      <p:cViewPr>
        <p:scale>
          <a:sx n="25" d="100"/>
          <a:sy n="25" d="100"/>
        </p:scale>
        <p:origin x="26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8BB0F-22E1-4DA1-AB97-6ECB144B5BFE}" type="datetimeFigureOut">
              <a:rPr lang="zh-CN" altLang="en-US" smtClean="0"/>
              <a:t>2014/2/8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F0DC5-76AB-4F19-95A2-548E3719E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8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大家好，我是来自大连二十四中的于纪平，屏幕上也打出了我的常用网名</a:t>
            </a:r>
            <a:r>
              <a:rPr lang="en-US" altLang="zh-CN" dirty="0" err="1" smtClean="0"/>
              <a:t>saffah</a:t>
            </a:r>
            <a:r>
              <a:rPr lang="zh-CN" altLang="en-US" dirty="0" smtClean="0"/>
              <a:t>。在开始之前请允许我做一点简短的自我介绍：</a:t>
            </a:r>
            <a:endParaRPr lang="en-US" altLang="zh-CN" dirty="0" smtClean="0"/>
          </a:p>
          <a:p>
            <a:r>
              <a:rPr lang="zh-CN" altLang="en-US" dirty="0" smtClean="0"/>
              <a:t>我学习信息学竞赛到现在大概有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个月了，可以说这个时间一点也不比在座的各位长。第二次来到冬令营这个平台，我就有幸站在这里能讲一点什么。</a:t>
            </a:r>
            <a:endParaRPr lang="en-US" altLang="zh-CN" dirty="0" smtClean="0"/>
          </a:p>
          <a:p>
            <a:r>
              <a:rPr lang="zh-CN" altLang="en-US" dirty="0" smtClean="0"/>
              <a:t>去年来的时候，</a:t>
            </a:r>
            <a:r>
              <a:rPr lang="en-US" altLang="zh-CN" dirty="0" smtClean="0"/>
              <a:t>7</a:t>
            </a:r>
            <a:r>
              <a:rPr lang="zh-CN" altLang="en-US" dirty="0" smtClean="0"/>
              <a:t>天的讲课什么也没听明白，这可能是因为我当时连</a:t>
            </a:r>
            <a:r>
              <a:rPr lang="en-US" altLang="zh-CN" dirty="0" smtClean="0"/>
              <a:t>BFS</a:t>
            </a:r>
            <a:r>
              <a:rPr lang="zh-CN" altLang="en-US" dirty="0" smtClean="0"/>
              <a:t>都不知道是什么东西。我猜在座的一定会有与我去年类似的同学，所以我的选题一点也不高大上，而是这个“分块搜索法”。也请各位神犇们不要鄙视这个选题及其内容。欢迎随时举手提问。</a:t>
            </a:r>
            <a:endParaRPr lang="en-US" altLang="zh-CN" dirty="0" smtClean="0"/>
          </a:p>
          <a:p>
            <a:r>
              <a:rPr lang="zh-CN" altLang="en-US" dirty="0" smtClean="0"/>
              <a:t>而且我知道，在</a:t>
            </a:r>
            <a:r>
              <a:rPr lang="en-US" altLang="zh-CN" dirty="0" smtClean="0"/>
              <a:t>WC</a:t>
            </a:r>
            <a:r>
              <a:rPr lang="zh-CN" altLang="en-US" dirty="0" smtClean="0"/>
              <a:t>上大家都很喜欢睡觉，所以为了提神醒脑，我要讲的第二部分就是“基于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0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注意，这里隐含着一个参数需要我们选择：也就是每次把当前区间分成的段数，在</a:t>
            </a:r>
            <a:r>
              <a:rPr lang="zh-CN" altLang="en-US" dirty="0"/>
              <a:t>这个</a:t>
            </a:r>
            <a:r>
              <a:rPr lang="zh-CN" altLang="en-US" dirty="0" smtClean="0"/>
              <a:t>例子里面我们选的是</a:t>
            </a:r>
            <a:r>
              <a:rPr lang="en-US" altLang="zh-CN" dirty="0" smtClean="0"/>
              <a:t>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设分成了</a:t>
            </a:r>
            <a:r>
              <a:rPr lang="en-US" altLang="zh-CN" dirty="0" smtClean="0"/>
              <a:t>k</a:t>
            </a:r>
            <a:r>
              <a:rPr lang="zh-CN" altLang="en-US" dirty="0" smtClean="0"/>
              <a:t>段，那么需要计算的函数值的个数大约是一个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乘上一个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的级别。</a:t>
            </a:r>
            <a:endParaRPr lang="en-US" altLang="zh-CN" dirty="0" smtClean="0"/>
          </a:p>
          <a:p>
            <a:r>
              <a:rPr lang="zh-CN" altLang="en-US" dirty="0" smtClean="0"/>
              <a:t>根据时限谨慎选择一个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吧！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6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以上方法的效果非常不好。因为经常会出现如图所示的情况：当前的最高点附近只是一个极大值，不是最大值。最大值隐藏在其他几个点附近。</a:t>
            </a:r>
            <a:endParaRPr lang="en-US" altLang="zh-CN" dirty="0" smtClean="0"/>
          </a:p>
          <a:p>
            <a:r>
              <a:rPr lang="zh-CN" altLang="en-US" dirty="0" smtClean="0"/>
              <a:t>增大</a:t>
            </a:r>
            <a:r>
              <a:rPr lang="en-US" altLang="zh-CN" dirty="0" smtClean="0"/>
              <a:t>k</a:t>
            </a:r>
            <a:r>
              <a:rPr lang="zh-CN" altLang="en-US" dirty="0" smtClean="0"/>
              <a:t>确实是一个好方法，不过容易</a:t>
            </a:r>
            <a:r>
              <a:rPr lang="en-US" altLang="zh-CN" dirty="0" smtClean="0"/>
              <a:t>TLE</a:t>
            </a:r>
            <a:r>
              <a:rPr lang="zh-CN" altLang="en-US" dirty="0" smtClean="0"/>
              <a:t>，而且与直接枚举区别不大。</a:t>
            </a:r>
            <a:endParaRPr lang="en-US" altLang="zh-CN" dirty="0" smtClean="0"/>
          </a:p>
          <a:p>
            <a:r>
              <a:rPr lang="zh-CN" altLang="en-US" dirty="0" smtClean="0"/>
              <a:t>那么每次不只取一个，而是取较大的若干个。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8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我们修改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的定义，一开始找</a:t>
            </a:r>
            <a:r>
              <a:rPr lang="en-US" altLang="zh-CN" dirty="0" smtClean="0"/>
              <a:t>k</a:t>
            </a:r>
            <a:r>
              <a:rPr lang="zh-CN" altLang="en-US" dirty="0" smtClean="0"/>
              <a:t>方个初始状态，求出其函数值。</a:t>
            </a:r>
            <a:endParaRPr lang="en-US" altLang="zh-CN" dirty="0" smtClean="0"/>
          </a:p>
          <a:p>
            <a:r>
              <a:rPr lang="zh-CN" altLang="en-US" dirty="0" smtClean="0"/>
              <a:t>从中挑选出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个较优的，令这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zh-CN" altLang="en-US" dirty="0"/>
              <a:t>较</a:t>
            </a:r>
            <a:r>
              <a:rPr lang="zh-CN" altLang="en-US" dirty="0" smtClean="0"/>
              <a:t>优的状态各自扩展为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个状态。</a:t>
            </a:r>
            <a:endParaRPr lang="en-US" altLang="zh-CN" dirty="0" smtClean="0"/>
          </a:p>
          <a:p>
            <a:r>
              <a:rPr lang="zh-CN" altLang="en-US" dirty="0" smtClean="0"/>
              <a:t>这样我们又产生了</a:t>
            </a:r>
            <a:r>
              <a:rPr lang="en-US" altLang="zh-CN" dirty="0" smtClean="0"/>
              <a:t>k</a:t>
            </a:r>
            <a:r>
              <a:rPr lang="zh-CN" altLang="en-US" dirty="0" smtClean="0"/>
              <a:t>方个状态，那么我们一直重复直至达到精度要求。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从原理上来看，这有点像自交的遗传算法。</a:t>
            </a:r>
            <a:endParaRPr lang="en-US" altLang="zh-CN" dirty="0" smtClean="0"/>
          </a:p>
          <a:p>
            <a:r>
              <a:rPr lang="zh-CN" altLang="en-US" dirty="0" smtClean="0"/>
              <a:t>需要计算的函数值大概是一个</a:t>
            </a:r>
            <a:r>
              <a:rPr lang="en-US" altLang="zh-CN" dirty="0" smtClean="0"/>
              <a:t>k</a:t>
            </a:r>
            <a:r>
              <a:rPr lang="zh-CN" altLang="en-US" dirty="0" smtClean="0"/>
              <a:t>方再乘个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的级别，通常</a:t>
            </a:r>
            <a:r>
              <a:rPr lang="en-US" altLang="zh-CN" dirty="0" smtClean="0"/>
              <a:t>k</a:t>
            </a:r>
            <a:r>
              <a:rPr lang="zh-CN" altLang="en-US" dirty="0" smtClean="0"/>
              <a:t>取</a:t>
            </a:r>
            <a:r>
              <a:rPr lang="en-US" altLang="zh-CN" dirty="0" smtClean="0"/>
              <a:t>7</a:t>
            </a:r>
            <a:r>
              <a:rPr lang="zh-CN" altLang="en-US" dirty="0" smtClean="0"/>
              <a:t>确实比较好。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这种情况也经常出现。函数的最大值居然出现在当前最小的一个区间里。</a:t>
            </a:r>
            <a:endParaRPr lang="en-US" altLang="zh-CN" dirty="0" smtClean="0"/>
          </a:p>
          <a:p>
            <a:r>
              <a:rPr lang="zh-CN" altLang="en-US" dirty="0" smtClean="0"/>
              <a:t>一种优化是：每次把当前区间划分成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个时，把每个小区间都以自己为中心伸长一些。</a:t>
            </a:r>
            <a:endParaRPr lang="en-US" altLang="zh-CN" dirty="0" smtClean="0"/>
          </a:p>
          <a:p>
            <a:r>
              <a:rPr lang="zh-CN" altLang="en-US" dirty="0" smtClean="0"/>
              <a:t>通常伸长到原来的</a:t>
            </a:r>
            <a:r>
              <a:rPr lang="en-US" altLang="zh-CN" dirty="0" smtClean="0"/>
              <a:t>k/2</a:t>
            </a:r>
            <a:r>
              <a:rPr lang="zh-CN" altLang="en-US" dirty="0" smtClean="0"/>
              <a:t>倍是比较好的。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33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分块搜索法容易推广到高维情况，如果有多个自变量我们可以一起处理。</a:t>
            </a:r>
            <a:endParaRPr lang="en-US" altLang="zh-CN" dirty="0" smtClean="0"/>
          </a:p>
          <a:p>
            <a:r>
              <a:rPr lang="zh-CN" altLang="en-US" dirty="0" smtClean="0"/>
              <a:t>刚才是切线段，现在是切矩形，切立方体之类，原理都一样，总之很容易推广。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92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下面给几个例题。</a:t>
            </a:r>
            <a:endParaRPr lang="en-US" altLang="zh-CN" dirty="0" smtClean="0"/>
          </a:p>
          <a:p>
            <a:r>
              <a:rPr lang="zh-CN" altLang="en-US" dirty="0" smtClean="0"/>
              <a:t>这道题是</a:t>
            </a:r>
            <a:r>
              <a:rPr lang="en-US" altLang="zh-CN" dirty="0" smtClean="0"/>
              <a:t>World Finals</a:t>
            </a:r>
            <a:r>
              <a:rPr lang="en-US" altLang="zh-CN" baseline="0" dirty="0" smtClean="0"/>
              <a:t> 2008</a:t>
            </a:r>
            <a:r>
              <a:rPr lang="zh-CN" altLang="en-US" baseline="0" dirty="0" smtClean="0"/>
              <a:t>年的</a:t>
            </a:r>
            <a:r>
              <a:rPr lang="en-US" altLang="zh-CN" baseline="0" dirty="0" smtClean="0"/>
              <a:t>G</a:t>
            </a:r>
            <a:r>
              <a:rPr lang="zh-CN" altLang="en-US" baseline="0" dirty="0" smtClean="0"/>
              <a:t>题。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给出一个定义域为</a:t>
            </a:r>
            <a:r>
              <a:rPr lang="en-US" altLang="zh-CN" baseline="0" dirty="0" smtClean="0"/>
              <a:t>-1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的多项式函数，求一条只拐一次的折线，来最小二乘拟合函数图象，其中已给出了折线的折点横坐标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下面给出了一个例子。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83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根据最小二乘拟合的定义，如果知道了折线在</a:t>
            </a:r>
            <a:r>
              <a:rPr lang="en-US" altLang="zh-CN" dirty="0" smtClean="0"/>
              <a:t>-1,c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的纵坐标，就很容易算出拟合误差。</a:t>
            </a:r>
            <a:endParaRPr lang="en-US" altLang="zh-CN" dirty="0" smtClean="0"/>
          </a:p>
          <a:p>
            <a:r>
              <a:rPr lang="zh-CN" altLang="en-US" dirty="0" smtClean="0"/>
              <a:t>设一个函数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，三个自变量是三个纵坐标，实际上我们求的就是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取最小值时三个自变量的取值。</a:t>
            </a:r>
            <a:endParaRPr lang="en-US" altLang="zh-CN" dirty="0" smtClean="0"/>
          </a:p>
          <a:p>
            <a:r>
              <a:rPr lang="zh-CN" altLang="en-US" dirty="0" smtClean="0"/>
              <a:t>那么直接套用上述方法搜索即可。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2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三维广义费马点问题。</a:t>
            </a:r>
            <a:endParaRPr lang="en-US" altLang="zh-CN" dirty="0" smtClean="0"/>
          </a:p>
          <a:p>
            <a:r>
              <a:rPr lang="zh-CN" altLang="en-US" dirty="0" smtClean="0"/>
              <a:t>给出空间中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个点的坐标，每个点有权值。点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是空间中一点，求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与每个点的距离与权值之积的总和的最小值。</a:t>
            </a:r>
            <a:endParaRPr lang="en-US" altLang="zh-CN" dirty="0" smtClean="0"/>
          </a:p>
          <a:p>
            <a:r>
              <a:rPr lang="zh-CN" altLang="en-US" dirty="0" smtClean="0"/>
              <a:t>设一个点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的坐标，直接搜吧！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2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魔塔。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个怪物，给出各自的生命攻击防御。</a:t>
            </a:r>
            <a:endParaRPr lang="en-US" altLang="zh-CN" dirty="0" smtClean="0"/>
          </a:p>
          <a:p>
            <a:r>
              <a:rPr lang="zh-CN" altLang="en-US" dirty="0" smtClean="0"/>
              <a:t>给出购买单位攻击与防御</a:t>
            </a:r>
            <a:r>
              <a:rPr lang="zh-CN" altLang="en-US" baseline="0" dirty="0" smtClean="0"/>
              <a:t>的价格，购买单位生命的价格是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。</a:t>
            </a:r>
            <a:r>
              <a:rPr lang="zh-CN" altLang="en-US" baseline="0" dirty="0"/>
              <a:t>一</a:t>
            </a:r>
            <a:r>
              <a:rPr lang="zh-CN" altLang="en-US" baseline="0" dirty="0" smtClean="0"/>
              <a:t>开始你什么也没有。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求一种代价最小的购买方案，使得你打完所有怪物还活着。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魔塔的战斗规则大家应该都知道。这里稍微改一下，改成怪物先攻击。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95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假设给出了攻击与防御，很容易就可以算出所需生命值，进而算出总花费。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那么我们直接二维搜索就可以了。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也可以优化：假设给出了攻击，可以根据斜率快速求出此时最优的防御。就可以把二维搜变成一维了。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49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那么，我们就开始第一部分，分块搜索法。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66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第一部分结束了。现在开始我们提神醒脑的第二部分：“</a:t>
            </a:r>
            <a:r>
              <a:rPr lang="zh-CN" altLang="en-US" sz="1200" dirty="0" smtClean="0"/>
              <a:t>基于</a:t>
            </a:r>
            <a:r>
              <a:rPr lang="en-US" altLang="zh-CN" sz="1200" dirty="0" smtClean="0"/>
              <a:t>RGSS</a:t>
            </a:r>
            <a:r>
              <a:rPr lang="zh-CN" altLang="en-US" sz="1200" dirty="0" smtClean="0"/>
              <a:t>的游戏与</a:t>
            </a:r>
            <a:r>
              <a:rPr lang="en-US" altLang="zh-CN" sz="1200" dirty="0" smtClean="0"/>
              <a:t>AI</a:t>
            </a:r>
            <a:r>
              <a:rPr lang="zh-CN" altLang="en-US" sz="1200" dirty="0" smtClean="0"/>
              <a:t>制作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25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先简单介绍一下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全称是</a:t>
            </a:r>
            <a:r>
              <a:rPr lang="en-US" altLang="zh-CN" dirty="0" smtClean="0"/>
              <a:t>Ruby Game Script System</a:t>
            </a:r>
            <a:r>
              <a:rPr lang="zh-CN" altLang="en-US" dirty="0" smtClean="0"/>
              <a:t>。顾名思义，就是用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语言编写游戏。</a:t>
            </a:r>
            <a:endParaRPr lang="en-US" altLang="zh-CN" dirty="0" smtClean="0"/>
          </a:p>
          <a:p>
            <a:r>
              <a:rPr lang="en-US" altLang="zh-CN" dirty="0" smtClean="0"/>
              <a:t>Ruby</a:t>
            </a:r>
            <a:r>
              <a:rPr lang="zh-CN" altLang="en-US" dirty="0" smtClean="0"/>
              <a:t>的版本好像有点老，目前最新的</a:t>
            </a:r>
            <a:r>
              <a:rPr lang="en-US" altLang="zh-CN" dirty="0" smtClean="0"/>
              <a:t>RGSS3.0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版本是</a:t>
            </a:r>
            <a:r>
              <a:rPr lang="en-US" altLang="zh-CN" dirty="0" smtClean="0"/>
              <a:t>1.9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提供了一些能简单处理图形的类。因为是“简单”，所以最大只支持</a:t>
            </a:r>
            <a:r>
              <a:rPr lang="en-US" altLang="zh-CN" dirty="0" smtClean="0"/>
              <a:t>640×480</a:t>
            </a:r>
            <a:r>
              <a:rPr lang="zh-CN" altLang="en-US" dirty="0" smtClean="0"/>
              <a:t>的图形界面。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关于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的特性我不在这里介绍，毕竟看我的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代码都是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味的</a:t>
            </a:r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63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要做一个什么样的游戏？</a:t>
            </a:r>
            <a:endParaRPr lang="en-US" altLang="zh-CN" dirty="0" smtClean="0"/>
          </a:p>
          <a:p>
            <a:r>
              <a:rPr lang="zh-CN" altLang="en-US" dirty="0" smtClean="0"/>
              <a:t>要做一个</a:t>
            </a:r>
            <a:r>
              <a:rPr lang="en-US" altLang="zh-CN" dirty="0" smtClean="0"/>
              <a:t>1v1</a:t>
            </a:r>
            <a:r>
              <a:rPr lang="zh-CN" altLang="en-US" dirty="0" smtClean="0"/>
              <a:t>的对战游戏，有人物属性、技能、能力提升系统。</a:t>
            </a:r>
            <a:endParaRPr lang="en-US" altLang="zh-CN" dirty="0" smtClean="0"/>
          </a:p>
          <a:p>
            <a:r>
              <a:rPr lang="zh-CN" altLang="en-US" dirty="0" smtClean="0"/>
              <a:t>还有一些</a:t>
            </a:r>
            <a:r>
              <a:rPr lang="en-US" altLang="zh-CN" dirty="0" smtClean="0"/>
              <a:t>AI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AI</a:t>
            </a:r>
            <a:r>
              <a:rPr lang="zh-CN" altLang="en-US" dirty="0" smtClean="0"/>
              <a:t>反馈的结果修改设计，使游戏越来越平衡。</a:t>
            </a:r>
            <a:endParaRPr lang="en-US" altLang="zh-CN" dirty="0" smtClean="0"/>
          </a:p>
          <a:p>
            <a:r>
              <a:rPr lang="zh-CN" altLang="en-US" dirty="0" smtClean="0"/>
              <a:t>最终选取不同难度的</a:t>
            </a:r>
            <a:r>
              <a:rPr lang="en-US" altLang="zh-CN" dirty="0" smtClean="0"/>
              <a:t>AI</a:t>
            </a:r>
            <a:r>
              <a:rPr lang="zh-CN" altLang="en-US" dirty="0" smtClean="0"/>
              <a:t>做成</a:t>
            </a:r>
            <a:r>
              <a:rPr lang="en-US" altLang="zh-CN" dirty="0" err="1" smtClean="0"/>
              <a:t>PvE</a:t>
            </a:r>
            <a:r>
              <a:rPr lang="zh-CN" altLang="en-US" dirty="0" smtClean="0"/>
              <a:t>系统供人类娱乐。</a:t>
            </a:r>
            <a:endParaRPr lang="en-US" altLang="zh-CN" dirty="0" smtClean="0"/>
          </a:p>
          <a:p>
            <a:r>
              <a:rPr lang="zh-CN" altLang="en-US" dirty="0" smtClean="0"/>
              <a:t>但是其实设计个</a:t>
            </a:r>
            <a:r>
              <a:rPr lang="en-US" altLang="zh-CN" dirty="0" smtClean="0"/>
              <a:t>AI</a:t>
            </a:r>
            <a:r>
              <a:rPr lang="zh-CN" altLang="en-US" dirty="0" smtClean="0"/>
              <a:t>比赛也挺好的对吧！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38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9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74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57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32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6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6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6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分块搜索法是干什么的？</a:t>
            </a:r>
            <a:endParaRPr lang="en-US" altLang="zh-CN" dirty="0" smtClean="0"/>
          </a:p>
          <a:p>
            <a:r>
              <a:rPr lang="zh-CN" altLang="en-US" dirty="0" smtClean="0"/>
              <a:t>它是一个近似算法，用来求函数的最值及此时自变量的取值。</a:t>
            </a:r>
            <a:endParaRPr lang="en-US" altLang="zh-CN" dirty="0" smtClean="0"/>
          </a:p>
          <a:p>
            <a:r>
              <a:rPr lang="zh-CN" altLang="en-US" dirty="0" smtClean="0"/>
              <a:t>通常我们有模拟退火和遗传算法等来解决这类问题。但是分块搜索法更好理解，更好卡时，而且还更好写。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39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48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8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76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33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806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79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46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那么，我们就开始第一部分，分块搜索法。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8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首先，关于近似算法，我有点话要讲。</a:t>
            </a:r>
            <a:endParaRPr lang="en-US" altLang="zh-CN" dirty="0" smtClean="0"/>
          </a:p>
          <a:p>
            <a:r>
              <a:rPr lang="zh-CN" altLang="en-US" dirty="0" smtClean="0"/>
              <a:t>求函数的最值，如果要准确算法的话，恐怕必须得尝试定义域内的所有取值。</a:t>
            </a:r>
            <a:endParaRPr lang="en-US" altLang="zh-CN" dirty="0" smtClean="0"/>
          </a:p>
          <a:p>
            <a:r>
              <a:rPr lang="zh-CN" altLang="en-US" dirty="0" smtClean="0"/>
              <a:t>但是，</a:t>
            </a:r>
            <a:r>
              <a:rPr lang="en-US" altLang="zh-CN" dirty="0" smtClean="0"/>
              <a:t>OI</a:t>
            </a:r>
            <a:r>
              <a:rPr lang="zh-CN" altLang="en-US" dirty="0" smtClean="0"/>
              <a:t>有部分分！很可能得到最优解的近似算法也是我们很受欢迎的。</a:t>
            </a:r>
            <a:endParaRPr lang="en-US" altLang="zh-CN" dirty="0" smtClean="0"/>
          </a:p>
          <a:p>
            <a:r>
              <a:rPr lang="zh-CN" altLang="en-US" dirty="0" smtClean="0"/>
              <a:t>注意！近似算法当然不等于骗分，但是关于骗分，有一件事情不得不说：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19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下面请大家看一道题，这是大家都知道的主席出的一道题：恒等有理式。</a:t>
            </a:r>
            <a:endParaRPr lang="en-US" altLang="zh-CN" dirty="0" smtClean="0"/>
          </a:p>
          <a:p>
            <a:r>
              <a:rPr lang="zh-CN" altLang="en-US" dirty="0" smtClean="0"/>
              <a:t>每次给出两个有理式，式子长度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万，问它们是否恒等。比如屏幕上给出了几个例子。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正解是显然的，在模随机质数的意义下，随机代入若干个数，进行表达式求值，多次检验是否相等。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但是当时我实在是太弱了，并且也没时间了，所以：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92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所以我就写了这样一个程序，大家可以看看：</a:t>
            </a:r>
            <a:endParaRPr lang="en-US" altLang="zh-CN" dirty="0" smtClean="0"/>
          </a:p>
          <a:p>
            <a:r>
              <a:rPr lang="zh-CN" altLang="en-US" dirty="0" smtClean="0"/>
              <a:t>如果看不懂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的话我大概给解释一下：</a:t>
            </a:r>
            <a:endParaRPr lang="en-US" altLang="zh-CN" dirty="0" smtClean="0"/>
          </a:p>
          <a:p>
            <a:r>
              <a:rPr lang="zh-CN" altLang="en-US" dirty="0" smtClean="0"/>
              <a:t>如果在式子里发现了这个“十分之一的多少次幂”就输出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；如果发现了连续的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0</a:t>
            </a:r>
            <a:r>
              <a:rPr lang="zh-CN" altLang="en-US" dirty="0" smtClean="0"/>
              <a:t>就输出</a:t>
            </a:r>
            <a:r>
              <a:rPr lang="en-US" altLang="zh-CN" dirty="0" smtClean="0"/>
              <a:t>NO</a:t>
            </a:r>
            <a:r>
              <a:rPr lang="zh-CN" altLang="en-US" dirty="0" smtClean="0"/>
              <a:t>；否则还是输出</a:t>
            </a:r>
            <a:r>
              <a:rPr lang="en-US" altLang="zh-CN" dirty="0" smtClean="0"/>
              <a:t>YES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然后可以看一下评测结果。</a:t>
            </a:r>
            <a:endParaRPr lang="en-US" altLang="zh-CN" dirty="0" smtClean="0"/>
          </a:p>
          <a:p>
            <a:r>
              <a:rPr lang="zh-CN" altLang="en-US" dirty="0" smtClean="0"/>
              <a:t>这个故事告诉我们要敢于骗分。扯远了。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6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好的我们回到正题。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众所周知，主席出的数据向来很强。尤其是这道题的数据更加丧心病狂。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这种程序都能骗到分，那么是不是说明了接下来要介绍的算法也能骗到一点什么呢？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1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既然求函数的最值是个很难的问题，我们就找一个近似算法，并且还要做几个约定：</a:t>
            </a:r>
            <a:endParaRPr lang="en-US" altLang="zh-CN" dirty="0" smtClean="0"/>
          </a:p>
          <a:p>
            <a:r>
              <a:rPr lang="zh-CN" altLang="en-US" dirty="0" smtClean="0"/>
              <a:t>我们假定，函数不是这样的；</a:t>
            </a:r>
            <a:endParaRPr lang="en-US" altLang="zh-CN" dirty="0" smtClean="0"/>
          </a:p>
          <a:p>
            <a:r>
              <a:rPr lang="zh-CN" altLang="en-US" dirty="0" smtClean="0"/>
              <a:t>也不能是这样的；</a:t>
            </a:r>
            <a:endParaRPr lang="en-US" altLang="zh-CN" dirty="0" smtClean="0"/>
          </a:p>
          <a:p>
            <a:r>
              <a:rPr lang="zh-CN" altLang="en-US" dirty="0" smtClean="0"/>
              <a:t>更不能是这样的！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82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如果让人去找函数的最值，当然得画图象。那么我们也画图象。</a:t>
            </a:r>
            <a:endParaRPr lang="en-US" altLang="zh-CN" dirty="0" smtClean="0"/>
          </a:p>
          <a:p>
            <a:r>
              <a:rPr lang="zh-CN" altLang="en-US" dirty="0" smtClean="0"/>
              <a:t>假设我们把当前区间分成了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份，取每份的中点描出了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个点。那么我们要的最大值很可能就在最高的点附近。</a:t>
            </a:r>
            <a:endParaRPr lang="en-US" altLang="zh-CN" dirty="0" smtClean="0"/>
          </a:p>
          <a:p>
            <a:r>
              <a:rPr lang="zh-CN" altLang="en-US" dirty="0" smtClean="0"/>
              <a:t>那么我们就把当前区间缩小到最高点所在的区间。这样一直处理下去直到当前区间足够小。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0DC5-76AB-4F19-95A2-548E3719EE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2299-9F40-43CB-A303-1A99A40F3A5E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4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3CD7-5A2C-4F39-8974-388A51BFF432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3FD9-E00B-4C2B-AF51-7093E655CBAF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08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EB75-B214-4463-9E2C-D62BC5C5879E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296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747B-6C3D-406D-8C2D-F93F00861C33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4ABE-1E4D-48FE-B2BE-DB2283B22127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37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A179-2D05-4CA4-8F19-F226F4203678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1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0B73-B72C-4B25-A233-D291E86F1980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19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CB3E-1634-4EC9-8216-1E59250C7C3A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6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8CA-D7EE-4381-A894-1C66592CAF97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4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C113-A1BF-4455-BB07-CF957401CD07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18-4702-48BE-8012-A3263114A69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3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9838-F1AE-40BB-8B8A-F822F33151D2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3F8F-5A5D-4F3E-BA5B-8E246E1DCE4D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7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E234-8D8F-4146-B814-F40FE4302321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6C2F-AD1E-405D-83A7-9E16EA402059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BF46-9FB1-4807-AF52-EE9FB22D4E8C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40A332-6BAA-4FB6-80BF-2A26E1CF61EB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29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50" dirty="0"/>
              <a:t>分块搜索法</a:t>
            </a:r>
            <a:r>
              <a:rPr lang="en-US" altLang="zh-CN" sz="4050" dirty="0"/>
              <a:t>&amp;</a:t>
            </a:r>
            <a:br>
              <a:rPr lang="en-US" altLang="zh-CN" sz="4050" dirty="0"/>
            </a:br>
            <a:r>
              <a:rPr lang="zh-CN" altLang="en-US" sz="4050" dirty="0"/>
              <a:t>基于</a:t>
            </a:r>
            <a:r>
              <a:rPr lang="en-US" altLang="zh-CN" sz="4050" dirty="0"/>
              <a:t>RGSS</a:t>
            </a:r>
            <a:r>
              <a:rPr lang="zh-CN" altLang="en-US" sz="4050" dirty="0"/>
              <a:t>的游戏与</a:t>
            </a:r>
            <a:r>
              <a:rPr lang="en-US" altLang="zh-CN" sz="4050" dirty="0"/>
              <a:t>AI</a:t>
            </a:r>
            <a:r>
              <a:rPr lang="zh-CN" altLang="en-US" sz="4050" dirty="0"/>
              <a:t>制作</a:t>
            </a:r>
            <a:endParaRPr lang="zh-CN" altLang="en-US" sz="405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大连二十四中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6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我们需要选择每次把当前区间分成的段数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设分成了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段，那么需要计算的函数值的个数大约为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根据时限谨慎选择一个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吧！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2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C6A-69DC-47AB-BCCA-87D79CA2958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事实上这种效果十分不好</a:t>
                </a:r>
                <a:endParaRPr lang="en-US" altLang="zh-CN" dirty="0" smtClean="0"/>
              </a:p>
              <a:p>
                <a:r>
                  <a:rPr lang="zh-CN" altLang="en-US" dirty="0"/>
                  <a:t>如图所</a:t>
                </a:r>
                <a:r>
                  <a:rPr lang="zh-CN" altLang="en-US" dirty="0" smtClean="0"/>
                  <a:t>示的效果在实际中经常出现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增大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？在不会</a:t>
                </a:r>
                <a:r>
                  <a:rPr lang="en-US" altLang="zh-CN" dirty="0" smtClean="0"/>
                  <a:t>TLE</a:t>
                </a:r>
                <a:r>
                  <a:rPr lang="zh-CN" altLang="en-US" dirty="0" smtClean="0"/>
                  <a:t>的情况下是个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好办法，但是就与枚举区别不大了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每次选择最大的若干个分别扩展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2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B74A-8C92-4FF9-A049-10373E35E3C2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768" y="1501274"/>
            <a:ext cx="2836069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/>
                  <a:t>修改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的定义，一开始找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个初始状态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选出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个较优的，令它们各自扩展为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个状态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又产生了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个状态，一直重复直至达到精度要求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自交的遗传算法？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需要计算的函数值个数为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/>
                  <a:t>，通常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取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确实比较好。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2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A99B-7FA4-4907-A4C5-D8EE353DED27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还有一个小优化</a:t>
                </a:r>
                <a:endParaRPr lang="en-US" altLang="zh-CN" dirty="0" smtClean="0"/>
              </a:p>
              <a:p>
                <a:r>
                  <a:rPr lang="zh-CN" altLang="en-US" dirty="0"/>
                  <a:t>如图所</a:t>
                </a:r>
                <a:r>
                  <a:rPr lang="zh-CN" altLang="en-US" dirty="0" smtClean="0"/>
                  <a:t>示的情况也经常出现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每次把当前区间划分成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个时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把它们各自以自己为中心扩展一些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通常扩展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倍是比较好的选择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86B5-47D2-4DCA-BF51-6D66D4710BA7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644" y="1943100"/>
            <a:ext cx="3321844" cy="12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多维情况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如果有多个自变量我们可以一起处理</a:t>
            </a:r>
            <a:endParaRPr lang="en-US" altLang="zh-CN" dirty="0" smtClean="0"/>
          </a:p>
          <a:p>
            <a:r>
              <a:rPr lang="zh-CN" altLang="en-US" dirty="0" smtClean="0"/>
              <a:t>切线段→切矩形，切立方体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很容易推广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DA52-3DE8-4543-9111-D0CADE35363A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 Loss</a:t>
            </a:r>
            <a:br>
              <a:rPr lang="en-US" altLang="zh-CN" dirty="0" smtClean="0"/>
            </a:br>
            <a:r>
              <a:rPr lang="en-US" altLang="zh-CN" dirty="0" smtClean="0"/>
              <a:t>ACM/ICPC World Finals 2008 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4585" y="2396939"/>
                <a:ext cx="4269521" cy="3146611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给出一个定义域为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的多项式函数，求一条折线（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条线段组成）来最小二乘拟合函数图象。折线的折点的横坐标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已给出。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例如右图是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−0.2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时的答案：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2052918"/>
                <a:ext cx="5692695" cy="4195481"/>
              </a:xfrm>
              <a:blipFill rotWithShape="0">
                <a:blip r:embed="rId3"/>
                <a:stretch>
                  <a:fillRect l="-1392" t="-1890" r="-5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62E-56EE-49D8-9637-54A6342024DC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32154" r="32475"/>
          <a:stretch/>
        </p:blipFill>
        <p:spPr>
          <a:xfrm>
            <a:off x="4782305" y="2586994"/>
            <a:ext cx="3359238" cy="24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 Loss</a:t>
            </a:r>
            <a:br>
              <a:rPr lang="en-US" altLang="zh-CN" dirty="0" smtClean="0"/>
            </a:br>
            <a:r>
              <a:rPr lang="en-US" altLang="zh-CN" dirty="0" smtClean="0"/>
              <a:t>ACM/ICPC World Finals 2008 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4585" y="2396939"/>
                <a:ext cx="4269521" cy="3146611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求折线拟合的误差只需知道折线在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zh-CN" altLang="en-US" dirty="0" smtClean="0"/>
                  <a:t>三处的纵坐标，然后就可以随意积分了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 smtClean="0"/>
                  <a:t>是已知的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直接套用上述方法搜索即可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2052918"/>
                <a:ext cx="5692695" cy="4195481"/>
              </a:xfrm>
              <a:blipFill rotWithShape="0">
                <a:blip r:embed="rId3"/>
                <a:stretch>
                  <a:fillRect l="-1392" t="-1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A62E-56EE-49D8-9637-54A6342024DC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32154" r="32475"/>
          <a:stretch/>
        </p:blipFill>
        <p:spPr>
          <a:xfrm>
            <a:off x="4782305" y="2586994"/>
            <a:ext cx="3359238" cy="24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三维广义费马点问题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给出三维空间中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的坐标，每个点有权值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点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直接搜吧！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2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个怪物，给出生命攻击和防御力。</a:t>
                </a:r>
                <a:endParaRPr lang="en-US" altLang="zh-CN" dirty="0" smtClean="0"/>
              </a:p>
              <a:p>
                <a:r>
                  <a:rPr lang="zh-CN" altLang="en-US" dirty="0"/>
                  <a:t>给</a:t>
                </a:r>
                <a:r>
                  <a:rPr lang="zh-CN" altLang="en-US" dirty="0" smtClean="0"/>
                  <a:t>出购买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攻击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防御的价格，购买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生命值的价格是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求一种代价最小的购买方案，使得你能打完所有怪物还活着。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战斗规则与魔塔一样，大家都玩过。但是怪物先攻击。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dirty="0" smtClean="0"/>
                  <a:t>，怪物的属性值不超过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2" t="-1890" r="-3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魔塔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ATK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DEF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zh-CN" altLang="en-US" dirty="0" smtClean="0"/>
                  <a:t>，可以直接二维搜，可以</a:t>
                </a:r>
                <a:r>
                  <a:rPr lang="en-US" altLang="zh-CN" dirty="0" smtClean="0"/>
                  <a:t>AC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优化：假设给出了攻击，可以根据斜率，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求出此时最优的防御。这样就可以一维搜了。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2" t="-1890" r="-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50" dirty="0"/>
              <a:t>第一部分 分块搜索法</a:t>
            </a:r>
            <a:endParaRPr lang="zh-CN" altLang="en-US" sz="405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大连二十四中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5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50" dirty="0"/>
              <a:t>第二部分</a:t>
            </a:r>
            <a:r>
              <a:rPr lang="en-US" altLang="zh-CN" sz="4050" dirty="0"/>
              <a:t/>
            </a:r>
            <a:br>
              <a:rPr lang="en-US" altLang="zh-CN" sz="4050" dirty="0"/>
            </a:br>
            <a:r>
              <a:rPr lang="zh-CN" altLang="en-US" sz="4050" dirty="0"/>
              <a:t>基于</a:t>
            </a:r>
            <a:r>
              <a:rPr lang="en-US" altLang="zh-CN" sz="4050" dirty="0"/>
              <a:t>RGSS</a:t>
            </a:r>
            <a:r>
              <a:rPr lang="zh-CN" altLang="en-US" sz="4050" dirty="0"/>
              <a:t>的</a:t>
            </a:r>
            <a:r>
              <a:rPr lang="zh-CN" altLang="en-US" sz="4050" dirty="0"/>
              <a:t>游戏</a:t>
            </a:r>
            <a:r>
              <a:rPr lang="zh-CN" altLang="en-US" sz="4050" dirty="0"/>
              <a:t>与</a:t>
            </a:r>
            <a:r>
              <a:rPr lang="en-US" altLang="zh-CN" sz="4050" dirty="0"/>
              <a:t>AI</a:t>
            </a:r>
            <a:r>
              <a:rPr lang="zh-CN" altLang="en-US" sz="4050" dirty="0"/>
              <a:t>制作</a:t>
            </a:r>
            <a:endParaRPr lang="zh-CN" altLang="en-US" sz="405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大连二十四中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0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RGSS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Ruby Game Script System</a:t>
            </a:r>
          </a:p>
          <a:p>
            <a:r>
              <a:rPr lang="zh-CN" altLang="en-US" dirty="0" smtClean="0"/>
              <a:t>让你用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语言写游戏的东西</a:t>
            </a:r>
            <a:endParaRPr lang="en-US" altLang="zh-CN" dirty="0" smtClean="0"/>
          </a:p>
          <a:p>
            <a:r>
              <a:rPr lang="zh-CN" altLang="en-US" dirty="0" smtClean="0"/>
              <a:t>几乎兼容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 </a:t>
            </a:r>
            <a:r>
              <a:rPr lang="en-US" altLang="zh-CN" dirty="0" smtClean="0"/>
              <a:t>1.9</a:t>
            </a:r>
          </a:p>
          <a:p>
            <a:r>
              <a:rPr lang="zh-CN" altLang="en-US" dirty="0" smtClean="0"/>
              <a:t>内部提供了一些能简单处理图形的类</a:t>
            </a:r>
            <a:endParaRPr lang="en-US" altLang="zh-CN" dirty="0" smtClean="0"/>
          </a:p>
          <a:p>
            <a:r>
              <a:rPr lang="en-US" altLang="zh-CN" dirty="0" smtClean="0"/>
              <a:t>640×480</a:t>
            </a:r>
            <a:endParaRPr lang="en-US" altLang="zh-CN" dirty="0"/>
          </a:p>
          <a:p>
            <a:r>
              <a:rPr lang="zh-CN" altLang="en-US" dirty="0" smtClean="0"/>
              <a:t>关于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的特性将不在这里介绍，毕竟看我的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代码都是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味的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做一个</a:t>
            </a:r>
            <a:r>
              <a:rPr lang="en-US" altLang="zh-CN" dirty="0" smtClean="0"/>
              <a:t>1v1</a:t>
            </a:r>
            <a:r>
              <a:rPr lang="zh-CN" altLang="en-US" dirty="0" smtClean="0"/>
              <a:t>的对战游戏</a:t>
            </a:r>
            <a:endParaRPr lang="en-US" altLang="zh-CN" dirty="0" smtClean="0"/>
          </a:p>
          <a:p>
            <a:r>
              <a:rPr lang="zh-CN" altLang="en-US" dirty="0" smtClean="0"/>
              <a:t>设计人物属性、技能、能力提升系统并实现之</a:t>
            </a:r>
            <a:endParaRPr lang="en-US" altLang="zh-CN" dirty="0" smtClean="0"/>
          </a:p>
          <a:p>
            <a:r>
              <a:rPr lang="zh-CN" altLang="en-US" dirty="0" smtClean="0"/>
              <a:t>设计一些</a:t>
            </a:r>
            <a:r>
              <a:rPr lang="en-US" altLang="zh-CN" dirty="0" smtClean="0"/>
              <a:t>AI</a:t>
            </a:r>
            <a:r>
              <a:rPr lang="zh-CN" altLang="en-US" dirty="0" smtClean="0"/>
              <a:t>并实现之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AI</a:t>
            </a:r>
            <a:r>
              <a:rPr lang="zh-CN" altLang="en-US" dirty="0" smtClean="0"/>
              <a:t>对战的结果修改第一步的设计，使这个游戏越来越平衡</a:t>
            </a:r>
            <a:endParaRPr lang="en-US" altLang="zh-CN" dirty="0" smtClean="0"/>
          </a:p>
          <a:p>
            <a:r>
              <a:rPr lang="zh-CN" altLang="en-US" dirty="0" smtClean="0"/>
              <a:t>最终做成</a:t>
            </a:r>
            <a:r>
              <a:rPr lang="en-US" altLang="zh-CN" dirty="0" err="1" smtClean="0"/>
              <a:t>PvE</a:t>
            </a:r>
            <a:r>
              <a:rPr lang="zh-CN" altLang="en-US" dirty="0" smtClean="0"/>
              <a:t>系统以供娱乐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是多次修改后的一个比较平衡的设计：</a:t>
            </a:r>
            <a:endParaRPr lang="en-US" altLang="zh-CN" dirty="0" smtClean="0"/>
          </a:p>
          <a:p>
            <a:r>
              <a:rPr lang="zh-CN" altLang="en-US" dirty="0" smtClean="0"/>
              <a:t>人物初始为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级，满级</a:t>
            </a:r>
            <a:r>
              <a:rPr lang="en-US" altLang="zh-CN" dirty="0" smtClean="0"/>
              <a:t>10</a:t>
            </a:r>
            <a:r>
              <a:rPr lang="zh-CN" altLang="en-US" dirty="0" smtClean="0"/>
              <a:t>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造成击杀升</a:t>
            </a:r>
            <a:r>
              <a:rPr lang="en-US" altLang="zh-CN" dirty="0" smtClean="0"/>
              <a:t>¼</a:t>
            </a:r>
            <a:r>
              <a:rPr lang="zh-CN" altLang="en-US" dirty="0" smtClean="0"/>
              <a:t>级，被击杀升</a:t>
            </a:r>
            <a:r>
              <a:rPr lang="en-US" altLang="zh-CN" dirty="0" smtClean="0"/>
              <a:t>½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r>
              <a:rPr lang="zh-CN" altLang="en-US" dirty="0"/>
              <a:t>击</a:t>
            </a:r>
            <a:r>
              <a:rPr lang="zh-CN" altLang="en-US" dirty="0" smtClean="0"/>
              <a:t>杀或被击杀</a:t>
            </a:r>
            <a:r>
              <a:rPr lang="en-US" altLang="zh-CN" dirty="0" smtClean="0"/>
              <a:t>20</a:t>
            </a:r>
            <a:r>
              <a:rPr lang="zh-CN" altLang="en-US" smtClean="0"/>
              <a:t>次则游戏结束</a:t>
            </a:r>
            <a:endParaRPr lang="en-US" altLang="zh-CN" dirty="0" smtClean="0"/>
          </a:p>
          <a:p>
            <a:r>
              <a:rPr lang="zh-CN" altLang="en-US" dirty="0"/>
              <a:t>生命</a:t>
            </a:r>
            <a:r>
              <a:rPr lang="zh-CN" altLang="en-US" dirty="0" smtClean="0"/>
              <a:t>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法力值</a:t>
            </a:r>
            <a:r>
              <a:rPr lang="en-US" altLang="zh-CN" dirty="0" smtClean="0"/>
              <a:t>1100+100</a:t>
            </a:r>
            <a:r>
              <a:rPr lang="zh-CN" altLang="en-US" dirty="0" smtClean="0"/>
              <a:t>每级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每秒恢复</a:t>
            </a:r>
            <a:r>
              <a:rPr lang="en-US" altLang="zh-CN" dirty="0" smtClean="0"/>
              <a:t>1%</a:t>
            </a:r>
            <a:r>
              <a:rPr lang="zh-CN" altLang="en-US" dirty="0" smtClean="0"/>
              <a:t>的生命值与法力值</a:t>
            </a:r>
            <a:endParaRPr lang="en-US" altLang="zh-CN" dirty="0" smtClean="0"/>
          </a:p>
          <a:p>
            <a:r>
              <a:rPr lang="zh-CN" altLang="en-US" dirty="0" smtClean="0"/>
              <a:t>物理攻击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法术攻击</a:t>
            </a:r>
            <a:r>
              <a:rPr lang="en-US" altLang="zh-CN" dirty="0" smtClean="0"/>
              <a:t>110+10</a:t>
            </a:r>
            <a:r>
              <a:rPr lang="zh-CN" altLang="en-US" dirty="0" smtClean="0"/>
              <a:t>每级</a:t>
            </a:r>
            <a:endParaRPr lang="en-US" altLang="zh-CN" dirty="0" smtClean="0"/>
          </a:p>
          <a:p>
            <a:r>
              <a:rPr lang="zh-CN" altLang="en-US" dirty="0" smtClean="0"/>
              <a:t>物理防御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法术防御</a:t>
            </a:r>
            <a:r>
              <a:rPr lang="en-US" altLang="zh-CN" dirty="0" smtClean="0"/>
              <a:t>11+1</a:t>
            </a:r>
            <a:r>
              <a:rPr lang="zh-CN" altLang="en-US" dirty="0" smtClean="0"/>
              <a:t>每级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物理防御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法术防御</a:t>
            </a:r>
            <a:r>
              <a:rPr lang="en-US" altLang="zh-CN" dirty="0" smtClean="0"/>
              <a:t>11+1</a:t>
            </a:r>
            <a:r>
              <a:rPr lang="zh-CN" altLang="en-US" dirty="0" smtClean="0"/>
              <a:t>每级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点防御减少</a:t>
            </a:r>
            <a:r>
              <a:rPr lang="en-US" altLang="zh-CN" dirty="0" smtClean="0"/>
              <a:t>1%</a:t>
            </a:r>
            <a:r>
              <a:rPr lang="zh-CN" altLang="en-US" dirty="0" smtClean="0"/>
              <a:t>的伤害，按乘法叠加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即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点防御减少</a:t>
            </a:r>
            <a:r>
              <a:rPr lang="en-US" altLang="zh-CN" dirty="0" smtClean="0"/>
              <a:t>1.99%</a:t>
            </a:r>
            <a:r>
              <a:rPr lang="zh-CN" altLang="en-US" dirty="0" smtClean="0"/>
              <a:t>的伤害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点防御大致会减少</a:t>
            </a:r>
            <a:r>
              <a:rPr lang="en-US" altLang="zh-CN" dirty="0" smtClean="0"/>
              <a:t>63.4%</a:t>
            </a:r>
            <a:r>
              <a:rPr lang="zh-CN" altLang="en-US" dirty="0" smtClean="0"/>
              <a:t>的伤害</a:t>
            </a:r>
            <a:endParaRPr lang="en-US" altLang="zh-CN" dirty="0" smtClean="0"/>
          </a:p>
          <a:p>
            <a:r>
              <a:rPr lang="zh-CN" altLang="en-US" dirty="0"/>
              <a:t>物理</a:t>
            </a:r>
            <a:r>
              <a:rPr lang="zh-CN" altLang="en-US" dirty="0" smtClean="0"/>
              <a:t>穿透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法术穿透初始为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zh-CN" altLang="en-US" dirty="0" smtClean="0"/>
              <a:t>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点穿透会无视对方</a:t>
            </a:r>
            <a:r>
              <a:rPr lang="en-US" altLang="zh-CN" dirty="0" smtClean="0"/>
              <a:t>1%</a:t>
            </a:r>
            <a:r>
              <a:rPr lang="zh-CN" altLang="en-US" dirty="0" smtClean="0"/>
              <a:t>的防御，叠加方式同上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攻击速度</a:t>
            </a:r>
            <a:r>
              <a:rPr lang="en-US" altLang="zh-CN" dirty="0" smtClean="0"/>
              <a:t>55+5</a:t>
            </a:r>
            <a:r>
              <a:rPr lang="zh-CN" altLang="en-US" dirty="0" smtClean="0"/>
              <a:t>每级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是指每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秒能发动普通攻击的次数</a:t>
            </a:r>
            <a:endParaRPr lang="en-US" altLang="zh-CN" dirty="0" smtClean="0"/>
          </a:p>
          <a:p>
            <a:r>
              <a:rPr lang="zh-CN" altLang="en-US" dirty="0" smtClean="0"/>
              <a:t>物理</a:t>
            </a:r>
            <a:r>
              <a:rPr lang="zh-CN" altLang="en-US" dirty="0"/>
              <a:t>吸</a:t>
            </a:r>
            <a:r>
              <a:rPr lang="zh-CN" altLang="en-US" dirty="0" smtClean="0"/>
              <a:t>血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法术吸血初始为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zh-CN" altLang="en-US" dirty="0" smtClean="0"/>
              <a:t>物理吸血只会在普通攻击时触发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法术吸血会在造成任何魔法伤害时触发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（非普通攻击的物理伤害不会触发吸血效果）</a:t>
            </a:r>
            <a:endParaRPr lang="en-US" altLang="zh-CN" dirty="0" smtClean="0"/>
          </a:p>
          <a:p>
            <a:r>
              <a:rPr lang="zh-CN" altLang="en-US" dirty="0"/>
              <a:t>冷却</a:t>
            </a:r>
            <a:r>
              <a:rPr lang="zh-CN" altLang="en-US" dirty="0" smtClean="0"/>
              <a:t>缩减初始为</a:t>
            </a:r>
            <a:r>
              <a:rPr lang="en-US" altLang="zh-CN" dirty="0" smtClean="0"/>
              <a:t>0</a:t>
            </a:r>
            <a:br>
              <a:rPr lang="en-US" altLang="zh-CN" dirty="0" smtClean="0"/>
            </a:br>
            <a:r>
              <a:rPr lang="zh-CN" altLang="en-US" dirty="0" smtClean="0"/>
              <a:t>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点冷却缩减减少</a:t>
            </a:r>
            <a:r>
              <a:rPr lang="en-US" altLang="zh-CN" dirty="0" smtClean="0"/>
              <a:t>1%</a:t>
            </a:r>
            <a:r>
              <a:rPr lang="zh-CN" altLang="en-US" dirty="0" smtClean="0"/>
              <a:t>的技能冷却时间，叠加方式同防御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移动速度等级</a:t>
                </a:r>
                <a:r>
                  <a:rPr lang="en-US" altLang="zh-CN" dirty="0" smtClean="0"/>
                  <a:t>2.05+0.05</a:t>
                </a:r>
                <a:r>
                  <a:rPr lang="zh-CN" altLang="en-US" dirty="0" smtClean="0"/>
                  <a:t>每级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 smtClean="0"/>
                  <a:t>实际移动速度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1.01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移动速度等级</m:t>
                        </m:r>
                      </m:e>
                    </m:d>
                  </m:oMath>
                </a14:m>
                <a:r>
                  <a:rPr lang="zh-CN" altLang="en-US" dirty="0" smtClean="0"/>
                  <a:t>，单位是像素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秒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级的移动速度是</a:t>
                </a:r>
                <a:r>
                  <a:rPr lang="en-US" altLang="zh-CN" dirty="0" smtClean="0"/>
                  <a:t>72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级的移动速度是</a:t>
                </a:r>
                <a:r>
                  <a:rPr lang="en-US" altLang="zh-CN" dirty="0" smtClean="0"/>
                  <a:t>92</a:t>
                </a:r>
                <a:br>
                  <a:rPr lang="en-US" altLang="zh-CN" dirty="0" smtClean="0"/>
                </a:br>
                <a:r>
                  <a:rPr lang="zh-CN" altLang="en-US" dirty="0" smtClean="0"/>
                  <a:t>地图的规模是</a:t>
                </a:r>
                <a:r>
                  <a:rPr lang="en-US" altLang="zh-CN" dirty="0" smtClean="0"/>
                  <a:t>624×288</a:t>
                </a:r>
              </a:p>
              <a:p>
                <a:r>
                  <a:rPr lang="zh-CN" altLang="en-US" dirty="0" smtClean="0"/>
                  <a:t>初始有</a:t>
                </a:r>
                <a:r>
                  <a:rPr lang="en-US" altLang="zh-CN" dirty="0" smtClean="0"/>
                  <a:t>500</a:t>
                </a:r>
                <a:r>
                  <a:rPr lang="zh-CN" altLang="en-US" dirty="0" smtClean="0"/>
                  <a:t>金钱，每秒获得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金钱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击杀对方会获得</a:t>
                </a:r>
                <a:r>
                  <a:rPr lang="en-US" altLang="zh-CN" dirty="0" smtClean="0"/>
                  <a:t>(100+</a:t>
                </a:r>
                <a:r>
                  <a:rPr lang="zh-CN" altLang="en-US" dirty="0" smtClean="0"/>
                  <a:t>对方等级</a:t>
                </a:r>
                <a:r>
                  <a:rPr lang="en-US" altLang="zh-CN" dirty="0" smtClean="0"/>
                  <a:t>×10)</a:t>
                </a:r>
                <a:r>
                  <a:rPr lang="zh-CN" altLang="en-US" dirty="0" smtClean="0"/>
                  <a:t>金钱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2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金钱可以购买</a:t>
            </a:r>
            <a:endParaRPr lang="en-US" altLang="zh-CN" dirty="0" smtClean="0"/>
          </a:p>
          <a:p>
            <a:r>
              <a:rPr lang="en-US" altLang="zh-CN" dirty="0" smtClean="0"/>
              <a:t>200</a:t>
            </a:r>
            <a:r>
              <a:rPr lang="zh-CN" altLang="en-US" dirty="0" smtClean="0"/>
              <a:t>生命值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法力值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5</a:t>
            </a:r>
            <a:r>
              <a:rPr lang="zh-CN" altLang="en-US" dirty="0" smtClean="0"/>
              <a:t>每秒生命恢复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法力恢复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0.05</a:t>
            </a:r>
            <a:r>
              <a:rPr lang="zh-CN" altLang="en-US" dirty="0" smtClean="0"/>
              <a:t>移动速度等级</a:t>
            </a:r>
            <a:endParaRPr lang="en-US" altLang="zh-CN" dirty="0" smtClean="0"/>
          </a:p>
          <a:p>
            <a:r>
              <a:rPr lang="en-US" altLang="zh-CN" dirty="0" smtClean="0"/>
              <a:t>20</a:t>
            </a:r>
            <a:r>
              <a:rPr lang="zh-CN" altLang="en-US" dirty="0" smtClean="0"/>
              <a:t>物理攻击</a:t>
            </a:r>
            <a:r>
              <a:rPr lang="en-US" altLang="zh-CN" smtClean="0"/>
              <a:t>/25</a:t>
            </a:r>
            <a:r>
              <a:rPr lang="zh-CN" altLang="en-US" smtClean="0"/>
              <a:t>法术</a:t>
            </a:r>
            <a:r>
              <a:rPr lang="zh-CN" altLang="en-US" dirty="0" smtClean="0"/>
              <a:t>攻击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10</a:t>
            </a:r>
            <a:r>
              <a:rPr lang="zh-CN" altLang="en-US" dirty="0" smtClean="0"/>
              <a:t>物理防御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法术防御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30</a:t>
            </a:r>
            <a:r>
              <a:rPr lang="zh-CN" altLang="en-US" dirty="0" smtClean="0"/>
              <a:t>物理穿透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法术穿透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5</a:t>
            </a:r>
            <a:r>
              <a:rPr lang="zh-CN" altLang="en-US" dirty="0" smtClean="0"/>
              <a:t>物理吸血</a:t>
            </a:r>
            <a:r>
              <a:rPr lang="en-US" altLang="zh-CN" dirty="0" smtClean="0"/>
              <a:t>/</a:t>
            </a:r>
            <a:r>
              <a:rPr lang="zh-CN" altLang="en-US" dirty="0" smtClean="0"/>
              <a:t>法术吸血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5</a:t>
            </a:r>
            <a:r>
              <a:rPr lang="zh-CN" altLang="en-US" dirty="0" smtClean="0"/>
              <a:t>攻击速度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冷却缩减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普通攻击</a:t>
            </a:r>
            <a:r>
              <a:rPr lang="en-US" altLang="zh-CN" dirty="0" smtClean="0"/>
              <a:t>(A)</a:t>
            </a:r>
            <a:r>
              <a:rPr lang="zh-CN" altLang="en-US" dirty="0"/>
              <a:t> 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32</a:t>
            </a:r>
            <a:br>
              <a:rPr lang="en-US" altLang="zh-CN" dirty="0" smtClean="0"/>
            </a:br>
            <a:r>
              <a:rPr lang="zh-CN" altLang="en-US" dirty="0" smtClean="0"/>
              <a:t>造成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倍物理伤害</a:t>
            </a:r>
            <a:endParaRPr lang="en-US" altLang="zh-CN" dirty="0" smtClean="0"/>
          </a:p>
          <a:p>
            <a:r>
              <a:rPr lang="zh-CN" altLang="en-US" dirty="0" smtClean="0"/>
              <a:t>瞬移</a:t>
            </a:r>
            <a:r>
              <a:rPr lang="en-US" altLang="zh-CN" dirty="0" smtClean="0"/>
              <a:t>(Q) 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100+</a:t>
            </a:r>
            <a:r>
              <a:rPr lang="zh-CN" altLang="en-US" dirty="0" smtClean="0"/>
              <a:t>移动速度</a:t>
            </a:r>
            <a:r>
              <a:rPr lang="en-US" altLang="zh-CN" dirty="0" smtClean="0"/>
              <a:t>×2</a:t>
            </a:r>
            <a:br>
              <a:rPr lang="en-US" altLang="zh-CN" dirty="0" smtClean="0"/>
            </a:br>
            <a:r>
              <a:rPr lang="zh-CN" altLang="en-US" dirty="0" smtClean="0"/>
              <a:t>消耗</a:t>
            </a:r>
            <a:r>
              <a:rPr lang="en-US" altLang="zh-CN" dirty="0" smtClean="0"/>
              <a:t>(500+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×20)</a:t>
            </a:r>
            <a:r>
              <a:rPr lang="zh-CN" altLang="en-US" dirty="0" smtClean="0"/>
              <a:t>法力值 冷却时间</a:t>
            </a:r>
            <a:r>
              <a:rPr lang="en-US" altLang="zh-CN" dirty="0" smtClean="0"/>
              <a:t>(6-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×0.5)</a:t>
            </a:r>
            <a:r>
              <a:rPr lang="zh-CN" altLang="en-US" dirty="0" smtClean="0"/>
              <a:t>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瞬移到目标地点，在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秒内减少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移动速度等级，但增加</a:t>
            </a:r>
            <a:r>
              <a:rPr lang="en-US" altLang="zh-CN" dirty="0" smtClean="0"/>
              <a:t>(100+</a:t>
            </a:r>
            <a:r>
              <a:rPr lang="zh-CN" altLang="en-US" dirty="0" smtClean="0"/>
              <a:t>等级</a:t>
            </a:r>
            <a:r>
              <a:rPr lang="en-US" altLang="zh-CN" smtClean="0"/>
              <a:t>×10)</a:t>
            </a:r>
            <a:r>
              <a:rPr lang="zh-CN" altLang="en-US" dirty="0" smtClean="0"/>
              <a:t>攻击速度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魔法攻击</a:t>
            </a:r>
            <a:r>
              <a:rPr lang="en-US" altLang="zh-CN" dirty="0" smtClean="0"/>
              <a:t>(</a:t>
            </a:r>
            <a:r>
              <a:rPr lang="en-US" altLang="zh-CN" dirty="0"/>
              <a:t>W</a:t>
            </a:r>
            <a:r>
              <a:rPr lang="en-US" altLang="zh-CN" dirty="0" smtClean="0"/>
              <a:t>) </a:t>
            </a:r>
            <a:r>
              <a:rPr lang="zh-CN" altLang="en-US" dirty="0" smtClean="0"/>
              <a:t>距离法术攻击</a:t>
            </a:r>
            <a:r>
              <a:rPr lang="en-US" altLang="zh-CN" dirty="0" smtClean="0"/>
              <a:t>×1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消耗</a:t>
            </a:r>
            <a:r>
              <a:rPr lang="en-US" altLang="zh-CN" dirty="0" smtClean="0"/>
              <a:t>(100+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×4)</a:t>
            </a:r>
            <a:r>
              <a:rPr lang="zh-CN" altLang="en-US" dirty="0" smtClean="0"/>
              <a:t>法力值 冷却时间</a:t>
            </a:r>
            <a:r>
              <a:rPr lang="en-US" altLang="zh-CN" dirty="0" smtClean="0"/>
              <a:t>0.8</a:t>
            </a:r>
            <a:r>
              <a:rPr lang="zh-CN" altLang="en-US" dirty="0" smtClean="0"/>
              <a:t>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吟唱</a:t>
            </a:r>
            <a:r>
              <a:rPr lang="en-US" altLang="zh-CN" dirty="0" smtClean="0"/>
              <a:t>0.8</a:t>
            </a:r>
            <a:r>
              <a:rPr lang="zh-CN" altLang="en-US" dirty="0" smtClean="0"/>
              <a:t>秒后，对敌方造成</a:t>
            </a:r>
            <a:r>
              <a:rPr lang="en-US" altLang="zh-CN" dirty="0" smtClean="0"/>
              <a:t>(100+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×5+</a:t>
            </a:r>
            <a:r>
              <a:rPr lang="zh-CN" altLang="en-US" dirty="0" smtClean="0"/>
              <a:t>法术攻击</a:t>
            </a:r>
            <a:r>
              <a:rPr lang="en-US" altLang="zh-CN" dirty="0" smtClean="0"/>
              <a:t>×0.5)</a:t>
            </a:r>
            <a:r>
              <a:rPr lang="zh-CN" altLang="en-US" dirty="0" smtClean="0"/>
              <a:t>点伤害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若目标提前逃出施法范围，则中止吟唱，造成较少伤害，且这个技能不消耗法力值</a:t>
            </a:r>
            <a:endParaRPr lang="en-US" altLang="zh-CN" dirty="0" smtClean="0"/>
          </a:p>
          <a:p>
            <a:r>
              <a:rPr lang="zh-CN" altLang="en-US" dirty="0"/>
              <a:t>眩晕</a:t>
            </a:r>
            <a:r>
              <a:rPr lang="zh-CN" altLang="en-US" dirty="0" smtClean="0"/>
              <a:t>攻击</a:t>
            </a:r>
            <a:r>
              <a:rPr lang="en-US" altLang="zh-CN" dirty="0" smtClean="0"/>
              <a:t>(E) </a:t>
            </a:r>
            <a:r>
              <a:rPr lang="zh-CN" altLang="en-US" dirty="0" smtClean="0"/>
              <a:t>距离</a:t>
            </a:r>
            <a:r>
              <a:rPr lang="en-US" altLang="zh-CN" dirty="0" smtClean="0"/>
              <a:t>70+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×3</a:t>
            </a:r>
            <a:br>
              <a:rPr lang="en-US" altLang="zh-CN" dirty="0" smtClean="0"/>
            </a:br>
            <a:r>
              <a:rPr lang="zh-CN" altLang="en-US" dirty="0" smtClean="0"/>
              <a:t>消耗</a:t>
            </a:r>
            <a:r>
              <a:rPr lang="en-US" altLang="zh-CN" dirty="0" smtClean="0"/>
              <a:t>(500</a:t>
            </a:r>
            <a:r>
              <a:rPr lang="en-US" altLang="zh-CN" dirty="0"/>
              <a:t>+</a:t>
            </a:r>
            <a:r>
              <a:rPr lang="zh-CN" altLang="en-US" dirty="0"/>
              <a:t>等级</a:t>
            </a:r>
            <a:r>
              <a:rPr lang="en-US" altLang="zh-CN" dirty="0" smtClean="0"/>
              <a:t>×20)</a:t>
            </a:r>
            <a:r>
              <a:rPr lang="zh-CN" altLang="en-US" dirty="0"/>
              <a:t>法力值 </a:t>
            </a:r>
            <a:r>
              <a:rPr lang="zh-CN" altLang="en-US" dirty="0" smtClean="0"/>
              <a:t>冷却时间</a:t>
            </a:r>
            <a:r>
              <a:rPr lang="en-US" altLang="zh-CN" dirty="0" smtClean="0"/>
              <a:t>(10-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×0.5)</a:t>
            </a:r>
            <a:r>
              <a:rPr lang="zh-CN" altLang="en-US" dirty="0" smtClean="0"/>
              <a:t>秒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对敌方造成</a:t>
            </a:r>
            <a:r>
              <a:rPr lang="en-US" altLang="zh-CN" dirty="0" smtClean="0"/>
              <a:t>(50+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×5+</a:t>
            </a:r>
            <a:r>
              <a:rPr lang="zh-CN" altLang="en-US" dirty="0" smtClean="0"/>
              <a:t>你的最大生命值</a:t>
            </a:r>
            <a:r>
              <a:rPr lang="en-US" altLang="zh-CN" dirty="0" smtClean="0"/>
              <a:t>×0.2)</a:t>
            </a:r>
            <a:r>
              <a:rPr lang="zh-CN" altLang="en-US" dirty="0" smtClean="0"/>
              <a:t>物理伤害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同时令敌方眩晕，持续</a:t>
            </a:r>
            <a:r>
              <a:rPr lang="en-US" altLang="zh-CN" dirty="0" smtClean="0"/>
              <a:t>(1.2+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×0.03)</a:t>
            </a:r>
            <a:r>
              <a:rPr lang="zh-CN" altLang="en-US" dirty="0" smtClean="0"/>
              <a:t>秒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分块搜索法是干什么的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近似算法</a:t>
            </a:r>
            <a:endParaRPr lang="en-US" altLang="zh-CN" dirty="0" smtClean="0"/>
          </a:p>
          <a:p>
            <a:r>
              <a:rPr lang="zh-CN" altLang="en-US" dirty="0" smtClean="0"/>
              <a:t>通常是求函数的最值及此时自变量的取值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为什么不写模拟退火？</a:t>
            </a:r>
            <a:endParaRPr lang="en-US" altLang="zh-CN" dirty="0" smtClean="0"/>
          </a:p>
          <a:p>
            <a:r>
              <a:rPr lang="zh-CN" altLang="en-US" dirty="0" smtClean="0"/>
              <a:t>甚至是简单的随机调整法？</a:t>
            </a:r>
            <a:endParaRPr lang="en-US" altLang="zh-CN" dirty="0" smtClean="0"/>
          </a:p>
          <a:p>
            <a:r>
              <a:rPr lang="zh-CN" altLang="en-US" dirty="0" smtClean="0"/>
              <a:t>为什么不写遗传算法？</a:t>
            </a:r>
            <a:endParaRPr lang="en-US" altLang="zh-CN" dirty="0" smtClean="0"/>
          </a:p>
          <a:p>
            <a:r>
              <a:rPr lang="zh-CN" altLang="en-US" dirty="0" smtClean="0"/>
              <a:t>没分块搜索法好理解，时间不好控制，而且好像还不太好写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4BF1-DB6E-48EB-A6AD-2DBA4A81C878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娱乐</a:t>
            </a:r>
            <a:r>
              <a:rPr lang="en-US" altLang="zh-CN" dirty="0" smtClean="0"/>
              <a:t>(R)</a:t>
            </a:r>
            <a:br>
              <a:rPr lang="en-US" altLang="zh-CN" dirty="0" smtClean="0"/>
            </a:br>
            <a:r>
              <a:rPr lang="zh-CN" altLang="en-US" dirty="0" smtClean="0"/>
              <a:t>消耗</a:t>
            </a:r>
            <a:r>
              <a:rPr lang="en-US" altLang="zh-CN" dirty="0" smtClean="0"/>
              <a:t>(500+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×20)</a:t>
            </a:r>
            <a:r>
              <a:rPr lang="zh-CN" altLang="en-US" dirty="0" smtClean="0"/>
              <a:t>法力值 冷却时间</a:t>
            </a:r>
            <a:r>
              <a:rPr lang="en-US" altLang="zh-CN" dirty="0" smtClean="0"/>
              <a:t>(30-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在接下来的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秒内，增加</a:t>
            </a:r>
            <a:r>
              <a:rPr lang="en-US" altLang="zh-CN" dirty="0" smtClean="0"/>
              <a:t>(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×0.2)</a:t>
            </a:r>
            <a:r>
              <a:rPr lang="zh-CN" altLang="en-US" dirty="0" smtClean="0"/>
              <a:t>移动速度等级和</a:t>
            </a:r>
            <a:r>
              <a:rPr lang="en-US" altLang="zh-CN" dirty="0" smtClean="0"/>
              <a:t>(</a:t>
            </a:r>
            <a:r>
              <a:rPr lang="zh-CN" altLang="en-US" dirty="0" smtClean="0"/>
              <a:t>等级</a:t>
            </a:r>
            <a:r>
              <a:rPr lang="en-US" altLang="zh-CN" dirty="0" smtClean="0"/>
              <a:t>×10)</a:t>
            </a:r>
            <a:r>
              <a:rPr lang="zh-CN" altLang="en-US" dirty="0" smtClean="0"/>
              <a:t>攻击速度，且每次攻击会造成等同于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倍法术攻击的额外魔法伤害并眩晕敌方</a:t>
            </a:r>
            <a:r>
              <a:rPr lang="en-US" altLang="zh-CN" dirty="0" smtClean="0"/>
              <a:t>0.1</a:t>
            </a:r>
            <a:r>
              <a:rPr lang="zh-CN" altLang="en-US" dirty="0" smtClean="0"/>
              <a:t>秒。</a:t>
            </a:r>
            <a:endParaRPr lang="en-US" altLang="zh-CN" dirty="0" smtClean="0"/>
          </a:p>
          <a:p>
            <a:r>
              <a:rPr lang="zh-CN" altLang="en-US" dirty="0" smtClean="0"/>
              <a:t>护甲 被动技能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你每成功施放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个技能后，第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个成功施放的技能会造成敌方眩晕</a:t>
            </a:r>
            <a:r>
              <a:rPr lang="en-US" altLang="zh-CN" dirty="0" smtClean="0"/>
              <a:t>1.5</a:t>
            </a:r>
            <a:r>
              <a:rPr lang="zh-CN" altLang="en-US" dirty="0" smtClean="0"/>
              <a:t>秒。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注意，吟唱被打断或被逃离不算做成功施放。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这个就相当于一个大模拟题了，大家应该都会写</a:t>
            </a:r>
            <a:endParaRPr lang="en-US" altLang="zh-CN" dirty="0" smtClean="0"/>
          </a:p>
          <a:p>
            <a:r>
              <a:rPr lang="zh-CN" altLang="en-US" dirty="0"/>
              <a:t>待</a:t>
            </a:r>
            <a:r>
              <a:rPr lang="zh-CN" altLang="en-US" dirty="0" smtClean="0"/>
              <a:t>会大概可以看一下处理人物和处理技能的代码</a:t>
            </a:r>
            <a:endParaRPr lang="en-US" altLang="zh-CN" dirty="0" smtClean="0"/>
          </a:p>
          <a:p>
            <a:r>
              <a:rPr lang="zh-CN" altLang="en-US" dirty="0" smtClean="0"/>
              <a:t>代码很丑，一股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味道，除模板以外自己写的部分大约写了</a:t>
            </a:r>
            <a:r>
              <a:rPr lang="en-US" altLang="zh-CN" dirty="0" smtClean="0"/>
              <a:t>70K</a:t>
            </a:r>
            <a:r>
              <a:rPr lang="zh-CN" altLang="en-US" dirty="0" smtClean="0"/>
              <a:t>（内含大量注释，去掉注释以后大概</a:t>
            </a:r>
            <a:r>
              <a:rPr lang="en-US" altLang="zh-CN" dirty="0" smtClean="0"/>
              <a:t>40K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暴力无脑流：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主要使用普通攻击造成伤害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用瞬移</a:t>
            </a:r>
            <a:r>
              <a:rPr lang="en-US" altLang="zh-CN" dirty="0" smtClean="0"/>
              <a:t>(Q)</a:t>
            </a:r>
            <a:r>
              <a:rPr lang="zh-CN" altLang="en-US" dirty="0" smtClean="0"/>
              <a:t>，眩晕攻击</a:t>
            </a:r>
            <a:r>
              <a:rPr lang="en-US" altLang="zh-CN" dirty="0" smtClean="0"/>
              <a:t>(E)</a:t>
            </a:r>
            <a:r>
              <a:rPr lang="zh-CN" altLang="en-US" dirty="0" smtClean="0"/>
              <a:t>和娱乐</a:t>
            </a:r>
            <a:r>
              <a:rPr lang="en-US" altLang="zh-CN" dirty="0" smtClean="0"/>
              <a:t>(R)</a:t>
            </a:r>
            <a:r>
              <a:rPr lang="zh-CN" altLang="en-US" dirty="0" smtClean="0"/>
              <a:t>更好地造成伤害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Q</a:t>
            </a:r>
            <a:r>
              <a:rPr lang="zh-CN" altLang="en-US" dirty="0" smtClean="0"/>
              <a:t>瞬移至对方位置，然后施放</a:t>
            </a:r>
            <a:r>
              <a:rPr lang="en-US" altLang="zh-CN" dirty="0" smtClean="0"/>
              <a:t>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</a:t>
            </a:r>
            <a:r>
              <a:rPr lang="zh-CN" altLang="en-US" dirty="0" smtClean="0"/>
              <a:t>技能造成伤害。</a:t>
            </a:r>
            <a:endParaRPr lang="en-US" altLang="zh-CN" dirty="0" smtClean="0"/>
          </a:p>
          <a:p>
            <a:r>
              <a:rPr lang="zh-CN" altLang="en-US" dirty="0" smtClean="0"/>
              <a:t>在等攻击间隔时可以放个魔法攻击</a:t>
            </a:r>
            <a:r>
              <a:rPr lang="en-US" altLang="zh-CN" dirty="0" smtClean="0"/>
              <a:t>(W)</a:t>
            </a:r>
            <a:r>
              <a:rPr lang="zh-CN" altLang="en-US" dirty="0" smtClean="0"/>
              <a:t>卖个萌。</a:t>
            </a:r>
            <a:endParaRPr lang="en-US" altLang="zh-CN" dirty="0" smtClean="0"/>
          </a:p>
          <a:p>
            <a:r>
              <a:rPr lang="zh-CN" altLang="en-US" dirty="0" smtClean="0"/>
              <a:t>主要购买：生命值、物理攻击、物理穿透。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法术无脑流：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主要使用魔法攻击</a:t>
            </a:r>
            <a:r>
              <a:rPr lang="en-US" altLang="zh-CN" dirty="0" smtClean="0"/>
              <a:t>(W)</a:t>
            </a:r>
            <a:r>
              <a:rPr lang="zh-CN" altLang="en-US" dirty="0" smtClean="0"/>
              <a:t>造成伤害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用眩晕攻击</a:t>
            </a:r>
            <a:r>
              <a:rPr lang="en-US" altLang="zh-CN" dirty="0"/>
              <a:t>(E</a:t>
            </a:r>
            <a:r>
              <a:rPr lang="en-US" altLang="zh-CN" dirty="0" smtClean="0"/>
              <a:t>)</a:t>
            </a:r>
            <a:r>
              <a:rPr lang="zh-CN" altLang="en-US" dirty="0" smtClean="0"/>
              <a:t>更好</a:t>
            </a:r>
            <a:r>
              <a:rPr lang="zh-CN" altLang="en-US" dirty="0"/>
              <a:t>地造成伤害</a:t>
            </a:r>
            <a:endParaRPr lang="en-US" altLang="zh-CN" dirty="0"/>
          </a:p>
          <a:p>
            <a:r>
              <a:rPr lang="zh-CN" altLang="en-US" dirty="0" smtClean="0"/>
              <a:t>一直运用</a:t>
            </a:r>
            <a:r>
              <a:rPr lang="en-US" altLang="zh-CN" dirty="0" smtClean="0"/>
              <a:t>W</a:t>
            </a:r>
            <a:r>
              <a:rPr lang="zh-CN" altLang="en-US" dirty="0" smtClean="0"/>
              <a:t>技能在远程造成伤害并眩晕。</a:t>
            </a:r>
            <a:endParaRPr lang="en-US" altLang="zh-CN" dirty="0" smtClean="0"/>
          </a:p>
          <a:p>
            <a:r>
              <a:rPr lang="zh-CN" altLang="en-US" dirty="0" smtClean="0"/>
              <a:t>如果被近身则用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技能防止对方造成大量伤害。需要购买冷却缩减来减少</a:t>
            </a:r>
            <a:r>
              <a:rPr lang="en-US" altLang="zh-CN" dirty="0" smtClean="0"/>
              <a:t>E</a:t>
            </a:r>
            <a:r>
              <a:rPr lang="zh-CN" altLang="en-US" dirty="0" smtClean="0"/>
              <a:t>技能的冷却时间。</a:t>
            </a:r>
            <a:endParaRPr lang="en-US" altLang="zh-CN" dirty="0" smtClean="0"/>
          </a:p>
          <a:p>
            <a:r>
              <a:rPr lang="zh-CN" altLang="en-US" dirty="0" smtClean="0"/>
              <a:t>主要购买：生命值、法术攻击、法力值、冷却缩减、法术穿透。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一场</a:t>
            </a:r>
            <a:r>
              <a:rPr lang="en-US" altLang="zh-CN" dirty="0" smtClean="0"/>
              <a:t>AI</a:t>
            </a:r>
            <a:r>
              <a:rPr lang="zh-CN" altLang="en-US" dirty="0" smtClean="0"/>
              <a:t>之间的比赛（约</a:t>
            </a:r>
            <a:r>
              <a:rPr lang="en-US" altLang="zh-CN" dirty="0"/>
              <a:t>4</a:t>
            </a:r>
            <a:r>
              <a:rPr lang="zh-CN" altLang="en-US" dirty="0" smtClean="0"/>
              <a:t>分钟）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尽情欣赏吧！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还有更好的策略？更优的购买方案？</a:t>
            </a:r>
            <a:endParaRPr lang="en-US" altLang="zh-CN" dirty="0" smtClean="0"/>
          </a:p>
          <a:p>
            <a:r>
              <a:rPr lang="zh-CN" altLang="en-US" dirty="0" smtClean="0"/>
              <a:t>甚至是一套更好的属性技能设定？</a:t>
            </a:r>
            <a:endParaRPr lang="en-US" altLang="zh-CN" dirty="0" smtClean="0"/>
          </a:p>
          <a:p>
            <a:r>
              <a:rPr lang="zh-CN" altLang="en-US" dirty="0" smtClean="0"/>
              <a:t>欢迎设计！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感谢共同参与设计的周君豪同学</a:t>
            </a:r>
            <a:endParaRPr lang="en-US" altLang="zh-CN" dirty="0" smtClean="0"/>
          </a:p>
          <a:p>
            <a:r>
              <a:rPr lang="zh-CN" altLang="en-US" dirty="0" smtClean="0"/>
              <a:t>感谢无数人的试玩与提建议</a:t>
            </a:r>
            <a:endParaRPr lang="en-US" altLang="zh-CN" dirty="0" smtClean="0"/>
          </a:p>
          <a:p>
            <a:r>
              <a:rPr lang="zh-CN" altLang="en-US" dirty="0" smtClean="0"/>
              <a:t>感谢</a:t>
            </a:r>
            <a:r>
              <a:rPr lang="en-US" altLang="zh-CN" dirty="0" smtClean="0"/>
              <a:t>CCF</a:t>
            </a:r>
            <a:r>
              <a:rPr lang="zh-CN" altLang="en-US" smtClean="0"/>
              <a:t>给了我这次交流的机会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A604-C5CF-499E-9519-049648B8C5A5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RGSS</a:t>
            </a:r>
            <a:r>
              <a:rPr lang="zh-CN" altLang="en-US" dirty="0" smtClean="0"/>
              <a:t>的游戏与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制作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50" dirty="0"/>
              <a:t>谢谢大家</a:t>
            </a:r>
            <a:endParaRPr lang="zh-CN" altLang="en-US" sz="405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大连二十四中 于纪平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saffah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关于近似算法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求函数的最值的准确算法？</a:t>
            </a:r>
            <a:endParaRPr lang="en-US" altLang="zh-CN" dirty="0" smtClean="0"/>
          </a:p>
          <a:p>
            <a:r>
              <a:rPr lang="zh-CN" altLang="en-US" dirty="0" smtClean="0"/>
              <a:t>唯一方法：尝试定义域内所有的取值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OI</a:t>
            </a:r>
            <a:r>
              <a:rPr lang="zh-CN" altLang="en-US" dirty="0" smtClean="0"/>
              <a:t>有部分分</a:t>
            </a:r>
            <a:endParaRPr lang="en-US" altLang="zh-CN" dirty="0" smtClean="0"/>
          </a:p>
          <a:p>
            <a:r>
              <a:rPr lang="zh-CN" altLang="en-US" dirty="0" smtClean="0"/>
              <a:t>经常能得到最优解的近似算法在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中很受欢迎</a:t>
            </a:r>
            <a:endParaRPr lang="en-US" altLang="zh-CN" dirty="0" smtClean="0"/>
          </a:p>
          <a:p>
            <a:r>
              <a:rPr lang="zh-CN" altLang="en-US" dirty="0"/>
              <a:t>关于骗</a:t>
            </a:r>
            <a:r>
              <a:rPr lang="zh-CN" altLang="en-US" dirty="0" smtClean="0"/>
              <a:t>分，不得不说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C552-9FB3-4516-8B41-8D6C9B079138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恒等</a:t>
            </a:r>
            <a:r>
              <a:rPr lang="zh-CN" altLang="en-US" dirty="0" smtClean="0"/>
              <a:t>有理式 </a:t>
            </a:r>
            <a:r>
              <a:rPr lang="en-US" altLang="zh-CN" dirty="0" smtClean="0"/>
              <a:t>from fotile96</a:t>
            </a:r>
            <a:br>
              <a:rPr lang="en-US" altLang="zh-CN" dirty="0" smtClean="0"/>
            </a:br>
            <a:r>
              <a:rPr lang="zh-CN" altLang="en-US" dirty="0" smtClean="0"/>
              <a:t>「</a:t>
            </a:r>
            <a:r>
              <a:rPr lang="zh-CN" altLang="en-US" dirty="0"/>
              <a:t>思考熊」杯 </a:t>
            </a:r>
            <a:r>
              <a:rPr lang="en-US" altLang="zh-CN" dirty="0"/>
              <a:t>NOI</a:t>
            </a:r>
            <a:r>
              <a:rPr lang="zh-CN" altLang="en-US" dirty="0"/>
              <a:t>模拟</a:t>
            </a:r>
            <a:r>
              <a:rPr lang="zh-CN" altLang="en-US" dirty="0" smtClean="0"/>
              <a:t>赛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/>
                  <a:t>每次给出两个有理式，问是否恒等。式子长度在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 smtClean="0"/>
                  <a:t>以内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例如</a:t>
                </a:r>
                <a:r>
                  <a:rPr lang="en-US" altLang="zh-CN" dirty="0" smtClean="0"/>
                  <a:t>0.0000000001*0.00000000001*x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(1/10</a:t>
                </a:r>
                <a:r>
                  <a:rPr lang="en-US" altLang="zh-CN" dirty="0"/>
                  <a:t>)^</a:t>
                </a:r>
                <a:r>
                  <a:rPr lang="en-US" altLang="zh-CN" dirty="0" smtClean="0"/>
                  <a:t>21*x</a:t>
                </a:r>
                <a:r>
                  <a:rPr lang="zh-CN" altLang="en-US" dirty="0" smtClean="0"/>
                  <a:t>恒等</a:t>
                </a:r>
                <a:endParaRPr lang="en-US" altLang="zh-CN" dirty="0" smtClean="0"/>
              </a:p>
              <a:p>
                <a:r>
                  <a:rPr lang="en-US" altLang="zh-CN" dirty="0"/>
                  <a:t>(</a:t>
                </a:r>
                <a:r>
                  <a:rPr lang="en-US" altLang="zh-CN" dirty="0" err="1"/>
                  <a:t>a+b</a:t>
                </a:r>
                <a:r>
                  <a:rPr lang="en-US" altLang="zh-CN" dirty="0"/>
                  <a:t>)^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a^2+2*a*b+b^2</a:t>
                </a:r>
                <a:r>
                  <a:rPr lang="zh-CN" altLang="en-US" dirty="0" smtClean="0"/>
                  <a:t>是恒等的</a:t>
                </a:r>
                <a:endParaRPr lang="en-US" altLang="zh-CN" dirty="0" smtClean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x+0.00000000000001</a:t>
                </a:r>
                <a:r>
                  <a:rPr lang="zh-CN" altLang="en-US" dirty="0" smtClean="0"/>
                  <a:t>不是恒等的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正解是显然的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但是当时我没时间了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2" t="-1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3F1B-E48F-461B-889B-D02CCAE7B2B1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恒等</a:t>
            </a:r>
            <a:r>
              <a:rPr lang="zh-CN" altLang="en-US" dirty="0" smtClean="0"/>
              <a:t>有理式 </a:t>
            </a:r>
            <a:r>
              <a:rPr lang="en-US" altLang="zh-CN" dirty="0" smtClean="0"/>
              <a:t>from fotile96</a:t>
            </a:r>
            <a:br>
              <a:rPr lang="en-US" altLang="zh-CN" dirty="0" smtClean="0"/>
            </a:br>
            <a:r>
              <a:rPr lang="zh-CN" altLang="en-US" dirty="0" smtClean="0"/>
              <a:t>「</a:t>
            </a:r>
            <a:r>
              <a:rPr lang="zh-CN" altLang="en-US" dirty="0"/>
              <a:t>思考熊」杯 </a:t>
            </a:r>
            <a:r>
              <a:rPr lang="en-US" altLang="zh-CN" dirty="0"/>
              <a:t>NOI</a:t>
            </a:r>
            <a:r>
              <a:rPr lang="zh-CN" altLang="en-US" dirty="0"/>
              <a:t>模拟</a:t>
            </a:r>
            <a:r>
              <a:rPr lang="zh-CN" altLang="en-US" dirty="0" smtClean="0"/>
              <a:t>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A876-EF67-41DB-9367-552AD8C621EA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8507" t="5024" r="5719" b="65535"/>
          <a:stretch/>
        </p:blipFill>
        <p:spPr>
          <a:xfrm>
            <a:off x="484583" y="2396938"/>
            <a:ext cx="6481729" cy="31466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81" y="2396938"/>
            <a:ext cx="7115404" cy="31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回到正题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主席出的数据向来很强</a:t>
            </a:r>
            <a:endParaRPr lang="en-US" altLang="zh-CN" dirty="0" smtClean="0"/>
          </a:p>
          <a:p>
            <a:r>
              <a:rPr lang="zh-CN" altLang="en-US" dirty="0" smtClean="0"/>
              <a:t>这种程序都能骗到分</a:t>
            </a:r>
            <a:endParaRPr lang="en-US" altLang="zh-CN" dirty="0" smtClean="0"/>
          </a:p>
          <a:p>
            <a:r>
              <a:rPr lang="zh-CN" altLang="en-US" dirty="0" smtClean="0"/>
              <a:t>接下来要介绍的算法也能骗到一点什么呢？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BF06-4C5F-42A7-B69D-B7CCFAA6C1A4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求函数的最值？不是所有函数都能求</a:t>
            </a:r>
            <a:endParaRPr lang="en-US" altLang="zh-CN" dirty="0" smtClean="0"/>
          </a:p>
          <a:p>
            <a:r>
              <a:rPr lang="zh-CN" altLang="en-US" dirty="0"/>
              <a:t>我们</a:t>
            </a:r>
            <a:r>
              <a:rPr lang="zh-CN" altLang="en-US" dirty="0" smtClean="0"/>
              <a:t>假定，函数不是以下的样子：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0614-207E-4531-93F2-C14FD0B0B6ED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27" y="3309184"/>
            <a:ext cx="2364581" cy="15287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777" y="3309184"/>
            <a:ext cx="2490080" cy="15287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327" y="3309184"/>
            <a:ext cx="1886558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分块搜索法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zh-CN" altLang="en-US" dirty="0" smtClean="0"/>
              <a:t>我们就可以画图象了。</a:t>
            </a:r>
            <a:endParaRPr lang="en-US" altLang="zh-CN" dirty="0" smtClean="0"/>
          </a:p>
          <a:p>
            <a:r>
              <a:rPr lang="zh-CN" altLang="en-US" dirty="0"/>
              <a:t>假定</a:t>
            </a:r>
            <a:r>
              <a:rPr lang="zh-CN" altLang="en-US" dirty="0" smtClean="0"/>
              <a:t>我们求的是函数的最大值：</a:t>
            </a:r>
            <a:endParaRPr lang="en-US" altLang="zh-CN" dirty="0" smtClean="0"/>
          </a:p>
          <a:p>
            <a:r>
              <a:rPr lang="zh-CN" altLang="en-US" dirty="0" smtClean="0"/>
              <a:t>我们找到了右面的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个点，</a:t>
            </a:r>
            <a:endParaRPr lang="en-US" altLang="zh-CN" dirty="0" smtClean="0"/>
          </a:p>
          <a:p>
            <a:r>
              <a:rPr lang="zh-CN" altLang="en-US" dirty="0" smtClean="0"/>
              <a:t>那么最大值很可能就在最高的那个附近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那么就可以把当前区间缩小到最高点附近的较小区间</a:t>
            </a:r>
            <a:endParaRPr lang="en-US" altLang="zh-CN" dirty="0" smtClean="0"/>
          </a:p>
          <a:p>
            <a:r>
              <a:rPr lang="zh-CN" altLang="en-US" dirty="0"/>
              <a:t>递归处理这个</a:t>
            </a:r>
            <a:r>
              <a:rPr lang="zh-CN" altLang="en-US" dirty="0" smtClean="0"/>
              <a:t>问题直到当前区间足够小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A5D3-B9A9-4E00-8D33-A22F56EAD8A4}" type="datetime1">
              <a:rPr lang="zh-CN" altLang="en-US" smtClean="0"/>
              <a:t>2014/2/8 Saturday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分块搜索法</a:t>
            </a:r>
            <a:r>
              <a:rPr lang="en-US" altLang="zh-CN" smtClean="0"/>
              <a:t>&amp;</a:t>
            </a:r>
            <a:r>
              <a:rPr lang="zh-CN" altLang="en-US" smtClean="0"/>
              <a:t>基于</a:t>
            </a:r>
            <a:r>
              <a:rPr lang="en-US" altLang="zh-CN" smtClean="0"/>
              <a:t>RGSS</a:t>
            </a:r>
            <a:r>
              <a:rPr lang="zh-CN" altLang="en-US" smtClean="0"/>
              <a:t>的游戏与</a:t>
            </a:r>
            <a:r>
              <a:rPr lang="en-US" altLang="zh-CN" smtClean="0"/>
              <a:t>AI</a:t>
            </a:r>
            <a:r>
              <a:rPr lang="zh-CN" altLang="en-US" smtClean="0"/>
              <a:t>制作 于纪平 </a:t>
            </a:r>
            <a:r>
              <a:rPr lang="en-US" altLang="zh-CN" smtClean="0"/>
              <a:t>@saffah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42" y="1263100"/>
            <a:ext cx="3050381" cy="24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980</TotalTime>
  <Words>3015</Words>
  <Application>Microsoft Office PowerPoint</Application>
  <PresentationFormat>全屏显示(4:3)</PresentationFormat>
  <Paragraphs>378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Arial</vt:lpstr>
      <vt:lpstr>Calibri</vt:lpstr>
      <vt:lpstr>Cambria Math</vt:lpstr>
      <vt:lpstr>Century Gothic</vt:lpstr>
      <vt:lpstr>Wingdings 3</vt:lpstr>
      <vt:lpstr>离子</vt:lpstr>
      <vt:lpstr>分块搜索法&amp; 基于RGSS的游戏与AI制作</vt:lpstr>
      <vt:lpstr>第一部分 分块搜索法</vt:lpstr>
      <vt:lpstr>分块搜索法是干什么的</vt:lpstr>
      <vt:lpstr>关于近似算法</vt:lpstr>
      <vt:lpstr>恒等有理式 from fotile96 「思考熊」杯 NOI模拟赛</vt:lpstr>
      <vt:lpstr>恒等有理式 from fotile96 「思考熊」杯 NOI模拟赛</vt:lpstr>
      <vt:lpstr>回到正题</vt:lpstr>
      <vt:lpstr>分块搜索法</vt:lpstr>
      <vt:lpstr>分块搜索法</vt:lpstr>
      <vt:lpstr>分块搜索法</vt:lpstr>
      <vt:lpstr>优化1</vt:lpstr>
      <vt:lpstr>优化1</vt:lpstr>
      <vt:lpstr>优化2</vt:lpstr>
      <vt:lpstr>多维情况</vt:lpstr>
      <vt:lpstr>Net Loss ACM/ICPC World Finals 2008 G</vt:lpstr>
      <vt:lpstr>Net Loss ACM/ICPC World Finals 2008 G</vt:lpstr>
      <vt:lpstr>三维广义费马点问题</vt:lpstr>
      <vt:lpstr>魔塔</vt:lpstr>
      <vt:lpstr>魔塔</vt:lpstr>
      <vt:lpstr>第二部分 基于RGSS的游戏与AI制作</vt:lpstr>
      <vt:lpstr>什么是RGSS</vt:lpstr>
      <vt:lpstr>目标</vt:lpstr>
      <vt:lpstr>设计</vt:lpstr>
      <vt:lpstr>设计</vt:lpstr>
      <vt:lpstr>设计</vt:lpstr>
      <vt:lpstr>设计</vt:lpstr>
      <vt:lpstr>设计</vt:lpstr>
      <vt:lpstr>设计</vt:lpstr>
      <vt:lpstr>设计</vt:lpstr>
      <vt:lpstr>设计</vt:lpstr>
      <vt:lpstr>实现</vt:lpstr>
      <vt:lpstr>AI策略</vt:lpstr>
      <vt:lpstr>AI策略</vt:lpstr>
      <vt:lpstr>一场AI之间的比赛（约4分钟）</vt:lpstr>
      <vt:lpstr>AI策略</vt:lpstr>
      <vt:lpstr>感谢</vt:lpstr>
      <vt:lpstr>谢谢大家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171792544@qq.com</dc:creator>
  <cp:lastModifiedBy>171792544@qq.com</cp:lastModifiedBy>
  <cp:revision>321</cp:revision>
  <dcterms:created xsi:type="dcterms:W3CDTF">2014-01-22T00:29:03Z</dcterms:created>
  <dcterms:modified xsi:type="dcterms:W3CDTF">2014-02-08T10:32:15Z</dcterms:modified>
</cp:coreProperties>
</file>