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</p:sldIdLst>
  <p:sldSz cx="1426368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8FC"/>
    <a:srgbClr val="D6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719380" y="3723210"/>
            <a:ext cx="10824929" cy="2567559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4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3168" y="6789768"/>
            <a:ext cx="7957355" cy="1934177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96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3186" indent="0" algn="ctr">
              <a:buNone/>
              <a:defRPr sz="2964"/>
            </a:lvl2pPr>
            <a:lvl3pPr marL="1426373" indent="0" algn="ctr">
              <a:buNone/>
              <a:defRPr sz="2808"/>
            </a:lvl3pPr>
            <a:lvl4pPr marL="2139559" indent="0" algn="ctr">
              <a:buNone/>
              <a:defRPr sz="2496"/>
            </a:lvl4pPr>
            <a:lvl5pPr marL="2852745" indent="0" algn="ctr">
              <a:buNone/>
              <a:defRPr sz="2496"/>
            </a:lvl5pPr>
            <a:lvl6pPr marL="3565931" indent="0" algn="ctr">
              <a:buNone/>
              <a:defRPr sz="2496"/>
            </a:lvl6pPr>
            <a:lvl7pPr marL="4279118" indent="0" algn="ctr">
              <a:buNone/>
              <a:defRPr sz="2496"/>
            </a:lvl7pPr>
            <a:lvl8pPr marL="4992304" indent="0" algn="ctr">
              <a:buNone/>
              <a:defRPr sz="2496"/>
            </a:lvl8pPr>
            <a:lvl9pPr marL="5705490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3465" y="1462083"/>
            <a:ext cx="1644077" cy="7773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5265" y="1462083"/>
            <a:ext cx="7356740" cy="7773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725906" y="3723210"/>
            <a:ext cx="10826139" cy="2567559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4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68" y="6789644"/>
            <a:ext cx="7957355" cy="1973469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964">
                <a:solidFill>
                  <a:schemeClr val="tx1"/>
                </a:solidFill>
              </a:defRPr>
            </a:lvl1pPr>
            <a:lvl2pPr marL="713186" indent="0">
              <a:buNone/>
              <a:defRPr sz="2964">
                <a:solidFill>
                  <a:schemeClr val="tx1">
                    <a:tint val="75000"/>
                  </a:schemeClr>
                </a:solidFill>
              </a:defRPr>
            </a:lvl2pPr>
            <a:lvl3pPr marL="1426373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559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745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5931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11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30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49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9379" y="4115226"/>
            <a:ext cx="5128974" cy="48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5335" y="4115226"/>
            <a:ext cx="5132862" cy="48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8" y="3608851"/>
            <a:ext cx="5128975" cy="109834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964" b="0" cap="all" spc="156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713186" indent="0">
              <a:buNone/>
              <a:defRPr sz="2964" b="1"/>
            </a:lvl2pPr>
            <a:lvl3pPr marL="1426373" indent="0">
              <a:buNone/>
              <a:defRPr sz="2808" b="1"/>
            </a:lvl3pPr>
            <a:lvl4pPr marL="2139559" indent="0">
              <a:buNone/>
              <a:defRPr sz="2496" b="1"/>
            </a:lvl4pPr>
            <a:lvl5pPr marL="2852745" indent="0">
              <a:buNone/>
              <a:defRPr sz="2496" b="1"/>
            </a:lvl5pPr>
            <a:lvl6pPr marL="3565931" indent="0">
              <a:buNone/>
              <a:defRPr sz="2496" b="1"/>
            </a:lvl6pPr>
            <a:lvl7pPr marL="4279118" indent="0">
              <a:buNone/>
              <a:defRPr sz="2496" b="1"/>
            </a:lvl7pPr>
            <a:lvl8pPr marL="4992304" indent="0">
              <a:buNone/>
              <a:defRPr sz="2496" b="1"/>
            </a:lvl8pPr>
            <a:lvl9pPr marL="5705490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9378" y="4903324"/>
            <a:ext cx="5128975" cy="4050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5335" y="4903324"/>
            <a:ext cx="5132862" cy="405085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15335" y="3608851"/>
            <a:ext cx="5132862" cy="109834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964" b="0" cap="all" spc="156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713186" indent="0">
              <a:buNone/>
              <a:defRPr sz="2964" b="1"/>
            </a:lvl2pPr>
            <a:lvl3pPr marL="1426373" indent="0">
              <a:buNone/>
              <a:defRPr sz="2808" b="1"/>
            </a:lvl3pPr>
            <a:lvl4pPr marL="2139559" indent="0">
              <a:buNone/>
              <a:defRPr sz="2496" b="1"/>
            </a:lvl4pPr>
            <a:lvl5pPr marL="2852745" indent="0">
              <a:buNone/>
              <a:defRPr sz="2496" b="1"/>
            </a:lvl5pPr>
            <a:lvl6pPr marL="3565931" indent="0">
              <a:buNone/>
              <a:defRPr sz="2496" b="1"/>
            </a:lvl6pPr>
            <a:lvl7pPr marL="4279118" indent="0">
              <a:buNone/>
              <a:defRPr sz="2496" b="1"/>
            </a:lvl7pPr>
            <a:lvl8pPr marL="4992304" indent="0">
              <a:buNone/>
              <a:defRPr sz="2496" b="1"/>
            </a:lvl8pPr>
            <a:lvl9pPr marL="5705490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131844" cy="1069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99430" y="3500270"/>
            <a:ext cx="5132984" cy="178068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276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0688" y="1255251"/>
            <a:ext cx="5634157" cy="8187661"/>
          </a:xfrm>
        </p:spPr>
        <p:txBody>
          <a:bodyPr>
            <a:normAutofit/>
          </a:bodyPr>
          <a:lstStyle>
            <a:lvl1pPr>
              <a:defRPr sz="2964">
                <a:solidFill>
                  <a:schemeClr val="tx1"/>
                </a:solidFill>
              </a:defRPr>
            </a:lvl1pPr>
            <a:lvl2pPr>
              <a:defRPr sz="2496">
                <a:solidFill>
                  <a:schemeClr val="tx1"/>
                </a:solidFill>
              </a:defRPr>
            </a:lvl2pPr>
            <a:lvl3pPr>
              <a:defRPr sz="2496">
                <a:solidFill>
                  <a:schemeClr val="tx1"/>
                </a:solidFill>
              </a:defRPr>
            </a:lvl3pPr>
            <a:lvl4pPr>
              <a:defRPr sz="2496">
                <a:solidFill>
                  <a:schemeClr val="tx1"/>
                </a:solidFill>
              </a:defRPr>
            </a:lvl4pPr>
            <a:lvl5pPr>
              <a:defRPr sz="2496">
                <a:solidFill>
                  <a:schemeClr val="tx1"/>
                </a:solidFill>
              </a:defRPr>
            </a:lvl5pPr>
            <a:lvl6pPr>
              <a:defRPr sz="2496"/>
            </a:lvl6pPr>
            <a:lvl7pPr>
              <a:defRPr sz="2496"/>
            </a:lvl7pPr>
            <a:lvl8pPr>
              <a:defRPr sz="2496"/>
            </a:lvl8pPr>
            <a:lvl9pPr>
              <a:defRPr sz="24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6136" y="5537708"/>
            <a:ext cx="4439573" cy="342259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340">
                <a:solidFill>
                  <a:srgbClr val="FFFFFF"/>
                </a:solidFill>
              </a:defRPr>
            </a:lvl1pPr>
            <a:lvl2pPr marL="713186" indent="0">
              <a:buNone/>
              <a:defRPr sz="2184"/>
            </a:lvl2pPr>
            <a:lvl3pPr marL="1426373" indent="0">
              <a:buNone/>
              <a:defRPr sz="1872"/>
            </a:lvl3pPr>
            <a:lvl4pPr marL="2139559" indent="0">
              <a:buNone/>
              <a:defRPr sz="1560"/>
            </a:lvl4pPr>
            <a:lvl5pPr marL="2852745" indent="0">
              <a:buNone/>
              <a:defRPr sz="1560"/>
            </a:lvl5pPr>
            <a:lvl6pPr marL="3565931" indent="0">
              <a:buNone/>
              <a:defRPr sz="1560"/>
            </a:lvl6pPr>
            <a:lvl7pPr marL="4279118" indent="0">
              <a:buNone/>
              <a:defRPr sz="1560"/>
            </a:lvl7pPr>
            <a:lvl8pPr marL="4992304" indent="0">
              <a:buNone/>
              <a:defRPr sz="1560"/>
            </a:lvl8pPr>
            <a:lvl9pPr marL="5705490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99430" y="9728196"/>
            <a:ext cx="5937585" cy="49924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" y="0"/>
            <a:ext cx="7131842" cy="1069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98458" y="3500268"/>
            <a:ext cx="5134928" cy="1783027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3276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31845" y="-65786"/>
            <a:ext cx="7138977" cy="10698163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992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713186" indent="0">
              <a:buNone/>
              <a:defRPr sz="4368"/>
            </a:lvl2pPr>
            <a:lvl3pPr marL="1426373" indent="0">
              <a:buNone/>
              <a:defRPr sz="3744"/>
            </a:lvl3pPr>
            <a:lvl4pPr marL="2139559" indent="0">
              <a:buNone/>
              <a:defRPr sz="3120"/>
            </a:lvl4pPr>
            <a:lvl5pPr marL="2852745" indent="0">
              <a:buNone/>
              <a:defRPr sz="3120"/>
            </a:lvl5pPr>
            <a:lvl6pPr marL="3565931" indent="0">
              <a:buNone/>
              <a:defRPr sz="3120"/>
            </a:lvl6pPr>
            <a:lvl7pPr marL="4279118" indent="0">
              <a:buNone/>
              <a:defRPr sz="3120"/>
            </a:lvl7pPr>
            <a:lvl8pPr marL="4992304" indent="0">
              <a:buNone/>
              <a:defRPr sz="3120"/>
            </a:lvl8pPr>
            <a:lvl9pPr marL="5705490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6136" y="5537710"/>
            <a:ext cx="4439573" cy="34225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340">
                <a:solidFill>
                  <a:srgbClr val="FFFFFF"/>
                </a:solidFill>
              </a:defRPr>
            </a:lvl1pPr>
            <a:lvl2pPr marL="713186" indent="0">
              <a:buNone/>
              <a:defRPr sz="2184"/>
            </a:lvl2pPr>
            <a:lvl3pPr marL="1426373" indent="0">
              <a:buNone/>
              <a:defRPr sz="1872"/>
            </a:lvl3pPr>
            <a:lvl4pPr marL="2139559" indent="0">
              <a:buNone/>
              <a:defRPr sz="1560"/>
            </a:lvl4pPr>
            <a:lvl5pPr marL="2852745" indent="0">
              <a:buNone/>
              <a:defRPr sz="1560"/>
            </a:lvl5pPr>
            <a:lvl6pPr marL="3565931" indent="0">
              <a:buNone/>
              <a:defRPr sz="1560"/>
            </a:lvl6pPr>
            <a:lvl7pPr marL="4279118" indent="0">
              <a:buNone/>
              <a:defRPr sz="1560"/>
            </a:lvl7pPr>
            <a:lvl8pPr marL="4992304" indent="0">
              <a:buNone/>
              <a:defRPr sz="1560"/>
            </a:lvl8pPr>
            <a:lvl9pPr marL="5705490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98458" y="9728196"/>
            <a:ext cx="5933694" cy="49924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5264" y="1504875"/>
            <a:ext cx="9262280" cy="18543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264" y="4115229"/>
            <a:ext cx="9262280" cy="483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6528" y="9732265"/>
            <a:ext cx="3221669" cy="50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AC3472-0593-4F1A-AB04-31E9211D8CE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9378" y="9728196"/>
            <a:ext cx="7107921" cy="499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3717" y="9699668"/>
            <a:ext cx="570548" cy="570569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716" spc="0" baseline="0">
                <a:solidFill>
                  <a:srgbClr val="FFFFFF"/>
                </a:solidFill>
              </a:defRPr>
            </a:lvl1pPr>
          </a:lstStyle>
          <a:p>
            <a:fld id="{9AC352B9-F436-445E-A995-F2FD27A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426373" rtl="0" eaLnBrk="1" latinLnBrk="0" hangingPunct="1">
        <a:lnSpc>
          <a:spcPct val="90000"/>
        </a:lnSpc>
        <a:spcBef>
          <a:spcPct val="0"/>
        </a:spcBef>
        <a:buNone/>
        <a:defRPr sz="4056" kern="1200" cap="all" spc="312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56593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80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13186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69779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426373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82966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50411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2317855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2585300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52745" indent="-356593" algn="l" defTabSz="1426373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249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186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373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559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745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5931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118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304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490" algn="l" defTabSz="142637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8FC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147-F43F-486F-A5B6-2987ACF2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379" y="3497943"/>
            <a:ext cx="10824929" cy="4157169"/>
          </a:xfrm>
          <a:solidFill>
            <a:srgbClr val="D6F3FE">
              <a:alpha val="0"/>
            </a:srgbClr>
          </a:solidFill>
          <a:ln>
            <a:noFill/>
          </a:ln>
        </p:spPr>
        <p:txBody>
          <a:bodyPr/>
          <a:lstStyle/>
          <a:p>
            <a:r>
              <a:rPr lang="en-US" dirty="0"/>
              <a:t>SHIELD INSURANCE</a:t>
            </a:r>
            <a:br>
              <a:rPr lang="en-US" dirty="0"/>
            </a:br>
            <a:r>
              <a:rPr lang="en-US" dirty="0"/>
              <a:t>pilot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E6FF-2828-4ABB-916B-A6161B9E1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987" y="8342796"/>
            <a:ext cx="7957355" cy="1934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Faraz Ahmed</a:t>
            </a:r>
          </a:p>
          <a:p>
            <a:r>
              <a:rPr lang="en-US" dirty="0">
                <a:solidFill>
                  <a:schemeClr val="bg1"/>
                </a:solidFill>
              </a:rPr>
              <a:t>Virtual Internship </a:t>
            </a:r>
            <a:r>
              <a:rPr lang="en-US" dirty="0" err="1">
                <a:solidFill>
                  <a:schemeClr val="bg1"/>
                </a:solidFill>
              </a:rPr>
              <a:t>CodeBasics</a:t>
            </a:r>
            <a:r>
              <a:rPr lang="en-US" dirty="0">
                <a:solidFill>
                  <a:schemeClr val="bg1"/>
                </a:solidFill>
              </a:rPr>
              <a:t> Bootcamp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FB1BB-A052-428A-9D3D-893B96B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987" y="0"/>
            <a:ext cx="3367314" cy="3367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406BB-F6EB-4F34-B6C9-3769D80E7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01" y="8347367"/>
            <a:ext cx="1929606" cy="19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1"/>
    </mc:Choice>
    <mc:Fallback xmlns="">
      <p:transition spd="slow" advTm="88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3FE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FB1BB-A052-428A-9D3D-893B96B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57" y="126718"/>
            <a:ext cx="2325450" cy="232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F1D12-8C48-46BE-9CA5-D254B361CF33}"/>
              </a:ext>
            </a:extLst>
          </p:cNvPr>
          <p:cNvSpPr txBox="1"/>
          <p:nvPr/>
        </p:nvSpPr>
        <p:spPr>
          <a:xfrm>
            <a:off x="1756229" y="2656114"/>
            <a:ext cx="1076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Shield Insurance is an insurance company providing life insurance to its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Shield Insurance is potential customer of </a:t>
            </a:r>
            <a:r>
              <a:rPr lang="en-US" sz="2800" dirty="0" err="1">
                <a:solidFill>
                  <a:schemeClr val="bg1"/>
                </a:solidFill>
              </a:rPr>
              <a:t>CodeBasics</a:t>
            </a:r>
            <a:r>
              <a:rPr lang="en-US" sz="2800" dirty="0">
                <a:solidFill>
                  <a:schemeClr val="bg1"/>
                </a:solidFill>
              </a:rPr>
              <a:t> and for trial has assigned a pilot project to be completed.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 per customer’s requirement and subsequent discussion initially Shield Insurance provided their basic requirements along with data of 6 months i.e. from November, 2022 till April, 2023.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 per the data provided company's network is spread to five cities namely Chennai, Delhi NCR, Hyderabad, Indore &amp; Mumbai.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are offering 9 types of insurance policies.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sale through four different channels i.e. sales mode namely offline agents, offline direct, online app &amp; online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prepared a mockup of the dashboard which was shared with the company and in reply they provided a mockup with few changes.</a:t>
            </a:r>
          </a:p>
        </p:txBody>
      </p:sp>
    </p:spTree>
    <p:extLst>
      <p:ext uri="{BB962C8B-B14F-4D97-AF65-F5344CB8AC3E}">
        <p14:creationId xmlns:p14="http://schemas.microsoft.com/office/powerpoint/2010/main" val="1802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94"/>
    </mc:Choice>
    <mc:Fallback xmlns="">
      <p:transition spd="slow" advTm="454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7F708F9-5607-4325-A727-A2AA87FF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562D8-7EC2-4EEB-9E6D-4BB5BA3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9"/>
            <a:ext cx="14263688" cy="106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46"/>
    </mc:Choice>
    <mc:Fallback xmlns="">
      <p:transition spd="slow" advTm="519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D8F92-05EA-4E32-B3F6-EFF98C86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4263688" cy="106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35499-1964-4D30-BB88-626B141B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28423" cy="106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61"/>
    </mc:Choice>
    <mc:Fallback xmlns="">
      <p:transition spd="slow" advTm="221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8FC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FB1BB-A052-428A-9D3D-893B96B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57" y="126718"/>
            <a:ext cx="2325450" cy="232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F1D12-8C48-46BE-9CA5-D254B361CF33}"/>
              </a:ext>
            </a:extLst>
          </p:cNvPr>
          <p:cNvSpPr txBox="1"/>
          <p:nvPr/>
        </p:nvSpPr>
        <p:spPr>
          <a:xfrm>
            <a:off x="907606" y="2452168"/>
            <a:ext cx="113714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OBSERVATIONS: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Company posted revenues of INR 989.25M and customer count of 26841.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Delhi NCR has the highest share in terms of revenues &amp; customers while Indore has the lowest share.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the month of March, 2023, the revenues and customers witnessed huge increase of over 80% in revenues and customers as compared to previous months as well as upcoming month of April, 2023.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huge increase in March the KPI for the month of April, 2023 shows huge dip in revenues as well as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Offline Agent is the most successful sales mode as it share is more than 55%.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age group of 31-40 has the highest number of customers as well as revenues.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age group of 65+ has the lowest number of customers while age group of 18-24 is lowest in terms of revenues.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expected settlement is directly proportional with age group i.e. 65+ has highest expected settlement rate of 74% which reduces to 38% for the age group of 18-24.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type of policies shows indirect relation between revenues and customers as Policy ID # POL4321HEL has highest number of customers but lowest in terms of revenues.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Whereas Policy ID # POL2005HEL &amp; Policy ID # POL1048HEL earning the highest revenues i.e. more than 50% of total revenues have the lowest number of customers. 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16"/>
    </mc:Choice>
    <mc:Fallback xmlns="">
      <p:transition spd="slow" advTm="1061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8FC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FB1BB-A052-428A-9D3D-893B96B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38" y="126717"/>
            <a:ext cx="2690469" cy="2690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F1D12-8C48-46BE-9CA5-D254B361CF33}"/>
              </a:ext>
            </a:extLst>
          </p:cNvPr>
          <p:cNvSpPr txBox="1"/>
          <p:nvPr/>
        </p:nvSpPr>
        <p:spPr>
          <a:xfrm>
            <a:off x="1446104" y="3239774"/>
            <a:ext cx="1137147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chemeClr val="bg1"/>
                </a:solidFill>
              </a:rPr>
              <a:t>RECOMMENDATIONS: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Company must concentrate on increasing customers as well as revenues in cities with low volume particularly Indore, Chennai &amp; Hyderabad.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offline agent has a volume of over 50% but online options i.e. app &amp; website have also grown significantly and Company must target to increase online sales.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company should emphasis in increasing the share of age group of 31-50 as the under 30 have low premium amount, whereas, above 50 has high probability of expected settlement. But age group of 31-50 has a balance in terms of revenues as well as expected settlement.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 company shall focus on increasing the volume of highest earning policies i.e. Policy ID # POL2005HEL &amp; Policy ID # POL1048HEL. </a:t>
            </a:r>
          </a:p>
          <a:p>
            <a:br>
              <a:rPr lang="en-US" sz="2400" dirty="0"/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39"/>
    </mc:Choice>
    <mc:Fallback xmlns="">
      <p:transition spd="slow" advTm="601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8FC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147-F43F-486F-A5B6-2987ACF2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379" y="3497943"/>
            <a:ext cx="10824929" cy="4157169"/>
          </a:xfrm>
          <a:solidFill>
            <a:schemeClr val="tx1">
              <a:lumMod val="65000"/>
              <a:alpha val="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E6FF-2828-4ABB-916B-A6161B9E1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987" y="8342796"/>
            <a:ext cx="7957355" cy="1934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Faraz Ahmed</a:t>
            </a:r>
          </a:p>
          <a:p>
            <a:r>
              <a:rPr lang="en-US" dirty="0">
                <a:solidFill>
                  <a:schemeClr val="bg1"/>
                </a:solidFill>
              </a:rPr>
              <a:t>Virtual Internship </a:t>
            </a:r>
            <a:r>
              <a:rPr lang="en-US" dirty="0" err="1">
                <a:solidFill>
                  <a:schemeClr val="bg1"/>
                </a:solidFill>
              </a:rPr>
              <a:t>CodeBasics</a:t>
            </a:r>
            <a:r>
              <a:rPr lang="en-US" dirty="0">
                <a:solidFill>
                  <a:schemeClr val="bg1"/>
                </a:solidFill>
              </a:rPr>
              <a:t> Bootcamp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FB1BB-A052-428A-9D3D-893B96B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88" y="152400"/>
            <a:ext cx="3249600" cy="324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406BB-F6EB-4F34-B6C9-3769D80E7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01" y="8347367"/>
            <a:ext cx="1929606" cy="19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9"/>
    </mc:Choice>
    <mc:Fallback xmlns="">
      <p:transition spd="slow" advTm="11529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364</TotalTime>
  <Words>549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SHIELD INSURANCE pilot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24</cp:revision>
  <dcterms:created xsi:type="dcterms:W3CDTF">2023-06-02T11:41:54Z</dcterms:created>
  <dcterms:modified xsi:type="dcterms:W3CDTF">2023-06-17T11:13:36Z</dcterms:modified>
</cp:coreProperties>
</file>