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32A0"/>
    <a:srgbClr val="7341C3"/>
    <a:srgbClr val="7C35B1"/>
    <a:srgbClr val="934B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60"/>
  </p:normalViewPr>
  <p:slideViewPr>
    <p:cSldViewPr snapToGrid="0">
      <p:cViewPr varScale="1">
        <p:scale>
          <a:sx n="68" d="100"/>
          <a:sy n="68" d="100"/>
        </p:scale>
        <p:origin x="49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AD4F37-CB58-41EA-B861-CED82AEAD5BC}"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373B22-4B4D-43D4-9C5A-72462E82FD8C}" type="slidenum">
              <a:rPr lang="en-US" smtClean="0"/>
              <a:t>‹#›</a:t>
            </a:fld>
            <a:endParaRPr lang="en-US"/>
          </a:p>
        </p:txBody>
      </p:sp>
    </p:spTree>
    <p:extLst>
      <p:ext uri="{BB962C8B-B14F-4D97-AF65-F5344CB8AC3E}">
        <p14:creationId xmlns:p14="http://schemas.microsoft.com/office/powerpoint/2010/main" val="3310403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6AD4F37-CB58-41EA-B861-CED82AEAD5BC}" type="datetimeFigureOut">
              <a:rPr lang="en-US" smtClean="0"/>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373B22-4B4D-43D4-9C5A-72462E82FD8C}" type="slidenum">
              <a:rPr lang="en-US" smtClean="0"/>
              <a:t>‹#›</a:t>
            </a:fld>
            <a:endParaRPr lang="en-US"/>
          </a:p>
        </p:txBody>
      </p:sp>
    </p:spTree>
    <p:extLst>
      <p:ext uri="{BB962C8B-B14F-4D97-AF65-F5344CB8AC3E}">
        <p14:creationId xmlns:p14="http://schemas.microsoft.com/office/powerpoint/2010/main" val="3184793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D6AD4F37-CB58-41EA-B861-CED82AEAD5BC}"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373B22-4B4D-43D4-9C5A-72462E82FD8C}" type="slidenum">
              <a:rPr lang="en-US" smtClean="0"/>
              <a:t>‹#›</a:t>
            </a:fld>
            <a:endParaRPr lang="en-US"/>
          </a:p>
        </p:txBody>
      </p:sp>
    </p:spTree>
    <p:extLst>
      <p:ext uri="{BB962C8B-B14F-4D97-AF65-F5344CB8AC3E}">
        <p14:creationId xmlns:p14="http://schemas.microsoft.com/office/powerpoint/2010/main" val="3067363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D6AD4F37-CB58-41EA-B861-CED82AEAD5BC}" type="datetimeFigureOut">
              <a:rPr lang="en-US" smtClean="0"/>
              <a:t>6/17/2023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373B22-4B4D-43D4-9C5A-72462E82FD8C}" type="slidenum">
              <a:rPr lang="en-US" smtClean="0"/>
              <a:t>‹#›</a:t>
            </a:fld>
            <a:endParaRPr lang="en-US"/>
          </a:p>
        </p:txBody>
      </p:sp>
    </p:spTree>
    <p:extLst>
      <p:ext uri="{BB962C8B-B14F-4D97-AF65-F5344CB8AC3E}">
        <p14:creationId xmlns:p14="http://schemas.microsoft.com/office/powerpoint/2010/main" val="2685764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AD4F37-CB58-41EA-B861-CED82AEAD5BC}"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373B22-4B4D-43D4-9C5A-72462E82FD8C}" type="slidenum">
              <a:rPr lang="en-US" smtClean="0"/>
              <a:t>‹#›</a:t>
            </a:fld>
            <a:endParaRPr lang="en-US"/>
          </a:p>
        </p:txBody>
      </p:sp>
    </p:spTree>
    <p:extLst>
      <p:ext uri="{BB962C8B-B14F-4D97-AF65-F5344CB8AC3E}">
        <p14:creationId xmlns:p14="http://schemas.microsoft.com/office/powerpoint/2010/main" val="1743363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AD4F37-CB58-41EA-B861-CED82AEAD5BC}"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373B22-4B4D-43D4-9C5A-72462E82FD8C}" type="slidenum">
              <a:rPr lang="en-US" smtClean="0"/>
              <a:t>‹#›</a:t>
            </a:fld>
            <a:endParaRPr lang="en-US"/>
          </a:p>
        </p:txBody>
      </p:sp>
    </p:spTree>
    <p:extLst>
      <p:ext uri="{BB962C8B-B14F-4D97-AF65-F5344CB8AC3E}">
        <p14:creationId xmlns:p14="http://schemas.microsoft.com/office/powerpoint/2010/main" val="3451596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AD4F37-CB58-41EA-B861-CED82AEAD5BC}"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373B22-4B4D-43D4-9C5A-72462E82FD8C}" type="slidenum">
              <a:rPr lang="en-US" smtClean="0"/>
              <a:t>‹#›</a:t>
            </a:fld>
            <a:endParaRPr lang="en-US"/>
          </a:p>
        </p:txBody>
      </p:sp>
    </p:spTree>
    <p:extLst>
      <p:ext uri="{BB962C8B-B14F-4D97-AF65-F5344CB8AC3E}">
        <p14:creationId xmlns:p14="http://schemas.microsoft.com/office/powerpoint/2010/main" val="3019094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AD4F37-CB58-41EA-B861-CED82AEAD5BC}"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373B22-4B4D-43D4-9C5A-72462E82FD8C}" type="slidenum">
              <a:rPr lang="en-US" smtClean="0"/>
              <a:t>‹#›</a:t>
            </a:fld>
            <a:endParaRPr lang="en-US"/>
          </a:p>
        </p:txBody>
      </p:sp>
    </p:spTree>
    <p:extLst>
      <p:ext uri="{BB962C8B-B14F-4D97-AF65-F5344CB8AC3E}">
        <p14:creationId xmlns:p14="http://schemas.microsoft.com/office/powerpoint/2010/main" val="2827559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AD4F37-CB58-41EA-B861-CED82AEAD5BC}" type="datetimeFigureOut">
              <a:rPr lang="en-US" smtClean="0"/>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373B22-4B4D-43D4-9C5A-72462E82FD8C}" type="slidenum">
              <a:rPr lang="en-US" smtClean="0"/>
              <a:t>‹#›</a:t>
            </a:fld>
            <a:endParaRPr lang="en-US"/>
          </a:p>
        </p:txBody>
      </p:sp>
    </p:spTree>
    <p:extLst>
      <p:ext uri="{BB962C8B-B14F-4D97-AF65-F5344CB8AC3E}">
        <p14:creationId xmlns:p14="http://schemas.microsoft.com/office/powerpoint/2010/main" val="3786970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AD4F37-CB58-41EA-B861-CED82AEAD5BC}" type="datetimeFigureOut">
              <a:rPr lang="en-US" smtClean="0"/>
              <a:t>6/17/2023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373B22-4B4D-43D4-9C5A-72462E82FD8C}" type="slidenum">
              <a:rPr lang="en-US" smtClean="0"/>
              <a:t>‹#›</a:t>
            </a:fld>
            <a:endParaRPr lang="en-US"/>
          </a:p>
        </p:txBody>
      </p:sp>
    </p:spTree>
    <p:extLst>
      <p:ext uri="{BB962C8B-B14F-4D97-AF65-F5344CB8AC3E}">
        <p14:creationId xmlns:p14="http://schemas.microsoft.com/office/powerpoint/2010/main" val="1126725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AD4F37-CB58-41EA-B861-CED82AEAD5BC}" type="datetimeFigureOut">
              <a:rPr lang="en-US" smtClean="0"/>
              <a:t>6/17/2023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373B22-4B4D-43D4-9C5A-72462E82FD8C}" type="slidenum">
              <a:rPr lang="en-US" smtClean="0"/>
              <a:t>‹#›</a:t>
            </a:fld>
            <a:endParaRPr lang="en-US"/>
          </a:p>
        </p:txBody>
      </p:sp>
    </p:spTree>
    <p:extLst>
      <p:ext uri="{BB962C8B-B14F-4D97-AF65-F5344CB8AC3E}">
        <p14:creationId xmlns:p14="http://schemas.microsoft.com/office/powerpoint/2010/main" val="1415971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AD4F37-CB58-41EA-B861-CED82AEAD5BC}" type="datetimeFigureOut">
              <a:rPr lang="en-US" smtClean="0"/>
              <a:t>6/17/2023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373B22-4B4D-43D4-9C5A-72462E82FD8C}" type="slidenum">
              <a:rPr lang="en-US" smtClean="0"/>
              <a:t>‹#›</a:t>
            </a:fld>
            <a:endParaRPr lang="en-US"/>
          </a:p>
        </p:txBody>
      </p:sp>
    </p:spTree>
    <p:extLst>
      <p:ext uri="{BB962C8B-B14F-4D97-AF65-F5344CB8AC3E}">
        <p14:creationId xmlns:p14="http://schemas.microsoft.com/office/powerpoint/2010/main" val="73377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6AD4F37-CB58-41EA-B861-CED82AEAD5BC}" type="datetimeFigureOut">
              <a:rPr lang="en-US" smtClean="0"/>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373B22-4B4D-43D4-9C5A-72462E82FD8C}" type="slidenum">
              <a:rPr lang="en-US" smtClean="0"/>
              <a:t>‹#›</a:t>
            </a:fld>
            <a:endParaRPr lang="en-US"/>
          </a:p>
        </p:txBody>
      </p:sp>
    </p:spTree>
    <p:extLst>
      <p:ext uri="{BB962C8B-B14F-4D97-AF65-F5344CB8AC3E}">
        <p14:creationId xmlns:p14="http://schemas.microsoft.com/office/powerpoint/2010/main" val="2349796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D6AD4F37-CB58-41EA-B861-CED82AEAD5BC}" type="datetimeFigureOut">
              <a:rPr lang="en-US" smtClean="0"/>
              <a:t>6/17/2023</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FC373B22-4B4D-43D4-9C5A-72462E82FD8C}" type="slidenum">
              <a:rPr lang="en-US" smtClean="0"/>
              <a:t>‹#›</a:t>
            </a:fld>
            <a:endParaRPr lang="en-US"/>
          </a:p>
        </p:txBody>
      </p:sp>
    </p:spTree>
    <p:extLst>
      <p:ext uri="{BB962C8B-B14F-4D97-AF65-F5344CB8AC3E}">
        <p14:creationId xmlns:p14="http://schemas.microsoft.com/office/powerpoint/2010/main" val="2469500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D6AD4F37-CB58-41EA-B861-CED82AEAD5BC}" type="datetimeFigureOut">
              <a:rPr lang="en-US" smtClean="0"/>
              <a:t>6/17/2023</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FC373B22-4B4D-43D4-9C5A-72462E82FD8C}" type="slidenum">
              <a:rPr lang="en-US" smtClean="0"/>
              <a:t>‹#›</a:t>
            </a:fld>
            <a:endParaRPr lang="en-US"/>
          </a:p>
        </p:txBody>
      </p:sp>
    </p:spTree>
    <p:extLst>
      <p:ext uri="{BB962C8B-B14F-4D97-AF65-F5344CB8AC3E}">
        <p14:creationId xmlns:p14="http://schemas.microsoft.com/office/powerpoint/2010/main" val="1020134407"/>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ags" Target="../tags/tag6.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C22CE-7DDC-4D2A-ADD0-C64D2D095B13}"/>
              </a:ext>
            </a:extLst>
          </p:cNvPr>
          <p:cNvSpPr>
            <a:spLocks noGrp="1"/>
          </p:cNvSpPr>
          <p:nvPr>
            <p:ph type="ctrTitle"/>
          </p:nvPr>
        </p:nvSpPr>
        <p:spPr>
          <a:xfrm>
            <a:off x="810001" y="640174"/>
            <a:ext cx="7033519" cy="3068226"/>
          </a:xfrm>
        </p:spPr>
        <p:txBody>
          <a:bodyPr>
            <a:normAutofit/>
          </a:bodyPr>
          <a:lstStyle/>
          <a:p>
            <a:r>
              <a:rPr lang="en-US" b="1" dirty="0" err="1"/>
              <a:t>WaveCon</a:t>
            </a:r>
            <a:r>
              <a:rPr lang="en-US" b="1" dirty="0"/>
              <a:t> Telecom Analysis</a:t>
            </a:r>
            <a:br>
              <a:rPr lang="en-US" b="1" dirty="0"/>
            </a:br>
            <a:r>
              <a:rPr lang="en-US" sz="2000" dirty="0"/>
              <a:t>Insights on 5G Launch in India since June, 2022</a:t>
            </a:r>
            <a:endParaRPr lang="en-US" dirty="0"/>
          </a:p>
        </p:txBody>
      </p:sp>
      <p:sp>
        <p:nvSpPr>
          <p:cNvPr id="5" name="Subtitle 4">
            <a:extLst>
              <a:ext uri="{FF2B5EF4-FFF2-40B4-BE49-F238E27FC236}">
                <a16:creationId xmlns:a16="http://schemas.microsoft.com/office/drawing/2014/main" id="{A345A7BE-748C-42B9-B384-1F094D27F518}"/>
              </a:ext>
            </a:extLst>
          </p:cNvPr>
          <p:cNvSpPr>
            <a:spLocks noGrp="1"/>
          </p:cNvSpPr>
          <p:nvPr>
            <p:ph type="subTitle" idx="1"/>
          </p:nvPr>
        </p:nvSpPr>
        <p:spPr>
          <a:xfrm>
            <a:off x="810001" y="5280846"/>
            <a:ext cx="10572000" cy="1099633"/>
          </a:xfrm>
        </p:spPr>
        <p:txBody>
          <a:bodyPr/>
          <a:lstStyle/>
          <a:p>
            <a:r>
              <a:rPr lang="en-US" dirty="0"/>
              <a:t>Faraz Ahmed</a:t>
            </a:r>
          </a:p>
          <a:p>
            <a:r>
              <a:rPr lang="en-US" dirty="0"/>
              <a:t>Virtual Internship </a:t>
            </a:r>
            <a:r>
              <a:rPr lang="en-US" dirty="0" err="1"/>
              <a:t>CodeBasics</a:t>
            </a:r>
            <a:r>
              <a:rPr lang="en-US" dirty="0"/>
              <a:t> Bootcamp</a:t>
            </a:r>
          </a:p>
        </p:txBody>
      </p:sp>
      <p:pic>
        <p:nvPicPr>
          <p:cNvPr id="9" name="Picture 8">
            <a:extLst>
              <a:ext uri="{FF2B5EF4-FFF2-40B4-BE49-F238E27FC236}">
                <a16:creationId xmlns:a16="http://schemas.microsoft.com/office/drawing/2014/main" id="{6A34F1A1-EB3F-4959-A2C6-C405A758EA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3520" y="1076961"/>
            <a:ext cx="4011546" cy="2631439"/>
          </a:xfrm>
          <a:prstGeom prst="rect">
            <a:avLst/>
          </a:prstGeom>
        </p:spPr>
      </p:pic>
    </p:spTree>
    <p:extLst>
      <p:ext uri="{BB962C8B-B14F-4D97-AF65-F5344CB8AC3E}">
        <p14:creationId xmlns:p14="http://schemas.microsoft.com/office/powerpoint/2010/main" val="709737100"/>
      </p:ext>
    </p:extLst>
  </p:cSld>
  <p:clrMapOvr>
    <a:masterClrMapping/>
  </p:clrMapOvr>
  <mc:AlternateContent xmlns:mc="http://schemas.openxmlformats.org/markup-compatibility/2006" xmlns:p14="http://schemas.microsoft.com/office/powerpoint/2010/main">
    <mc:Choice Requires="p14">
      <p:transition spd="slow" p14:dur="2000" advTm="20763"/>
    </mc:Choice>
    <mc:Fallback xmlns="">
      <p:transition spd="slow" advTm="2076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A345A7BE-748C-42B9-B384-1F094D27F518}"/>
              </a:ext>
            </a:extLst>
          </p:cNvPr>
          <p:cNvSpPr>
            <a:spLocks noGrp="1"/>
          </p:cNvSpPr>
          <p:nvPr>
            <p:ph type="subTitle" idx="1"/>
          </p:nvPr>
        </p:nvSpPr>
        <p:spPr>
          <a:xfrm>
            <a:off x="810001" y="5280846"/>
            <a:ext cx="10572000" cy="1099633"/>
          </a:xfrm>
        </p:spPr>
        <p:txBody>
          <a:bodyPr/>
          <a:lstStyle/>
          <a:p>
            <a:r>
              <a:rPr lang="en-US" dirty="0"/>
              <a:t>Faraz Ahmed</a:t>
            </a:r>
          </a:p>
          <a:p>
            <a:r>
              <a:rPr lang="en-US" dirty="0"/>
              <a:t>Virtual Internship </a:t>
            </a:r>
            <a:r>
              <a:rPr lang="en-US" dirty="0" err="1"/>
              <a:t>CodeBasics</a:t>
            </a:r>
            <a:r>
              <a:rPr lang="en-US" dirty="0"/>
              <a:t> Bootcamp</a:t>
            </a:r>
          </a:p>
        </p:txBody>
      </p:sp>
      <p:sp>
        <p:nvSpPr>
          <p:cNvPr id="8" name="Title 1">
            <a:extLst>
              <a:ext uri="{FF2B5EF4-FFF2-40B4-BE49-F238E27FC236}">
                <a16:creationId xmlns:a16="http://schemas.microsoft.com/office/drawing/2014/main" id="{51930815-1BBC-4E3C-98AB-B31C9D086A2D}"/>
              </a:ext>
            </a:extLst>
          </p:cNvPr>
          <p:cNvSpPr txBox="1">
            <a:spLocks/>
          </p:cNvSpPr>
          <p:nvPr/>
        </p:nvSpPr>
        <p:spPr>
          <a:xfrm>
            <a:off x="810001" y="292287"/>
            <a:ext cx="7185919" cy="622113"/>
          </a:xfrm>
          <a:prstGeom prst="rect">
            <a:avLst/>
          </a:prstGeom>
          <a:effectLst>
            <a:outerShdw blurRad="50800" dir="14400000">
              <a:srgbClr val="000000">
                <a:alpha val="60000"/>
              </a:srgbClr>
            </a:outerShdw>
          </a:effectLst>
        </p:spPr>
        <p:txBody>
          <a:bodyPr vert="horz" lIns="91440" tIns="45720" rIns="91440" bIns="45720" rtlCol="0" anchor="b">
            <a:normAutofit fontScale="97500" lnSpcReduction="10000"/>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err="1"/>
              <a:t>WaveCon</a:t>
            </a:r>
            <a:r>
              <a:rPr lang="en-US" sz="3600" dirty="0"/>
              <a:t> Telecom Analysis</a:t>
            </a:r>
            <a:endParaRPr lang="en-US" dirty="0"/>
          </a:p>
        </p:txBody>
      </p:sp>
      <p:sp>
        <p:nvSpPr>
          <p:cNvPr id="6" name="Rectangle 5">
            <a:extLst>
              <a:ext uri="{FF2B5EF4-FFF2-40B4-BE49-F238E27FC236}">
                <a16:creationId xmlns:a16="http://schemas.microsoft.com/office/drawing/2014/main" id="{0144E1D0-0864-40D3-8779-7DC537F15446}"/>
              </a:ext>
            </a:extLst>
          </p:cNvPr>
          <p:cNvSpPr/>
          <p:nvPr/>
        </p:nvSpPr>
        <p:spPr>
          <a:xfrm>
            <a:off x="817089" y="1144888"/>
            <a:ext cx="5278911" cy="461665"/>
          </a:xfrm>
          <a:prstGeom prst="rect">
            <a:avLst/>
          </a:prstGeom>
        </p:spPr>
        <p:txBody>
          <a:bodyPr wrap="square">
            <a:spAutoFit/>
          </a:bodyPr>
          <a:lstStyle/>
          <a:p>
            <a:r>
              <a:rPr lang="en-US" sz="2400" b="1" dirty="0"/>
              <a:t>Addressing the Questions</a:t>
            </a:r>
          </a:p>
        </p:txBody>
      </p:sp>
      <p:sp>
        <p:nvSpPr>
          <p:cNvPr id="10" name="TextBox 9">
            <a:extLst>
              <a:ext uri="{FF2B5EF4-FFF2-40B4-BE49-F238E27FC236}">
                <a16:creationId xmlns:a16="http://schemas.microsoft.com/office/drawing/2014/main" id="{D7772494-9D58-4E12-BF67-B630C2DC2934}"/>
              </a:ext>
            </a:extLst>
          </p:cNvPr>
          <p:cNvSpPr txBox="1"/>
          <p:nvPr/>
        </p:nvSpPr>
        <p:spPr>
          <a:xfrm>
            <a:off x="810001" y="2204206"/>
            <a:ext cx="2305339" cy="2339102"/>
          </a:xfrm>
          <a:prstGeom prst="rect">
            <a:avLst/>
          </a:prstGeom>
          <a:noFill/>
        </p:spPr>
        <p:txBody>
          <a:bodyPr wrap="square" rtlCol="0">
            <a:spAutoFit/>
          </a:bodyPr>
          <a:lstStyle/>
          <a:p>
            <a:r>
              <a:rPr lang="en-US" sz="2000" b="1" dirty="0"/>
              <a:t>Question 5:</a:t>
            </a:r>
          </a:p>
          <a:p>
            <a:r>
              <a:rPr lang="en-US" dirty="0"/>
              <a:t>Is there any plan that is discontinued after the 5G launch? What is the reason for it?</a:t>
            </a:r>
          </a:p>
          <a:p>
            <a:endParaRPr lang="en-US" dirty="0"/>
          </a:p>
        </p:txBody>
      </p:sp>
      <p:sp>
        <p:nvSpPr>
          <p:cNvPr id="12" name="TextBox 11">
            <a:extLst>
              <a:ext uri="{FF2B5EF4-FFF2-40B4-BE49-F238E27FC236}">
                <a16:creationId xmlns:a16="http://schemas.microsoft.com/office/drawing/2014/main" id="{E7C2CDDC-AB47-48CD-8515-6DA1486A3E55}"/>
              </a:ext>
            </a:extLst>
          </p:cNvPr>
          <p:cNvSpPr txBox="1"/>
          <p:nvPr/>
        </p:nvSpPr>
        <p:spPr>
          <a:xfrm>
            <a:off x="4593501" y="2344091"/>
            <a:ext cx="6804837" cy="1938992"/>
          </a:xfrm>
          <a:prstGeom prst="rect">
            <a:avLst/>
          </a:prstGeom>
          <a:noFill/>
        </p:spPr>
        <p:txBody>
          <a:bodyPr wrap="square" rtlCol="0">
            <a:spAutoFit/>
          </a:bodyPr>
          <a:lstStyle/>
          <a:p>
            <a:pPr algn="just"/>
            <a:r>
              <a:rPr lang="en-US" sz="2000" dirty="0"/>
              <a:t>Plan P8, P9 &amp; P10 were discontinued after launch of 5G. The reason was low revenue generation. The company instead launched new plans namely P11, P12 &amp; P13 which were successful and earned reasonable revenues which resulted in compensation of revenue decreased by existing plans. </a:t>
            </a:r>
          </a:p>
        </p:txBody>
      </p:sp>
    </p:spTree>
    <p:custDataLst>
      <p:tags r:id="rId1"/>
    </p:custDataLst>
    <p:extLst>
      <p:ext uri="{BB962C8B-B14F-4D97-AF65-F5344CB8AC3E}">
        <p14:creationId xmlns:p14="http://schemas.microsoft.com/office/powerpoint/2010/main" val="256305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A345A7BE-748C-42B9-B384-1F094D27F518}"/>
              </a:ext>
            </a:extLst>
          </p:cNvPr>
          <p:cNvSpPr>
            <a:spLocks noGrp="1"/>
          </p:cNvSpPr>
          <p:nvPr>
            <p:ph type="subTitle" idx="1"/>
          </p:nvPr>
        </p:nvSpPr>
        <p:spPr>
          <a:xfrm>
            <a:off x="810001" y="5280846"/>
            <a:ext cx="10572000" cy="1099633"/>
          </a:xfrm>
        </p:spPr>
        <p:txBody>
          <a:bodyPr/>
          <a:lstStyle/>
          <a:p>
            <a:r>
              <a:rPr lang="en-US" dirty="0"/>
              <a:t>Faraz Ahmed</a:t>
            </a:r>
          </a:p>
          <a:p>
            <a:r>
              <a:rPr lang="en-US" dirty="0"/>
              <a:t>Virtual Internship </a:t>
            </a:r>
            <a:r>
              <a:rPr lang="en-US" dirty="0" err="1"/>
              <a:t>CodeBasics</a:t>
            </a:r>
            <a:r>
              <a:rPr lang="en-US" dirty="0"/>
              <a:t> Bootcamp</a:t>
            </a:r>
          </a:p>
        </p:txBody>
      </p:sp>
      <p:sp>
        <p:nvSpPr>
          <p:cNvPr id="8" name="Title 1">
            <a:extLst>
              <a:ext uri="{FF2B5EF4-FFF2-40B4-BE49-F238E27FC236}">
                <a16:creationId xmlns:a16="http://schemas.microsoft.com/office/drawing/2014/main" id="{51930815-1BBC-4E3C-98AB-B31C9D086A2D}"/>
              </a:ext>
            </a:extLst>
          </p:cNvPr>
          <p:cNvSpPr txBox="1">
            <a:spLocks/>
          </p:cNvSpPr>
          <p:nvPr/>
        </p:nvSpPr>
        <p:spPr>
          <a:xfrm>
            <a:off x="810001" y="292287"/>
            <a:ext cx="7185919" cy="622113"/>
          </a:xfrm>
          <a:prstGeom prst="rect">
            <a:avLst/>
          </a:prstGeom>
          <a:effectLst>
            <a:outerShdw blurRad="50800" dir="14400000">
              <a:srgbClr val="000000">
                <a:alpha val="60000"/>
              </a:srgbClr>
            </a:outerShdw>
          </a:effectLst>
        </p:spPr>
        <p:txBody>
          <a:bodyPr vert="horz" lIns="91440" tIns="45720" rIns="91440" bIns="45720" rtlCol="0" anchor="b">
            <a:normAutofit fontScale="97500" lnSpcReduction="10000"/>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err="1"/>
              <a:t>WaveCon</a:t>
            </a:r>
            <a:r>
              <a:rPr lang="en-US" sz="3600" dirty="0"/>
              <a:t> Telecom Analysis</a:t>
            </a:r>
            <a:endParaRPr lang="en-US" dirty="0"/>
          </a:p>
        </p:txBody>
      </p:sp>
      <p:sp>
        <p:nvSpPr>
          <p:cNvPr id="6" name="Rectangle 5">
            <a:extLst>
              <a:ext uri="{FF2B5EF4-FFF2-40B4-BE49-F238E27FC236}">
                <a16:creationId xmlns:a16="http://schemas.microsoft.com/office/drawing/2014/main" id="{0144E1D0-0864-40D3-8779-7DC537F15446}"/>
              </a:ext>
            </a:extLst>
          </p:cNvPr>
          <p:cNvSpPr/>
          <p:nvPr/>
        </p:nvSpPr>
        <p:spPr>
          <a:xfrm>
            <a:off x="817089" y="1166496"/>
            <a:ext cx="5498651" cy="461665"/>
          </a:xfrm>
          <a:prstGeom prst="rect">
            <a:avLst/>
          </a:prstGeom>
        </p:spPr>
        <p:txBody>
          <a:bodyPr wrap="square">
            <a:spAutoFit/>
          </a:bodyPr>
          <a:lstStyle/>
          <a:p>
            <a:r>
              <a:rPr lang="en-US" sz="2400" b="1" dirty="0"/>
              <a:t>Challenges:</a:t>
            </a:r>
          </a:p>
        </p:txBody>
      </p:sp>
      <p:sp>
        <p:nvSpPr>
          <p:cNvPr id="12" name="TextBox 11">
            <a:extLst>
              <a:ext uri="{FF2B5EF4-FFF2-40B4-BE49-F238E27FC236}">
                <a16:creationId xmlns:a16="http://schemas.microsoft.com/office/drawing/2014/main" id="{E7C2CDDC-AB47-48CD-8515-6DA1486A3E55}"/>
              </a:ext>
            </a:extLst>
          </p:cNvPr>
          <p:cNvSpPr txBox="1"/>
          <p:nvPr/>
        </p:nvSpPr>
        <p:spPr>
          <a:xfrm>
            <a:off x="810000" y="1880257"/>
            <a:ext cx="10572000" cy="2554545"/>
          </a:xfrm>
          <a:prstGeom prst="rect">
            <a:avLst/>
          </a:prstGeom>
          <a:noFill/>
        </p:spPr>
        <p:txBody>
          <a:bodyPr wrap="square" rtlCol="0">
            <a:spAutoFit/>
          </a:bodyPr>
          <a:lstStyle/>
          <a:p>
            <a:pPr algn="just"/>
            <a:r>
              <a:rPr lang="en-US" sz="2000" dirty="0"/>
              <a:t>We consider that following are the challenges faced by the company:</a:t>
            </a:r>
          </a:p>
          <a:p>
            <a:pPr marL="342900" indent="-342900" algn="just">
              <a:buFont typeface="Arial" panose="020B0604020202020204" pitchFamily="34" charset="0"/>
              <a:buChar char="•"/>
            </a:pPr>
            <a:r>
              <a:rPr lang="en-US" sz="2000" dirty="0"/>
              <a:t>Their market share in comparison to their peers have declined</a:t>
            </a:r>
          </a:p>
          <a:p>
            <a:pPr marL="342900" indent="-342900" algn="just">
              <a:buFont typeface="Arial" panose="020B0604020202020204" pitchFamily="34" charset="0"/>
              <a:buChar char="•"/>
            </a:pPr>
            <a:r>
              <a:rPr lang="en-US" sz="2000" dirty="0"/>
              <a:t>Decrease in revenues despite increase in average revenue per user</a:t>
            </a:r>
          </a:p>
          <a:p>
            <a:pPr marL="342900" indent="-342900" algn="just">
              <a:buFont typeface="Arial" panose="020B0604020202020204" pitchFamily="34" charset="0"/>
              <a:buChar char="•"/>
            </a:pPr>
            <a:r>
              <a:rPr lang="en-US" sz="2000" dirty="0"/>
              <a:t>Active users have decreased significantly</a:t>
            </a:r>
          </a:p>
          <a:p>
            <a:pPr marL="342900" indent="-342900" algn="just">
              <a:buFont typeface="Arial" panose="020B0604020202020204" pitchFamily="34" charset="0"/>
              <a:buChar char="•"/>
            </a:pPr>
            <a:r>
              <a:rPr lang="en-US" sz="2000" dirty="0"/>
              <a:t>Unsubscribed users have increased hugely</a:t>
            </a:r>
          </a:p>
          <a:p>
            <a:pPr marL="342900" indent="-342900" algn="just">
              <a:buFont typeface="Arial" panose="020B0604020202020204" pitchFamily="34" charset="0"/>
              <a:buChar char="•"/>
            </a:pPr>
            <a:r>
              <a:rPr lang="en-US" sz="2000" dirty="0"/>
              <a:t>Out of the 7 old plans only 1 plan is showing increase in revenues, whereas, majority of plans are showing decline.</a:t>
            </a:r>
          </a:p>
          <a:p>
            <a:pPr marL="342900" indent="-342900" algn="just">
              <a:buFont typeface="Arial" panose="020B0604020202020204" pitchFamily="34" charset="0"/>
              <a:buChar char="•"/>
            </a:pPr>
            <a:r>
              <a:rPr lang="en-US" sz="2000" dirty="0"/>
              <a:t>Moreover, 3 old plans been discontinued due to decreasing revenues.</a:t>
            </a:r>
          </a:p>
        </p:txBody>
      </p:sp>
    </p:spTree>
    <p:custDataLst>
      <p:tags r:id="rId1"/>
    </p:custDataLst>
    <p:extLst>
      <p:ext uri="{BB962C8B-B14F-4D97-AF65-F5344CB8AC3E}">
        <p14:creationId xmlns:p14="http://schemas.microsoft.com/office/powerpoint/2010/main" val="1871662170"/>
      </p:ext>
    </p:extLst>
  </p:cSld>
  <p:clrMapOvr>
    <a:masterClrMapping/>
  </p:clrMapOvr>
  <mc:AlternateContent xmlns:mc="http://schemas.openxmlformats.org/markup-compatibility/2006" xmlns:p14="http://schemas.microsoft.com/office/powerpoint/2010/main">
    <mc:Choice Requires="p14">
      <p:transition spd="slow" p14:dur="2000" advTm="32972"/>
    </mc:Choice>
    <mc:Fallback xmlns="">
      <p:transition spd="slow" advTm="3297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A345A7BE-748C-42B9-B384-1F094D27F518}"/>
              </a:ext>
            </a:extLst>
          </p:cNvPr>
          <p:cNvSpPr>
            <a:spLocks noGrp="1"/>
          </p:cNvSpPr>
          <p:nvPr>
            <p:ph type="subTitle" idx="1"/>
          </p:nvPr>
        </p:nvSpPr>
        <p:spPr>
          <a:xfrm>
            <a:off x="810001" y="5280846"/>
            <a:ext cx="10572000" cy="1099633"/>
          </a:xfrm>
        </p:spPr>
        <p:txBody>
          <a:bodyPr/>
          <a:lstStyle/>
          <a:p>
            <a:r>
              <a:rPr lang="en-US" dirty="0"/>
              <a:t>Faraz Ahmed</a:t>
            </a:r>
          </a:p>
          <a:p>
            <a:r>
              <a:rPr lang="en-US" dirty="0"/>
              <a:t>Virtual Internship </a:t>
            </a:r>
            <a:r>
              <a:rPr lang="en-US" dirty="0" err="1"/>
              <a:t>CodeBasics</a:t>
            </a:r>
            <a:r>
              <a:rPr lang="en-US" dirty="0"/>
              <a:t> Bootcamp</a:t>
            </a:r>
          </a:p>
        </p:txBody>
      </p:sp>
      <p:sp>
        <p:nvSpPr>
          <p:cNvPr id="8" name="Title 1">
            <a:extLst>
              <a:ext uri="{FF2B5EF4-FFF2-40B4-BE49-F238E27FC236}">
                <a16:creationId xmlns:a16="http://schemas.microsoft.com/office/drawing/2014/main" id="{51930815-1BBC-4E3C-98AB-B31C9D086A2D}"/>
              </a:ext>
            </a:extLst>
          </p:cNvPr>
          <p:cNvSpPr txBox="1">
            <a:spLocks/>
          </p:cNvSpPr>
          <p:nvPr/>
        </p:nvSpPr>
        <p:spPr>
          <a:xfrm>
            <a:off x="810001" y="292287"/>
            <a:ext cx="7185919" cy="622113"/>
          </a:xfrm>
          <a:prstGeom prst="rect">
            <a:avLst/>
          </a:prstGeom>
          <a:effectLst>
            <a:outerShdw blurRad="50800" dir="14400000">
              <a:srgbClr val="000000">
                <a:alpha val="60000"/>
              </a:srgbClr>
            </a:outerShdw>
          </a:effectLst>
        </p:spPr>
        <p:txBody>
          <a:bodyPr vert="horz" lIns="91440" tIns="45720" rIns="91440" bIns="45720" rtlCol="0" anchor="b">
            <a:normAutofit fontScale="97500" lnSpcReduction="10000"/>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err="1"/>
              <a:t>WaveCon</a:t>
            </a:r>
            <a:r>
              <a:rPr lang="en-US" sz="3600" dirty="0"/>
              <a:t> Telecom Analysis</a:t>
            </a:r>
            <a:endParaRPr lang="en-US" dirty="0"/>
          </a:p>
        </p:txBody>
      </p:sp>
      <p:sp>
        <p:nvSpPr>
          <p:cNvPr id="6" name="Rectangle 5">
            <a:extLst>
              <a:ext uri="{FF2B5EF4-FFF2-40B4-BE49-F238E27FC236}">
                <a16:creationId xmlns:a16="http://schemas.microsoft.com/office/drawing/2014/main" id="{0144E1D0-0864-40D3-8779-7DC537F15446}"/>
              </a:ext>
            </a:extLst>
          </p:cNvPr>
          <p:cNvSpPr/>
          <p:nvPr/>
        </p:nvSpPr>
        <p:spPr>
          <a:xfrm>
            <a:off x="817089" y="1029644"/>
            <a:ext cx="5498651" cy="461665"/>
          </a:xfrm>
          <a:prstGeom prst="rect">
            <a:avLst/>
          </a:prstGeom>
        </p:spPr>
        <p:txBody>
          <a:bodyPr wrap="square">
            <a:spAutoFit/>
          </a:bodyPr>
          <a:lstStyle/>
          <a:p>
            <a:r>
              <a:rPr lang="en-US" sz="2400" b="1" dirty="0"/>
              <a:t>Positives:</a:t>
            </a:r>
          </a:p>
        </p:txBody>
      </p:sp>
      <p:sp>
        <p:nvSpPr>
          <p:cNvPr id="12" name="TextBox 11">
            <a:extLst>
              <a:ext uri="{FF2B5EF4-FFF2-40B4-BE49-F238E27FC236}">
                <a16:creationId xmlns:a16="http://schemas.microsoft.com/office/drawing/2014/main" id="{E7C2CDDC-AB47-48CD-8515-6DA1486A3E55}"/>
              </a:ext>
            </a:extLst>
          </p:cNvPr>
          <p:cNvSpPr txBox="1"/>
          <p:nvPr/>
        </p:nvSpPr>
        <p:spPr>
          <a:xfrm>
            <a:off x="817089" y="1685784"/>
            <a:ext cx="10572000" cy="2246769"/>
          </a:xfrm>
          <a:prstGeom prst="rect">
            <a:avLst/>
          </a:prstGeom>
          <a:noFill/>
        </p:spPr>
        <p:txBody>
          <a:bodyPr wrap="square" rtlCol="0">
            <a:spAutoFit/>
          </a:bodyPr>
          <a:lstStyle/>
          <a:p>
            <a:pPr algn="just"/>
            <a:r>
              <a:rPr lang="en-US" sz="2000" dirty="0"/>
              <a:t>Despite negative trends with respect to market share, revenues, active users &amp; unsubscribed users, following are the positive aspects for the company:</a:t>
            </a:r>
          </a:p>
          <a:p>
            <a:pPr marL="342900" indent="-342900" algn="just">
              <a:buFont typeface="Arial" panose="020B0604020202020204" pitchFamily="34" charset="0"/>
              <a:buChar char="•"/>
            </a:pPr>
            <a:r>
              <a:rPr lang="en-US" sz="2000" dirty="0"/>
              <a:t>They still possess third largest market share and the next company in the list is far beyond in market share </a:t>
            </a:r>
          </a:p>
          <a:p>
            <a:pPr marL="342900" indent="-342900" algn="just">
              <a:buFont typeface="Arial" panose="020B0604020202020204" pitchFamily="34" charset="0"/>
              <a:buChar char="•"/>
            </a:pPr>
            <a:r>
              <a:rPr lang="en-US" sz="2000" dirty="0"/>
              <a:t>Decline in revenue is nominal and can be turnaround with little effort</a:t>
            </a:r>
          </a:p>
          <a:p>
            <a:pPr marL="342900" indent="-342900" algn="just">
              <a:buFont typeface="Arial" panose="020B0604020202020204" pitchFamily="34" charset="0"/>
              <a:buChar char="•"/>
            </a:pPr>
            <a:r>
              <a:rPr lang="en-US" sz="2000" dirty="0"/>
              <a:t>The average revenue per user has increased by more than 11%</a:t>
            </a:r>
          </a:p>
          <a:p>
            <a:pPr marL="342900" indent="-342900" algn="just">
              <a:buFont typeface="Arial" panose="020B0604020202020204" pitchFamily="34" charset="0"/>
              <a:buChar char="•"/>
            </a:pPr>
            <a:r>
              <a:rPr lang="en-US" sz="2000" dirty="0"/>
              <a:t>The new plans introduced since 5G launched have performed exceptionally</a:t>
            </a:r>
          </a:p>
        </p:txBody>
      </p:sp>
    </p:spTree>
    <p:custDataLst>
      <p:tags r:id="rId1"/>
    </p:custDataLst>
    <p:extLst>
      <p:ext uri="{BB962C8B-B14F-4D97-AF65-F5344CB8AC3E}">
        <p14:creationId xmlns:p14="http://schemas.microsoft.com/office/powerpoint/2010/main" val="472367875"/>
      </p:ext>
    </p:extLst>
  </p:cSld>
  <p:clrMapOvr>
    <a:masterClrMapping/>
  </p:clrMapOvr>
  <mc:AlternateContent xmlns:mc="http://schemas.openxmlformats.org/markup-compatibility/2006" xmlns:p14="http://schemas.microsoft.com/office/powerpoint/2010/main">
    <mc:Choice Requires="p14">
      <p:transition spd="slow" p14:dur="2000" advTm="47959"/>
    </mc:Choice>
    <mc:Fallback xmlns="">
      <p:transition spd="slow" advTm="4795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A345A7BE-748C-42B9-B384-1F094D27F518}"/>
              </a:ext>
            </a:extLst>
          </p:cNvPr>
          <p:cNvSpPr>
            <a:spLocks noGrp="1"/>
          </p:cNvSpPr>
          <p:nvPr>
            <p:ph type="subTitle" idx="1"/>
          </p:nvPr>
        </p:nvSpPr>
        <p:spPr>
          <a:xfrm>
            <a:off x="810001" y="5280846"/>
            <a:ext cx="10572000" cy="1099633"/>
          </a:xfrm>
        </p:spPr>
        <p:txBody>
          <a:bodyPr/>
          <a:lstStyle/>
          <a:p>
            <a:r>
              <a:rPr lang="en-US" dirty="0"/>
              <a:t>Faraz Ahmed</a:t>
            </a:r>
          </a:p>
          <a:p>
            <a:r>
              <a:rPr lang="en-US" dirty="0"/>
              <a:t>Virtual Internship </a:t>
            </a:r>
            <a:r>
              <a:rPr lang="en-US" dirty="0" err="1"/>
              <a:t>CodeBasics</a:t>
            </a:r>
            <a:r>
              <a:rPr lang="en-US" dirty="0"/>
              <a:t> Bootcamp</a:t>
            </a:r>
          </a:p>
        </p:txBody>
      </p:sp>
      <p:sp>
        <p:nvSpPr>
          <p:cNvPr id="8" name="Title 1">
            <a:extLst>
              <a:ext uri="{FF2B5EF4-FFF2-40B4-BE49-F238E27FC236}">
                <a16:creationId xmlns:a16="http://schemas.microsoft.com/office/drawing/2014/main" id="{51930815-1BBC-4E3C-98AB-B31C9D086A2D}"/>
              </a:ext>
            </a:extLst>
          </p:cNvPr>
          <p:cNvSpPr txBox="1">
            <a:spLocks/>
          </p:cNvSpPr>
          <p:nvPr/>
        </p:nvSpPr>
        <p:spPr>
          <a:xfrm>
            <a:off x="810001" y="292287"/>
            <a:ext cx="7185919" cy="622113"/>
          </a:xfrm>
          <a:prstGeom prst="rect">
            <a:avLst/>
          </a:prstGeom>
          <a:effectLst>
            <a:outerShdw blurRad="50800" dir="14400000">
              <a:srgbClr val="000000">
                <a:alpha val="60000"/>
              </a:srgbClr>
            </a:outerShdw>
          </a:effectLst>
        </p:spPr>
        <p:txBody>
          <a:bodyPr vert="horz" lIns="91440" tIns="45720" rIns="91440" bIns="45720" rtlCol="0" anchor="b">
            <a:normAutofit fontScale="97500" lnSpcReduction="10000"/>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err="1"/>
              <a:t>WaveCon</a:t>
            </a:r>
            <a:r>
              <a:rPr lang="en-US" sz="3600" dirty="0"/>
              <a:t> Telecom Analysis</a:t>
            </a:r>
            <a:endParaRPr lang="en-US" dirty="0"/>
          </a:p>
        </p:txBody>
      </p:sp>
      <p:sp>
        <p:nvSpPr>
          <p:cNvPr id="6" name="Rectangle 5">
            <a:extLst>
              <a:ext uri="{FF2B5EF4-FFF2-40B4-BE49-F238E27FC236}">
                <a16:creationId xmlns:a16="http://schemas.microsoft.com/office/drawing/2014/main" id="{0144E1D0-0864-40D3-8779-7DC537F15446}"/>
              </a:ext>
            </a:extLst>
          </p:cNvPr>
          <p:cNvSpPr/>
          <p:nvPr/>
        </p:nvSpPr>
        <p:spPr>
          <a:xfrm>
            <a:off x="810001" y="1144889"/>
            <a:ext cx="5498651" cy="461665"/>
          </a:xfrm>
          <a:prstGeom prst="rect">
            <a:avLst/>
          </a:prstGeom>
        </p:spPr>
        <p:txBody>
          <a:bodyPr wrap="square">
            <a:spAutoFit/>
          </a:bodyPr>
          <a:lstStyle/>
          <a:p>
            <a:r>
              <a:rPr lang="en-US" sz="2400" b="1" dirty="0"/>
              <a:t>Recommendations:</a:t>
            </a:r>
          </a:p>
        </p:txBody>
      </p:sp>
      <p:sp>
        <p:nvSpPr>
          <p:cNvPr id="12" name="TextBox 11">
            <a:extLst>
              <a:ext uri="{FF2B5EF4-FFF2-40B4-BE49-F238E27FC236}">
                <a16:creationId xmlns:a16="http://schemas.microsoft.com/office/drawing/2014/main" id="{E7C2CDDC-AB47-48CD-8515-6DA1486A3E55}"/>
              </a:ext>
            </a:extLst>
          </p:cNvPr>
          <p:cNvSpPr txBox="1"/>
          <p:nvPr/>
        </p:nvSpPr>
        <p:spPr>
          <a:xfrm>
            <a:off x="804423" y="1837043"/>
            <a:ext cx="10572000" cy="224676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To either close or update the existing plans and introduce new plans to attract customers. </a:t>
            </a:r>
          </a:p>
          <a:p>
            <a:pPr marL="342900" indent="-342900" algn="just">
              <a:buFont typeface="Arial" panose="020B0604020202020204" pitchFamily="34" charset="0"/>
              <a:buChar char="•"/>
            </a:pPr>
            <a:r>
              <a:rPr lang="en-US" sz="2000" dirty="0"/>
              <a:t>To introduce schemes &amp; benefits to unsubscribed users to convert into active users</a:t>
            </a:r>
          </a:p>
          <a:p>
            <a:pPr marL="342900" indent="-342900" algn="just">
              <a:buFont typeface="Arial" panose="020B0604020202020204" pitchFamily="34" charset="0"/>
              <a:buChar char="•"/>
            </a:pPr>
            <a:r>
              <a:rPr lang="en-US" sz="2000" dirty="0"/>
              <a:t>Concessions and free features to new users to increase number of active users  </a:t>
            </a:r>
          </a:p>
          <a:p>
            <a:pPr marL="342900" indent="-342900" algn="just">
              <a:buFont typeface="Arial" panose="020B0604020202020204" pitchFamily="34" charset="0"/>
              <a:buChar char="•"/>
            </a:pPr>
            <a:r>
              <a:rPr lang="en-US" sz="2000" dirty="0"/>
              <a:t>To improve &amp; upgrade their service</a:t>
            </a:r>
          </a:p>
          <a:p>
            <a:pPr marL="342900" indent="-342900" algn="just">
              <a:buFont typeface="Arial" panose="020B0604020202020204" pitchFamily="34" charset="0"/>
              <a:buChar char="•"/>
            </a:pPr>
            <a:r>
              <a:rPr lang="en-US" sz="2000" dirty="0"/>
              <a:t>Reduce the charges (optional)</a:t>
            </a:r>
          </a:p>
        </p:txBody>
      </p:sp>
    </p:spTree>
    <p:custDataLst>
      <p:tags r:id="rId1"/>
    </p:custDataLst>
    <p:extLst>
      <p:ext uri="{BB962C8B-B14F-4D97-AF65-F5344CB8AC3E}">
        <p14:creationId xmlns:p14="http://schemas.microsoft.com/office/powerpoint/2010/main" val="1356677206"/>
      </p:ext>
    </p:extLst>
  </p:cSld>
  <p:clrMapOvr>
    <a:masterClrMapping/>
  </p:clrMapOvr>
  <mc:AlternateContent xmlns:mc="http://schemas.openxmlformats.org/markup-compatibility/2006" xmlns:p14="http://schemas.microsoft.com/office/powerpoint/2010/main">
    <mc:Choice Requires="p14">
      <p:transition spd="slow" p14:dur="2000" advTm="80409"/>
    </mc:Choice>
    <mc:Fallback xmlns="">
      <p:transition spd="slow" advTm="8040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C22CE-7DDC-4D2A-ADD0-C64D2D095B13}"/>
              </a:ext>
            </a:extLst>
          </p:cNvPr>
          <p:cNvSpPr>
            <a:spLocks noGrp="1"/>
          </p:cNvSpPr>
          <p:nvPr>
            <p:ph type="ctrTitle"/>
          </p:nvPr>
        </p:nvSpPr>
        <p:spPr>
          <a:xfrm>
            <a:off x="962401" y="1663979"/>
            <a:ext cx="6753528" cy="1387565"/>
          </a:xfrm>
        </p:spPr>
        <p:txBody>
          <a:bodyPr>
            <a:noAutofit/>
          </a:bodyPr>
          <a:lstStyle/>
          <a:p>
            <a:pPr algn="ctr"/>
            <a:r>
              <a:rPr lang="en-US" dirty="0"/>
              <a:t>Thank You!</a:t>
            </a:r>
          </a:p>
        </p:txBody>
      </p:sp>
      <p:sp>
        <p:nvSpPr>
          <p:cNvPr id="5" name="Subtitle 4">
            <a:extLst>
              <a:ext uri="{FF2B5EF4-FFF2-40B4-BE49-F238E27FC236}">
                <a16:creationId xmlns:a16="http://schemas.microsoft.com/office/drawing/2014/main" id="{A345A7BE-748C-42B9-B384-1F094D27F518}"/>
              </a:ext>
            </a:extLst>
          </p:cNvPr>
          <p:cNvSpPr>
            <a:spLocks noGrp="1"/>
          </p:cNvSpPr>
          <p:nvPr>
            <p:ph type="subTitle" idx="1"/>
          </p:nvPr>
        </p:nvSpPr>
        <p:spPr>
          <a:xfrm>
            <a:off x="810001" y="5280846"/>
            <a:ext cx="10572000" cy="1099633"/>
          </a:xfrm>
        </p:spPr>
        <p:txBody>
          <a:bodyPr/>
          <a:lstStyle/>
          <a:p>
            <a:r>
              <a:rPr lang="en-US" dirty="0"/>
              <a:t>Faraz Ahmed</a:t>
            </a:r>
          </a:p>
          <a:p>
            <a:r>
              <a:rPr lang="en-US" dirty="0"/>
              <a:t>Virtual Internship </a:t>
            </a:r>
            <a:r>
              <a:rPr lang="en-US" dirty="0" err="1"/>
              <a:t>CodeBasics</a:t>
            </a:r>
            <a:r>
              <a:rPr lang="en-US" dirty="0"/>
              <a:t> Bootcamp</a:t>
            </a:r>
          </a:p>
        </p:txBody>
      </p:sp>
      <p:sp>
        <p:nvSpPr>
          <p:cNvPr id="8" name="Title 1">
            <a:extLst>
              <a:ext uri="{FF2B5EF4-FFF2-40B4-BE49-F238E27FC236}">
                <a16:creationId xmlns:a16="http://schemas.microsoft.com/office/drawing/2014/main" id="{51930815-1BBC-4E3C-98AB-B31C9D086A2D}"/>
              </a:ext>
            </a:extLst>
          </p:cNvPr>
          <p:cNvSpPr txBox="1">
            <a:spLocks/>
          </p:cNvSpPr>
          <p:nvPr/>
        </p:nvSpPr>
        <p:spPr>
          <a:xfrm>
            <a:off x="962401" y="792574"/>
            <a:ext cx="7033519" cy="599346"/>
          </a:xfrm>
          <a:prstGeom prst="rect">
            <a:avLst/>
          </a:prstGeom>
          <a:effectLst>
            <a:outerShdw blurRad="50800" dir="14400000">
              <a:srgbClr val="000000">
                <a:alpha val="60000"/>
              </a:srgbClr>
            </a:outerShdw>
          </a:effectLst>
        </p:spPr>
        <p:txBody>
          <a:bodyPr vert="horz" lIns="91440" tIns="45720" rIns="91440" bIns="45720" rtlCol="0" anchor="b">
            <a:normAutofit fontScale="97500" lnSpcReduction="10000"/>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a:t>WaveCon Telecom Analysis</a:t>
            </a:r>
            <a:endParaRPr lang="en-US" dirty="0"/>
          </a:p>
        </p:txBody>
      </p:sp>
      <p:pic>
        <p:nvPicPr>
          <p:cNvPr id="4" name="Picture 3">
            <a:extLst>
              <a:ext uri="{FF2B5EF4-FFF2-40B4-BE49-F238E27FC236}">
                <a16:creationId xmlns:a16="http://schemas.microsoft.com/office/drawing/2014/main" id="{C2CEFE29-6361-412C-A03C-A2C7E156CC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2574" y="792574"/>
            <a:ext cx="3471463" cy="2636426"/>
          </a:xfrm>
          <a:prstGeom prst="rect">
            <a:avLst/>
          </a:prstGeom>
        </p:spPr>
      </p:pic>
    </p:spTree>
    <p:custDataLst>
      <p:tags r:id="rId1"/>
    </p:custDataLst>
    <p:extLst>
      <p:ext uri="{BB962C8B-B14F-4D97-AF65-F5344CB8AC3E}">
        <p14:creationId xmlns:p14="http://schemas.microsoft.com/office/powerpoint/2010/main" val="2966302395"/>
      </p:ext>
    </p:extLst>
  </p:cSld>
  <p:clrMapOvr>
    <a:masterClrMapping/>
  </p:clrMapOvr>
  <mc:AlternateContent xmlns:mc="http://schemas.openxmlformats.org/markup-compatibility/2006" xmlns:p14="http://schemas.microsoft.com/office/powerpoint/2010/main">
    <mc:Choice Requires="p14">
      <p:transition spd="slow" p14:dur="2000" advTm="9833"/>
    </mc:Choice>
    <mc:Fallback xmlns="">
      <p:transition spd="slow" advTm="983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C22CE-7DDC-4D2A-ADD0-C64D2D095B13}"/>
              </a:ext>
            </a:extLst>
          </p:cNvPr>
          <p:cNvSpPr>
            <a:spLocks noGrp="1"/>
          </p:cNvSpPr>
          <p:nvPr>
            <p:ph type="ctrTitle"/>
          </p:nvPr>
        </p:nvSpPr>
        <p:spPr>
          <a:xfrm>
            <a:off x="962401" y="1663979"/>
            <a:ext cx="6753528" cy="2014886"/>
          </a:xfrm>
        </p:spPr>
        <p:txBody>
          <a:bodyPr>
            <a:noAutofit/>
          </a:bodyPr>
          <a:lstStyle/>
          <a:p>
            <a:pPr algn="just"/>
            <a:r>
              <a:rPr lang="en-US" sz="1600" dirty="0" err="1"/>
              <a:t>WaveCon</a:t>
            </a:r>
            <a:r>
              <a:rPr lang="en-US" sz="1600" dirty="0"/>
              <a:t> Telecom is among the leading telecommunication company in India having a network spread in 15 cities of India. They are the 3rd largest company as per  market share.</a:t>
            </a:r>
            <a:br>
              <a:rPr lang="en-US" sz="1600" dirty="0"/>
            </a:br>
            <a:r>
              <a:rPr lang="en-US" sz="1600" dirty="0"/>
              <a:t>In June, 2022 they launched 5G and seek the overall impact on their performance. Hence, </a:t>
            </a:r>
            <a:r>
              <a:rPr lang="en-US" sz="1600" dirty="0" err="1"/>
              <a:t>CodeBasics</a:t>
            </a:r>
            <a:r>
              <a:rPr lang="en-US" sz="1600" dirty="0"/>
              <a:t> team has been assigned the task to analyze the overall data before and after launch of 5G and provide insights.</a:t>
            </a:r>
          </a:p>
        </p:txBody>
      </p:sp>
      <p:sp>
        <p:nvSpPr>
          <p:cNvPr id="5" name="Subtitle 4">
            <a:extLst>
              <a:ext uri="{FF2B5EF4-FFF2-40B4-BE49-F238E27FC236}">
                <a16:creationId xmlns:a16="http://schemas.microsoft.com/office/drawing/2014/main" id="{A345A7BE-748C-42B9-B384-1F094D27F518}"/>
              </a:ext>
            </a:extLst>
          </p:cNvPr>
          <p:cNvSpPr>
            <a:spLocks noGrp="1"/>
          </p:cNvSpPr>
          <p:nvPr>
            <p:ph type="subTitle" idx="1"/>
          </p:nvPr>
        </p:nvSpPr>
        <p:spPr>
          <a:xfrm>
            <a:off x="810001" y="5280846"/>
            <a:ext cx="10572000" cy="1099633"/>
          </a:xfrm>
        </p:spPr>
        <p:txBody>
          <a:bodyPr/>
          <a:lstStyle/>
          <a:p>
            <a:r>
              <a:rPr lang="en-US" dirty="0"/>
              <a:t>Faraz Ahmed</a:t>
            </a:r>
          </a:p>
          <a:p>
            <a:r>
              <a:rPr lang="en-US" dirty="0"/>
              <a:t>Virtual Internship </a:t>
            </a:r>
            <a:r>
              <a:rPr lang="en-US" dirty="0" err="1"/>
              <a:t>CodeBasics</a:t>
            </a:r>
            <a:r>
              <a:rPr lang="en-US" dirty="0"/>
              <a:t> Bootcamp</a:t>
            </a:r>
          </a:p>
        </p:txBody>
      </p:sp>
      <p:sp>
        <p:nvSpPr>
          <p:cNvPr id="8" name="Title 1">
            <a:extLst>
              <a:ext uri="{FF2B5EF4-FFF2-40B4-BE49-F238E27FC236}">
                <a16:creationId xmlns:a16="http://schemas.microsoft.com/office/drawing/2014/main" id="{51930815-1BBC-4E3C-98AB-B31C9D086A2D}"/>
              </a:ext>
            </a:extLst>
          </p:cNvPr>
          <p:cNvSpPr txBox="1">
            <a:spLocks/>
          </p:cNvSpPr>
          <p:nvPr/>
        </p:nvSpPr>
        <p:spPr>
          <a:xfrm>
            <a:off x="962401" y="792574"/>
            <a:ext cx="7033519" cy="599346"/>
          </a:xfrm>
          <a:prstGeom prst="rect">
            <a:avLst/>
          </a:prstGeom>
          <a:effectLst>
            <a:outerShdw blurRad="50800" dir="14400000">
              <a:srgbClr val="000000">
                <a:alpha val="60000"/>
              </a:srgbClr>
            </a:outerShdw>
          </a:effectLst>
        </p:spPr>
        <p:txBody>
          <a:bodyPr vert="horz" lIns="91440" tIns="45720" rIns="91440" bIns="45720" rtlCol="0" anchor="b">
            <a:normAutofit fontScale="97500" lnSpcReduction="10000"/>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a:t>WaveCon Telecom Analysis</a:t>
            </a:r>
            <a:endParaRPr lang="en-US" dirty="0"/>
          </a:p>
        </p:txBody>
      </p:sp>
      <p:pic>
        <p:nvPicPr>
          <p:cNvPr id="10" name="Picture 9">
            <a:extLst>
              <a:ext uri="{FF2B5EF4-FFF2-40B4-BE49-F238E27FC236}">
                <a16:creationId xmlns:a16="http://schemas.microsoft.com/office/drawing/2014/main" id="{3AAD3DCE-4547-47E3-8385-33C1C8BD54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6353" y="803150"/>
            <a:ext cx="3943350" cy="2625849"/>
          </a:xfrm>
          <a:prstGeom prst="rect">
            <a:avLst/>
          </a:prstGeom>
        </p:spPr>
      </p:pic>
    </p:spTree>
    <p:custDataLst>
      <p:tags r:id="rId1"/>
    </p:custDataLst>
    <p:extLst>
      <p:ext uri="{BB962C8B-B14F-4D97-AF65-F5344CB8AC3E}">
        <p14:creationId xmlns:p14="http://schemas.microsoft.com/office/powerpoint/2010/main" val="3917218122"/>
      </p:ext>
    </p:extLst>
  </p:cSld>
  <p:clrMapOvr>
    <a:masterClrMapping/>
  </p:clrMapOvr>
  <mc:AlternateContent xmlns:mc="http://schemas.openxmlformats.org/markup-compatibility/2006" xmlns:p14="http://schemas.microsoft.com/office/powerpoint/2010/main">
    <mc:Choice Requires="p14">
      <p:transition spd="slow" p14:dur="2000" advTm="17692"/>
    </mc:Choice>
    <mc:Fallback xmlns="">
      <p:transition spd="slow" advTm="1769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C22CE-7DDC-4D2A-ADD0-C64D2D095B13}"/>
              </a:ext>
            </a:extLst>
          </p:cNvPr>
          <p:cNvSpPr>
            <a:spLocks noGrp="1"/>
          </p:cNvSpPr>
          <p:nvPr>
            <p:ph type="ctrTitle"/>
          </p:nvPr>
        </p:nvSpPr>
        <p:spPr>
          <a:xfrm>
            <a:off x="962401" y="2126511"/>
            <a:ext cx="6753528" cy="1977655"/>
          </a:xfrm>
        </p:spPr>
        <p:txBody>
          <a:bodyPr>
            <a:noAutofit/>
          </a:bodyPr>
          <a:lstStyle/>
          <a:p>
            <a:pPr algn="just"/>
            <a:br>
              <a:rPr lang="en-US" sz="1600" dirty="0"/>
            </a:br>
            <a:r>
              <a:rPr lang="en-US" sz="1600" b="0" dirty="0"/>
              <a:t>Data of 8 months period has been provided out of which first four months (from January, 2022 till April, 2022) is before launch of 5G, whereas, last four months (from June, 2022 till September, 2022) is covering the period after launch of 5G. The data sets provide month wise revenues in terms of cities &amp; packages but also the  market share among their competitors.  Moreover, it also provides date wise position of active users and unsubscribed users. </a:t>
            </a:r>
          </a:p>
        </p:txBody>
      </p:sp>
      <p:sp>
        <p:nvSpPr>
          <p:cNvPr id="5" name="Subtitle 4">
            <a:extLst>
              <a:ext uri="{FF2B5EF4-FFF2-40B4-BE49-F238E27FC236}">
                <a16:creationId xmlns:a16="http://schemas.microsoft.com/office/drawing/2014/main" id="{A345A7BE-748C-42B9-B384-1F094D27F518}"/>
              </a:ext>
            </a:extLst>
          </p:cNvPr>
          <p:cNvSpPr>
            <a:spLocks noGrp="1"/>
          </p:cNvSpPr>
          <p:nvPr>
            <p:ph type="subTitle" idx="1"/>
          </p:nvPr>
        </p:nvSpPr>
        <p:spPr>
          <a:xfrm>
            <a:off x="810001" y="5280846"/>
            <a:ext cx="10572000" cy="1099633"/>
          </a:xfrm>
        </p:spPr>
        <p:txBody>
          <a:bodyPr/>
          <a:lstStyle/>
          <a:p>
            <a:r>
              <a:rPr lang="en-US" dirty="0"/>
              <a:t>Faraz Ahmed</a:t>
            </a:r>
          </a:p>
          <a:p>
            <a:r>
              <a:rPr lang="en-US" dirty="0"/>
              <a:t>Virtual Internship </a:t>
            </a:r>
            <a:r>
              <a:rPr lang="en-US" dirty="0" err="1"/>
              <a:t>CodeBasics</a:t>
            </a:r>
            <a:r>
              <a:rPr lang="en-US" dirty="0"/>
              <a:t> Bootcamp</a:t>
            </a:r>
          </a:p>
        </p:txBody>
      </p:sp>
      <p:sp>
        <p:nvSpPr>
          <p:cNvPr id="8" name="Title 1">
            <a:extLst>
              <a:ext uri="{FF2B5EF4-FFF2-40B4-BE49-F238E27FC236}">
                <a16:creationId xmlns:a16="http://schemas.microsoft.com/office/drawing/2014/main" id="{51930815-1BBC-4E3C-98AB-B31C9D086A2D}"/>
              </a:ext>
            </a:extLst>
          </p:cNvPr>
          <p:cNvSpPr txBox="1">
            <a:spLocks/>
          </p:cNvSpPr>
          <p:nvPr/>
        </p:nvSpPr>
        <p:spPr>
          <a:xfrm>
            <a:off x="810001" y="292287"/>
            <a:ext cx="7185919" cy="622113"/>
          </a:xfrm>
          <a:prstGeom prst="rect">
            <a:avLst/>
          </a:prstGeom>
          <a:effectLst>
            <a:outerShdw blurRad="50800" dir="14400000">
              <a:srgbClr val="000000">
                <a:alpha val="60000"/>
              </a:srgbClr>
            </a:outerShdw>
          </a:effectLst>
        </p:spPr>
        <p:txBody>
          <a:bodyPr vert="horz" lIns="91440" tIns="45720" rIns="91440" bIns="45720" rtlCol="0" anchor="b">
            <a:normAutofit fontScale="97500" lnSpcReduction="10000"/>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err="1"/>
              <a:t>WaveCon</a:t>
            </a:r>
            <a:r>
              <a:rPr lang="en-US" sz="3600" dirty="0"/>
              <a:t> Telecom Analysis</a:t>
            </a:r>
            <a:endParaRPr lang="en-US" dirty="0"/>
          </a:p>
        </p:txBody>
      </p:sp>
      <p:pic>
        <p:nvPicPr>
          <p:cNvPr id="4" name="Picture 3">
            <a:extLst>
              <a:ext uri="{FF2B5EF4-FFF2-40B4-BE49-F238E27FC236}">
                <a16:creationId xmlns:a16="http://schemas.microsoft.com/office/drawing/2014/main" id="{5D8C3A2E-DDF6-4CA8-976D-4FDB96C3FC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6679" y="1373246"/>
            <a:ext cx="3338979" cy="2730920"/>
          </a:xfrm>
          <a:prstGeom prst="rect">
            <a:avLst/>
          </a:prstGeom>
        </p:spPr>
      </p:pic>
      <p:sp>
        <p:nvSpPr>
          <p:cNvPr id="6" name="Rectangle 5">
            <a:extLst>
              <a:ext uri="{FF2B5EF4-FFF2-40B4-BE49-F238E27FC236}">
                <a16:creationId xmlns:a16="http://schemas.microsoft.com/office/drawing/2014/main" id="{0144E1D0-0864-40D3-8779-7DC537F15446}"/>
              </a:ext>
            </a:extLst>
          </p:cNvPr>
          <p:cNvSpPr/>
          <p:nvPr/>
        </p:nvSpPr>
        <p:spPr>
          <a:xfrm>
            <a:off x="962401" y="1694945"/>
            <a:ext cx="3046615" cy="384021"/>
          </a:xfrm>
          <a:prstGeom prst="rect">
            <a:avLst/>
          </a:prstGeom>
        </p:spPr>
        <p:txBody>
          <a:bodyPr wrap="square">
            <a:spAutoFit/>
          </a:bodyPr>
          <a:lstStyle/>
          <a:p>
            <a:r>
              <a:rPr lang="en-US" b="1" dirty="0"/>
              <a:t>Understanding the Data:</a:t>
            </a:r>
          </a:p>
        </p:txBody>
      </p:sp>
    </p:spTree>
    <p:custDataLst>
      <p:tags r:id="rId1"/>
    </p:custDataLst>
    <p:extLst>
      <p:ext uri="{BB962C8B-B14F-4D97-AF65-F5344CB8AC3E}">
        <p14:creationId xmlns:p14="http://schemas.microsoft.com/office/powerpoint/2010/main" val="815485982"/>
      </p:ext>
    </p:extLst>
  </p:cSld>
  <p:clrMapOvr>
    <a:masterClrMapping/>
  </p:clrMapOvr>
  <mc:AlternateContent xmlns:mc="http://schemas.openxmlformats.org/markup-compatibility/2006" xmlns:p14="http://schemas.microsoft.com/office/powerpoint/2010/main">
    <mc:Choice Requires="p14">
      <p:transition spd="slow" p14:dur="2000" advTm="40265"/>
    </mc:Choice>
    <mc:Fallback xmlns="">
      <p:transition spd="slow" advTm="4026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A345A7BE-748C-42B9-B384-1F094D27F518}"/>
              </a:ext>
            </a:extLst>
          </p:cNvPr>
          <p:cNvSpPr>
            <a:spLocks noGrp="1"/>
          </p:cNvSpPr>
          <p:nvPr>
            <p:ph type="subTitle" idx="1"/>
          </p:nvPr>
        </p:nvSpPr>
        <p:spPr>
          <a:xfrm>
            <a:off x="810001" y="5280846"/>
            <a:ext cx="10572000" cy="1099633"/>
          </a:xfrm>
        </p:spPr>
        <p:txBody>
          <a:bodyPr/>
          <a:lstStyle/>
          <a:p>
            <a:r>
              <a:rPr lang="en-US" dirty="0"/>
              <a:t>Faraz Ahmed</a:t>
            </a:r>
          </a:p>
          <a:p>
            <a:r>
              <a:rPr lang="en-US" dirty="0"/>
              <a:t>Virtual Internship </a:t>
            </a:r>
            <a:r>
              <a:rPr lang="en-US" dirty="0" err="1"/>
              <a:t>CodeBasics</a:t>
            </a:r>
            <a:r>
              <a:rPr lang="en-US" dirty="0"/>
              <a:t> Bootcamp</a:t>
            </a:r>
          </a:p>
        </p:txBody>
      </p:sp>
      <p:sp>
        <p:nvSpPr>
          <p:cNvPr id="8" name="Title 1">
            <a:extLst>
              <a:ext uri="{FF2B5EF4-FFF2-40B4-BE49-F238E27FC236}">
                <a16:creationId xmlns:a16="http://schemas.microsoft.com/office/drawing/2014/main" id="{51930815-1BBC-4E3C-98AB-B31C9D086A2D}"/>
              </a:ext>
            </a:extLst>
          </p:cNvPr>
          <p:cNvSpPr txBox="1">
            <a:spLocks/>
          </p:cNvSpPr>
          <p:nvPr/>
        </p:nvSpPr>
        <p:spPr>
          <a:xfrm>
            <a:off x="810001" y="292287"/>
            <a:ext cx="7185919" cy="622113"/>
          </a:xfrm>
          <a:prstGeom prst="rect">
            <a:avLst/>
          </a:prstGeom>
          <a:effectLst>
            <a:outerShdw blurRad="50800" dir="14400000">
              <a:srgbClr val="000000">
                <a:alpha val="60000"/>
              </a:srgbClr>
            </a:outerShdw>
          </a:effectLst>
        </p:spPr>
        <p:txBody>
          <a:bodyPr vert="horz" lIns="91440" tIns="45720" rIns="91440" bIns="45720" rtlCol="0" anchor="b">
            <a:normAutofit fontScale="97500" lnSpcReduction="10000"/>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err="1"/>
              <a:t>WaveCon</a:t>
            </a:r>
            <a:r>
              <a:rPr lang="en-US" sz="3600" dirty="0"/>
              <a:t> Telecom Analysis</a:t>
            </a:r>
            <a:endParaRPr lang="en-US" dirty="0"/>
          </a:p>
        </p:txBody>
      </p:sp>
      <p:sp>
        <p:nvSpPr>
          <p:cNvPr id="6" name="Rectangle 5">
            <a:extLst>
              <a:ext uri="{FF2B5EF4-FFF2-40B4-BE49-F238E27FC236}">
                <a16:creationId xmlns:a16="http://schemas.microsoft.com/office/drawing/2014/main" id="{0144E1D0-0864-40D3-8779-7DC537F15446}"/>
              </a:ext>
            </a:extLst>
          </p:cNvPr>
          <p:cNvSpPr/>
          <p:nvPr/>
        </p:nvSpPr>
        <p:spPr>
          <a:xfrm>
            <a:off x="962401" y="1118718"/>
            <a:ext cx="5278911" cy="369332"/>
          </a:xfrm>
          <a:prstGeom prst="rect">
            <a:avLst/>
          </a:prstGeom>
        </p:spPr>
        <p:txBody>
          <a:bodyPr wrap="square">
            <a:spAutoFit/>
          </a:bodyPr>
          <a:lstStyle/>
          <a:p>
            <a:r>
              <a:rPr lang="en-US" b="1" dirty="0"/>
              <a:t>Main KPIs Before and After the Launch of 5G:</a:t>
            </a:r>
          </a:p>
        </p:txBody>
      </p:sp>
      <p:sp>
        <p:nvSpPr>
          <p:cNvPr id="10" name="TextBox 9">
            <a:extLst>
              <a:ext uri="{FF2B5EF4-FFF2-40B4-BE49-F238E27FC236}">
                <a16:creationId xmlns:a16="http://schemas.microsoft.com/office/drawing/2014/main" id="{D7772494-9D58-4E12-BF67-B630C2DC2934}"/>
              </a:ext>
            </a:extLst>
          </p:cNvPr>
          <p:cNvSpPr txBox="1"/>
          <p:nvPr/>
        </p:nvSpPr>
        <p:spPr>
          <a:xfrm>
            <a:off x="810001" y="2152651"/>
            <a:ext cx="4197934" cy="2554545"/>
          </a:xfrm>
          <a:prstGeom prst="rect">
            <a:avLst/>
          </a:prstGeom>
          <a:noFill/>
        </p:spPr>
        <p:txBody>
          <a:bodyPr wrap="square" rtlCol="0">
            <a:spAutoFit/>
          </a:bodyPr>
          <a:lstStyle/>
          <a:p>
            <a:r>
              <a:rPr lang="en-US" b="1" dirty="0"/>
              <a:t>Before 5G:</a:t>
            </a:r>
          </a:p>
          <a:p>
            <a:endParaRPr lang="en-US" sz="1600" dirty="0"/>
          </a:p>
          <a:p>
            <a:r>
              <a:rPr lang="en-US" sz="1600" dirty="0"/>
              <a:t>Revenues:                                  ₹16.0Bn</a:t>
            </a:r>
          </a:p>
          <a:p>
            <a:endParaRPr lang="en-US" sz="1000" dirty="0"/>
          </a:p>
          <a:p>
            <a:r>
              <a:rPr lang="en-US" sz="1600" dirty="0"/>
              <a:t>Average Revenue Per User :   ₹ 190</a:t>
            </a:r>
          </a:p>
          <a:p>
            <a:endParaRPr lang="en-US" sz="1000" dirty="0"/>
          </a:p>
          <a:p>
            <a:r>
              <a:rPr lang="en-US" sz="1600" dirty="0"/>
              <a:t>Authorized Users:                      84.4M</a:t>
            </a:r>
          </a:p>
          <a:p>
            <a:endParaRPr lang="en-US" sz="1000" dirty="0"/>
          </a:p>
          <a:p>
            <a:r>
              <a:rPr lang="en-US" sz="1600" dirty="0"/>
              <a:t>Unsubscribed Users:                 5.6M</a:t>
            </a:r>
          </a:p>
          <a:p>
            <a:endParaRPr lang="en-US" sz="1000" dirty="0"/>
          </a:p>
          <a:p>
            <a:r>
              <a:rPr lang="en-US" sz="1600" dirty="0"/>
              <a:t>Market Share:	                           19.43%</a:t>
            </a:r>
          </a:p>
        </p:txBody>
      </p:sp>
      <p:sp>
        <p:nvSpPr>
          <p:cNvPr id="12" name="TextBox 11">
            <a:extLst>
              <a:ext uri="{FF2B5EF4-FFF2-40B4-BE49-F238E27FC236}">
                <a16:creationId xmlns:a16="http://schemas.microsoft.com/office/drawing/2014/main" id="{E7C2CDDC-AB47-48CD-8515-6DA1486A3E55}"/>
              </a:ext>
            </a:extLst>
          </p:cNvPr>
          <p:cNvSpPr txBox="1"/>
          <p:nvPr/>
        </p:nvSpPr>
        <p:spPr>
          <a:xfrm>
            <a:off x="6662261" y="2152651"/>
            <a:ext cx="4197934" cy="2462213"/>
          </a:xfrm>
          <a:prstGeom prst="rect">
            <a:avLst/>
          </a:prstGeom>
          <a:noFill/>
        </p:spPr>
        <p:txBody>
          <a:bodyPr wrap="square" rtlCol="0">
            <a:spAutoFit/>
          </a:bodyPr>
          <a:lstStyle/>
          <a:p>
            <a:r>
              <a:rPr lang="en-US" b="1" dirty="0"/>
              <a:t>After 5G:</a:t>
            </a:r>
          </a:p>
          <a:p>
            <a:endParaRPr lang="en-US" sz="1600" dirty="0"/>
          </a:p>
          <a:p>
            <a:r>
              <a:rPr lang="en-US" sz="1600" dirty="0"/>
              <a:t>Revenues:                                  ₹15.9Bn</a:t>
            </a:r>
          </a:p>
          <a:p>
            <a:endParaRPr lang="en-US" sz="1000" dirty="0"/>
          </a:p>
          <a:p>
            <a:r>
              <a:rPr lang="en-US" sz="1600" dirty="0"/>
              <a:t>Average Revenue Per User :   ₹ 211</a:t>
            </a:r>
          </a:p>
          <a:p>
            <a:endParaRPr lang="en-US" sz="1000" dirty="0"/>
          </a:p>
          <a:p>
            <a:r>
              <a:rPr lang="en-US" sz="1600" dirty="0"/>
              <a:t>Authorized Users:                      77.4M</a:t>
            </a:r>
          </a:p>
          <a:p>
            <a:endParaRPr lang="en-US" sz="1000" dirty="0"/>
          </a:p>
          <a:p>
            <a:r>
              <a:rPr lang="en-US" sz="1600" dirty="0"/>
              <a:t>Unsubscribed Users:                 7.4M</a:t>
            </a:r>
          </a:p>
          <a:p>
            <a:endParaRPr lang="en-US" sz="1000" dirty="0"/>
          </a:p>
          <a:p>
            <a:r>
              <a:rPr lang="en-US" sz="1600" dirty="0"/>
              <a:t>Market Share:	                           17.84%</a:t>
            </a:r>
          </a:p>
        </p:txBody>
      </p:sp>
      <p:pic>
        <p:nvPicPr>
          <p:cNvPr id="17" name="Picture 16">
            <a:extLst>
              <a:ext uri="{FF2B5EF4-FFF2-40B4-BE49-F238E27FC236}">
                <a16:creationId xmlns:a16="http://schemas.microsoft.com/office/drawing/2014/main" id="{D5FE73FC-828C-404D-BE65-F23640C317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3066" y="191387"/>
            <a:ext cx="4197934" cy="1616148"/>
          </a:xfrm>
          <a:prstGeom prst="rect">
            <a:avLst/>
          </a:prstGeom>
        </p:spPr>
      </p:pic>
    </p:spTree>
    <p:custDataLst>
      <p:tags r:id="rId1"/>
    </p:custDataLst>
    <p:extLst>
      <p:ext uri="{BB962C8B-B14F-4D97-AF65-F5344CB8AC3E}">
        <p14:creationId xmlns:p14="http://schemas.microsoft.com/office/powerpoint/2010/main" val="374918675"/>
      </p:ext>
    </p:extLst>
  </p:cSld>
  <p:clrMapOvr>
    <a:masterClrMapping/>
  </p:clrMapOvr>
  <mc:AlternateContent xmlns:mc="http://schemas.openxmlformats.org/markup-compatibility/2006" xmlns:p14="http://schemas.microsoft.com/office/powerpoint/2010/main">
    <mc:Choice Requires="p14">
      <p:transition spd="slow" p14:dur="2000" advTm="46428"/>
    </mc:Choice>
    <mc:Fallback xmlns="">
      <p:transition spd="slow" advTm="4642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A345A7BE-748C-42B9-B384-1F094D27F518}"/>
              </a:ext>
            </a:extLst>
          </p:cNvPr>
          <p:cNvSpPr>
            <a:spLocks noGrp="1"/>
          </p:cNvSpPr>
          <p:nvPr>
            <p:ph type="subTitle" idx="1"/>
          </p:nvPr>
        </p:nvSpPr>
        <p:spPr>
          <a:xfrm>
            <a:off x="810001" y="5280846"/>
            <a:ext cx="10572000" cy="1099633"/>
          </a:xfrm>
        </p:spPr>
        <p:txBody>
          <a:bodyPr/>
          <a:lstStyle/>
          <a:p>
            <a:r>
              <a:rPr lang="en-US" dirty="0"/>
              <a:t>Faraz Ahmed</a:t>
            </a:r>
          </a:p>
          <a:p>
            <a:r>
              <a:rPr lang="en-US" dirty="0"/>
              <a:t>Virtual Internship </a:t>
            </a:r>
            <a:r>
              <a:rPr lang="en-US" dirty="0" err="1"/>
              <a:t>CodeBasics</a:t>
            </a:r>
            <a:r>
              <a:rPr lang="en-US" dirty="0"/>
              <a:t> Bootcamp</a:t>
            </a:r>
          </a:p>
        </p:txBody>
      </p:sp>
      <p:sp>
        <p:nvSpPr>
          <p:cNvPr id="8" name="Title 1">
            <a:extLst>
              <a:ext uri="{FF2B5EF4-FFF2-40B4-BE49-F238E27FC236}">
                <a16:creationId xmlns:a16="http://schemas.microsoft.com/office/drawing/2014/main" id="{51930815-1BBC-4E3C-98AB-B31C9D086A2D}"/>
              </a:ext>
            </a:extLst>
          </p:cNvPr>
          <p:cNvSpPr txBox="1">
            <a:spLocks/>
          </p:cNvSpPr>
          <p:nvPr/>
        </p:nvSpPr>
        <p:spPr>
          <a:xfrm>
            <a:off x="810001" y="292287"/>
            <a:ext cx="7185919" cy="622113"/>
          </a:xfrm>
          <a:prstGeom prst="rect">
            <a:avLst/>
          </a:prstGeom>
          <a:effectLst>
            <a:outerShdw blurRad="50800" dir="14400000">
              <a:srgbClr val="000000">
                <a:alpha val="60000"/>
              </a:srgbClr>
            </a:outerShdw>
          </a:effectLst>
        </p:spPr>
        <p:txBody>
          <a:bodyPr vert="horz" lIns="91440" tIns="45720" rIns="91440" bIns="45720" rtlCol="0" anchor="b">
            <a:normAutofit fontScale="97500" lnSpcReduction="10000"/>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err="1"/>
              <a:t>WaveCon</a:t>
            </a:r>
            <a:r>
              <a:rPr lang="en-US" sz="3600" dirty="0"/>
              <a:t> Telecom Analysis</a:t>
            </a:r>
            <a:endParaRPr lang="en-US" dirty="0"/>
          </a:p>
        </p:txBody>
      </p:sp>
      <p:sp>
        <p:nvSpPr>
          <p:cNvPr id="6" name="Rectangle 5">
            <a:extLst>
              <a:ext uri="{FF2B5EF4-FFF2-40B4-BE49-F238E27FC236}">
                <a16:creationId xmlns:a16="http://schemas.microsoft.com/office/drawing/2014/main" id="{0144E1D0-0864-40D3-8779-7DC537F15446}"/>
              </a:ext>
            </a:extLst>
          </p:cNvPr>
          <p:cNvSpPr/>
          <p:nvPr/>
        </p:nvSpPr>
        <p:spPr>
          <a:xfrm>
            <a:off x="817089" y="968998"/>
            <a:ext cx="5278911" cy="461665"/>
          </a:xfrm>
          <a:prstGeom prst="rect">
            <a:avLst/>
          </a:prstGeom>
        </p:spPr>
        <p:txBody>
          <a:bodyPr wrap="square">
            <a:spAutoFit/>
          </a:bodyPr>
          <a:lstStyle/>
          <a:p>
            <a:r>
              <a:rPr lang="en-US" sz="2400" b="1" dirty="0"/>
              <a:t>Addressing the Questions</a:t>
            </a:r>
          </a:p>
        </p:txBody>
      </p:sp>
      <p:sp>
        <p:nvSpPr>
          <p:cNvPr id="10" name="TextBox 9">
            <a:extLst>
              <a:ext uri="{FF2B5EF4-FFF2-40B4-BE49-F238E27FC236}">
                <a16:creationId xmlns:a16="http://schemas.microsoft.com/office/drawing/2014/main" id="{D7772494-9D58-4E12-BF67-B630C2DC2934}"/>
              </a:ext>
            </a:extLst>
          </p:cNvPr>
          <p:cNvSpPr txBox="1"/>
          <p:nvPr/>
        </p:nvSpPr>
        <p:spPr>
          <a:xfrm>
            <a:off x="844615" y="1753232"/>
            <a:ext cx="2611929" cy="1569660"/>
          </a:xfrm>
          <a:prstGeom prst="rect">
            <a:avLst/>
          </a:prstGeom>
          <a:noFill/>
        </p:spPr>
        <p:txBody>
          <a:bodyPr wrap="square" rtlCol="0">
            <a:spAutoFit/>
          </a:bodyPr>
          <a:lstStyle/>
          <a:p>
            <a:r>
              <a:rPr lang="en-US" sz="2000" b="1" dirty="0"/>
              <a:t>Question 1:</a:t>
            </a:r>
          </a:p>
          <a:p>
            <a:r>
              <a:rPr lang="en-US" sz="2000" dirty="0"/>
              <a:t>What is the impact of the 5G launch on our revenue?</a:t>
            </a:r>
            <a:endParaRPr lang="en-US" sz="1600" dirty="0"/>
          </a:p>
          <a:p>
            <a:endParaRPr lang="en-US" sz="1600" dirty="0"/>
          </a:p>
        </p:txBody>
      </p:sp>
      <p:sp>
        <p:nvSpPr>
          <p:cNvPr id="12" name="TextBox 11">
            <a:extLst>
              <a:ext uri="{FF2B5EF4-FFF2-40B4-BE49-F238E27FC236}">
                <a16:creationId xmlns:a16="http://schemas.microsoft.com/office/drawing/2014/main" id="{E7C2CDDC-AB47-48CD-8515-6DA1486A3E55}"/>
              </a:ext>
            </a:extLst>
          </p:cNvPr>
          <p:cNvSpPr txBox="1"/>
          <p:nvPr/>
        </p:nvSpPr>
        <p:spPr>
          <a:xfrm>
            <a:off x="5387163" y="4447967"/>
            <a:ext cx="6804837" cy="338554"/>
          </a:xfrm>
          <a:prstGeom prst="rect">
            <a:avLst/>
          </a:prstGeom>
          <a:noFill/>
        </p:spPr>
        <p:txBody>
          <a:bodyPr wrap="square" rtlCol="0">
            <a:spAutoFit/>
          </a:bodyPr>
          <a:lstStyle/>
          <a:p>
            <a:pPr algn="just"/>
            <a:r>
              <a:rPr lang="en-US" sz="1600" b="1" dirty="0"/>
              <a:t>T</a:t>
            </a:r>
            <a:r>
              <a:rPr lang="en-US" sz="1600" dirty="0"/>
              <a:t>he revenues have </a:t>
            </a:r>
            <a:r>
              <a:rPr lang="en-US" sz="1600" b="1" dirty="0"/>
              <a:t>declined by</a:t>
            </a:r>
            <a:r>
              <a:rPr lang="en-US" sz="1600" dirty="0"/>
              <a:t> an amount of </a:t>
            </a:r>
            <a:r>
              <a:rPr lang="en-US" sz="1600" b="1" dirty="0"/>
              <a:t>₹100Mn (0.50%)</a:t>
            </a:r>
            <a:r>
              <a:rPr lang="en-US" sz="1600" dirty="0"/>
              <a:t> </a:t>
            </a:r>
          </a:p>
        </p:txBody>
      </p:sp>
      <p:pic>
        <p:nvPicPr>
          <p:cNvPr id="2" name="Picture 1">
            <a:extLst>
              <a:ext uri="{FF2B5EF4-FFF2-40B4-BE49-F238E27FC236}">
                <a16:creationId xmlns:a16="http://schemas.microsoft.com/office/drawing/2014/main" id="{A8459C42-A7AE-4EA7-A723-73F472E3ADD2}"/>
              </a:ext>
            </a:extLst>
          </p:cNvPr>
          <p:cNvPicPr>
            <a:picLocks noChangeAspect="1"/>
          </p:cNvPicPr>
          <p:nvPr/>
        </p:nvPicPr>
        <p:blipFill>
          <a:blip r:embed="rId3"/>
          <a:stretch>
            <a:fillRect/>
          </a:stretch>
        </p:blipFill>
        <p:spPr>
          <a:xfrm>
            <a:off x="5454219" y="1753232"/>
            <a:ext cx="6159603" cy="2603687"/>
          </a:xfrm>
          <a:prstGeom prst="rect">
            <a:avLst/>
          </a:prstGeom>
        </p:spPr>
      </p:pic>
    </p:spTree>
    <p:custDataLst>
      <p:tags r:id="rId1"/>
    </p:custDataLst>
    <p:extLst>
      <p:ext uri="{BB962C8B-B14F-4D97-AF65-F5344CB8AC3E}">
        <p14:creationId xmlns:p14="http://schemas.microsoft.com/office/powerpoint/2010/main" val="3061605373"/>
      </p:ext>
    </p:extLst>
  </p:cSld>
  <p:clrMapOvr>
    <a:masterClrMapping/>
  </p:clrMapOvr>
  <mc:AlternateContent xmlns:mc="http://schemas.openxmlformats.org/markup-compatibility/2006" xmlns:p14="http://schemas.microsoft.com/office/powerpoint/2010/main">
    <mc:Choice Requires="p14">
      <p:transition spd="slow" p14:dur="2000" advTm="27719"/>
    </mc:Choice>
    <mc:Fallback xmlns="">
      <p:transition spd="slow" advTm="2771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A345A7BE-748C-42B9-B384-1F094D27F518}"/>
              </a:ext>
            </a:extLst>
          </p:cNvPr>
          <p:cNvSpPr>
            <a:spLocks noGrp="1"/>
          </p:cNvSpPr>
          <p:nvPr>
            <p:ph type="subTitle" idx="1"/>
          </p:nvPr>
        </p:nvSpPr>
        <p:spPr>
          <a:xfrm>
            <a:off x="810001" y="5280846"/>
            <a:ext cx="10572000" cy="1099633"/>
          </a:xfrm>
        </p:spPr>
        <p:txBody>
          <a:bodyPr/>
          <a:lstStyle/>
          <a:p>
            <a:r>
              <a:rPr lang="en-US" dirty="0"/>
              <a:t>Faraz Ahmed</a:t>
            </a:r>
          </a:p>
          <a:p>
            <a:r>
              <a:rPr lang="en-US" dirty="0"/>
              <a:t>Virtual Internship </a:t>
            </a:r>
            <a:r>
              <a:rPr lang="en-US" dirty="0" err="1"/>
              <a:t>CodeBasics</a:t>
            </a:r>
            <a:r>
              <a:rPr lang="en-US" dirty="0"/>
              <a:t> Bootcamp</a:t>
            </a:r>
          </a:p>
        </p:txBody>
      </p:sp>
      <p:sp>
        <p:nvSpPr>
          <p:cNvPr id="8" name="Title 1">
            <a:extLst>
              <a:ext uri="{FF2B5EF4-FFF2-40B4-BE49-F238E27FC236}">
                <a16:creationId xmlns:a16="http://schemas.microsoft.com/office/drawing/2014/main" id="{51930815-1BBC-4E3C-98AB-B31C9D086A2D}"/>
              </a:ext>
            </a:extLst>
          </p:cNvPr>
          <p:cNvSpPr txBox="1">
            <a:spLocks/>
          </p:cNvSpPr>
          <p:nvPr/>
        </p:nvSpPr>
        <p:spPr>
          <a:xfrm>
            <a:off x="810001" y="292287"/>
            <a:ext cx="7185919" cy="622113"/>
          </a:xfrm>
          <a:prstGeom prst="rect">
            <a:avLst/>
          </a:prstGeom>
          <a:effectLst>
            <a:outerShdw blurRad="50800" dir="14400000">
              <a:srgbClr val="000000">
                <a:alpha val="60000"/>
              </a:srgbClr>
            </a:outerShdw>
          </a:effectLst>
        </p:spPr>
        <p:txBody>
          <a:bodyPr vert="horz" lIns="91440" tIns="45720" rIns="91440" bIns="45720" rtlCol="0" anchor="b">
            <a:normAutofit fontScale="97500" lnSpcReduction="10000"/>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err="1"/>
              <a:t>WaveCon</a:t>
            </a:r>
            <a:r>
              <a:rPr lang="en-US" sz="3600" dirty="0"/>
              <a:t> Telecom Analysis</a:t>
            </a:r>
            <a:endParaRPr lang="en-US" dirty="0"/>
          </a:p>
        </p:txBody>
      </p:sp>
      <p:sp>
        <p:nvSpPr>
          <p:cNvPr id="6" name="Rectangle 5">
            <a:extLst>
              <a:ext uri="{FF2B5EF4-FFF2-40B4-BE49-F238E27FC236}">
                <a16:creationId xmlns:a16="http://schemas.microsoft.com/office/drawing/2014/main" id="{0144E1D0-0864-40D3-8779-7DC537F15446}"/>
              </a:ext>
            </a:extLst>
          </p:cNvPr>
          <p:cNvSpPr/>
          <p:nvPr/>
        </p:nvSpPr>
        <p:spPr>
          <a:xfrm>
            <a:off x="817089" y="1144888"/>
            <a:ext cx="5278911" cy="461665"/>
          </a:xfrm>
          <a:prstGeom prst="rect">
            <a:avLst/>
          </a:prstGeom>
        </p:spPr>
        <p:txBody>
          <a:bodyPr wrap="square">
            <a:spAutoFit/>
          </a:bodyPr>
          <a:lstStyle/>
          <a:p>
            <a:r>
              <a:rPr lang="en-US" sz="2400" b="1" dirty="0"/>
              <a:t>Addressing the Questions</a:t>
            </a:r>
          </a:p>
        </p:txBody>
      </p:sp>
      <p:sp>
        <p:nvSpPr>
          <p:cNvPr id="10" name="TextBox 9">
            <a:extLst>
              <a:ext uri="{FF2B5EF4-FFF2-40B4-BE49-F238E27FC236}">
                <a16:creationId xmlns:a16="http://schemas.microsoft.com/office/drawing/2014/main" id="{D7772494-9D58-4E12-BF67-B630C2DC2934}"/>
              </a:ext>
            </a:extLst>
          </p:cNvPr>
          <p:cNvSpPr txBox="1"/>
          <p:nvPr/>
        </p:nvSpPr>
        <p:spPr>
          <a:xfrm>
            <a:off x="810001" y="2204206"/>
            <a:ext cx="1826873" cy="1938992"/>
          </a:xfrm>
          <a:prstGeom prst="rect">
            <a:avLst/>
          </a:prstGeom>
          <a:noFill/>
        </p:spPr>
        <p:txBody>
          <a:bodyPr wrap="square" rtlCol="0">
            <a:spAutoFit/>
          </a:bodyPr>
          <a:lstStyle/>
          <a:p>
            <a:r>
              <a:rPr lang="en-US" sz="2000" b="1" dirty="0"/>
              <a:t>Question 2:</a:t>
            </a:r>
          </a:p>
          <a:p>
            <a:r>
              <a:rPr lang="en-US" sz="2000" dirty="0"/>
              <a:t>Which KPI is under- performing after the 5G launch?</a:t>
            </a:r>
          </a:p>
        </p:txBody>
      </p:sp>
      <p:sp>
        <p:nvSpPr>
          <p:cNvPr id="12" name="TextBox 11">
            <a:extLst>
              <a:ext uri="{FF2B5EF4-FFF2-40B4-BE49-F238E27FC236}">
                <a16:creationId xmlns:a16="http://schemas.microsoft.com/office/drawing/2014/main" id="{E7C2CDDC-AB47-48CD-8515-6DA1486A3E55}"/>
              </a:ext>
            </a:extLst>
          </p:cNvPr>
          <p:cNvSpPr txBox="1"/>
          <p:nvPr/>
        </p:nvSpPr>
        <p:spPr>
          <a:xfrm>
            <a:off x="4497572" y="2128127"/>
            <a:ext cx="6804837" cy="224676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The unsubscribed users have increased from 5.6Mn to 7.4Mn i.e. a rise of over 32%.</a:t>
            </a:r>
          </a:p>
          <a:p>
            <a:pPr marL="342900" indent="-342900" algn="just">
              <a:buFont typeface="Arial" panose="020B0604020202020204" pitchFamily="34" charset="0"/>
              <a:buChar char="•"/>
            </a:pPr>
            <a:r>
              <a:rPr lang="en-US" sz="2000" dirty="0"/>
              <a:t>The active users have declined from 84.4M to 77.4M i.e. a decrease of over 8%.</a:t>
            </a:r>
          </a:p>
          <a:p>
            <a:pPr marL="342900" indent="-342900" algn="just">
              <a:buFont typeface="Arial" panose="020B0604020202020204" pitchFamily="34" charset="0"/>
              <a:buChar char="•"/>
            </a:pPr>
            <a:r>
              <a:rPr lang="en-US" sz="2000" dirty="0"/>
              <a:t>The revenues have declined from ₹16.0Bn to ₹15.9Bn i.e. a decrease of 0.5%.</a:t>
            </a:r>
          </a:p>
          <a:p>
            <a:pPr marL="342900" indent="-342900" algn="just">
              <a:buFont typeface="Arial" panose="020B0604020202020204" pitchFamily="34" charset="0"/>
              <a:buChar char="•"/>
            </a:pPr>
            <a:r>
              <a:rPr lang="en-US" sz="2000" dirty="0"/>
              <a:t>Market share has declined from 19.43% to 17.84%</a:t>
            </a:r>
          </a:p>
        </p:txBody>
      </p:sp>
    </p:spTree>
    <p:custDataLst>
      <p:tags r:id="rId1"/>
    </p:custDataLst>
    <p:extLst>
      <p:ext uri="{BB962C8B-B14F-4D97-AF65-F5344CB8AC3E}">
        <p14:creationId xmlns:p14="http://schemas.microsoft.com/office/powerpoint/2010/main" val="833342730"/>
      </p:ext>
    </p:extLst>
  </p:cSld>
  <p:clrMapOvr>
    <a:masterClrMapping/>
  </p:clrMapOvr>
  <mc:AlternateContent xmlns:mc="http://schemas.openxmlformats.org/markup-compatibility/2006" xmlns:p14="http://schemas.microsoft.com/office/powerpoint/2010/main">
    <mc:Choice Requires="p14">
      <p:transition spd="slow" p14:dur="2000" advTm="34323"/>
    </mc:Choice>
    <mc:Fallback xmlns="">
      <p:transition spd="slow" advTm="3432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A345A7BE-748C-42B9-B384-1F094D27F518}"/>
              </a:ext>
            </a:extLst>
          </p:cNvPr>
          <p:cNvSpPr>
            <a:spLocks noGrp="1"/>
          </p:cNvSpPr>
          <p:nvPr>
            <p:ph type="subTitle" idx="1"/>
          </p:nvPr>
        </p:nvSpPr>
        <p:spPr>
          <a:xfrm>
            <a:off x="810001" y="5280846"/>
            <a:ext cx="10572000" cy="1099633"/>
          </a:xfrm>
        </p:spPr>
        <p:txBody>
          <a:bodyPr/>
          <a:lstStyle/>
          <a:p>
            <a:r>
              <a:rPr lang="en-US" dirty="0"/>
              <a:t>Faraz Ahmed</a:t>
            </a:r>
          </a:p>
          <a:p>
            <a:r>
              <a:rPr lang="en-US" dirty="0"/>
              <a:t>Virtual Internship </a:t>
            </a:r>
            <a:r>
              <a:rPr lang="en-US" dirty="0" err="1"/>
              <a:t>CodeBasics</a:t>
            </a:r>
            <a:r>
              <a:rPr lang="en-US" dirty="0"/>
              <a:t> Bootcamp</a:t>
            </a:r>
          </a:p>
        </p:txBody>
      </p:sp>
      <p:sp>
        <p:nvSpPr>
          <p:cNvPr id="8" name="Title 1">
            <a:extLst>
              <a:ext uri="{FF2B5EF4-FFF2-40B4-BE49-F238E27FC236}">
                <a16:creationId xmlns:a16="http://schemas.microsoft.com/office/drawing/2014/main" id="{51930815-1BBC-4E3C-98AB-B31C9D086A2D}"/>
              </a:ext>
            </a:extLst>
          </p:cNvPr>
          <p:cNvSpPr txBox="1">
            <a:spLocks/>
          </p:cNvSpPr>
          <p:nvPr/>
        </p:nvSpPr>
        <p:spPr>
          <a:xfrm>
            <a:off x="810001" y="292287"/>
            <a:ext cx="7185919" cy="622113"/>
          </a:xfrm>
          <a:prstGeom prst="rect">
            <a:avLst/>
          </a:prstGeom>
          <a:effectLst>
            <a:outerShdw blurRad="50800" dir="14400000">
              <a:srgbClr val="000000">
                <a:alpha val="60000"/>
              </a:srgbClr>
            </a:outerShdw>
          </a:effectLst>
        </p:spPr>
        <p:txBody>
          <a:bodyPr vert="horz" lIns="91440" tIns="45720" rIns="91440" bIns="45720" rtlCol="0" anchor="b">
            <a:normAutofit fontScale="97500" lnSpcReduction="10000"/>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err="1"/>
              <a:t>WaveCon</a:t>
            </a:r>
            <a:r>
              <a:rPr lang="en-US" sz="3600" dirty="0"/>
              <a:t> Telecom Analysis</a:t>
            </a:r>
            <a:endParaRPr lang="en-US" dirty="0"/>
          </a:p>
        </p:txBody>
      </p:sp>
      <p:sp>
        <p:nvSpPr>
          <p:cNvPr id="6" name="Rectangle 5">
            <a:extLst>
              <a:ext uri="{FF2B5EF4-FFF2-40B4-BE49-F238E27FC236}">
                <a16:creationId xmlns:a16="http://schemas.microsoft.com/office/drawing/2014/main" id="{0144E1D0-0864-40D3-8779-7DC537F15446}"/>
              </a:ext>
            </a:extLst>
          </p:cNvPr>
          <p:cNvSpPr/>
          <p:nvPr/>
        </p:nvSpPr>
        <p:spPr>
          <a:xfrm>
            <a:off x="810001" y="848323"/>
            <a:ext cx="5278911" cy="461665"/>
          </a:xfrm>
          <a:prstGeom prst="rect">
            <a:avLst/>
          </a:prstGeom>
        </p:spPr>
        <p:txBody>
          <a:bodyPr wrap="square">
            <a:spAutoFit/>
          </a:bodyPr>
          <a:lstStyle/>
          <a:p>
            <a:r>
              <a:rPr lang="en-US" sz="2400" b="1" dirty="0"/>
              <a:t>Addressing the Questions</a:t>
            </a:r>
          </a:p>
        </p:txBody>
      </p:sp>
      <p:sp>
        <p:nvSpPr>
          <p:cNvPr id="10" name="TextBox 9">
            <a:extLst>
              <a:ext uri="{FF2B5EF4-FFF2-40B4-BE49-F238E27FC236}">
                <a16:creationId xmlns:a16="http://schemas.microsoft.com/office/drawing/2014/main" id="{D7772494-9D58-4E12-BF67-B630C2DC2934}"/>
              </a:ext>
            </a:extLst>
          </p:cNvPr>
          <p:cNvSpPr txBox="1"/>
          <p:nvPr/>
        </p:nvSpPr>
        <p:spPr>
          <a:xfrm>
            <a:off x="810001" y="1412600"/>
            <a:ext cx="2393944" cy="2339102"/>
          </a:xfrm>
          <a:prstGeom prst="rect">
            <a:avLst/>
          </a:prstGeom>
          <a:noFill/>
        </p:spPr>
        <p:txBody>
          <a:bodyPr wrap="square" rtlCol="0">
            <a:spAutoFit/>
          </a:bodyPr>
          <a:lstStyle/>
          <a:p>
            <a:r>
              <a:rPr lang="en-US" sz="2000" b="1" dirty="0"/>
              <a:t>Question 3:</a:t>
            </a:r>
          </a:p>
          <a:p>
            <a:r>
              <a:rPr lang="en-US" dirty="0"/>
              <a:t>After the 5G launch, which plans are performing well in terms of revenue? Which plans are not performing well?</a:t>
            </a:r>
          </a:p>
        </p:txBody>
      </p:sp>
      <p:pic>
        <p:nvPicPr>
          <p:cNvPr id="2" name="Picture 1">
            <a:extLst>
              <a:ext uri="{FF2B5EF4-FFF2-40B4-BE49-F238E27FC236}">
                <a16:creationId xmlns:a16="http://schemas.microsoft.com/office/drawing/2014/main" id="{19662871-CB7E-48F3-9DC5-DD955442BD31}"/>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71000"/>
                    </a14:imgEffect>
                    <a14:imgEffect>
                      <a14:brightnessContrast bright="-8000" contrast="6000"/>
                    </a14:imgEffect>
                  </a14:imgLayer>
                </a14:imgProps>
              </a:ext>
            </a:extLst>
          </a:blip>
          <a:stretch>
            <a:fillRect/>
          </a:stretch>
        </p:blipFill>
        <p:spPr>
          <a:xfrm>
            <a:off x="4368333" y="1500437"/>
            <a:ext cx="6837177" cy="2112658"/>
          </a:xfrm>
          <a:prstGeom prst="rect">
            <a:avLst/>
          </a:prstGeom>
        </p:spPr>
      </p:pic>
      <p:sp>
        <p:nvSpPr>
          <p:cNvPr id="4" name="TextBox 3">
            <a:extLst>
              <a:ext uri="{FF2B5EF4-FFF2-40B4-BE49-F238E27FC236}">
                <a16:creationId xmlns:a16="http://schemas.microsoft.com/office/drawing/2014/main" id="{A6B56518-046D-4F45-80AB-1BE8C470979A}"/>
              </a:ext>
            </a:extLst>
          </p:cNvPr>
          <p:cNvSpPr txBox="1"/>
          <p:nvPr/>
        </p:nvSpPr>
        <p:spPr>
          <a:xfrm>
            <a:off x="4358906" y="3845346"/>
            <a:ext cx="7023093" cy="954107"/>
          </a:xfrm>
          <a:prstGeom prst="rect">
            <a:avLst/>
          </a:prstGeom>
          <a:noFill/>
        </p:spPr>
        <p:txBody>
          <a:bodyPr wrap="square" rtlCol="0">
            <a:spAutoFit/>
          </a:bodyPr>
          <a:lstStyle/>
          <a:p>
            <a:r>
              <a:rPr lang="en-US" sz="1400" dirty="0"/>
              <a:t>Well Performing Plan(s): P1 (increase of 25%)</a:t>
            </a:r>
          </a:p>
          <a:p>
            <a:r>
              <a:rPr lang="en-US" sz="1400" dirty="0"/>
              <a:t>Under Performing Plan(s): P7 (decrease of 73%), P5 (decrease of 35%), P6 (decrease of 34%), P4 (decrease of 20%)</a:t>
            </a:r>
          </a:p>
          <a:p>
            <a:r>
              <a:rPr lang="en-US" sz="1400" dirty="0"/>
              <a:t>Plan(s) with no Change: P2, P3</a:t>
            </a:r>
          </a:p>
        </p:txBody>
      </p:sp>
    </p:spTree>
    <p:custDataLst>
      <p:tags r:id="rId1"/>
    </p:custDataLst>
    <p:extLst>
      <p:ext uri="{BB962C8B-B14F-4D97-AF65-F5344CB8AC3E}">
        <p14:creationId xmlns:p14="http://schemas.microsoft.com/office/powerpoint/2010/main" val="3726541566"/>
      </p:ext>
    </p:extLst>
  </p:cSld>
  <p:clrMapOvr>
    <a:masterClrMapping/>
  </p:clrMapOvr>
  <mc:AlternateContent xmlns:mc="http://schemas.openxmlformats.org/markup-compatibility/2006" xmlns:p14="http://schemas.microsoft.com/office/powerpoint/2010/main">
    <mc:Choice Requires="p14">
      <p:transition spd="slow" p14:dur="2000" advTm="37495"/>
    </mc:Choice>
    <mc:Fallback xmlns="">
      <p:transition spd="slow" advTm="3749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A345A7BE-748C-42B9-B384-1F094D27F518}"/>
              </a:ext>
            </a:extLst>
          </p:cNvPr>
          <p:cNvSpPr>
            <a:spLocks noGrp="1"/>
          </p:cNvSpPr>
          <p:nvPr>
            <p:ph type="subTitle" idx="1"/>
          </p:nvPr>
        </p:nvSpPr>
        <p:spPr>
          <a:xfrm>
            <a:off x="810001" y="5280846"/>
            <a:ext cx="10572000" cy="1099633"/>
          </a:xfrm>
        </p:spPr>
        <p:txBody>
          <a:bodyPr/>
          <a:lstStyle/>
          <a:p>
            <a:r>
              <a:rPr lang="en-US" dirty="0"/>
              <a:t>Faraz Ahmed</a:t>
            </a:r>
          </a:p>
          <a:p>
            <a:r>
              <a:rPr lang="en-US" dirty="0"/>
              <a:t>Virtual Internship </a:t>
            </a:r>
            <a:r>
              <a:rPr lang="en-US" dirty="0" err="1"/>
              <a:t>CodeBasics</a:t>
            </a:r>
            <a:r>
              <a:rPr lang="en-US" dirty="0"/>
              <a:t> Bootcamp</a:t>
            </a:r>
          </a:p>
        </p:txBody>
      </p:sp>
      <p:sp>
        <p:nvSpPr>
          <p:cNvPr id="8" name="Title 1">
            <a:extLst>
              <a:ext uri="{FF2B5EF4-FFF2-40B4-BE49-F238E27FC236}">
                <a16:creationId xmlns:a16="http://schemas.microsoft.com/office/drawing/2014/main" id="{51930815-1BBC-4E3C-98AB-B31C9D086A2D}"/>
              </a:ext>
            </a:extLst>
          </p:cNvPr>
          <p:cNvSpPr txBox="1">
            <a:spLocks/>
          </p:cNvSpPr>
          <p:nvPr/>
        </p:nvSpPr>
        <p:spPr>
          <a:xfrm>
            <a:off x="810001" y="292287"/>
            <a:ext cx="7185919" cy="622113"/>
          </a:xfrm>
          <a:prstGeom prst="rect">
            <a:avLst/>
          </a:prstGeom>
          <a:effectLst>
            <a:outerShdw blurRad="50800" dir="14400000">
              <a:srgbClr val="000000">
                <a:alpha val="60000"/>
              </a:srgbClr>
            </a:outerShdw>
          </a:effectLst>
        </p:spPr>
        <p:txBody>
          <a:bodyPr vert="horz" lIns="91440" tIns="45720" rIns="91440" bIns="45720" rtlCol="0" anchor="b">
            <a:normAutofit fontScale="97500" lnSpcReduction="10000"/>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err="1"/>
              <a:t>WaveCon</a:t>
            </a:r>
            <a:r>
              <a:rPr lang="en-US" sz="3600" dirty="0"/>
              <a:t> Telecom Analysis</a:t>
            </a:r>
            <a:endParaRPr lang="en-US" dirty="0"/>
          </a:p>
        </p:txBody>
      </p:sp>
      <p:sp>
        <p:nvSpPr>
          <p:cNvPr id="6" name="Rectangle 5">
            <a:extLst>
              <a:ext uri="{FF2B5EF4-FFF2-40B4-BE49-F238E27FC236}">
                <a16:creationId xmlns:a16="http://schemas.microsoft.com/office/drawing/2014/main" id="{0144E1D0-0864-40D3-8779-7DC537F15446}"/>
              </a:ext>
            </a:extLst>
          </p:cNvPr>
          <p:cNvSpPr/>
          <p:nvPr/>
        </p:nvSpPr>
        <p:spPr>
          <a:xfrm>
            <a:off x="817089" y="1144888"/>
            <a:ext cx="5278911" cy="461665"/>
          </a:xfrm>
          <a:prstGeom prst="rect">
            <a:avLst/>
          </a:prstGeom>
        </p:spPr>
        <p:txBody>
          <a:bodyPr wrap="square">
            <a:spAutoFit/>
          </a:bodyPr>
          <a:lstStyle/>
          <a:p>
            <a:r>
              <a:rPr lang="en-US" sz="2400" b="1" dirty="0"/>
              <a:t>Addressing the Questions</a:t>
            </a:r>
          </a:p>
        </p:txBody>
      </p:sp>
      <p:sp>
        <p:nvSpPr>
          <p:cNvPr id="10" name="TextBox 9">
            <a:extLst>
              <a:ext uri="{FF2B5EF4-FFF2-40B4-BE49-F238E27FC236}">
                <a16:creationId xmlns:a16="http://schemas.microsoft.com/office/drawing/2014/main" id="{D7772494-9D58-4E12-BF67-B630C2DC2934}"/>
              </a:ext>
            </a:extLst>
          </p:cNvPr>
          <p:cNvSpPr txBox="1"/>
          <p:nvPr/>
        </p:nvSpPr>
        <p:spPr>
          <a:xfrm>
            <a:off x="810001" y="2204206"/>
            <a:ext cx="2734477" cy="1785104"/>
          </a:xfrm>
          <a:prstGeom prst="rect">
            <a:avLst/>
          </a:prstGeom>
          <a:noFill/>
        </p:spPr>
        <p:txBody>
          <a:bodyPr wrap="square" rtlCol="0">
            <a:spAutoFit/>
          </a:bodyPr>
          <a:lstStyle/>
          <a:p>
            <a:r>
              <a:rPr lang="en-US" sz="2000" b="1" dirty="0"/>
              <a:t>Question 4:</a:t>
            </a:r>
          </a:p>
          <a:p>
            <a:r>
              <a:rPr lang="en-US" dirty="0"/>
              <a:t>Is there any plan affected largely by the 5G launch? Should we continue or discontinue that plan?</a:t>
            </a:r>
          </a:p>
        </p:txBody>
      </p:sp>
      <p:sp>
        <p:nvSpPr>
          <p:cNvPr id="12" name="TextBox 11">
            <a:extLst>
              <a:ext uri="{FF2B5EF4-FFF2-40B4-BE49-F238E27FC236}">
                <a16:creationId xmlns:a16="http://schemas.microsoft.com/office/drawing/2014/main" id="{E7C2CDDC-AB47-48CD-8515-6DA1486A3E55}"/>
              </a:ext>
            </a:extLst>
          </p:cNvPr>
          <p:cNvSpPr txBox="1"/>
          <p:nvPr/>
        </p:nvSpPr>
        <p:spPr>
          <a:xfrm>
            <a:off x="4497572" y="2128127"/>
            <a:ext cx="6804837" cy="1631216"/>
          </a:xfrm>
          <a:prstGeom prst="rect">
            <a:avLst/>
          </a:prstGeom>
          <a:noFill/>
        </p:spPr>
        <p:txBody>
          <a:bodyPr wrap="square" rtlCol="0">
            <a:spAutoFit/>
          </a:bodyPr>
          <a:lstStyle/>
          <a:p>
            <a:pPr algn="just"/>
            <a:r>
              <a:rPr lang="en-US" sz="2000" dirty="0"/>
              <a:t>Plan P7 is among the hugely impacted plans since launch of 5G as it has witnessed a huge decline of 73% as compared to revenues generated before 5G launch. The program may be discontinued and instead launch a new plan. </a:t>
            </a:r>
          </a:p>
        </p:txBody>
      </p:sp>
    </p:spTree>
    <p:custDataLst>
      <p:tags r:id="rId1"/>
    </p:custDataLst>
    <p:extLst>
      <p:ext uri="{BB962C8B-B14F-4D97-AF65-F5344CB8AC3E}">
        <p14:creationId xmlns:p14="http://schemas.microsoft.com/office/powerpoint/2010/main" val="2133272776"/>
      </p:ext>
    </p:extLst>
  </p:cSld>
  <p:clrMapOvr>
    <a:masterClrMapping/>
  </p:clrMapOvr>
  <mc:AlternateContent xmlns:mc="http://schemas.openxmlformats.org/markup-compatibility/2006" xmlns:p14="http://schemas.microsoft.com/office/powerpoint/2010/main">
    <mc:Choice Requires="p14">
      <p:transition spd="slow" p14:dur="2000" advTm="28914"/>
    </mc:Choice>
    <mc:Fallback xmlns="">
      <p:transition spd="slow" advTm="2891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A345A7BE-748C-42B9-B384-1F094D27F518}"/>
              </a:ext>
            </a:extLst>
          </p:cNvPr>
          <p:cNvSpPr>
            <a:spLocks noGrp="1"/>
          </p:cNvSpPr>
          <p:nvPr>
            <p:ph type="subTitle" idx="1"/>
          </p:nvPr>
        </p:nvSpPr>
        <p:spPr>
          <a:xfrm>
            <a:off x="810001" y="5280846"/>
            <a:ext cx="10572000" cy="1099633"/>
          </a:xfrm>
        </p:spPr>
        <p:txBody>
          <a:bodyPr/>
          <a:lstStyle/>
          <a:p>
            <a:r>
              <a:rPr lang="en-US" dirty="0"/>
              <a:t>Faraz Ahmed</a:t>
            </a:r>
          </a:p>
          <a:p>
            <a:r>
              <a:rPr lang="en-US" dirty="0"/>
              <a:t>Virtual Internship </a:t>
            </a:r>
            <a:r>
              <a:rPr lang="en-US" dirty="0" err="1"/>
              <a:t>CodeBasics</a:t>
            </a:r>
            <a:r>
              <a:rPr lang="en-US" dirty="0"/>
              <a:t> Bootcamp</a:t>
            </a:r>
          </a:p>
        </p:txBody>
      </p:sp>
      <p:sp>
        <p:nvSpPr>
          <p:cNvPr id="8" name="Title 1">
            <a:extLst>
              <a:ext uri="{FF2B5EF4-FFF2-40B4-BE49-F238E27FC236}">
                <a16:creationId xmlns:a16="http://schemas.microsoft.com/office/drawing/2014/main" id="{51930815-1BBC-4E3C-98AB-B31C9D086A2D}"/>
              </a:ext>
            </a:extLst>
          </p:cNvPr>
          <p:cNvSpPr txBox="1">
            <a:spLocks/>
          </p:cNvSpPr>
          <p:nvPr/>
        </p:nvSpPr>
        <p:spPr>
          <a:xfrm>
            <a:off x="810001" y="292287"/>
            <a:ext cx="7185919" cy="622113"/>
          </a:xfrm>
          <a:prstGeom prst="rect">
            <a:avLst/>
          </a:prstGeom>
          <a:effectLst>
            <a:outerShdw blurRad="50800" dir="14400000">
              <a:srgbClr val="000000">
                <a:alpha val="60000"/>
              </a:srgbClr>
            </a:outerShdw>
          </a:effectLst>
        </p:spPr>
        <p:txBody>
          <a:bodyPr vert="horz" lIns="91440" tIns="45720" rIns="91440" bIns="45720" rtlCol="0" anchor="b">
            <a:normAutofit fontScale="97500" lnSpcReduction="10000"/>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err="1"/>
              <a:t>WaveCon</a:t>
            </a:r>
            <a:r>
              <a:rPr lang="en-US" sz="3600" dirty="0"/>
              <a:t> Telecom Analysis</a:t>
            </a:r>
            <a:endParaRPr lang="en-US" dirty="0"/>
          </a:p>
        </p:txBody>
      </p:sp>
      <p:sp>
        <p:nvSpPr>
          <p:cNvPr id="6" name="Rectangle 5">
            <a:extLst>
              <a:ext uri="{FF2B5EF4-FFF2-40B4-BE49-F238E27FC236}">
                <a16:creationId xmlns:a16="http://schemas.microsoft.com/office/drawing/2014/main" id="{0144E1D0-0864-40D3-8779-7DC537F15446}"/>
              </a:ext>
            </a:extLst>
          </p:cNvPr>
          <p:cNvSpPr/>
          <p:nvPr/>
        </p:nvSpPr>
        <p:spPr>
          <a:xfrm>
            <a:off x="817089" y="1144888"/>
            <a:ext cx="5278911" cy="461665"/>
          </a:xfrm>
          <a:prstGeom prst="rect">
            <a:avLst/>
          </a:prstGeom>
        </p:spPr>
        <p:txBody>
          <a:bodyPr wrap="square">
            <a:spAutoFit/>
          </a:bodyPr>
          <a:lstStyle/>
          <a:p>
            <a:r>
              <a:rPr lang="en-US" sz="2400" b="1" dirty="0"/>
              <a:t>Addressing the Questions</a:t>
            </a:r>
          </a:p>
        </p:txBody>
      </p:sp>
      <p:sp>
        <p:nvSpPr>
          <p:cNvPr id="10" name="TextBox 9">
            <a:extLst>
              <a:ext uri="{FF2B5EF4-FFF2-40B4-BE49-F238E27FC236}">
                <a16:creationId xmlns:a16="http://schemas.microsoft.com/office/drawing/2014/main" id="{D7772494-9D58-4E12-BF67-B630C2DC2934}"/>
              </a:ext>
            </a:extLst>
          </p:cNvPr>
          <p:cNvSpPr txBox="1"/>
          <p:nvPr/>
        </p:nvSpPr>
        <p:spPr>
          <a:xfrm>
            <a:off x="810001" y="2204206"/>
            <a:ext cx="2305339" cy="2339102"/>
          </a:xfrm>
          <a:prstGeom prst="rect">
            <a:avLst/>
          </a:prstGeom>
          <a:noFill/>
        </p:spPr>
        <p:txBody>
          <a:bodyPr wrap="square" rtlCol="0">
            <a:spAutoFit/>
          </a:bodyPr>
          <a:lstStyle/>
          <a:p>
            <a:r>
              <a:rPr lang="en-US" sz="2000" b="1" dirty="0"/>
              <a:t>Question 5:</a:t>
            </a:r>
          </a:p>
          <a:p>
            <a:r>
              <a:rPr lang="en-US" dirty="0"/>
              <a:t>Is there any plan that is discontinued after the 5G launch? What is the reason for it?</a:t>
            </a:r>
          </a:p>
          <a:p>
            <a:endParaRPr lang="en-US" dirty="0"/>
          </a:p>
        </p:txBody>
      </p:sp>
      <p:sp>
        <p:nvSpPr>
          <p:cNvPr id="12" name="TextBox 11">
            <a:extLst>
              <a:ext uri="{FF2B5EF4-FFF2-40B4-BE49-F238E27FC236}">
                <a16:creationId xmlns:a16="http://schemas.microsoft.com/office/drawing/2014/main" id="{E7C2CDDC-AB47-48CD-8515-6DA1486A3E55}"/>
              </a:ext>
            </a:extLst>
          </p:cNvPr>
          <p:cNvSpPr txBox="1"/>
          <p:nvPr/>
        </p:nvSpPr>
        <p:spPr>
          <a:xfrm>
            <a:off x="4593501" y="2344091"/>
            <a:ext cx="6804837" cy="1938992"/>
          </a:xfrm>
          <a:prstGeom prst="rect">
            <a:avLst/>
          </a:prstGeom>
          <a:noFill/>
        </p:spPr>
        <p:txBody>
          <a:bodyPr wrap="square" rtlCol="0">
            <a:spAutoFit/>
          </a:bodyPr>
          <a:lstStyle/>
          <a:p>
            <a:pPr algn="just"/>
            <a:r>
              <a:rPr lang="en-US" sz="2000" dirty="0"/>
              <a:t>Plan P8, P9 &amp; P10 were discontinued after launch of 5G. The reason was low revenue generation. The company instead launched new plans namely P11, P12 &amp; P13 which were successful and earned reasonable revenues which resulted in compensation of revenue decreased by existing plans. </a:t>
            </a:r>
          </a:p>
        </p:txBody>
      </p:sp>
    </p:spTree>
    <p:custDataLst>
      <p:tags r:id="rId1"/>
    </p:custDataLst>
    <p:extLst>
      <p:ext uri="{BB962C8B-B14F-4D97-AF65-F5344CB8AC3E}">
        <p14:creationId xmlns:p14="http://schemas.microsoft.com/office/powerpoint/2010/main" val="513755299"/>
      </p:ext>
    </p:extLst>
  </p:cSld>
  <p:clrMapOvr>
    <a:masterClrMapping/>
  </p:clrMapOvr>
  <mc:AlternateContent xmlns:mc="http://schemas.openxmlformats.org/markup-compatibility/2006" xmlns:p14="http://schemas.microsoft.com/office/powerpoint/2010/main">
    <mc:Choice Requires="p14">
      <p:transition spd="slow" p14:dur="2000" advTm="40288"/>
    </mc:Choice>
    <mc:Fallback xmlns="">
      <p:transition spd="slow" advTm="40288"/>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2"/>
</p:tagLst>
</file>

<file path=ppt/tags/tag10.xml><?xml version="1.0" encoding="utf-8"?>
<p:tagLst xmlns:a="http://schemas.openxmlformats.org/drawingml/2006/main" xmlns:r="http://schemas.openxmlformats.org/officeDocument/2006/relationships" xmlns:p="http://schemas.openxmlformats.org/presentationml/2006/main">
  <p:tag name="TIMING" val="|0.9"/>
</p:tagLst>
</file>

<file path=ppt/tags/tag11.xml><?xml version="1.0" encoding="utf-8"?>
<p:tagLst xmlns:a="http://schemas.openxmlformats.org/drawingml/2006/main" xmlns:r="http://schemas.openxmlformats.org/officeDocument/2006/relationships" xmlns:p="http://schemas.openxmlformats.org/presentationml/2006/main">
  <p:tag name="TIMING" val="|0.9"/>
</p:tagLst>
</file>

<file path=ppt/tags/tag12.xml><?xml version="1.0" encoding="utf-8"?>
<p:tagLst xmlns:a="http://schemas.openxmlformats.org/drawingml/2006/main" xmlns:r="http://schemas.openxmlformats.org/officeDocument/2006/relationships" xmlns:p="http://schemas.openxmlformats.org/presentationml/2006/main">
  <p:tag name="TIMING" val="|1.1"/>
</p:tagLst>
</file>

<file path=ppt/tags/tag13.xml><?xml version="1.0" encoding="utf-8"?>
<p:tagLst xmlns:a="http://schemas.openxmlformats.org/drawingml/2006/main" xmlns:r="http://schemas.openxmlformats.org/officeDocument/2006/relationships" xmlns:p="http://schemas.openxmlformats.org/presentationml/2006/main">
  <p:tag name="TIMING" val="|1.4"/>
</p:tagLst>
</file>

<file path=ppt/tags/tag2.xml><?xml version="1.0" encoding="utf-8"?>
<p:tagLst xmlns:a="http://schemas.openxmlformats.org/drawingml/2006/main" xmlns:r="http://schemas.openxmlformats.org/officeDocument/2006/relationships" xmlns:p="http://schemas.openxmlformats.org/presentationml/2006/main">
  <p:tag name="TIMING" val="|1.3"/>
</p:tagLst>
</file>

<file path=ppt/tags/tag3.xml><?xml version="1.0" encoding="utf-8"?>
<p:tagLst xmlns:a="http://schemas.openxmlformats.org/drawingml/2006/main" xmlns:r="http://schemas.openxmlformats.org/officeDocument/2006/relationships" xmlns:p="http://schemas.openxmlformats.org/presentationml/2006/main">
  <p:tag name="TIMING" val="|1.7|0.9"/>
</p:tagLst>
</file>

<file path=ppt/tags/tag4.xml><?xml version="1.0" encoding="utf-8"?>
<p:tagLst xmlns:a="http://schemas.openxmlformats.org/drawingml/2006/main" xmlns:r="http://schemas.openxmlformats.org/officeDocument/2006/relationships" xmlns:p="http://schemas.openxmlformats.org/presentationml/2006/main">
  <p:tag name="TIMING" val="|9.4|1.7"/>
</p:tagLst>
</file>

<file path=ppt/tags/tag5.xml><?xml version="1.0" encoding="utf-8"?>
<p:tagLst xmlns:a="http://schemas.openxmlformats.org/drawingml/2006/main" xmlns:r="http://schemas.openxmlformats.org/officeDocument/2006/relationships" xmlns:p="http://schemas.openxmlformats.org/presentationml/2006/main">
  <p:tag name="TIMING" val="|8"/>
</p:tagLst>
</file>

<file path=ppt/tags/tag6.xml><?xml version="1.0" encoding="utf-8"?>
<p:tagLst xmlns:a="http://schemas.openxmlformats.org/drawingml/2006/main" xmlns:r="http://schemas.openxmlformats.org/officeDocument/2006/relationships" xmlns:p="http://schemas.openxmlformats.org/presentationml/2006/main">
  <p:tag name="TIMING" val="|4.8|4.5"/>
</p:tagLst>
</file>

<file path=ppt/tags/tag7.xml><?xml version="1.0" encoding="utf-8"?>
<p:tagLst xmlns:a="http://schemas.openxmlformats.org/drawingml/2006/main" xmlns:r="http://schemas.openxmlformats.org/officeDocument/2006/relationships" xmlns:p="http://schemas.openxmlformats.org/presentationml/2006/main">
  <p:tag name="TIMING" val="|1.4"/>
</p:tagLst>
</file>

<file path=ppt/tags/tag8.xml><?xml version="1.0" encoding="utf-8"?>
<p:tagLst xmlns:a="http://schemas.openxmlformats.org/drawingml/2006/main" xmlns:r="http://schemas.openxmlformats.org/officeDocument/2006/relationships" xmlns:p="http://schemas.openxmlformats.org/presentationml/2006/main">
  <p:tag name="TIMING" val="|1.7"/>
</p:tagLst>
</file>

<file path=ppt/tags/tag9.xml><?xml version="1.0" encoding="utf-8"?>
<p:tagLst xmlns:a="http://schemas.openxmlformats.org/drawingml/2006/main" xmlns:r="http://schemas.openxmlformats.org/officeDocument/2006/relationships" xmlns:p="http://schemas.openxmlformats.org/presentationml/2006/main">
  <p:tag name="TIMING" val="|1.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TM03457503[[fn=Quotable]]</Template>
  <TotalTime>825</TotalTime>
  <Words>1007</Words>
  <Application>Microsoft Office PowerPoint</Application>
  <PresentationFormat>Widescreen</PresentationFormat>
  <Paragraphs>118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2</vt:lpstr>
      <vt:lpstr>Quotable</vt:lpstr>
      <vt:lpstr>WaveCon Telecom Analysis Insights on 5G Launch in India since June, 2022</vt:lpstr>
      <vt:lpstr>WaveCon Telecom is among the leading telecommunication company in India having a network spread in 15 cities of India. They are the 3rd largest company as per  market share. In June, 2022 they launched 5G and seek the overall impact on their performance. Hence, CodeBasics team has been assigned the task to analyze the overall data before and after launch of 5G and provide insights.</vt:lpstr>
      <vt:lpstr> Data of 8 months period has been provided out of which first four months (from January, 2022 till April, 2022) is before launch of 5G, whereas, last four months (from June, 2022 till September, 2022) is covering the period after launch of 5G. The data sets provide month wise revenues in terms of cities &amp; packages but also the  market share among their competitors.  Moreover, it also provides date wise position of active users and unsubscribed users.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47</cp:revision>
  <dcterms:created xsi:type="dcterms:W3CDTF">2023-05-24T07:37:12Z</dcterms:created>
  <dcterms:modified xsi:type="dcterms:W3CDTF">2023-06-17T10:53:53Z</dcterms:modified>
</cp:coreProperties>
</file>