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7" r:id="rId2"/>
    <p:sldId id="259" r:id="rId3"/>
    <p:sldId id="261" r:id="rId4"/>
    <p:sldId id="267" r:id="rId5"/>
    <p:sldId id="262" r:id="rId6"/>
    <p:sldId id="265" r:id="rId7"/>
    <p:sldId id="266" r:id="rId8"/>
    <p:sldId id="268" r:id="rId9"/>
    <p:sldId id="270" r:id="rId10"/>
    <p:sldId id="269" r:id="rId11"/>
    <p:sldId id="263" r:id="rId12"/>
    <p:sldId id="264"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3" d="100"/>
          <a:sy n="73" d="100"/>
        </p:scale>
        <p:origin x="748" y="10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1921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41585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161867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724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94856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6/15/2020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648496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6/15/2020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495918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160352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72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84127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3172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559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4473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3211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4358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7869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72329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A4B53A7-3209-46A6-9454-F38EAC8F11E7}" type="datetimeFigureOut">
              <a:rPr lang="en-US" smtClean="0"/>
              <a:pPr/>
              <a:t>6/15/2020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64942447"/>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3">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E150DBE-3DA3-40BD-8CFA-1D1ED742C5C2}"/>
              </a:ext>
            </a:extLst>
          </p:cNvPr>
          <p:cNvSpPr>
            <a:spLocks noGrp="1"/>
          </p:cNvSpPr>
          <p:nvPr>
            <p:ph type="title"/>
          </p:nvPr>
        </p:nvSpPr>
        <p:spPr>
          <a:xfrm>
            <a:off x="8604380" y="2106508"/>
            <a:ext cx="2944152" cy="1622744"/>
          </a:xfrm>
        </p:spPr>
        <p:txBody>
          <a:bodyPr anchor="b">
            <a:noAutofit/>
          </a:bodyPr>
          <a:lstStyle/>
          <a:p>
            <a:r>
              <a:rPr lang="en-US" sz="4800" dirty="0">
                <a:solidFill>
                  <a:schemeClr val="tx1"/>
                </a:solidFill>
              </a:rPr>
              <a:t>Buying a Bar in San Francisco</a:t>
            </a:r>
          </a:p>
        </p:txBody>
      </p:sp>
      <p:pic>
        <p:nvPicPr>
          <p:cNvPr id="7" name="Picture 6" descr="A picture containing outdoor, water, building, large&#10;&#10;Description automatically generated">
            <a:extLst>
              <a:ext uri="{FF2B5EF4-FFF2-40B4-BE49-F238E27FC236}">
                <a16:creationId xmlns:a16="http://schemas.microsoft.com/office/drawing/2014/main" id="{337C22D0-1B18-47B5-B3F3-660A11372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8" y="1310641"/>
            <a:ext cx="6833412" cy="4236714"/>
          </a:xfrm>
          <a:prstGeom prst="rect">
            <a:avLst/>
          </a:prstGeom>
        </p:spPr>
      </p:pic>
      <p:sp>
        <p:nvSpPr>
          <p:cNvPr id="3" name="Content Placeholder 2">
            <a:extLst>
              <a:ext uri="{FF2B5EF4-FFF2-40B4-BE49-F238E27FC236}">
                <a16:creationId xmlns:a16="http://schemas.microsoft.com/office/drawing/2014/main" id="{7C7F9228-3CB5-471F-9C39-BA534F01BC98}"/>
              </a:ext>
            </a:extLst>
          </p:cNvPr>
          <p:cNvSpPr>
            <a:spLocks noGrp="1"/>
          </p:cNvSpPr>
          <p:nvPr>
            <p:ph idx="1"/>
          </p:nvPr>
        </p:nvSpPr>
        <p:spPr>
          <a:xfrm>
            <a:off x="8688859" y="3729252"/>
            <a:ext cx="2944151" cy="296924"/>
          </a:xfrm>
        </p:spPr>
        <p:txBody>
          <a:bodyPr>
            <a:normAutofit lnSpcReduction="10000"/>
          </a:bodyPr>
          <a:lstStyle/>
          <a:p>
            <a:pPr marL="0" indent="0">
              <a:buNone/>
            </a:pPr>
            <a:r>
              <a:rPr lang="en-US" sz="1600" dirty="0">
                <a:gradFill>
                  <a:gsLst>
                    <a:gs pos="34000">
                      <a:schemeClr val="tx1">
                        <a:lumMod val="93000"/>
                      </a:schemeClr>
                    </a:gs>
                    <a:gs pos="0">
                      <a:schemeClr val="bg1">
                        <a:lumMod val="25000"/>
                        <a:lumOff val="75000"/>
                      </a:schemeClr>
                    </a:gs>
                    <a:gs pos="100000">
                      <a:schemeClr val="tx1"/>
                    </a:gs>
                  </a:gsLst>
                  <a:lin ang="4800000" scaled="0"/>
                </a:gradFill>
              </a:rPr>
              <a:t>Santiago Falconi</a:t>
            </a:r>
          </a:p>
        </p:txBody>
      </p:sp>
    </p:spTree>
    <p:extLst>
      <p:ext uri="{BB962C8B-B14F-4D97-AF65-F5344CB8AC3E}">
        <p14:creationId xmlns:p14="http://schemas.microsoft.com/office/powerpoint/2010/main" val="310847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1737C-709A-437F-AFAE-8D01ED491335}"/>
              </a:ext>
            </a:extLst>
          </p:cNvPr>
          <p:cNvSpPr>
            <a:spLocks noGrp="1"/>
          </p:cNvSpPr>
          <p:nvPr>
            <p:ph type="title"/>
          </p:nvPr>
        </p:nvSpPr>
        <p:spPr>
          <a:xfrm>
            <a:off x="8628462" y="1526261"/>
            <a:ext cx="2944152" cy="1622744"/>
          </a:xfrm>
        </p:spPr>
        <p:txBody>
          <a:bodyPr anchor="b">
            <a:normAutofit fontScale="90000"/>
          </a:bodyPr>
          <a:lstStyle/>
          <a:p>
            <a:r>
              <a:rPr lang="en-US" sz="3600" dirty="0">
                <a:solidFill>
                  <a:schemeClr val="tx1"/>
                </a:solidFill>
              </a:rPr>
              <a:t>Normal Distribution Model with K-Means Clustering </a:t>
            </a:r>
          </a:p>
        </p:txBody>
      </p:sp>
      <p:pic>
        <p:nvPicPr>
          <p:cNvPr id="5" name="Content Placeholder 4" descr="A screenshot of a cell phone&#10;&#10;Description automatically generated">
            <a:extLst>
              <a:ext uri="{FF2B5EF4-FFF2-40B4-BE49-F238E27FC236}">
                <a16:creationId xmlns:a16="http://schemas.microsoft.com/office/drawing/2014/main" id="{6EB2695B-6E88-489D-84D8-AE58911A0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737" y="358703"/>
            <a:ext cx="5574452" cy="3957860"/>
          </a:xfrm>
          <a:prstGeom prst="rect">
            <a:avLst/>
          </a:prstGeom>
        </p:spPr>
      </p:pic>
      <p:pic>
        <p:nvPicPr>
          <p:cNvPr id="7" name="Content Placeholder 6" descr="A screenshot of a social media post&#10;&#10;Description automatically generated">
            <a:extLst>
              <a:ext uri="{FF2B5EF4-FFF2-40B4-BE49-F238E27FC236}">
                <a16:creationId xmlns:a16="http://schemas.microsoft.com/office/drawing/2014/main" id="{9A54047E-EE50-44DD-963A-247579D395D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05359" y="4474956"/>
            <a:ext cx="5191830" cy="2110493"/>
          </a:xfrm>
        </p:spPr>
      </p:pic>
    </p:spTree>
    <p:extLst>
      <p:ext uri="{BB962C8B-B14F-4D97-AF65-F5344CB8AC3E}">
        <p14:creationId xmlns:p14="http://schemas.microsoft.com/office/powerpoint/2010/main" val="7582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1737C-709A-437F-AFAE-8D01ED491335}"/>
              </a:ext>
            </a:extLst>
          </p:cNvPr>
          <p:cNvSpPr>
            <a:spLocks noGrp="1"/>
          </p:cNvSpPr>
          <p:nvPr>
            <p:ph type="title"/>
          </p:nvPr>
        </p:nvSpPr>
        <p:spPr>
          <a:xfrm>
            <a:off x="8610600" y="643468"/>
            <a:ext cx="2944152" cy="1622744"/>
          </a:xfrm>
        </p:spPr>
        <p:txBody>
          <a:bodyPr anchor="b">
            <a:normAutofit fontScale="90000"/>
          </a:bodyPr>
          <a:lstStyle/>
          <a:p>
            <a:r>
              <a:rPr lang="en-US" sz="3600" dirty="0">
                <a:solidFill>
                  <a:schemeClr val="tx1"/>
                </a:solidFill>
              </a:rPr>
              <a:t>Most Common Venue Types in 6 Prioritized Neighborhoods</a:t>
            </a:r>
          </a:p>
        </p:txBody>
      </p:sp>
      <p:pic>
        <p:nvPicPr>
          <p:cNvPr id="5" name="Content Placeholder 4" descr="A screenshot of a cell phone&#10;&#10;Description automatically generated">
            <a:extLst>
              <a:ext uri="{FF2B5EF4-FFF2-40B4-BE49-F238E27FC236}">
                <a16:creationId xmlns:a16="http://schemas.microsoft.com/office/drawing/2014/main" id="{F3F93412-38A2-4118-9240-59685F751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51" y="1218884"/>
            <a:ext cx="7145954" cy="3930274"/>
          </a:xfrm>
          <a:prstGeom prst="rect">
            <a:avLst/>
          </a:prstGeom>
          <a:solidFill>
            <a:srgbClr val="FFFFFF">
              <a:shade val="85000"/>
            </a:srgbClr>
          </a:solidFill>
          <a:ln w="88900" cap="sq">
            <a:solidFill>
              <a:srgbClr val="FFFFFF"/>
            </a:solidFill>
            <a:miter lim="800000"/>
          </a:ln>
          <a:effectLst>
            <a:glow rad="63500">
              <a:schemeClr val="accent1">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ontent Placeholder 8">
            <a:extLst>
              <a:ext uri="{FF2B5EF4-FFF2-40B4-BE49-F238E27FC236}">
                <a16:creationId xmlns:a16="http://schemas.microsoft.com/office/drawing/2014/main" id="{8CED5EA8-9128-4CCF-8854-98B7EA85607B}"/>
              </a:ext>
            </a:extLst>
          </p:cNvPr>
          <p:cNvSpPr>
            <a:spLocks noGrp="1"/>
          </p:cNvSpPr>
          <p:nvPr>
            <p:ph idx="1"/>
          </p:nvPr>
        </p:nvSpPr>
        <p:spPr>
          <a:xfrm>
            <a:off x="8610599" y="2402733"/>
            <a:ext cx="2944151" cy="1385496"/>
          </a:xfrm>
        </p:spPr>
        <p:txBody>
          <a:bodyPr>
            <a:normAutofit/>
          </a:bodyPr>
          <a:lstStyle/>
          <a:p>
            <a:pPr marL="0" indent="0">
              <a:buNone/>
            </a:pPr>
            <a:r>
              <a:rPr lang="en-US" sz="1600" dirty="0">
                <a:gradFill>
                  <a:gsLst>
                    <a:gs pos="34000">
                      <a:schemeClr val="tx1">
                        <a:lumMod val="93000"/>
                      </a:schemeClr>
                    </a:gs>
                    <a:gs pos="0">
                      <a:schemeClr val="bg1">
                        <a:lumMod val="25000"/>
                        <a:lumOff val="75000"/>
                      </a:schemeClr>
                    </a:gs>
                    <a:gs pos="100000">
                      <a:schemeClr val="tx1"/>
                    </a:gs>
                  </a:gsLst>
                  <a:lin ang="4800000" scaled="0"/>
                </a:gradFill>
              </a:rPr>
              <a:t>Venues that fall under the category of Coffee Shops are the most common businesses among the prioritized neighborhoods.</a:t>
            </a:r>
          </a:p>
        </p:txBody>
      </p:sp>
    </p:spTree>
    <p:extLst>
      <p:ext uri="{BB962C8B-B14F-4D97-AF65-F5344CB8AC3E}">
        <p14:creationId xmlns:p14="http://schemas.microsoft.com/office/powerpoint/2010/main" val="369624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1737C-709A-437F-AFAE-8D01ED491335}"/>
              </a:ext>
            </a:extLst>
          </p:cNvPr>
          <p:cNvSpPr>
            <a:spLocks noGrp="1"/>
          </p:cNvSpPr>
          <p:nvPr>
            <p:ph type="title"/>
          </p:nvPr>
        </p:nvSpPr>
        <p:spPr>
          <a:xfrm>
            <a:off x="8578255" y="1009228"/>
            <a:ext cx="2944152" cy="1622744"/>
          </a:xfrm>
        </p:spPr>
        <p:txBody>
          <a:bodyPr anchor="b">
            <a:normAutofit fontScale="90000"/>
          </a:bodyPr>
          <a:lstStyle/>
          <a:p>
            <a:r>
              <a:rPr lang="en-US" sz="3600" dirty="0">
                <a:solidFill>
                  <a:schemeClr val="tx1"/>
                </a:solidFill>
              </a:rPr>
              <a:t>Percentages of Popular Venues that are Bars or Restaurants by Neighborhood</a:t>
            </a:r>
          </a:p>
        </p:txBody>
      </p:sp>
      <p:pic>
        <p:nvPicPr>
          <p:cNvPr id="5" name="Content Placeholder 4" descr="A screenshot of a cell phone&#10;&#10;Description automatically generated">
            <a:extLst>
              <a:ext uri="{FF2B5EF4-FFF2-40B4-BE49-F238E27FC236}">
                <a16:creationId xmlns:a16="http://schemas.microsoft.com/office/drawing/2014/main" id="{95C555D6-3E00-444B-A00F-8613AAAF8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11" y="1391120"/>
            <a:ext cx="7376943" cy="4075760"/>
          </a:xfrm>
          <a:prstGeom prst="rect">
            <a:avLst/>
          </a:prstGeom>
        </p:spPr>
      </p:pic>
      <p:sp>
        <p:nvSpPr>
          <p:cNvPr id="6" name="TextBox 5">
            <a:extLst>
              <a:ext uri="{FF2B5EF4-FFF2-40B4-BE49-F238E27FC236}">
                <a16:creationId xmlns:a16="http://schemas.microsoft.com/office/drawing/2014/main" id="{BC22B136-DC94-4631-8443-AC04C23CED6D}"/>
              </a:ext>
            </a:extLst>
          </p:cNvPr>
          <p:cNvSpPr txBox="1"/>
          <p:nvPr/>
        </p:nvSpPr>
        <p:spPr>
          <a:xfrm>
            <a:off x="8708722" y="3030583"/>
            <a:ext cx="2944152" cy="2308324"/>
          </a:xfrm>
          <a:prstGeom prst="rect">
            <a:avLst/>
          </a:prstGeom>
          <a:noFill/>
        </p:spPr>
        <p:txBody>
          <a:bodyPr wrap="square" rtlCol="0">
            <a:spAutoFit/>
          </a:bodyPr>
          <a:lstStyle/>
          <a:p>
            <a:r>
              <a:rPr lang="en-US" dirty="0"/>
              <a:t>Marina and Outer Richmond have the highest percentages of popular bars and restaurants.</a:t>
            </a:r>
          </a:p>
          <a:p>
            <a:endParaRPr lang="en-US" dirty="0"/>
          </a:p>
          <a:p>
            <a:r>
              <a:rPr lang="en-US" dirty="0"/>
              <a:t>Most likely to select one of those two neighborhoods to purchase a bar.</a:t>
            </a:r>
          </a:p>
        </p:txBody>
      </p:sp>
    </p:spTree>
    <p:extLst>
      <p:ext uri="{BB962C8B-B14F-4D97-AF65-F5344CB8AC3E}">
        <p14:creationId xmlns:p14="http://schemas.microsoft.com/office/powerpoint/2010/main" val="307589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36F-D5FD-45C0-ADAC-DC9BE029D5E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8C6B1B3-7C97-4889-A0A5-4271FCAC9BDF}"/>
              </a:ext>
            </a:extLst>
          </p:cNvPr>
          <p:cNvSpPr>
            <a:spLocks noGrp="1"/>
          </p:cNvSpPr>
          <p:nvPr>
            <p:ph idx="1"/>
          </p:nvPr>
        </p:nvSpPr>
        <p:spPr>
          <a:xfrm>
            <a:off x="1120000" y="1584960"/>
            <a:ext cx="10233800" cy="4592003"/>
          </a:xfrm>
        </p:spPr>
        <p:txBody>
          <a:bodyPr>
            <a:normAutofit/>
          </a:bodyPr>
          <a:lstStyle/>
          <a:p>
            <a:r>
              <a:rPr lang="en-US" sz="2200" dirty="0"/>
              <a:t>Ultimately, the optimal bar spot depends on what type of bar you would like to open. </a:t>
            </a:r>
          </a:p>
          <a:p>
            <a:r>
              <a:rPr lang="en-US" sz="2200" dirty="0"/>
              <a:t>Coffee shops, Chinese Restaurants, Sandwich Shops, French restaurants, and Wine Bars are the most common venues in our 6 preferred neighborhoods.</a:t>
            </a:r>
          </a:p>
          <a:p>
            <a:r>
              <a:rPr lang="en-US" sz="2200" dirty="0"/>
              <a:t>Clustering neighborhoods based on their most popular venues grouped Hayes Valley with Castro into a cluster, West of Twin Peaks, Outer Richmond and Marina into another cluster, and Sunset as its own independent cluster.</a:t>
            </a:r>
          </a:p>
          <a:p>
            <a:r>
              <a:rPr lang="en-US" sz="2200" dirty="0"/>
              <a:t>Marina and Outer Richmond have majority bars and restaurants as popular venues, whereas most of the popular venues in Sunset and Castro are not bars or restaurants, but locations like parks and yoga studios.</a:t>
            </a:r>
          </a:p>
          <a:p>
            <a:r>
              <a:rPr lang="en-US" sz="2200" dirty="0"/>
              <a:t>From </a:t>
            </a:r>
            <a:r>
              <a:rPr lang="en-US" sz="2200" dirty="0" err="1"/>
              <a:t>Zumper’s</a:t>
            </a:r>
            <a:r>
              <a:rPr lang="en-US" sz="2200" dirty="0"/>
              <a:t> report in Figure 2, we know Marina, Castro, and Hayes Valley are more expensive places to live, with the median rent for a one-bedroom of at least $3,500.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4841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737C-709A-437F-AFAE-8D01ED491335}"/>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7C7F9228-3CB5-471F-9C39-BA534F01BC98}"/>
              </a:ext>
            </a:extLst>
          </p:cNvPr>
          <p:cNvSpPr>
            <a:spLocks noGrp="1"/>
          </p:cNvSpPr>
          <p:nvPr>
            <p:ph idx="1"/>
          </p:nvPr>
        </p:nvSpPr>
        <p:spPr/>
        <p:txBody>
          <a:bodyPr/>
          <a:lstStyle/>
          <a:p>
            <a:r>
              <a:rPr lang="en-US" dirty="0"/>
              <a:t>San Francisco Police Department Incident Reports with over 354,000 of data. I cleaned up 1o unnecessary categories before analyzing the data.</a:t>
            </a:r>
          </a:p>
          <a:p>
            <a:endParaRPr lang="en-US" dirty="0"/>
          </a:p>
          <a:p>
            <a:r>
              <a:rPr lang="en-US" dirty="0"/>
              <a:t>Registered Business Locations in San Francisco with  over 258,000 rows of data. The only relevant data is about location of registered businesses.</a:t>
            </a:r>
          </a:p>
        </p:txBody>
      </p:sp>
    </p:spTree>
    <p:extLst>
      <p:ext uri="{BB962C8B-B14F-4D97-AF65-F5344CB8AC3E}">
        <p14:creationId xmlns:p14="http://schemas.microsoft.com/office/powerpoint/2010/main" val="420264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B8F15250-D564-41B2-863E-89CC3D41F792}"/>
              </a:ext>
            </a:extLst>
          </p:cNvPr>
          <p:cNvPicPr>
            <a:picLocks noChangeAspect="1"/>
          </p:cNvPicPr>
          <p:nvPr/>
        </p:nvPicPr>
        <p:blipFill rotWithShape="1">
          <a:blip r:embed="rId3">
            <a:extLst>
              <a:ext uri="{28A0092B-C50C-407E-A947-70E740481C1C}">
                <a14:useLocalDpi xmlns:a14="http://schemas.microsoft.com/office/drawing/2010/main" val="0"/>
              </a:ext>
            </a:extLst>
          </a:blip>
          <a:srcRect l="14337" r="-2" b="-2"/>
          <a:stretch/>
        </p:blipFill>
        <p:spPr>
          <a:xfrm>
            <a:off x="4636008" y="10"/>
            <a:ext cx="7555992" cy="6857990"/>
          </a:xfrm>
          <a:prstGeom prst="rect">
            <a:avLst/>
          </a:prstGeom>
        </p:spPr>
      </p:pic>
      <p:sp useBgFill="1">
        <p:nvSpPr>
          <p:cNvPr id="13" name="Rectangle 12">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1AF0EC9-E964-4A16-AA7A-4FC1733415BD}"/>
              </a:ext>
            </a:extLst>
          </p:cNvPr>
          <p:cNvSpPr txBox="1"/>
          <p:nvPr/>
        </p:nvSpPr>
        <p:spPr>
          <a:xfrm>
            <a:off x="838201" y="365125"/>
            <a:ext cx="347816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rPr>
              <a:t>Location of Bars and Restaurants in San Francisco.</a:t>
            </a:r>
          </a:p>
        </p:txBody>
      </p:sp>
      <p:sp>
        <p:nvSpPr>
          <p:cNvPr id="10" name="Content Placeholder 9">
            <a:extLst>
              <a:ext uri="{FF2B5EF4-FFF2-40B4-BE49-F238E27FC236}">
                <a16:creationId xmlns:a16="http://schemas.microsoft.com/office/drawing/2014/main" id="{0378718E-761D-4667-9068-C777DAE8BF4F}"/>
              </a:ext>
            </a:extLst>
          </p:cNvPr>
          <p:cNvSpPr>
            <a:spLocks noGrp="1"/>
          </p:cNvSpPr>
          <p:nvPr>
            <p:ph idx="1"/>
          </p:nvPr>
        </p:nvSpPr>
        <p:spPr>
          <a:xfrm>
            <a:off x="838202" y="1825625"/>
            <a:ext cx="3478160" cy="4351338"/>
          </a:xfrm>
        </p:spPr>
        <p:txBody>
          <a:bodyPr vert="horz" lIns="91440" tIns="45720" rIns="91440" bIns="45720" rtlCol="0">
            <a:normAutofit lnSpcReduction="10000"/>
          </a:bodyPr>
          <a:lstStyle/>
          <a:p>
            <a:r>
              <a:rPr lang="en-US" dirty="0"/>
              <a:t>Marina/Cow Hollow</a:t>
            </a:r>
          </a:p>
          <a:p>
            <a:r>
              <a:rPr lang="en-US" dirty="0"/>
              <a:t>Mission District</a:t>
            </a:r>
          </a:p>
          <a:p>
            <a:r>
              <a:rPr lang="en-US" dirty="0"/>
              <a:t>Haight-Ashbury</a:t>
            </a:r>
          </a:p>
          <a:p>
            <a:r>
              <a:rPr lang="en-US" dirty="0"/>
              <a:t>The Tenderloin</a:t>
            </a:r>
          </a:p>
          <a:p>
            <a:r>
              <a:rPr lang="en-US" dirty="0"/>
              <a:t>Downtown</a:t>
            </a:r>
          </a:p>
          <a:p>
            <a:r>
              <a:rPr lang="en-US" dirty="0"/>
              <a:t>North Beach</a:t>
            </a:r>
          </a:p>
          <a:p>
            <a:r>
              <a:rPr lang="en-US" dirty="0"/>
              <a:t>Russian Hill</a:t>
            </a:r>
          </a:p>
          <a:p>
            <a:r>
              <a:rPr lang="en-US" dirty="0"/>
              <a:t>The Castro</a:t>
            </a:r>
          </a:p>
          <a:p>
            <a:r>
              <a:rPr lang="en-US" dirty="0" err="1"/>
              <a:t>SoMa</a:t>
            </a:r>
            <a:endParaRPr lang="en-US" dirty="0"/>
          </a:p>
        </p:txBody>
      </p:sp>
    </p:spTree>
    <p:extLst>
      <p:ext uri="{BB962C8B-B14F-4D97-AF65-F5344CB8AC3E}">
        <p14:creationId xmlns:p14="http://schemas.microsoft.com/office/powerpoint/2010/main" val="380675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1737C-709A-437F-AFAE-8D01ED491335}"/>
              </a:ext>
            </a:extLst>
          </p:cNvPr>
          <p:cNvSpPr>
            <a:spLocks noGrp="1"/>
          </p:cNvSpPr>
          <p:nvPr>
            <p:ph type="title"/>
          </p:nvPr>
        </p:nvSpPr>
        <p:spPr>
          <a:xfrm>
            <a:off x="8610600" y="643468"/>
            <a:ext cx="2944152" cy="1622744"/>
          </a:xfrm>
        </p:spPr>
        <p:txBody>
          <a:bodyPr anchor="b">
            <a:normAutofit fontScale="90000"/>
          </a:bodyPr>
          <a:lstStyle/>
          <a:p>
            <a:r>
              <a:rPr lang="en-US" sz="3600" dirty="0">
                <a:solidFill>
                  <a:schemeClr val="tx1"/>
                </a:solidFill>
              </a:rPr>
              <a:t>Number of Registered Businesses by Neighborhood</a:t>
            </a:r>
          </a:p>
        </p:txBody>
      </p:sp>
      <p:pic>
        <p:nvPicPr>
          <p:cNvPr id="5" name="Content Placeholder 4" descr="A picture containing screenshot&#10;&#10;Description automatically generated">
            <a:extLst>
              <a:ext uri="{FF2B5EF4-FFF2-40B4-BE49-F238E27FC236}">
                <a16:creationId xmlns:a16="http://schemas.microsoft.com/office/drawing/2014/main" id="{4F77CC6E-37CA-48EF-84FC-75E407EF1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33" y="1323703"/>
            <a:ext cx="7400413" cy="4347742"/>
          </a:xfrm>
          <a:prstGeom prst="rect">
            <a:avLst/>
          </a:prstGeom>
        </p:spPr>
      </p:pic>
      <p:sp>
        <p:nvSpPr>
          <p:cNvPr id="9" name="Content Placeholder 8">
            <a:extLst>
              <a:ext uri="{FF2B5EF4-FFF2-40B4-BE49-F238E27FC236}">
                <a16:creationId xmlns:a16="http://schemas.microsoft.com/office/drawing/2014/main" id="{BF44566D-8663-466B-A276-6E2FF39BEB51}"/>
              </a:ext>
            </a:extLst>
          </p:cNvPr>
          <p:cNvSpPr>
            <a:spLocks noGrp="1"/>
          </p:cNvSpPr>
          <p:nvPr>
            <p:ph idx="1"/>
          </p:nvPr>
        </p:nvSpPr>
        <p:spPr>
          <a:xfrm>
            <a:off x="8610599" y="2402733"/>
            <a:ext cx="2944151" cy="3774230"/>
          </a:xfrm>
        </p:spPr>
        <p:txBody>
          <a:bodyPr>
            <a:normAutofit/>
          </a:bodyPr>
          <a:lstStyle/>
          <a:p>
            <a:pPr marL="0" indent="0">
              <a:buNone/>
            </a:pPr>
            <a:r>
              <a:rPr lang="en-US" sz="1600" dirty="0">
                <a:gradFill>
                  <a:gsLst>
                    <a:gs pos="34000">
                      <a:schemeClr val="tx1">
                        <a:lumMod val="93000"/>
                      </a:schemeClr>
                    </a:gs>
                    <a:gs pos="0">
                      <a:schemeClr val="bg1">
                        <a:lumMod val="25000"/>
                        <a:lumOff val="75000"/>
                      </a:schemeClr>
                    </a:gs>
                    <a:gs pos="100000">
                      <a:schemeClr val="tx1"/>
                    </a:gs>
                  </a:gsLst>
                  <a:lin ang="4800000" scaled="0"/>
                </a:gradFill>
              </a:rPr>
              <a:t>Financial District/South Beach has the greatest number of registered businesses among all the neighborhoods studied.</a:t>
            </a:r>
          </a:p>
          <a:p>
            <a:pPr marL="0" indent="0">
              <a:buNone/>
            </a:pPr>
            <a:endParaRPr lang="en-US" sz="1600"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r>
              <a:rPr lang="en-US" sz="1600" dirty="0">
                <a:gradFill>
                  <a:gsLst>
                    <a:gs pos="34000">
                      <a:schemeClr val="tx1">
                        <a:lumMod val="93000"/>
                      </a:schemeClr>
                    </a:gs>
                    <a:gs pos="0">
                      <a:schemeClr val="bg1">
                        <a:lumMod val="25000"/>
                        <a:lumOff val="75000"/>
                      </a:schemeClr>
                    </a:gs>
                    <a:gs pos="100000">
                      <a:schemeClr val="tx1"/>
                    </a:gs>
                  </a:gsLst>
                  <a:lin ang="4800000" scaled="0"/>
                </a:gradFill>
              </a:rPr>
              <a:t>Because of the demand of locations for bars and restaurants, Financial Districts/South Beach has the highest price for leasing commercial spaces.</a:t>
            </a:r>
          </a:p>
          <a:p>
            <a:endParaRPr lang="en-US" sz="1600" dirty="0">
              <a:gradFill>
                <a:gsLst>
                  <a:gs pos="34000">
                    <a:schemeClr val="tx1">
                      <a:lumMod val="93000"/>
                    </a:schemeClr>
                  </a:gs>
                  <a:gs pos="0">
                    <a:schemeClr val="bg1">
                      <a:lumMod val="25000"/>
                      <a:lumOff val="75000"/>
                    </a:schemeClr>
                  </a:gs>
                  <a:gs pos="100000">
                    <a:schemeClr val="tx1"/>
                  </a:gs>
                </a:gsLst>
                <a:lin ang="4800000" scaled="0"/>
              </a:gradFill>
            </a:endParaRPr>
          </a:p>
          <a:p>
            <a:endParaRPr lang="en-US" sz="1600" dirty="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24636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1737C-709A-437F-AFAE-8D01ED491335}"/>
              </a:ext>
            </a:extLst>
          </p:cNvPr>
          <p:cNvSpPr>
            <a:spLocks noGrp="1"/>
          </p:cNvSpPr>
          <p:nvPr>
            <p:ph type="title"/>
          </p:nvPr>
        </p:nvSpPr>
        <p:spPr>
          <a:xfrm>
            <a:off x="8610600" y="303834"/>
            <a:ext cx="2944152" cy="1622744"/>
          </a:xfrm>
        </p:spPr>
        <p:txBody>
          <a:bodyPr anchor="b">
            <a:normAutofit fontScale="90000"/>
          </a:bodyPr>
          <a:lstStyle/>
          <a:p>
            <a:r>
              <a:rPr lang="en-US" sz="3600" dirty="0">
                <a:solidFill>
                  <a:schemeClr val="tx1"/>
                </a:solidFill>
              </a:rPr>
              <a:t>Number of Reported Crimes by Neighborhood</a:t>
            </a:r>
          </a:p>
        </p:txBody>
      </p:sp>
      <p:pic>
        <p:nvPicPr>
          <p:cNvPr id="5" name="Content Placeholder 4" descr="A screenshot of a cell phone&#10;&#10;Description automatically generated">
            <a:extLst>
              <a:ext uri="{FF2B5EF4-FFF2-40B4-BE49-F238E27FC236}">
                <a16:creationId xmlns:a16="http://schemas.microsoft.com/office/drawing/2014/main" id="{F228D250-DC8A-4944-8D2A-12C55C625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06" y="1193366"/>
            <a:ext cx="7452116" cy="4471267"/>
          </a:xfrm>
          <a:prstGeom prst="rect">
            <a:avLst/>
          </a:prstGeom>
        </p:spPr>
      </p:pic>
      <p:pic>
        <p:nvPicPr>
          <p:cNvPr id="7" name="Content Placeholder 6" descr="A screenshot of a cell phone&#10;&#10;Description automatically generated">
            <a:extLst>
              <a:ext uri="{FF2B5EF4-FFF2-40B4-BE49-F238E27FC236}">
                <a16:creationId xmlns:a16="http://schemas.microsoft.com/office/drawing/2014/main" id="{7A21DC7A-A4BD-41A7-A97E-6957C018EAD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746367" y="2124466"/>
            <a:ext cx="2672618" cy="2806957"/>
          </a:xfrm>
        </p:spPr>
      </p:pic>
      <p:sp>
        <p:nvSpPr>
          <p:cNvPr id="8" name="TextBox 7">
            <a:extLst>
              <a:ext uri="{FF2B5EF4-FFF2-40B4-BE49-F238E27FC236}">
                <a16:creationId xmlns:a16="http://schemas.microsoft.com/office/drawing/2014/main" id="{E5755B83-4A38-43D9-8119-C498744DB574}"/>
              </a:ext>
            </a:extLst>
          </p:cNvPr>
          <p:cNvSpPr txBox="1"/>
          <p:nvPr/>
        </p:nvSpPr>
        <p:spPr>
          <a:xfrm>
            <a:off x="8610600" y="5024846"/>
            <a:ext cx="3231094" cy="1200329"/>
          </a:xfrm>
          <a:prstGeom prst="rect">
            <a:avLst/>
          </a:prstGeom>
          <a:noFill/>
        </p:spPr>
        <p:txBody>
          <a:bodyPr wrap="square" rtlCol="0">
            <a:spAutoFit/>
          </a:bodyPr>
          <a:lstStyle/>
          <a:p>
            <a:r>
              <a:rPr lang="en-US" dirty="0"/>
              <a:t>The data shows that Mission and Tenderloin are the least suitable neighborhoods to purchase a bar.</a:t>
            </a:r>
          </a:p>
        </p:txBody>
      </p:sp>
    </p:spTree>
    <p:extLst>
      <p:ext uri="{BB962C8B-B14F-4D97-AF65-F5344CB8AC3E}">
        <p14:creationId xmlns:p14="http://schemas.microsoft.com/office/powerpoint/2010/main" val="29492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B23FE49A-D62C-4A81-B5D3-FC2DDB898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54" y="407166"/>
            <a:ext cx="5519914" cy="3651028"/>
          </a:xfrm>
          <a:prstGeom prst="rect">
            <a:avLst/>
          </a:prstGeom>
          <a:ln w="190500">
            <a:solidFill>
              <a:srgbClr val="FFFFFF"/>
            </a:solidFill>
          </a:ln>
          <a:effectLst>
            <a:reflection blurRad="38100" stA="52000" endA="300" endPos="30000" dir="5400000" sy="-100000" algn="bl" rotWithShape="0"/>
            <a:softEdge rad="19050"/>
          </a:effectLst>
        </p:spPr>
      </p:pic>
      <p:pic>
        <p:nvPicPr>
          <p:cNvPr id="11" name="Content Placeholder 10" descr="A screenshot of a cell phone&#10;&#10;Description automatically generated">
            <a:extLst>
              <a:ext uri="{FF2B5EF4-FFF2-40B4-BE49-F238E27FC236}">
                <a16:creationId xmlns:a16="http://schemas.microsoft.com/office/drawing/2014/main" id="{F02F6C14-4F23-45B9-B278-F70F5038555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26144" y="2780432"/>
            <a:ext cx="5588792" cy="3576826"/>
          </a:xfrm>
          <a:prstGeom prst="rect">
            <a:avLst/>
          </a:prstGeom>
          <a:ln w="190500">
            <a:solidFill>
              <a:srgbClr val="FFFFFF"/>
            </a:solidFill>
          </a:ln>
          <a:effectLst>
            <a:reflection blurRad="38100" stA="52000" endA="300" endPos="30000" dir="5400000" sy="-100000" algn="bl" rotWithShape="0"/>
            <a:softEdge rad="19050"/>
          </a:effectLst>
        </p:spPr>
      </p:pic>
      <p:sp>
        <p:nvSpPr>
          <p:cNvPr id="14" name="TextBox 13">
            <a:extLst>
              <a:ext uri="{FF2B5EF4-FFF2-40B4-BE49-F238E27FC236}">
                <a16:creationId xmlns:a16="http://schemas.microsoft.com/office/drawing/2014/main" id="{05420875-829B-4A13-B12C-5ABBC3D4E517}"/>
              </a:ext>
            </a:extLst>
          </p:cNvPr>
          <p:cNvSpPr txBox="1"/>
          <p:nvPr/>
        </p:nvSpPr>
        <p:spPr>
          <a:xfrm>
            <a:off x="6862353" y="317862"/>
            <a:ext cx="4702629" cy="1815882"/>
          </a:xfrm>
          <a:prstGeom prst="rect">
            <a:avLst/>
          </a:prstGeom>
          <a:noFill/>
        </p:spPr>
        <p:txBody>
          <a:bodyPr wrap="square" rtlCol="0">
            <a:spAutoFit/>
          </a:bodyPr>
          <a:lstStyle/>
          <a:p>
            <a:r>
              <a:rPr lang="en-US" sz="2800" dirty="0"/>
              <a:t>List of Registered Crimes by Category among Touristic Neighborhoods in San Francisco  </a:t>
            </a:r>
          </a:p>
        </p:txBody>
      </p:sp>
    </p:spTree>
    <p:extLst>
      <p:ext uri="{BB962C8B-B14F-4D97-AF65-F5344CB8AC3E}">
        <p14:creationId xmlns:p14="http://schemas.microsoft.com/office/powerpoint/2010/main" val="356439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7DA0B2D2-C1CD-4A50-AB33-F3F3AA6B4D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4228" y="3429000"/>
            <a:ext cx="9457998" cy="3050203"/>
          </a:xfrm>
          <a:prstGeom prst="rect">
            <a:avLst/>
          </a:prstGeom>
          <a:ln w="190500" cap="flat" cmpd="thinThick">
            <a:solidFill>
              <a:srgbClr val="FFFFFF"/>
            </a:solidFill>
            <a:prstDash val="solid"/>
            <a:round/>
          </a:ln>
        </p:spPr>
      </p:pic>
      <p:pic>
        <p:nvPicPr>
          <p:cNvPr id="7" name="Picture 6" descr="A screenshot of a cell phone&#10;&#10;Description automatically generated">
            <a:extLst>
              <a:ext uri="{FF2B5EF4-FFF2-40B4-BE49-F238E27FC236}">
                <a16:creationId xmlns:a16="http://schemas.microsoft.com/office/drawing/2014/main" id="{223F8876-CAE4-4A92-A772-1B3133D182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56" y="235132"/>
            <a:ext cx="6070523" cy="2873811"/>
          </a:xfrm>
          <a:prstGeom prst="rect">
            <a:avLst/>
          </a:prstGeom>
        </p:spPr>
      </p:pic>
      <p:sp>
        <p:nvSpPr>
          <p:cNvPr id="8" name="TextBox 7">
            <a:extLst>
              <a:ext uri="{FF2B5EF4-FFF2-40B4-BE49-F238E27FC236}">
                <a16:creationId xmlns:a16="http://schemas.microsoft.com/office/drawing/2014/main" id="{3AAE575D-3716-400E-9853-9CE3130FCA3B}"/>
              </a:ext>
            </a:extLst>
          </p:cNvPr>
          <p:cNvSpPr txBox="1"/>
          <p:nvPr/>
        </p:nvSpPr>
        <p:spPr>
          <a:xfrm>
            <a:off x="7419703" y="330926"/>
            <a:ext cx="4452241" cy="1569660"/>
          </a:xfrm>
          <a:prstGeom prst="rect">
            <a:avLst/>
          </a:prstGeom>
          <a:noFill/>
        </p:spPr>
        <p:txBody>
          <a:bodyPr wrap="square" rtlCol="0">
            <a:spAutoFit/>
          </a:bodyPr>
          <a:lstStyle/>
          <a:p>
            <a:r>
              <a:rPr lang="en-US" sz="2400" dirty="0"/>
              <a:t>Breakdown of the Crimes by Category that Occurred at Prospecting Neighborhoods for Purchasing our Bar</a:t>
            </a:r>
          </a:p>
        </p:txBody>
      </p:sp>
    </p:spTree>
    <p:extLst>
      <p:ext uri="{BB962C8B-B14F-4D97-AF65-F5344CB8AC3E}">
        <p14:creationId xmlns:p14="http://schemas.microsoft.com/office/powerpoint/2010/main" val="70579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1737C-709A-437F-AFAE-8D01ED491335}"/>
              </a:ext>
            </a:extLst>
          </p:cNvPr>
          <p:cNvSpPr>
            <a:spLocks noGrp="1"/>
          </p:cNvSpPr>
          <p:nvPr>
            <p:ph type="title"/>
          </p:nvPr>
        </p:nvSpPr>
        <p:spPr>
          <a:xfrm>
            <a:off x="8610600" y="643468"/>
            <a:ext cx="2944152" cy="1622744"/>
          </a:xfrm>
        </p:spPr>
        <p:txBody>
          <a:bodyPr anchor="b">
            <a:normAutofit fontScale="90000"/>
          </a:bodyPr>
          <a:lstStyle/>
          <a:p>
            <a:r>
              <a:rPr lang="en-US" sz="3600" dirty="0">
                <a:solidFill>
                  <a:schemeClr val="tx1"/>
                </a:solidFill>
              </a:rPr>
              <a:t>Linear Regression Model Summary</a:t>
            </a:r>
          </a:p>
        </p:txBody>
      </p:sp>
      <p:pic>
        <p:nvPicPr>
          <p:cNvPr id="5" name="Content Placeholder 4" descr="A screenshot of a cell phone&#10;&#10;Description automatically generated">
            <a:extLst>
              <a:ext uri="{FF2B5EF4-FFF2-40B4-BE49-F238E27FC236}">
                <a16:creationId xmlns:a16="http://schemas.microsoft.com/office/drawing/2014/main" id="{02F260A5-8ADF-4371-8F0F-1EBDD45DF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338" y="567806"/>
            <a:ext cx="5389805" cy="5609157"/>
          </a:xfrm>
          <a:prstGeom prst="rect">
            <a:avLst/>
          </a:prstGeom>
        </p:spPr>
      </p:pic>
      <p:pic>
        <p:nvPicPr>
          <p:cNvPr id="7" name="Content Placeholder 6" descr="A screenshot of a cell phone&#10;&#10;Description automatically generated">
            <a:extLst>
              <a:ext uri="{FF2B5EF4-FFF2-40B4-BE49-F238E27FC236}">
                <a16:creationId xmlns:a16="http://schemas.microsoft.com/office/drawing/2014/main" id="{914FCDEC-8FC7-4B73-A48E-F093949E64A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09939" y="3135036"/>
            <a:ext cx="2944813" cy="1578845"/>
          </a:xfrm>
        </p:spPr>
      </p:pic>
    </p:spTree>
    <p:extLst>
      <p:ext uri="{BB962C8B-B14F-4D97-AF65-F5344CB8AC3E}">
        <p14:creationId xmlns:p14="http://schemas.microsoft.com/office/powerpoint/2010/main" val="23089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descr="A picture containing table, computer, counter, red&#10;&#10;Description automatically generated">
            <a:extLst>
              <a:ext uri="{FF2B5EF4-FFF2-40B4-BE49-F238E27FC236}">
                <a16:creationId xmlns:a16="http://schemas.microsoft.com/office/drawing/2014/main" id="{B313A68F-92DB-4A7B-AD59-046E8CF36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34" y="578491"/>
            <a:ext cx="4648439" cy="3314870"/>
          </a:xfrm>
          <a:prstGeom prst="rect">
            <a:avLst/>
          </a:prstGeom>
        </p:spPr>
      </p:pic>
      <p:pic>
        <p:nvPicPr>
          <p:cNvPr id="17" name="Picture 16" descr="A close up of a map&#10;&#10;Description automatically generated">
            <a:extLst>
              <a:ext uri="{FF2B5EF4-FFF2-40B4-BE49-F238E27FC236}">
                <a16:creationId xmlns:a16="http://schemas.microsoft.com/office/drawing/2014/main" id="{6CE2C687-BD19-4DC8-A916-862FDF202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599" y="1802823"/>
            <a:ext cx="5499383" cy="4819898"/>
          </a:xfrm>
          <a:prstGeom prst="rect">
            <a:avLst/>
          </a:prstGeom>
        </p:spPr>
      </p:pic>
      <p:sp>
        <p:nvSpPr>
          <p:cNvPr id="19" name="TextBox 18">
            <a:extLst>
              <a:ext uri="{FF2B5EF4-FFF2-40B4-BE49-F238E27FC236}">
                <a16:creationId xmlns:a16="http://schemas.microsoft.com/office/drawing/2014/main" id="{361E7B38-61A8-497D-AE23-C61C8A1C5787}"/>
              </a:ext>
            </a:extLst>
          </p:cNvPr>
          <p:cNvSpPr txBox="1"/>
          <p:nvPr/>
        </p:nvSpPr>
        <p:spPr>
          <a:xfrm>
            <a:off x="1872343" y="4711337"/>
            <a:ext cx="4014651" cy="1323439"/>
          </a:xfrm>
          <a:prstGeom prst="rect">
            <a:avLst/>
          </a:prstGeom>
          <a:noFill/>
        </p:spPr>
        <p:txBody>
          <a:bodyPr wrap="square" rtlCol="0">
            <a:spAutoFit/>
          </a:bodyPr>
          <a:lstStyle/>
          <a:p>
            <a:r>
              <a:rPr lang="en-US" sz="2000" dirty="0"/>
              <a:t>Comparison of Actual vs. Fitting demonstrate that our data from the Linear Regression Model is appropriate.</a:t>
            </a:r>
          </a:p>
        </p:txBody>
      </p:sp>
      <p:sp>
        <p:nvSpPr>
          <p:cNvPr id="21" name="TextBox 20">
            <a:extLst>
              <a:ext uri="{FF2B5EF4-FFF2-40B4-BE49-F238E27FC236}">
                <a16:creationId xmlns:a16="http://schemas.microsoft.com/office/drawing/2014/main" id="{8E067259-833E-4493-AF69-B81909AF76A6}"/>
              </a:ext>
            </a:extLst>
          </p:cNvPr>
          <p:cNvSpPr txBox="1"/>
          <p:nvPr/>
        </p:nvSpPr>
        <p:spPr>
          <a:xfrm>
            <a:off x="6096000" y="415594"/>
            <a:ext cx="3823063" cy="707886"/>
          </a:xfrm>
          <a:prstGeom prst="rect">
            <a:avLst/>
          </a:prstGeom>
          <a:noFill/>
        </p:spPr>
        <p:txBody>
          <a:bodyPr wrap="square" rtlCol="0">
            <a:spAutoFit/>
          </a:bodyPr>
          <a:lstStyle/>
          <a:p>
            <a:r>
              <a:rPr lang="en-US" sz="2000" dirty="0"/>
              <a:t>Binomial Distribution for the Linear Regression Model.</a:t>
            </a:r>
          </a:p>
        </p:txBody>
      </p:sp>
    </p:spTree>
    <p:extLst>
      <p:ext uri="{BB962C8B-B14F-4D97-AF65-F5344CB8AC3E}">
        <p14:creationId xmlns:p14="http://schemas.microsoft.com/office/powerpoint/2010/main" val="398997382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314</TotalTime>
  <Words>442</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Depth</vt:lpstr>
      <vt:lpstr>Buying a Bar in San Francisco</vt:lpstr>
      <vt:lpstr>Data Acquisition and Cleaning</vt:lpstr>
      <vt:lpstr>PowerPoint Presentation</vt:lpstr>
      <vt:lpstr>Number of Registered Businesses by Neighborhood</vt:lpstr>
      <vt:lpstr>Number of Reported Crimes by Neighborhood</vt:lpstr>
      <vt:lpstr>PowerPoint Presentation</vt:lpstr>
      <vt:lpstr>PowerPoint Presentation</vt:lpstr>
      <vt:lpstr>Linear Regression Model Summary</vt:lpstr>
      <vt:lpstr>PowerPoint Presentation</vt:lpstr>
      <vt:lpstr>Normal Distribution Model with K-Means Clustering </vt:lpstr>
      <vt:lpstr>Most Common Venue Types in 6 Prioritized Neighborhoods</vt:lpstr>
      <vt:lpstr>Percentages of Popular Venues that are Bars or Restaurants by Neighborhood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Buying a Bar in San Francisco</dc:title>
  <dc:creator>Santiago Falconi</dc:creator>
  <cp:lastModifiedBy>Santiago Falconi</cp:lastModifiedBy>
  <cp:revision>9</cp:revision>
  <dcterms:created xsi:type="dcterms:W3CDTF">2020-06-15T17:26:30Z</dcterms:created>
  <dcterms:modified xsi:type="dcterms:W3CDTF">2020-06-15T22:40:58Z</dcterms:modified>
</cp:coreProperties>
</file>