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31"/>
  </p:notesMasterIdLst>
  <p:sldIdLst>
    <p:sldId id="256" r:id="rId2"/>
    <p:sldId id="259" r:id="rId3"/>
    <p:sldId id="309" r:id="rId4"/>
    <p:sldId id="351" r:id="rId5"/>
    <p:sldId id="366" r:id="rId6"/>
    <p:sldId id="354" r:id="rId7"/>
    <p:sldId id="370" r:id="rId8"/>
    <p:sldId id="352" r:id="rId9"/>
    <p:sldId id="376" r:id="rId10"/>
    <p:sldId id="372" r:id="rId11"/>
    <p:sldId id="353" r:id="rId12"/>
    <p:sldId id="377" r:id="rId13"/>
    <p:sldId id="375" r:id="rId14"/>
    <p:sldId id="369" r:id="rId15"/>
    <p:sldId id="355" r:id="rId16"/>
    <p:sldId id="374" r:id="rId17"/>
    <p:sldId id="379" r:id="rId18"/>
    <p:sldId id="380" r:id="rId19"/>
    <p:sldId id="381" r:id="rId20"/>
    <p:sldId id="357" r:id="rId21"/>
    <p:sldId id="371" r:id="rId22"/>
    <p:sldId id="362" r:id="rId23"/>
    <p:sldId id="359" r:id="rId24"/>
    <p:sldId id="363" r:id="rId25"/>
    <p:sldId id="378" r:id="rId26"/>
    <p:sldId id="382" r:id="rId27"/>
    <p:sldId id="383" r:id="rId28"/>
    <p:sldId id="384" r:id="rId29"/>
    <p:sldId id="350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9649A9-AFE6-4317-AEEA-078C19FA2597}">
  <a:tblStyle styleId="{BB9649A9-AFE6-4317-AEEA-078C19FA25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249" autoAdjust="0"/>
  </p:normalViewPr>
  <p:slideViewPr>
    <p:cSldViewPr snapToGrid="0">
      <p:cViewPr varScale="1">
        <p:scale>
          <a:sx n="129" d="100"/>
          <a:sy n="129" d="100"/>
        </p:scale>
        <p:origin x="1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32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59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531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966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382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727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13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536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026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48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22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732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177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241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39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67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898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590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2963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973cb2d8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973cb2d8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260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28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9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3117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11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481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555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7ceabdf9e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7ceabdf9e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732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825" y="0"/>
            <a:ext cx="9144000" cy="46452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19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 b="1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78125" y="2680325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33333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78125" y="3528050"/>
            <a:ext cx="7620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">
  <p:cSld name="TITLE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825" y="0"/>
            <a:ext cx="9144000" cy="4645200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днородный фон. Заголовок+текст">
  <p:cSld name="TITLE_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70675" y="941150"/>
            <a:ext cx="83931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  <a:defRPr sz="1600">
                <a:solidFill>
                  <a:srgbClr val="33333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  <a:defRPr sz="1600">
                <a:solidFill>
                  <a:srgbClr val="33333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■"/>
              <a:defRPr sz="1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3333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33333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TITLE_AND_BOD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7780700" y="4645075"/>
            <a:ext cx="10779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AFAFAF"/>
                </a:solidFill>
              </a:rPr>
              <a:t>Tinkoff.ru</a:t>
            </a:r>
            <a:endParaRPr sz="1300">
              <a:solidFill>
                <a:srgbClr val="AFAFAF"/>
              </a:solidFill>
            </a:endParaRPr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6">
            <a:alphaModFix/>
          </a:blip>
          <a:srcRect r="-19289" b="-109511"/>
          <a:stretch/>
        </p:blipFill>
        <p:spPr>
          <a:xfrm>
            <a:off x="375450" y="4772975"/>
            <a:ext cx="1331425" cy="24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1750" y="0"/>
            <a:ext cx="9144000" cy="4645200"/>
          </a:xfrm>
          <a:prstGeom prst="rect">
            <a:avLst/>
          </a:prstGeom>
          <a:solidFill>
            <a:srgbClr val="F5F5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37">
          <p15:clr>
            <a:srgbClr val="EA4335"/>
          </p15:clr>
        </p15:guide>
        <p15:guide id="2" pos="552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testguide.com/abtestsiz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inosmi.ru/world/20150531/228312947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btestguide.com/calc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lervigen.com/spurious-correla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78125" y="1108700"/>
            <a:ext cx="7372500" cy="882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</a:t>
            </a:r>
            <a:r>
              <a:rPr lang="ru-RU" dirty="0" smtClean="0"/>
              <a:t> тесты. Начало</a:t>
            </a: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2"/>
          </p:nvPr>
        </p:nvSpPr>
        <p:spPr>
          <a:xfrm>
            <a:off x="278125" y="3528050"/>
            <a:ext cx="76200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/>
              <a:t>Алексей Ярыгин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Что делают АВ тесты?</a:t>
            </a:r>
            <a:endParaRPr dirty="0"/>
          </a:p>
        </p:txBody>
      </p:sp>
      <p:pic>
        <p:nvPicPr>
          <p:cNvPr id="5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13" y="1477297"/>
            <a:ext cx="444500" cy="444500"/>
          </a:xfrm>
          <a:prstGeom prst="rect">
            <a:avLst/>
          </a:prstGeom>
        </p:spPr>
      </p:pic>
      <p:pic>
        <p:nvPicPr>
          <p:cNvPr id="6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13" y="2165304"/>
            <a:ext cx="444500" cy="444500"/>
          </a:xfrm>
          <a:prstGeom prst="rect">
            <a:avLst/>
          </a:prstGeom>
        </p:spPr>
      </p:pic>
      <p:pic>
        <p:nvPicPr>
          <p:cNvPr id="7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713" y="2873144"/>
            <a:ext cx="444500" cy="444500"/>
          </a:xfrm>
          <a:prstGeom prst="rect">
            <a:avLst/>
          </a:prstGeom>
        </p:spPr>
      </p:pic>
      <p:pic>
        <p:nvPicPr>
          <p:cNvPr id="8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5" y="3557833"/>
            <a:ext cx="444500" cy="444500"/>
          </a:xfrm>
          <a:prstGeom prst="rect">
            <a:avLst/>
          </a:prstGeom>
        </p:spPr>
      </p:pic>
      <p:sp>
        <p:nvSpPr>
          <p:cNvPr id="9" name="Скругленный прямоугольник 8"/>
          <p:cNvSpPr>
            <a:spLocks/>
          </p:cNvSpPr>
          <p:nvPr/>
        </p:nvSpPr>
        <p:spPr bwMode="auto">
          <a:xfrm>
            <a:off x="1374278" y="1308772"/>
            <a:ext cx="720080" cy="2832767"/>
          </a:xfrm>
          <a:prstGeom prst="roundRect">
            <a:avLst>
              <a:gd name="adj" fmla="val 8569"/>
            </a:avLst>
          </a:prstGeom>
          <a:noFill/>
          <a:ln w="12700">
            <a:solidFill>
              <a:srgbClr val="74A4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defRPr/>
            </a:pPr>
            <a:endParaRPr lang="ru-RU" sz="1400" dirty="0">
              <a:latin typeface="+mj-lt"/>
            </a:endParaRPr>
          </a:p>
        </p:txBody>
      </p:sp>
      <p:sp>
        <p:nvSpPr>
          <p:cNvPr id="10" name="Скругленный прямоугольник 9"/>
          <p:cNvSpPr>
            <a:spLocks/>
          </p:cNvSpPr>
          <p:nvPr/>
        </p:nvSpPr>
        <p:spPr bwMode="auto">
          <a:xfrm>
            <a:off x="2786583" y="1540594"/>
            <a:ext cx="720080" cy="1069051"/>
          </a:xfrm>
          <a:prstGeom prst="roundRect">
            <a:avLst>
              <a:gd name="adj" fmla="val 8569"/>
            </a:avLst>
          </a:prstGeom>
          <a:noFill/>
          <a:ln w="12700">
            <a:solidFill>
              <a:srgbClr val="74A4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defRPr/>
            </a:pPr>
            <a:endParaRPr lang="ru-RU" sz="1400" dirty="0">
              <a:latin typeface="+mj-lt"/>
            </a:endParaRPr>
          </a:p>
        </p:txBody>
      </p:sp>
      <p:sp>
        <p:nvSpPr>
          <p:cNvPr id="11" name="Скругленный прямоугольник 10"/>
          <p:cNvSpPr>
            <a:spLocks/>
          </p:cNvSpPr>
          <p:nvPr/>
        </p:nvSpPr>
        <p:spPr bwMode="auto">
          <a:xfrm>
            <a:off x="2794132" y="2873143"/>
            <a:ext cx="720080" cy="1129189"/>
          </a:xfrm>
          <a:prstGeom prst="roundRect">
            <a:avLst>
              <a:gd name="adj" fmla="val 8569"/>
            </a:avLst>
          </a:prstGeom>
          <a:noFill/>
          <a:ln w="12700">
            <a:solidFill>
              <a:srgbClr val="74A4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defRPr/>
            </a:pPr>
            <a:endParaRPr lang="ru-RU" sz="1400">
              <a:latin typeface="+mj-lt"/>
            </a:endParaRPr>
          </a:p>
        </p:txBody>
      </p:sp>
      <p:pic>
        <p:nvPicPr>
          <p:cNvPr id="12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481" y="1616920"/>
            <a:ext cx="444500" cy="444500"/>
          </a:xfrm>
          <a:prstGeom prst="rect">
            <a:avLst/>
          </a:prstGeom>
        </p:spPr>
      </p:pic>
      <p:pic>
        <p:nvPicPr>
          <p:cNvPr id="13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72" y="2117515"/>
            <a:ext cx="444500" cy="444500"/>
          </a:xfrm>
          <a:prstGeom prst="rect">
            <a:avLst/>
          </a:prstGeom>
        </p:spPr>
      </p:pic>
      <p:pic>
        <p:nvPicPr>
          <p:cNvPr id="14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22" y="2995096"/>
            <a:ext cx="444500" cy="444500"/>
          </a:xfrm>
          <a:prstGeom prst="rect">
            <a:avLst/>
          </a:prstGeom>
        </p:spPr>
      </p:pic>
      <p:pic>
        <p:nvPicPr>
          <p:cNvPr id="15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22" y="3500812"/>
            <a:ext cx="444500" cy="444500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9" idx="3"/>
            <a:endCxn id="10" idx="1"/>
          </p:cNvCxnSpPr>
          <p:nvPr/>
        </p:nvCxnSpPr>
        <p:spPr>
          <a:xfrm flipV="1">
            <a:off x="2094358" y="2075120"/>
            <a:ext cx="692225" cy="650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3"/>
            <a:endCxn id="11" idx="1"/>
          </p:cNvCxnSpPr>
          <p:nvPr/>
        </p:nvCxnSpPr>
        <p:spPr>
          <a:xfrm>
            <a:off x="2094358" y="2725156"/>
            <a:ext cx="699774" cy="712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0" idx="3"/>
            <a:endCxn id="20" idx="1"/>
          </p:cNvCxnSpPr>
          <p:nvPr/>
        </p:nvCxnSpPr>
        <p:spPr>
          <a:xfrm flipV="1">
            <a:off x="3506663" y="2073022"/>
            <a:ext cx="1025303" cy="2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1" idx="3"/>
            <a:endCxn id="21" idx="1"/>
          </p:cNvCxnSpPr>
          <p:nvPr/>
        </p:nvCxnSpPr>
        <p:spPr>
          <a:xfrm>
            <a:off x="3514212" y="3437738"/>
            <a:ext cx="1017754" cy="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87" descr="иконки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966" y="1712982"/>
            <a:ext cx="720080" cy="720080"/>
          </a:xfrm>
          <a:prstGeom prst="rect">
            <a:avLst/>
          </a:prstGeom>
        </p:spPr>
      </p:pic>
      <p:pic>
        <p:nvPicPr>
          <p:cNvPr id="21" name="Picture 88" descr="иконки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966" y="3081447"/>
            <a:ext cx="720080" cy="720080"/>
          </a:xfrm>
          <a:prstGeom prst="rect">
            <a:avLst/>
          </a:prstGeom>
        </p:spPr>
      </p:pic>
      <p:sp>
        <p:nvSpPr>
          <p:cNvPr id="22" name="Заголовок 1"/>
          <p:cNvSpPr txBox="1">
            <a:spLocks/>
          </p:cNvSpPr>
          <p:nvPr/>
        </p:nvSpPr>
        <p:spPr>
          <a:xfrm>
            <a:off x="2539462" y="1112134"/>
            <a:ext cx="1228538" cy="582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 smtClean="0"/>
              <a:t>Тест (А)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2370316" y="3875675"/>
            <a:ext cx="1696071" cy="469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 smtClean="0"/>
              <a:t>Контроль (В)</a:t>
            </a:r>
          </a:p>
        </p:txBody>
      </p:sp>
      <p:grpSp>
        <p:nvGrpSpPr>
          <p:cNvPr id="43" name="Google Shape;77;p13"/>
          <p:cNvGrpSpPr/>
          <p:nvPr/>
        </p:nvGrpSpPr>
        <p:grpSpPr>
          <a:xfrm>
            <a:off x="5932012" y="1807534"/>
            <a:ext cx="2832701" cy="1415977"/>
            <a:chOff x="375450" y="1756578"/>
            <a:chExt cx="3422050" cy="2032572"/>
          </a:xfrm>
        </p:grpSpPr>
        <p:grpSp>
          <p:nvGrpSpPr>
            <p:cNvPr id="44" name="Google Shape;78;p13"/>
            <p:cNvGrpSpPr/>
            <p:nvPr/>
          </p:nvGrpSpPr>
          <p:grpSpPr>
            <a:xfrm>
              <a:off x="375450" y="1756578"/>
              <a:ext cx="3419400" cy="2032500"/>
              <a:chOff x="375450" y="1756578"/>
              <a:chExt cx="3419400" cy="2032500"/>
            </a:xfrm>
          </p:grpSpPr>
          <p:sp>
            <p:nvSpPr>
              <p:cNvPr id="46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0;p13"/>
              <p:cNvSpPr txBox="1"/>
              <p:nvPr/>
            </p:nvSpPr>
            <p:spPr>
              <a:xfrm>
                <a:off x="455923" y="1873637"/>
                <a:ext cx="3258452" cy="1885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b="1" dirty="0" smtClean="0">
                    <a:solidFill>
                      <a:srgbClr val="333333"/>
                    </a:solidFill>
                  </a:rPr>
                  <a:t>Тестовая и контрольная группы отличаются только нашим изменением. Остальное все одинаково.</a:t>
                </a: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45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038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Пример: Фармацевтика</a:t>
            </a:r>
            <a:endParaRPr dirty="0"/>
          </a:p>
        </p:txBody>
      </p:sp>
      <p:grpSp>
        <p:nvGrpSpPr>
          <p:cNvPr id="5" name="Google Shape;77;p13"/>
          <p:cNvGrpSpPr/>
          <p:nvPr/>
        </p:nvGrpSpPr>
        <p:grpSpPr>
          <a:xfrm>
            <a:off x="1454818" y="1768867"/>
            <a:ext cx="6289301" cy="1671916"/>
            <a:chOff x="375450" y="1756578"/>
            <a:chExt cx="3422050" cy="2032572"/>
          </a:xfrm>
        </p:grpSpPr>
        <p:grpSp>
          <p:nvGrpSpPr>
            <p:cNvPr id="6" name="Google Shape;78;p13"/>
            <p:cNvGrpSpPr/>
            <p:nvPr/>
          </p:nvGrpSpPr>
          <p:grpSpPr>
            <a:xfrm>
              <a:off x="375450" y="1756578"/>
              <a:ext cx="3419400" cy="2032500"/>
              <a:chOff x="375450" y="1756578"/>
              <a:chExt cx="3419400" cy="2032500"/>
            </a:xfrm>
          </p:grpSpPr>
          <p:sp>
            <p:nvSpPr>
              <p:cNvPr id="8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0;p13"/>
              <p:cNvSpPr txBox="1"/>
              <p:nvPr/>
            </p:nvSpPr>
            <p:spPr>
              <a:xfrm>
                <a:off x="455923" y="1873637"/>
                <a:ext cx="3258452" cy="1885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libri"/>
                    <a:cs typeface="Calibri"/>
                  </a:rPr>
                  <a:t>Фармацевтическая компания изобрела новый препарат. 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libri"/>
                    <a:cs typeface="Calibri"/>
                  </a:rPr>
                  <a:t>Группе А дают плацебо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libri"/>
                    <a:cs typeface="Calibri"/>
                  </a:rPr>
                  <a:t>Группе В дают препарат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Calibri"/>
                    <a:cs typeface="Calibri"/>
                  </a:rPr>
                  <a:t>Если в группе В динамика лечения лучше (и нет побочных эффектов), то препарат считают действенным.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7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28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Пример</a:t>
            </a:r>
            <a:r>
              <a:rPr lang="ru-RU" dirty="0" smtClean="0"/>
              <a:t>: Маркетинг</a:t>
            </a:r>
            <a:endParaRPr dirty="0"/>
          </a:p>
        </p:txBody>
      </p:sp>
      <p:grpSp>
        <p:nvGrpSpPr>
          <p:cNvPr id="11" name="Google Shape;77;p13"/>
          <p:cNvGrpSpPr/>
          <p:nvPr/>
        </p:nvGrpSpPr>
        <p:grpSpPr>
          <a:xfrm>
            <a:off x="1879224" y="1549999"/>
            <a:ext cx="2731101" cy="1548241"/>
            <a:chOff x="375450" y="1756578"/>
            <a:chExt cx="3422050" cy="2032572"/>
          </a:xfrm>
        </p:grpSpPr>
        <p:grpSp>
          <p:nvGrpSpPr>
            <p:cNvPr id="12" name="Google Shape;78;p13"/>
            <p:cNvGrpSpPr/>
            <p:nvPr/>
          </p:nvGrpSpPr>
          <p:grpSpPr>
            <a:xfrm>
              <a:off x="375450" y="1756578"/>
              <a:ext cx="3419400" cy="2032500"/>
              <a:chOff x="375450" y="1756578"/>
              <a:chExt cx="3419400" cy="2032500"/>
            </a:xfrm>
          </p:grpSpPr>
          <p:sp>
            <p:nvSpPr>
              <p:cNvPr id="14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0;p13"/>
              <p:cNvSpPr txBox="1"/>
              <p:nvPr/>
            </p:nvSpPr>
            <p:spPr>
              <a:xfrm>
                <a:off x="455923" y="1873637"/>
                <a:ext cx="3258452" cy="1885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dirty="0" smtClean="0">
                    <a:solidFill>
                      <a:srgbClr val="333333"/>
                    </a:solidFill>
                  </a:rPr>
                  <a:t>Что тестируют:</a:t>
                </a:r>
              </a:p>
              <a:p>
                <a:pPr marL="285750" lvl="0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333333"/>
                    </a:solidFill>
                  </a:rPr>
                  <a:t>Акции</a:t>
                </a:r>
              </a:p>
              <a:p>
                <a:pPr marL="285750" lvl="0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333333"/>
                    </a:solidFill>
                  </a:rPr>
                  <a:t>Рассылка </a:t>
                </a:r>
                <a:r>
                  <a:rPr lang="en-US" dirty="0" smtClean="0">
                    <a:solidFill>
                      <a:srgbClr val="333333"/>
                    </a:solidFill>
                  </a:rPr>
                  <a:t>email, push, …</a:t>
                </a:r>
              </a:p>
              <a:p>
                <a:pPr marL="285750" lvl="0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333333"/>
                    </a:solidFill>
                  </a:rPr>
                  <a:t>Тексты, скидки </a:t>
                </a:r>
              </a:p>
              <a:p>
                <a:pPr marL="285750" lvl="0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ru-RU" dirty="0" smtClean="0">
                    <a:solidFill>
                      <a:srgbClr val="333333"/>
                    </a:solidFill>
                  </a:rPr>
                  <a:t>…</a:t>
                </a:r>
              </a:p>
            </p:txBody>
          </p:sp>
        </p:grpSp>
        <p:sp>
          <p:nvSpPr>
            <p:cNvPr id="13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11" descr="2_Nex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399" y="504637"/>
            <a:ext cx="2816318" cy="43481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254" y="1042194"/>
            <a:ext cx="1756155" cy="29543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51" y="3473916"/>
            <a:ext cx="4813449" cy="6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4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Пример</a:t>
            </a:r>
            <a:r>
              <a:rPr lang="ru-RU" dirty="0" smtClean="0"/>
              <a:t>: Интерфейсы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914" y="1014326"/>
            <a:ext cx="1755977" cy="35206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711" y="1014326"/>
            <a:ext cx="3687693" cy="352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262559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Где делят?</a:t>
            </a:r>
            <a:endParaRPr dirty="0"/>
          </a:p>
        </p:txBody>
      </p:sp>
      <p:grpSp>
        <p:nvGrpSpPr>
          <p:cNvPr id="5" name="Google Shape;87;p13"/>
          <p:cNvGrpSpPr/>
          <p:nvPr/>
        </p:nvGrpSpPr>
        <p:grpSpPr>
          <a:xfrm>
            <a:off x="402162" y="2186065"/>
            <a:ext cx="1433021" cy="575590"/>
            <a:chOff x="375463" y="1429650"/>
            <a:chExt cx="4071000" cy="1202400"/>
          </a:xfrm>
        </p:grpSpPr>
        <p:sp>
          <p:nvSpPr>
            <p:cNvPr id="6" name="Google Shape;88;p13"/>
            <p:cNvSpPr/>
            <p:nvPr/>
          </p:nvSpPr>
          <p:spPr>
            <a:xfrm>
              <a:off x="375463" y="1429650"/>
              <a:ext cx="4071000" cy="120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9;p13"/>
            <p:cNvSpPr txBox="1"/>
            <p:nvPr/>
          </p:nvSpPr>
          <p:spPr>
            <a:xfrm>
              <a:off x="624588" y="1602367"/>
              <a:ext cx="3659387" cy="802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ru-RU" dirty="0" smtClean="0">
                  <a:solidFill>
                    <a:srgbClr val="333333"/>
                  </a:solidFill>
                </a:rPr>
                <a:t>База данных</a:t>
              </a:r>
              <a:endParaRPr dirty="0">
                <a:solidFill>
                  <a:srgbClr val="333333"/>
                </a:solidFill>
              </a:endParaRPr>
            </a:p>
          </p:txBody>
        </p:sp>
      </p:grpSp>
      <p:pic>
        <p:nvPicPr>
          <p:cNvPr id="12" name="Picture 1" descr="shutterstock_macbo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804" y="381859"/>
            <a:ext cx="2896741" cy="169123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231" y="556679"/>
            <a:ext cx="1945402" cy="1302518"/>
          </a:xfrm>
          <a:prstGeom prst="rect">
            <a:avLst/>
          </a:prstGeom>
        </p:spPr>
      </p:pic>
      <p:pic>
        <p:nvPicPr>
          <p:cNvPr id="15" name="Picture 1" descr="shutterstock_macbo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804" y="2652814"/>
            <a:ext cx="2896741" cy="169123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686" y="2806957"/>
            <a:ext cx="1288957" cy="1290374"/>
          </a:xfrm>
          <a:prstGeom prst="rect">
            <a:avLst/>
          </a:prstGeom>
        </p:spPr>
      </p:pic>
      <p:grpSp>
        <p:nvGrpSpPr>
          <p:cNvPr id="18" name="Google Shape;87;p13"/>
          <p:cNvGrpSpPr/>
          <p:nvPr/>
        </p:nvGrpSpPr>
        <p:grpSpPr>
          <a:xfrm>
            <a:off x="2585868" y="1902540"/>
            <a:ext cx="2318860" cy="1142640"/>
            <a:chOff x="375463" y="1429650"/>
            <a:chExt cx="4071000" cy="1202400"/>
          </a:xfrm>
        </p:grpSpPr>
        <p:sp>
          <p:nvSpPr>
            <p:cNvPr id="19" name="Google Shape;88;p13"/>
            <p:cNvSpPr/>
            <p:nvPr/>
          </p:nvSpPr>
          <p:spPr>
            <a:xfrm>
              <a:off x="375463" y="1429650"/>
              <a:ext cx="4071000" cy="120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9;p13"/>
            <p:cNvSpPr txBox="1"/>
            <p:nvPr/>
          </p:nvSpPr>
          <p:spPr>
            <a:xfrm>
              <a:off x="592185" y="1436968"/>
              <a:ext cx="3659386" cy="11950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ru-RU" dirty="0" smtClean="0">
                  <a:solidFill>
                    <a:srgbClr val="333333"/>
                  </a:solidFill>
                </a:rPr>
                <a:t>Аналитик:</a:t>
              </a:r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333333"/>
                  </a:solidFill>
                </a:rPr>
                <a:t>Достает клиентов</a:t>
              </a:r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333333"/>
                  </a:solidFill>
                </a:rPr>
                <a:t>Делит на группы</a:t>
              </a:r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333333"/>
                  </a:solidFill>
                </a:rPr>
                <a:t>Заливает в базу</a:t>
              </a:r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ru-RU" dirty="0" smtClean="0">
                <a:solidFill>
                  <a:srgbClr val="333333"/>
                </a:solidFill>
              </a:endParaRPr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ru-RU" dirty="0" smtClean="0">
                <a:solidFill>
                  <a:srgbClr val="333333"/>
                </a:solidFill>
              </a:endParaRPr>
            </a:p>
            <a:p>
              <a:pPr marL="285750" lvl="0" indent="-28575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dirty="0">
                <a:solidFill>
                  <a:srgbClr val="333333"/>
                </a:solidFill>
              </a:endParaRPr>
            </a:p>
          </p:txBody>
        </p:sp>
      </p:grpSp>
      <p:cxnSp>
        <p:nvCxnSpPr>
          <p:cNvPr id="21" name="Прямая со стрелкой 20"/>
          <p:cNvCxnSpPr>
            <a:stCxn id="6" idx="3"/>
            <a:endCxn id="19" idx="1"/>
          </p:cNvCxnSpPr>
          <p:nvPr/>
        </p:nvCxnSpPr>
        <p:spPr>
          <a:xfrm>
            <a:off x="1835183" y="2473860"/>
            <a:ext cx="7506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9" idx="3"/>
            <a:endCxn id="12" idx="1"/>
          </p:cNvCxnSpPr>
          <p:nvPr/>
        </p:nvCxnSpPr>
        <p:spPr>
          <a:xfrm flipV="1">
            <a:off x="4904728" y="1227477"/>
            <a:ext cx="695076" cy="1246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9" idx="3"/>
            <a:endCxn id="15" idx="1"/>
          </p:cNvCxnSpPr>
          <p:nvPr/>
        </p:nvCxnSpPr>
        <p:spPr>
          <a:xfrm>
            <a:off x="4904728" y="2473860"/>
            <a:ext cx="695076" cy="1024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09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Дизайн теста. 3 этапа</a:t>
            </a:r>
            <a:endParaRPr dirty="0"/>
          </a:p>
        </p:txBody>
      </p:sp>
      <p:grpSp>
        <p:nvGrpSpPr>
          <p:cNvPr id="5" name="Google Shape;77;p13"/>
          <p:cNvGrpSpPr/>
          <p:nvPr/>
        </p:nvGrpSpPr>
        <p:grpSpPr>
          <a:xfrm>
            <a:off x="714979" y="1479323"/>
            <a:ext cx="2070751" cy="546179"/>
            <a:chOff x="375450" y="1756578"/>
            <a:chExt cx="3422050" cy="2032572"/>
          </a:xfrm>
        </p:grpSpPr>
        <p:grpSp>
          <p:nvGrpSpPr>
            <p:cNvPr id="6" name="Google Shape;78;p13"/>
            <p:cNvGrpSpPr/>
            <p:nvPr/>
          </p:nvGrpSpPr>
          <p:grpSpPr>
            <a:xfrm>
              <a:off x="375450" y="1756578"/>
              <a:ext cx="3419400" cy="2032500"/>
              <a:chOff x="375450" y="1756578"/>
              <a:chExt cx="3419400" cy="2032500"/>
            </a:xfrm>
          </p:grpSpPr>
          <p:sp>
            <p:nvSpPr>
              <p:cNvPr id="8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0;p13"/>
              <p:cNvSpPr txBox="1"/>
              <p:nvPr/>
            </p:nvSpPr>
            <p:spPr>
              <a:xfrm>
                <a:off x="462426" y="1843113"/>
                <a:ext cx="3258452" cy="1885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b="1" dirty="0" smtClean="0">
                    <a:solidFill>
                      <a:srgbClr val="333333"/>
                    </a:solidFill>
                  </a:rPr>
                  <a:t>Подготовка к тесту </a:t>
                </a: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7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7;p13"/>
          <p:cNvGrpSpPr/>
          <p:nvPr/>
        </p:nvGrpSpPr>
        <p:grpSpPr>
          <a:xfrm>
            <a:off x="3451091" y="2466379"/>
            <a:ext cx="2070751" cy="546179"/>
            <a:chOff x="375450" y="1756578"/>
            <a:chExt cx="3422050" cy="2032572"/>
          </a:xfrm>
        </p:grpSpPr>
        <p:grpSp>
          <p:nvGrpSpPr>
            <p:cNvPr id="11" name="Google Shape;78;p13"/>
            <p:cNvGrpSpPr/>
            <p:nvPr/>
          </p:nvGrpSpPr>
          <p:grpSpPr>
            <a:xfrm>
              <a:off x="375450" y="1756578"/>
              <a:ext cx="3419400" cy="2032500"/>
              <a:chOff x="375450" y="1756578"/>
              <a:chExt cx="3419400" cy="2032500"/>
            </a:xfrm>
          </p:grpSpPr>
          <p:sp>
            <p:nvSpPr>
              <p:cNvPr id="13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0;p13"/>
              <p:cNvSpPr txBox="1"/>
              <p:nvPr/>
            </p:nvSpPr>
            <p:spPr>
              <a:xfrm>
                <a:off x="462426" y="1843113"/>
                <a:ext cx="3258452" cy="1885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b="1" dirty="0" smtClean="0">
                    <a:solidFill>
                      <a:srgbClr val="333333"/>
                    </a:solidFill>
                  </a:rPr>
                  <a:t>Запуск и ожидание</a:t>
                </a: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12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7;p13"/>
          <p:cNvGrpSpPr/>
          <p:nvPr/>
        </p:nvGrpSpPr>
        <p:grpSpPr>
          <a:xfrm>
            <a:off x="6438840" y="3497737"/>
            <a:ext cx="2070751" cy="546179"/>
            <a:chOff x="375450" y="1756578"/>
            <a:chExt cx="3422050" cy="2032572"/>
          </a:xfrm>
        </p:grpSpPr>
        <p:grpSp>
          <p:nvGrpSpPr>
            <p:cNvPr id="16" name="Google Shape;78;p13"/>
            <p:cNvGrpSpPr/>
            <p:nvPr/>
          </p:nvGrpSpPr>
          <p:grpSpPr>
            <a:xfrm>
              <a:off x="375450" y="1756578"/>
              <a:ext cx="3419400" cy="2032500"/>
              <a:chOff x="375450" y="1756578"/>
              <a:chExt cx="3419400" cy="2032500"/>
            </a:xfrm>
          </p:grpSpPr>
          <p:sp>
            <p:nvSpPr>
              <p:cNvPr id="18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0;p13"/>
              <p:cNvSpPr txBox="1"/>
              <p:nvPr/>
            </p:nvSpPr>
            <p:spPr>
              <a:xfrm>
                <a:off x="462426" y="1843113"/>
                <a:ext cx="3258452" cy="1885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b="1" dirty="0" smtClean="0">
                    <a:solidFill>
                      <a:srgbClr val="333333"/>
                    </a:solidFill>
                  </a:rPr>
                  <a:t>Подведение итогов</a:t>
                </a: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17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338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Статистическая значимость</a:t>
            </a:r>
            <a:endParaRPr dirty="0"/>
          </a:p>
        </p:txBody>
      </p:sp>
      <p:grpSp>
        <p:nvGrpSpPr>
          <p:cNvPr id="6" name="Google Shape;77;p13"/>
          <p:cNvGrpSpPr/>
          <p:nvPr/>
        </p:nvGrpSpPr>
        <p:grpSpPr>
          <a:xfrm>
            <a:off x="714979" y="1479324"/>
            <a:ext cx="8003719" cy="2497254"/>
            <a:chOff x="375450" y="1756578"/>
            <a:chExt cx="3422050" cy="2032572"/>
          </a:xfrm>
        </p:grpSpPr>
        <p:sp>
          <p:nvSpPr>
            <p:cNvPr id="9" name="Google Shape;79;p13"/>
            <p:cNvSpPr/>
            <p:nvPr/>
          </p:nvSpPr>
          <p:spPr>
            <a:xfrm>
              <a:off x="375450" y="1756578"/>
              <a:ext cx="3419400" cy="203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TextBox 4"/>
          <p:cNvSpPr txBox="1"/>
          <p:nvPr/>
        </p:nvSpPr>
        <p:spPr>
          <a:xfrm>
            <a:off x="846860" y="2241647"/>
            <a:ext cx="3539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600" b="1" dirty="0">
                <a:latin typeface="Calibri"/>
                <a:cs typeface="Calibri"/>
              </a:rPr>
              <a:t>Альтернатива</a:t>
            </a:r>
            <a:r>
              <a:rPr lang="en-US" sz="1600" dirty="0">
                <a:latin typeface="Calibri"/>
                <a:cs typeface="Calibri"/>
              </a:rPr>
              <a:t> H1</a:t>
            </a:r>
            <a:r>
              <a:rPr lang="ru-RU" sz="1600" dirty="0">
                <a:latin typeface="Calibri"/>
                <a:cs typeface="Calibri"/>
              </a:rPr>
              <a:t>: различие значимо</a:t>
            </a:r>
          </a:p>
        </p:txBody>
      </p:sp>
      <p:sp>
        <p:nvSpPr>
          <p:cNvPr id="18" name="TextBox 4"/>
          <p:cNvSpPr txBox="1"/>
          <p:nvPr/>
        </p:nvSpPr>
        <p:spPr>
          <a:xfrm>
            <a:off x="846860" y="3472819"/>
            <a:ext cx="813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600" dirty="0">
                <a:latin typeface="Calibri"/>
                <a:cs typeface="Calibri"/>
              </a:rPr>
              <a:t>Нельзя 100% принять нулевую гипотезу («данные согласуются с нулевой гипотезой»)</a:t>
            </a:r>
          </a:p>
        </p:txBody>
      </p:sp>
      <p:sp>
        <p:nvSpPr>
          <p:cNvPr id="19" name="TextBox 4"/>
          <p:cNvSpPr txBox="1"/>
          <p:nvPr/>
        </p:nvSpPr>
        <p:spPr>
          <a:xfrm>
            <a:off x="838028" y="2748964"/>
            <a:ext cx="813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600" b="1" dirty="0">
                <a:latin typeface="Calibri"/>
                <a:cs typeface="Calibri"/>
              </a:rPr>
              <a:t>Основной принцип: </a:t>
            </a:r>
            <a:r>
              <a:rPr lang="ru-RU" sz="1600" dirty="0">
                <a:latin typeface="Calibri"/>
                <a:cs typeface="Calibri"/>
              </a:rPr>
              <a:t>мы пытаемся опровергнуть нулевую гипотезу и, тем самым, подтвердить  альтернативную гипотезу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838028" y="1550171"/>
            <a:ext cx="813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600" dirty="0" smtClean="0">
                <a:latin typeface="Calibri"/>
                <a:cs typeface="Calibri"/>
              </a:rPr>
              <a:t>Выдвигаем </a:t>
            </a:r>
            <a:r>
              <a:rPr lang="ru-RU" sz="1600" b="1" dirty="0" smtClean="0">
                <a:latin typeface="Calibri"/>
                <a:cs typeface="Calibri"/>
              </a:rPr>
              <a:t>нулевую гипотезу</a:t>
            </a:r>
            <a:r>
              <a:rPr lang="ru-RU" sz="1600" dirty="0" smtClean="0">
                <a:latin typeface="Calibri"/>
                <a:cs typeface="Calibri"/>
              </a:rPr>
              <a:t> </a:t>
            </a:r>
            <a:r>
              <a:rPr lang="en-US" sz="1600" dirty="0" smtClean="0">
                <a:latin typeface="Calibri"/>
                <a:cs typeface="Calibri"/>
              </a:rPr>
              <a:t>H0: </a:t>
            </a:r>
            <a:r>
              <a:rPr lang="ru-RU" sz="1600" dirty="0" smtClean="0">
                <a:latin typeface="Calibri"/>
                <a:cs typeface="Calibri"/>
              </a:rPr>
              <a:t>различие между выборками недостаточно значимо и наше изменение не оказывает никакого влияния</a:t>
            </a:r>
            <a:endParaRPr lang="en-US" sz="16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12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Статистическая значимость</a:t>
            </a:r>
            <a:endParaRPr dirty="0"/>
          </a:p>
        </p:txBody>
      </p:sp>
      <p:grpSp>
        <p:nvGrpSpPr>
          <p:cNvPr id="6" name="Google Shape;77;p13"/>
          <p:cNvGrpSpPr/>
          <p:nvPr/>
        </p:nvGrpSpPr>
        <p:grpSpPr>
          <a:xfrm>
            <a:off x="606057" y="1004777"/>
            <a:ext cx="8112642" cy="3514059"/>
            <a:chOff x="375450" y="1756578"/>
            <a:chExt cx="3422050" cy="2032572"/>
          </a:xfrm>
        </p:grpSpPr>
        <p:sp>
          <p:nvSpPr>
            <p:cNvPr id="9" name="Google Shape;79;p13"/>
            <p:cNvSpPr/>
            <p:nvPr/>
          </p:nvSpPr>
          <p:spPr>
            <a:xfrm>
              <a:off x="375450" y="1756578"/>
              <a:ext cx="3419400" cy="203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82341"/>
              </p:ext>
            </p:extLst>
          </p:nvPr>
        </p:nvGraphicFramePr>
        <p:xfrm>
          <a:off x="1090267" y="1242839"/>
          <a:ext cx="6792417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H0 </a:t>
                      </a:r>
                      <a:r>
                        <a:rPr lang="ru-RU" dirty="0" smtClean="0"/>
                        <a:t>верна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 </a:t>
                      </a:r>
                      <a:r>
                        <a:rPr lang="en-US" dirty="0" smtClean="0"/>
                        <a:t>H0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неверна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H0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принимается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H0 </a:t>
                      </a:r>
                      <a:r>
                        <a:rPr lang="ru-RU" dirty="0" smtClean="0"/>
                        <a:t>верно принята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Ошибка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II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рода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H0</a:t>
                      </a:r>
                      <a:r>
                        <a:rPr lang="ru-RU" baseline="0" dirty="0" smtClean="0"/>
                        <a:t> отвергается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Ошибка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рода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H0</a:t>
                      </a:r>
                      <a:r>
                        <a:rPr lang="ru-RU" dirty="0" smtClean="0"/>
                        <a:t> верно отвергнута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24174" y="2597212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defRPr/>
            </a:pPr>
            <a:r>
              <a:rPr lang="ru-RU" sz="1600" dirty="0" smtClean="0">
                <a:solidFill>
                  <a:srgbClr val="FF0000"/>
                </a:solidFill>
              </a:rPr>
              <a:t>Ошибка </a:t>
            </a:r>
            <a:r>
              <a:rPr lang="en-US" sz="1600" dirty="0">
                <a:solidFill>
                  <a:srgbClr val="FF0000"/>
                </a:solidFill>
              </a:rPr>
              <a:t>I</a:t>
            </a:r>
            <a:r>
              <a:rPr lang="ru-RU" sz="1600" dirty="0">
                <a:solidFill>
                  <a:srgbClr val="FF0000"/>
                </a:solidFill>
              </a:rPr>
              <a:t> </a:t>
            </a:r>
            <a:r>
              <a:rPr lang="ru-RU" sz="1600" dirty="0" smtClean="0">
                <a:solidFill>
                  <a:srgbClr val="FF0000"/>
                </a:solidFill>
              </a:rPr>
              <a:t>рода </a:t>
            </a:r>
            <a:r>
              <a:rPr lang="ru-RU" sz="1600" dirty="0" smtClean="0">
                <a:solidFill>
                  <a:schemeClr val="tx1"/>
                </a:solidFill>
              </a:rPr>
              <a:t>– обнаружить различие там, где их на самом деле нет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4174" y="3006303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defRPr/>
            </a:pPr>
            <a:r>
              <a:rPr lang="ru-RU" sz="1600" dirty="0" smtClean="0">
                <a:solidFill>
                  <a:srgbClr val="FF0000"/>
                </a:solidFill>
              </a:rPr>
              <a:t>Ошибка </a:t>
            </a:r>
            <a:r>
              <a:rPr lang="en-US" sz="1600" dirty="0" smtClean="0">
                <a:solidFill>
                  <a:srgbClr val="FF0000"/>
                </a:solidFill>
              </a:rPr>
              <a:t>II</a:t>
            </a:r>
            <a:r>
              <a:rPr lang="ru-RU" sz="1600" dirty="0" smtClean="0">
                <a:solidFill>
                  <a:srgbClr val="FF0000"/>
                </a:solidFill>
              </a:rPr>
              <a:t> рода </a:t>
            </a:r>
            <a:r>
              <a:rPr lang="ru-RU" sz="1600" dirty="0" smtClean="0">
                <a:solidFill>
                  <a:schemeClr val="tx1"/>
                </a:solidFill>
              </a:rPr>
              <a:t>– не обнаружить различия или связи, которые на самом деле существуют</a:t>
            </a:r>
          </a:p>
        </p:txBody>
      </p:sp>
    </p:spTree>
    <p:extLst>
      <p:ext uri="{BB962C8B-B14F-4D97-AF65-F5344CB8AC3E}">
        <p14:creationId xmlns:p14="http://schemas.microsoft.com/office/powerpoint/2010/main" val="1548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Статистическая значимость</a:t>
            </a:r>
            <a:endParaRPr dirty="0"/>
          </a:p>
        </p:txBody>
      </p:sp>
      <p:grpSp>
        <p:nvGrpSpPr>
          <p:cNvPr id="6" name="Google Shape;77;p13"/>
          <p:cNvGrpSpPr/>
          <p:nvPr/>
        </p:nvGrpSpPr>
        <p:grpSpPr>
          <a:xfrm>
            <a:off x="606057" y="1004777"/>
            <a:ext cx="8112642" cy="3514059"/>
            <a:chOff x="375450" y="1756578"/>
            <a:chExt cx="3422050" cy="2032572"/>
          </a:xfrm>
        </p:grpSpPr>
        <p:sp>
          <p:nvSpPr>
            <p:cNvPr id="9" name="Google Shape;79;p13"/>
            <p:cNvSpPr/>
            <p:nvPr/>
          </p:nvSpPr>
          <p:spPr>
            <a:xfrm>
              <a:off x="375450" y="1756578"/>
              <a:ext cx="3419400" cy="203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4"/>
          <p:cNvSpPr txBox="1"/>
          <p:nvPr/>
        </p:nvSpPr>
        <p:spPr>
          <a:xfrm>
            <a:off x="725398" y="2003757"/>
            <a:ext cx="813576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1600" dirty="0" smtClean="0">
              <a:latin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Calibri"/>
                <a:cs typeface="Calibri"/>
              </a:rPr>
              <a:t>P(1 </a:t>
            </a:r>
            <a:r>
              <a:rPr lang="ru-RU" sz="1600" dirty="0" smtClean="0">
                <a:latin typeface="Calibri"/>
                <a:cs typeface="Calibri"/>
              </a:rPr>
              <a:t>рода) = «</a:t>
            </a:r>
            <a:r>
              <a:rPr lang="en-US" sz="1600" dirty="0" smtClean="0">
                <a:latin typeface="Calibri"/>
                <a:cs typeface="Calibri"/>
              </a:rPr>
              <a:t>P</a:t>
            </a:r>
            <a:r>
              <a:rPr lang="ru-RU" sz="1600" dirty="0" smtClean="0">
                <a:latin typeface="Calibri"/>
                <a:cs typeface="Calibri"/>
              </a:rPr>
              <a:t>(случайное обнаружение ошибки)» = </a:t>
            </a:r>
            <a:r>
              <a:rPr lang="en-US" sz="1600" dirty="0" smtClean="0"/>
              <a:t>P(</a:t>
            </a:r>
            <a:r>
              <a:rPr lang="en-US" sz="1600" dirty="0">
                <a:latin typeface="Calibri"/>
                <a:cs typeface="Calibri"/>
              </a:rPr>
              <a:t>T &gt;= </a:t>
            </a:r>
            <a:r>
              <a:rPr lang="en-US" sz="1600" dirty="0" smtClean="0">
                <a:latin typeface="Calibri"/>
                <a:cs typeface="Calibri"/>
              </a:rPr>
              <a:t>t| </a:t>
            </a:r>
            <a:r>
              <a:rPr lang="en-US" sz="1600" dirty="0">
                <a:latin typeface="Calibri"/>
                <a:cs typeface="Calibri"/>
              </a:rPr>
              <a:t>H0)</a:t>
            </a:r>
            <a:r>
              <a:rPr lang="en-US" sz="1600" dirty="0"/>
              <a:t> </a:t>
            </a:r>
            <a:r>
              <a:rPr lang="ru-RU" sz="1600" dirty="0" smtClean="0"/>
              <a:t>= </a:t>
            </a:r>
            <a:r>
              <a:rPr lang="en-US" sz="1600" b="1" dirty="0" smtClean="0">
                <a:latin typeface="Calibri"/>
                <a:cs typeface="Calibri"/>
              </a:rPr>
              <a:t>p-value</a:t>
            </a:r>
            <a:endParaRPr lang="ru-RU" sz="1600" b="1" dirty="0" smtClean="0">
              <a:latin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ru-RU" sz="1600" b="1" dirty="0" smtClean="0">
                <a:latin typeface="Calibri"/>
                <a:cs typeface="Calibri"/>
              </a:rPr>
              <a:t>Уровень </a:t>
            </a:r>
            <a:r>
              <a:rPr lang="ru-RU" sz="1600" b="1" dirty="0">
                <a:latin typeface="Calibri"/>
                <a:cs typeface="Calibri"/>
              </a:rPr>
              <a:t>значимости (</a:t>
            </a:r>
            <a:r>
              <a:rPr lang="en-US" sz="1600" b="1" dirty="0">
                <a:latin typeface="Calibri"/>
                <a:cs typeface="Calibri"/>
              </a:rPr>
              <a:t>α</a:t>
            </a:r>
            <a:r>
              <a:rPr lang="ru-RU" sz="1600" b="1" dirty="0">
                <a:latin typeface="Calibri"/>
                <a:cs typeface="Calibri"/>
              </a:rPr>
              <a:t>) </a:t>
            </a:r>
            <a:r>
              <a:rPr lang="ru-RU" sz="1600" dirty="0">
                <a:latin typeface="Calibri"/>
                <a:cs typeface="Calibri"/>
              </a:rPr>
              <a:t>– пороговая вероятность ошибки 1 рода.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P(H0 </a:t>
            </a:r>
            <a:r>
              <a:rPr lang="ru-RU" sz="1600" dirty="0"/>
              <a:t>отвергается </a:t>
            </a:r>
            <a:r>
              <a:rPr lang="en-US" sz="1600" dirty="0"/>
              <a:t>|</a:t>
            </a:r>
            <a:r>
              <a:rPr lang="ru-RU" sz="1600" dirty="0"/>
              <a:t> </a:t>
            </a:r>
            <a:r>
              <a:rPr lang="en-US" sz="1600" dirty="0"/>
              <a:t>H0</a:t>
            </a:r>
            <a:r>
              <a:rPr lang="ru-RU" sz="1600" dirty="0"/>
              <a:t>) </a:t>
            </a:r>
            <a:r>
              <a:rPr lang="en-US" sz="1600" dirty="0"/>
              <a:t>&lt;</a:t>
            </a:r>
            <a:r>
              <a:rPr lang="ru-RU" sz="1600" dirty="0"/>
              <a:t>=</a:t>
            </a:r>
            <a:r>
              <a:rPr lang="en-US" sz="1600" dirty="0"/>
              <a:t> </a:t>
            </a:r>
            <a:r>
              <a:rPr lang="ru-RU" sz="1600" dirty="0">
                <a:latin typeface="Calibri"/>
                <a:cs typeface="Calibri"/>
              </a:rPr>
              <a:t> </a:t>
            </a:r>
            <a:r>
              <a:rPr lang="en-US" sz="1600" dirty="0">
                <a:latin typeface="Calibri"/>
                <a:cs typeface="Calibri"/>
              </a:rPr>
              <a:t>α</a:t>
            </a:r>
            <a:r>
              <a:rPr lang="ru-RU" sz="1600" dirty="0">
                <a:latin typeface="Calibri"/>
                <a:cs typeface="Calibri"/>
              </a:rPr>
              <a:t> </a:t>
            </a:r>
            <a:endParaRPr lang="en-US"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</a:pPr>
            <a:endParaRPr lang="ru-RU" sz="1600" dirty="0"/>
          </a:p>
          <a:p>
            <a:pPr>
              <a:spcAft>
                <a:spcPts val="600"/>
              </a:spcAft>
            </a:pPr>
            <a:r>
              <a:rPr lang="ru-RU" sz="1600" dirty="0" smtClean="0">
                <a:latin typeface="Calibri"/>
                <a:cs typeface="Calibri"/>
              </a:rPr>
              <a:t>Например, </a:t>
            </a:r>
            <a:r>
              <a:rPr lang="en-US" sz="1600" dirty="0" smtClean="0">
                <a:latin typeface="Calibri"/>
                <a:cs typeface="Calibri"/>
              </a:rPr>
              <a:t>α</a:t>
            </a:r>
            <a:r>
              <a:rPr lang="ru-RU" sz="1600" dirty="0" smtClean="0">
                <a:latin typeface="Calibri"/>
                <a:cs typeface="Calibri"/>
              </a:rPr>
              <a:t> = 0,05 или 0,01 (часто такие берут)</a:t>
            </a:r>
          </a:p>
          <a:p>
            <a:pPr>
              <a:spcAft>
                <a:spcPts val="600"/>
              </a:spcAft>
            </a:pPr>
            <a:r>
              <a:rPr lang="ru-RU" sz="1600" dirty="0" smtClean="0">
                <a:latin typeface="Calibri"/>
                <a:cs typeface="Calibri"/>
              </a:rPr>
              <a:t>Если </a:t>
            </a:r>
            <a:r>
              <a:rPr lang="en-US" sz="1600" b="1" dirty="0" smtClean="0">
                <a:latin typeface="Calibri"/>
                <a:cs typeface="Calibri"/>
              </a:rPr>
              <a:t>p-value &lt; </a:t>
            </a:r>
            <a:r>
              <a:rPr lang="en-US" sz="1600" dirty="0" smtClean="0">
                <a:latin typeface="Calibri"/>
                <a:cs typeface="Calibri"/>
              </a:rPr>
              <a:t>α</a:t>
            </a:r>
            <a:r>
              <a:rPr lang="ru-RU" sz="1600" dirty="0" smtClean="0">
                <a:latin typeface="Calibri"/>
                <a:cs typeface="Calibri"/>
              </a:rPr>
              <a:t> , то </a:t>
            </a:r>
            <a:r>
              <a:rPr lang="en-US" sz="1600" dirty="0" smtClean="0">
                <a:latin typeface="Calibri"/>
                <a:cs typeface="Calibri"/>
              </a:rPr>
              <a:t>H</a:t>
            </a:r>
            <a:r>
              <a:rPr lang="ru-RU" sz="1600" dirty="0" smtClean="0">
                <a:latin typeface="Calibri"/>
                <a:cs typeface="Calibri"/>
              </a:rPr>
              <a:t>0 отклоняется</a:t>
            </a:r>
            <a:endParaRPr lang="en-US" sz="1600" dirty="0">
              <a:latin typeface="Calibri"/>
              <a:cs typeface="Calibri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006813"/>
              </p:ext>
            </p:extLst>
          </p:nvPr>
        </p:nvGraphicFramePr>
        <p:xfrm>
          <a:off x="1127481" y="1087034"/>
          <a:ext cx="6792417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H0 </a:t>
                      </a:r>
                      <a:r>
                        <a:rPr lang="ru-RU" dirty="0" smtClean="0"/>
                        <a:t>верна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 </a:t>
                      </a:r>
                      <a:r>
                        <a:rPr lang="en-US" dirty="0" smtClean="0"/>
                        <a:t>H0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неверна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H0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принимается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H0 </a:t>
                      </a:r>
                      <a:r>
                        <a:rPr lang="ru-RU" dirty="0" smtClean="0"/>
                        <a:t>верно принята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Ошибка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II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рода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H0</a:t>
                      </a:r>
                      <a:r>
                        <a:rPr lang="ru-RU" baseline="0" dirty="0" smtClean="0"/>
                        <a:t> отвергается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FF0000"/>
                          </a:solidFill>
                        </a:rPr>
                        <a:t>Ошибка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рода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H0</a:t>
                      </a:r>
                      <a:r>
                        <a:rPr lang="ru-RU" dirty="0" smtClean="0"/>
                        <a:t> верно отвергнута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05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Статистическая значимость</a:t>
            </a:r>
            <a:endParaRPr dirty="0"/>
          </a:p>
        </p:txBody>
      </p:sp>
      <p:grpSp>
        <p:nvGrpSpPr>
          <p:cNvPr id="6" name="Google Shape;77;p13"/>
          <p:cNvGrpSpPr/>
          <p:nvPr/>
        </p:nvGrpSpPr>
        <p:grpSpPr>
          <a:xfrm>
            <a:off x="2312582" y="1004777"/>
            <a:ext cx="4369982" cy="3514059"/>
            <a:chOff x="375450" y="1756578"/>
            <a:chExt cx="3422050" cy="2032572"/>
          </a:xfrm>
        </p:grpSpPr>
        <p:sp>
          <p:nvSpPr>
            <p:cNvPr id="9" name="Google Shape;79;p13"/>
            <p:cNvSpPr/>
            <p:nvPr/>
          </p:nvSpPr>
          <p:spPr>
            <a:xfrm>
              <a:off x="375450" y="1756578"/>
              <a:ext cx="3419400" cy="2032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4"/>
          <p:cNvSpPr txBox="1"/>
          <p:nvPr/>
        </p:nvSpPr>
        <p:spPr>
          <a:xfrm>
            <a:off x="2952165" y="1431890"/>
            <a:ext cx="3329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ru-RU" sz="1600" dirty="0"/>
              <a:t>Ошибка </a:t>
            </a:r>
            <a:r>
              <a:rPr lang="en-US" sz="1600" dirty="0"/>
              <a:t>II </a:t>
            </a:r>
            <a:r>
              <a:rPr lang="ru-RU" sz="1600" dirty="0"/>
              <a:t>рода </a:t>
            </a:r>
            <a:endParaRPr lang="en-US" sz="1600" dirty="0" smtClean="0"/>
          </a:p>
          <a:p>
            <a:r>
              <a:rPr lang="en-US" sz="1600" b="1" dirty="0" smtClean="0"/>
              <a:t>P(</a:t>
            </a:r>
            <a:r>
              <a:rPr lang="ru-RU" sz="1600" b="1" dirty="0" smtClean="0"/>
              <a:t>ошибки </a:t>
            </a:r>
            <a:r>
              <a:rPr lang="en-US" sz="1600" b="1" dirty="0" smtClean="0"/>
              <a:t>II</a:t>
            </a:r>
            <a:r>
              <a:rPr lang="ru-RU" sz="1600" b="1" dirty="0" smtClean="0"/>
              <a:t> рода) = </a:t>
            </a:r>
            <a:r>
              <a:rPr lang="ru-RU" sz="1600" b="1" dirty="0"/>
              <a:t>β </a:t>
            </a:r>
            <a:endParaRPr lang="ru-RU" sz="1600" b="1" dirty="0" smtClean="0"/>
          </a:p>
          <a:p>
            <a:r>
              <a:rPr lang="ru-RU" sz="1600" dirty="0" smtClean="0"/>
              <a:t>Мощность </a:t>
            </a:r>
            <a:r>
              <a:rPr lang="ru-RU" sz="1600" dirty="0"/>
              <a:t>стат. критерия</a:t>
            </a:r>
            <a:r>
              <a:rPr lang="en-US" sz="1600" dirty="0"/>
              <a:t> </a:t>
            </a:r>
            <a:r>
              <a:rPr lang="ru-RU" sz="1600" dirty="0"/>
              <a:t>(</a:t>
            </a:r>
            <a:r>
              <a:rPr lang="en-US" sz="1600" dirty="0"/>
              <a:t>1 – </a:t>
            </a:r>
            <a:r>
              <a:rPr lang="ru-RU" sz="1600" dirty="0"/>
              <a:t>β</a:t>
            </a:r>
            <a:r>
              <a:rPr lang="ru-RU" sz="1600" dirty="0" smtClean="0"/>
              <a:t>)</a:t>
            </a:r>
          </a:p>
          <a:p>
            <a:endParaRPr lang="ru-RU" sz="1600" dirty="0"/>
          </a:p>
          <a:p>
            <a:r>
              <a:rPr lang="ru-RU" sz="1600" dirty="0" smtClean="0"/>
              <a:t>Получилась четверка: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Мощность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Уровень значимости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Величина эффекта</a:t>
            </a:r>
          </a:p>
          <a:p>
            <a:pPr marL="285750" indent="-285750">
              <a:buFontTx/>
              <a:buChar char="-"/>
            </a:pPr>
            <a:r>
              <a:rPr lang="ru-RU" sz="1600" dirty="0" smtClean="0"/>
              <a:t>Размер выборки</a:t>
            </a:r>
          </a:p>
          <a:p>
            <a:r>
              <a:rPr lang="ru-RU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5807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Обо мне</a:t>
            </a:r>
            <a:endParaRPr dirty="0"/>
          </a:p>
        </p:txBody>
      </p:sp>
      <p:grpSp>
        <p:nvGrpSpPr>
          <p:cNvPr id="6" name="Google Shape;77;p13"/>
          <p:cNvGrpSpPr/>
          <p:nvPr/>
        </p:nvGrpSpPr>
        <p:grpSpPr>
          <a:xfrm>
            <a:off x="375450" y="1848995"/>
            <a:ext cx="2103770" cy="1202469"/>
            <a:chOff x="375450" y="1756578"/>
            <a:chExt cx="3422050" cy="2032572"/>
          </a:xfrm>
        </p:grpSpPr>
        <p:grpSp>
          <p:nvGrpSpPr>
            <p:cNvPr id="7" name="Google Shape;78;p13"/>
            <p:cNvGrpSpPr/>
            <p:nvPr/>
          </p:nvGrpSpPr>
          <p:grpSpPr>
            <a:xfrm>
              <a:off x="375450" y="1756578"/>
              <a:ext cx="3419400" cy="2032500"/>
              <a:chOff x="375450" y="1756578"/>
              <a:chExt cx="3419400" cy="2032500"/>
            </a:xfrm>
          </p:grpSpPr>
          <p:sp>
            <p:nvSpPr>
              <p:cNvPr id="9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;p13"/>
              <p:cNvSpPr txBox="1"/>
              <p:nvPr/>
            </p:nvSpPr>
            <p:spPr>
              <a:xfrm>
                <a:off x="608849" y="2365350"/>
                <a:ext cx="2952600" cy="9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b="1" dirty="0" smtClean="0">
                    <a:solidFill>
                      <a:srgbClr val="333333"/>
                    </a:solidFill>
                  </a:rPr>
                  <a:t>Мехмат МГУ (2014)</a:t>
                </a: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8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7;p13"/>
          <p:cNvGrpSpPr/>
          <p:nvPr/>
        </p:nvGrpSpPr>
        <p:grpSpPr>
          <a:xfrm>
            <a:off x="3416185" y="1848952"/>
            <a:ext cx="2323134" cy="1202469"/>
            <a:chOff x="375450" y="1756578"/>
            <a:chExt cx="3422050" cy="2032572"/>
          </a:xfrm>
        </p:grpSpPr>
        <p:grpSp>
          <p:nvGrpSpPr>
            <p:cNvPr id="12" name="Google Shape;78;p13"/>
            <p:cNvGrpSpPr/>
            <p:nvPr/>
          </p:nvGrpSpPr>
          <p:grpSpPr>
            <a:xfrm>
              <a:off x="375450" y="1756578"/>
              <a:ext cx="3419400" cy="2032500"/>
              <a:chOff x="375450" y="1756578"/>
              <a:chExt cx="3419400" cy="2032500"/>
            </a:xfrm>
          </p:grpSpPr>
          <p:sp>
            <p:nvSpPr>
              <p:cNvPr id="14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0;p13"/>
              <p:cNvSpPr txBox="1"/>
              <p:nvPr/>
            </p:nvSpPr>
            <p:spPr>
              <a:xfrm>
                <a:off x="608849" y="2365350"/>
                <a:ext cx="2952600" cy="9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 smtClean="0">
                    <a:solidFill>
                      <a:srgbClr val="333333"/>
                    </a:solidFill>
                  </a:rPr>
                  <a:t>&gt; </a:t>
                </a:r>
                <a:r>
                  <a:rPr lang="ru" b="1" dirty="0" smtClean="0">
                    <a:solidFill>
                      <a:srgbClr val="333333"/>
                    </a:solidFill>
                  </a:rPr>
                  <a:t>5 лет в Тинькофф</a:t>
                </a: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13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77;p13"/>
          <p:cNvGrpSpPr/>
          <p:nvPr/>
        </p:nvGrpSpPr>
        <p:grpSpPr>
          <a:xfrm>
            <a:off x="6474879" y="1848952"/>
            <a:ext cx="2118471" cy="1202469"/>
            <a:chOff x="375450" y="1756578"/>
            <a:chExt cx="3422050" cy="2032572"/>
          </a:xfrm>
        </p:grpSpPr>
        <p:grpSp>
          <p:nvGrpSpPr>
            <p:cNvPr id="22" name="Google Shape;78;p13"/>
            <p:cNvGrpSpPr/>
            <p:nvPr/>
          </p:nvGrpSpPr>
          <p:grpSpPr>
            <a:xfrm>
              <a:off x="375450" y="1756578"/>
              <a:ext cx="3419400" cy="2032500"/>
              <a:chOff x="375450" y="1756578"/>
              <a:chExt cx="3419400" cy="2032500"/>
            </a:xfrm>
          </p:grpSpPr>
          <p:sp>
            <p:nvSpPr>
              <p:cNvPr id="24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0;p13"/>
              <p:cNvSpPr txBox="1"/>
              <p:nvPr/>
            </p:nvSpPr>
            <p:spPr>
              <a:xfrm>
                <a:off x="608849" y="1903627"/>
                <a:ext cx="2952601" cy="9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b="1" dirty="0" smtClean="0">
                    <a:solidFill>
                      <a:srgbClr val="333333"/>
                    </a:solidFill>
                  </a:rPr>
                  <a:t>Маркетинговая и продуктовая аналитика</a:t>
                </a: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23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Подготовка к тесту</a:t>
            </a:r>
            <a:endParaRPr dirty="0"/>
          </a:p>
        </p:txBody>
      </p:sp>
      <p:grpSp>
        <p:nvGrpSpPr>
          <p:cNvPr id="5" name="Google Shape;77;p13"/>
          <p:cNvGrpSpPr/>
          <p:nvPr/>
        </p:nvGrpSpPr>
        <p:grpSpPr>
          <a:xfrm>
            <a:off x="712280" y="1431125"/>
            <a:ext cx="3636070" cy="483122"/>
            <a:chOff x="375450" y="1756578"/>
            <a:chExt cx="3422050" cy="2032572"/>
          </a:xfrm>
        </p:grpSpPr>
        <p:grpSp>
          <p:nvGrpSpPr>
            <p:cNvPr id="6" name="Google Shape;78;p13"/>
            <p:cNvGrpSpPr/>
            <p:nvPr/>
          </p:nvGrpSpPr>
          <p:grpSpPr>
            <a:xfrm>
              <a:off x="375450" y="1756578"/>
              <a:ext cx="3419400" cy="2032500"/>
              <a:chOff x="375450" y="1756578"/>
              <a:chExt cx="3419400" cy="2032500"/>
            </a:xfrm>
          </p:grpSpPr>
          <p:sp>
            <p:nvSpPr>
              <p:cNvPr id="8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0;p13"/>
              <p:cNvSpPr txBox="1"/>
              <p:nvPr/>
            </p:nvSpPr>
            <p:spPr>
              <a:xfrm>
                <a:off x="462426" y="1843113"/>
                <a:ext cx="3258452" cy="1885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b="1" dirty="0" smtClean="0">
                    <a:solidFill>
                      <a:srgbClr val="333333"/>
                    </a:solidFill>
                  </a:rPr>
                  <a:t>Найти слабое место или точку роста</a:t>
                </a: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7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77;p13"/>
          <p:cNvGrpSpPr/>
          <p:nvPr/>
        </p:nvGrpSpPr>
        <p:grpSpPr>
          <a:xfrm>
            <a:off x="710872" y="2120431"/>
            <a:ext cx="3636070" cy="483122"/>
            <a:chOff x="375450" y="1756578"/>
            <a:chExt cx="3422050" cy="2032572"/>
          </a:xfrm>
        </p:grpSpPr>
        <p:grpSp>
          <p:nvGrpSpPr>
            <p:cNvPr id="13" name="Google Shape;78;p13"/>
            <p:cNvGrpSpPr/>
            <p:nvPr/>
          </p:nvGrpSpPr>
          <p:grpSpPr>
            <a:xfrm>
              <a:off x="375450" y="1756578"/>
              <a:ext cx="3419400" cy="2032500"/>
              <a:chOff x="375450" y="1756578"/>
              <a:chExt cx="3419400" cy="2032500"/>
            </a:xfrm>
          </p:grpSpPr>
          <p:sp>
            <p:nvSpPr>
              <p:cNvPr id="15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0;p13"/>
              <p:cNvSpPr txBox="1"/>
              <p:nvPr/>
            </p:nvSpPr>
            <p:spPr>
              <a:xfrm>
                <a:off x="462426" y="1843113"/>
                <a:ext cx="3258452" cy="1885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b="1" dirty="0" smtClean="0">
                    <a:solidFill>
                      <a:srgbClr val="333333"/>
                    </a:solidFill>
                  </a:rPr>
                  <a:t>Сформулировать гипотезу</a:t>
                </a: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14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7;p13"/>
          <p:cNvGrpSpPr/>
          <p:nvPr/>
        </p:nvGrpSpPr>
        <p:grpSpPr>
          <a:xfrm>
            <a:off x="710872" y="3388605"/>
            <a:ext cx="3636070" cy="483122"/>
            <a:chOff x="375450" y="1756578"/>
            <a:chExt cx="3422050" cy="2032572"/>
          </a:xfrm>
        </p:grpSpPr>
        <p:grpSp>
          <p:nvGrpSpPr>
            <p:cNvPr id="18" name="Google Shape;78;p13"/>
            <p:cNvGrpSpPr/>
            <p:nvPr/>
          </p:nvGrpSpPr>
          <p:grpSpPr>
            <a:xfrm>
              <a:off x="375450" y="1756578"/>
              <a:ext cx="3419400" cy="2032500"/>
              <a:chOff x="375450" y="1756578"/>
              <a:chExt cx="3419400" cy="2032500"/>
            </a:xfrm>
          </p:grpSpPr>
          <p:sp>
            <p:nvSpPr>
              <p:cNvPr id="20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0;p13"/>
              <p:cNvSpPr txBox="1"/>
              <p:nvPr/>
            </p:nvSpPr>
            <p:spPr>
              <a:xfrm>
                <a:off x="462426" y="1843113"/>
                <a:ext cx="3258452" cy="1885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b="1" dirty="0" smtClean="0">
                    <a:solidFill>
                      <a:srgbClr val="333333"/>
                    </a:solidFill>
                  </a:rPr>
                  <a:t>Продумать реализацию теста</a:t>
                </a: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19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77;p13"/>
          <p:cNvGrpSpPr/>
          <p:nvPr/>
        </p:nvGrpSpPr>
        <p:grpSpPr>
          <a:xfrm>
            <a:off x="708056" y="2753192"/>
            <a:ext cx="3636070" cy="483122"/>
            <a:chOff x="375450" y="1756578"/>
            <a:chExt cx="3422050" cy="2032572"/>
          </a:xfrm>
        </p:grpSpPr>
        <p:grpSp>
          <p:nvGrpSpPr>
            <p:cNvPr id="23" name="Google Shape;78;p13"/>
            <p:cNvGrpSpPr/>
            <p:nvPr/>
          </p:nvGrpSpPr>
          <p:grpSpPr>
            <a:xfrm>
              <a:off x="375450" y="1756578"/>
              <a:ext cx="3419400" cy="2032500"/>
              <a:chOff x="375450" y="1756578"/>
              <a:chExt cx="3419400" cy="2032500"/>
            </a:xfrm>
          </p:grpSpPr>
          <p:sp>
            <p:nvSpPr>
              <p:cNvPr id="25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0;p13"/>
              <p:cNvSpPr txBox="1"/>
              <p:nvPr/>
            </p:nvSpPr>
            <p:spPr>
              <a:xfrm>
                <a:off x="462426" y="1843113"/>
                <a:ext cx="3258452" cy="1885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u-RU" b="1" dirty="0" smtClean="0">
                    <a:solidFill>
                      <a:srgbClr val="333333"/>
                    </a:solidFill>
                  </a:rPr>
                  <a:t>Выбрать метрики</a:t>
                </a: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24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94;p13"/>
          <p:cNvSpPr/>
          <p:nvPr/>
        </p:nvSpPr>
        <p:spPr>
          <a:xfrm>
            <a:off x="5656520" y="2256871"/>
            <a:ext cx="2452359" cy="6933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algn="bl" rotWithShape="0">
              <a:srgbClr val="B7B7B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7;p12"/>
          <p:cNvSpPr txBox="1">
            <a:spLocks noGrp="1"/>
          </p:cNvSpPr>
          <p:nvPr>
            <p:ph type="body" idx="1"/>
          </p:nvPr>
        </p:nvSpPr>
        <p:spPr>
          <a:xfrm>
            <a:off x="5943600" y="2384462"/>
            <a:ext cx="2032372" cy="449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dirty="0" smtClean="0">
                <a:hlinkClick r:id="rId3"/>
              </a:rPr>
              <a:t>Калькулятор</a:t>
            </a:r>
            <a:endParaRPr dirty="0"/>
          </a:p>
        </p:txBody>
      </p:sp>
      <p:sp>
        <p:nvSpPr>
          <p:cNvPr id="29" name="Google Shape;81;p13"/>
          <p:cNvSpPr/>
          <p:nvPr/>
        </p:nvSpPr>
        <p:spPr>
          <a:xfrm flipV="1">
            <a:off x="5656520" y="2961940"/>
            <a:ext cx="2452361" cy="52318"/>
          </a:xfrm>
          <a:prstGeom prst="rect">
            <a:avLst/>
          </a:prstGeom>
          <a:solidFill>
            <a:srgbClr val="FFDD2D"/>
          </a:solidFill>
          <a:ln>
            <a:noFill/>
          </a:ln>
          <a:effectLst>
            <a:outerShdw blurRad="142875" algn="bl" rotWithShape="0">
              <a:srgbClr val="B7B7B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482" y="2418856"/>
            <a:ext cx="367657" cy="369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65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build="p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Когда много метрик</a:t>
            </a:r>
            <a:endParaRPr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03" y="1178269"/>
            <a:ext cx="3256129" cy="2105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94;p13"/>
          <p:cNvSpPr/>
          <p:nvPr/>
        </p:nvSpPr>
        <p:spPr>
          <a:xfrm>
            <a:off x="2655503" y="3705445"/>
            <a:ext cx="3263070" cy="6933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algn="bl" rotWithShape="0">
              <a:srgbClr val="B7B7B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7;p12"/>
          <p:cNvSpPr txBox="1">
            <a:spLocks noGrp="1"/>
          </p:cNvSpPr>
          <p:nvPr>
            <p:ph type="body" idx="1"/>
          </p:nvPr>
        </p:nvSpPr>
        <p:spPr>
          <a:xfrm>
            <a:off x="2663894" y="3833036"/>
            <a:ext cx="3121771" cy="449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dirty="0" smtClean="0">
                <a:hlinkClick r:id="rId4"/>
              </a:rPr>
              <a:t>Описание исследования</a:t>
            </a:r>
            <a:endParaRPr dirty="0"/>
          </a:p>
        </p:txBody>
      </p:sp>
      <p:sp>
        <p:nvSpPr>
          <p:cNvPr id="8" name="Google Shape;81;p13"/>
          <p:cNvSpPr/>
          <p:nvPr/>
        </p:nvSpPr>
        <p:spPr>
          <a:xfrm flipV="1">
            <a:off x="2663894" y="4417114"/>
            <a:ext cx="3254680" cy="45719"/>
          </a:xfrm>
          <a:prstGeom prst="rect">
            <a:avLst/>
          </a:prstGeom>
          <a:solidFill>
            <a:srgbClr val="FFDD2D"/>
          </a:solidFill>
          <a:ln>
            <a:noFill/>
          </a:ln>
          <a:effectLst>
            <a:outerShdw blurRad="142875" algn="bl" rotWithShape="0">
              <a:srgbClr val="B7B7B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16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9175" y="3867430"/>
            <a:ext cx="367657" cy="369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010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Подводим итоги. </a:t>
            </a:r>
            <a:r>
              <a:rPr lang="ru-RU" dirty="0" err="1" smtClean="0"/>
              <a:t>Статзначимость</a:t>
            </a:r>
            <a:endParaRPr dirty="0"/>
          </a:p>
        </p:txBody>
      </p:sp>
      <p:sp>
        <p:nvSpPr>
          <p:cNvPr id="4" name="Google Shape;94;p13"/>
          <p:cNvSpPr/>
          <p:nvPr/>
        </p:nvSpPr>
        <p:spPr>
          <a:xfrm>
            <a:off x="3269511" y="2272819"/>
            <a:ext cx="2452359" cy="6933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algn="bl" rotWithShape="0">
              <a:srgbClr val="B7B7B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7;p12"/>
          <p:cNvSpPr txBox="1">
            <a:spLocks noGrp="1"/>
          </p:cNvSpPr>
          <p:nvPr>
            <p:ph type="body" idx="1"/>
          </p:nvPr>
        </p:nvSpPr>
        <p:spPr>
          <a:xfrm>
            <a:off x="3556591" y="2400410"/>
            <a:ext cx="2032372" cy="449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dirty="0" smtClean="0">
                <a:hlinkClick r:id="rId3"/>
              </a:rPr>
              <a:t>Калькулятор</a:t>
            </a:r>
            <a:endParaRPr dirty="0"/>
          </a:p>
        </p:txBody>
      </p:sp>
      <p:sp>
        <p:nvSpPr>
          <p:cNvPr id="6" name="Google Shape;81;p13"/>
          <p:cNvSpPr/>
          <p:nvPr/>
        </p:nvSpPr>
        <p:spPr>
          <a:xfrm flipV="1">
            <a:off x="3269511" y="2977888"/>
            <a:ext cx="2452361" cy="52318"/>
          </a:xfrm>
          <a:prstGeom prst="rect">
            <a:avLst/>
          </a:prstGeom>
          <a:solidFill>
            <a:srgbClr val="FFDD2D"/>
          </a:solidFill>
          <a:ln>
            <a:noFill/>
          </a:ln>
          <a:effectLst>
            <a:outerShdw blurRad="142875" algn="bl" rotWithShape="0">
              <a:srgbClr val="B7B7B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473" y="2434804"/>
            <a:ext cx="367657" cy="369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41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Практическая значимость</a:t>
            </a:r>
            <a:endParaRPr dirty="0"/>
          </a:p>
        </p:txBody>
      </p:sp>
      <p:grpSp>
        <p:nvGrpSpPr>
          <p:cNvPr id="4" name="Google Shape;77;p13"/>
          <p:cNvGrpSpPr/>
          <p:nvPr/>
        </p:nvGrpSpPr>
        <p:grpSpPr>
          <a:xfrm>
            <a:off x="2774873" y="1160302"/>
            <a:ext cx="2993290" cy="987475"/>
            <a:chOff x="372800" y="1756505"/>
            <a:chExt cx="3424700" cy="2032645"/>
          </a:xfrm>
        </p:grpSpPr>
        <p:grpSp>
          <p:nvGrpSpPr>
            <p:cNvPr id="5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7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0;p13"/>
              <p:cNvSpPr txBox="1"/>
              <p:nvPr/>
            </p:nvSpPr>
            <p:spPr>
              <a:xfrm>
                <a:off x="372800" y="1756505"/>
                <a:ext cx="3422050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b="1" dirty="0" smtClean="0">
                    <a:solidFill>
                      <a:srgbClr val="333333"/>
                    </a:solidFill>
                  </a:rPr>
                  <a:t>Разница в тесте статистически значима.</a:t>
                </a:r>
                <a:br>
                  <a:rPr lang="ru" b="1" dirty="0" smtClean="0">
                    <a:solidFill>
                      <a:srgbClr val="333333"/>
                    </a:solidFill>
                  </a:rPr>
                </a:br>
                <a:r>
                  <a:rPr lang="ru" b="1" dirty="0" smtClean="0">
                    <a:solidFill>
                      <a:srgbClr val="333333"/>
                    </a:solidFill>
                  </a:rPr>
                  <a:t>Этого достаточно?</a:t>
                </a:r>
                <a:endParaRPr b="1"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6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77;p13"/>
          <p:cNvGrpSpPr/>
          <p:nvPr/>
        </p:nvGrpSpPr>
        <p:grpSpPr>
          <a:xfrm>
            <a:off x="4836199" y="2928589"/>
            <a:ext cx="3303024" cy="1202512"/>
            <a:chOff x="372800" y="1756505"/>
            <a:chExt cx="3424700" cy="2032645"/>
          </a:xfrm>
        </p:grpSpPr>
        <p:grpSp>
          <p:nvGrpSpPr>
            <p:cNvPr id="10" name="Google Shape;78;p13"/>
            <p:cNvGrpSpPr/>
            <p:nvPr/>
          </p:nvGrpSpPr>
          <p:grpSpPr>
            <a:xfrm>
              <a:off x="372800" y="1756505"/>
              <a:ext cx="3422050" cy="2032572"/>
              <a:chOff x="372800" y="1756505"/>
              <a:chExt cx="3422050" cy="2032572"/>
            </a:xfrm>
          </p:grpSpPr>
          <p:sp>
            <p:nvSpPr>
              <p:cNvPr id="12" name="Google Shape;79;p13"/>
              <p:cNvSpPr/>
              <p:nvPr/>
            </p:nvSpPr>
            <p:spPr>
              <a:xfrm>
                <a:off x="375450" y="1756578"/>
                <a:ext cx="3419400" cy="20324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0;p13"/>
              <p:cNvSpPr txBox="1"/>
              <p:nvPr/>
            </p:nvSpPr>
            <p:spPr>
              <a:xfrm>
                <a:off x="372800" y="1756505"/>
                <a:ext cx="3422049" cy="1971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b="1" dirty="0" smtClean="0">
                    <a:solidFill>
                      <a:srgbClr val="333333"/>
                    </a:solidFill>
                  </a:rPr>
                  <a:t>Фармацевтика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 smtClean="0">
                    <a:solidFill>
                      <a:srgbClr val="333333"/>
                    </a:solidFill>
                  </a:rPr>
                  <a:t>От лекарства выздоравливает больше пациентов. Но есть побочные эффекты! </a:t>
                </a:r>
                <a:endParaRPr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11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288" y="1527844"/>
            <a:ext cx="517189" cy="522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77;p13"/>
          <p:cNvGrpSpPr/>
          <p:nvPr/>
        </p:nvGrpSpPr>
        <p:grpSpPr>
          <a:xfrm>
            <a:off x="467002" y="2928640"/>
            <a:ext cx="3300468" cy="1412901"/>
            <a:chOff x="375450" y="1756578"/>
            <a:chExt cx="3422050" cy="2032572"/>
          </a:xfrm>
        </p:grpSpPr>
        <p:grpSp>
          <p:nvGrpSpPr>
            <p:cNvPr id="21" name="Google Shape;78;p13"/>
            <p:cNvGrpSpPr/>
            <p:nvPr/>
          </p:nvGrpSpPr>
          <p:grpSpPr>
            <a:xfrm>
              <a:off x="375450" y="1756578"/>
              <a:ext cx="3422049" cy="2032499"/>
              <a:chOff x="375450" y="1756578"/>
              <a:chExt cx="3422049" cy="2032499"/>
            </a:xfrm>
          </p:grpSpPr>
          <p:sp>
            <p:nvSpPr>
              <p:cNvPr id="23" name="Google Shape;79;p13"/>
              <p:cNvSpPr/>
              <p:nvPr/>
            </p:nvSpPr>
            <p:spPr>
              <a:xfrm>
                <a:off x="375450" y="1756578"/>
                <a:ext cx="3419400" cy="203249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0;p13"/>
              <p:cNvSpPr txBox="1"/>
              <p:nvPr/>
            </p:nvSpPr>
            <p:spPr>
              <a:xfrm>
                <a:off x="375450" y="1787027"/>
                <a:ext cx="3422049" cy="19716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b="1" dirty="0" smtClean="0">
                    <a:solidFill>
                      <a:srgbClr val="333333"/>
                    </a:solidFill>
                  </a:rPr>
                  <a:t>Маркетинг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dirty="0" smtClean="0">
                    <a:solidFill>
                      <a:srgbClr val="333333"/>
                    </a:solidFill>
                  </a:rPr>
                  <a:t>Провели акцию, конверсия в покупку выросла. Но так как на акцию потратили деньги, то </a:t>
                </a:r>
                <a:r>
                  <a:rPr lang="ru-RU" dirty="0" smtClean="0">
                    <a:solidFill>
                      <a:srgbClr val="333333"/>
                    </a:solidFill>
                  </a:rPr>
                  <a:t>в сумме получился убыток.</a:t>
                </a:r>
                <a:endParaRPr dirty="0">
                  <a:solidFill>
                    <a:srgbClr val="333333"/>
                  </a:solidFill>
                </a:endParaRPr>
              </a:p>
            </p:txBody>
          </p:sp>
        </p:grpSp>
        <p:sp>
          <p:nvSpPr>
            <p:cNvPr id="22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100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Пример. Ухудшающий тест 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035" y="1055450"/>
            <a:ext cx="4052430" cy="340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8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Пример. Ухудшающий тест 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932" y="1055450"/>
            <a:ext cx="1676795" cy="33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Пример. </a:t>
            </a:r>
            <a:endParaRPr dirty="0"/>
          </a:p>
        </p:txBody>
      </p:sp>
      <p:grpSp>
        <p:nvGrpSpPr>
          <p:cNvPr id="6" name="Google Shape;77;p13"/>
          <p:cNvGrpSpPr/>
          <p:nvPr/>
        </p:nvGrpSpPr>
        <p:grpSpPr>
          <a:xfrm>
            <a:off x="510138" y="1319790"/>
            <a:ext cx="3285685" cy="1981619"/>
            <a:chOff x="372800" y="1756505"/>
            <a:chExt cx="3424700" cy="2032645"/>
          </a:xfrm>
        </p:grpSpPr>
        <p:grpSp>
          <p:nvGrpSpPr>
            <p:cNvPr id="7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9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;p13"/>
              <p:cNvSpPr txBox="1"/>
              <p:nvPr/>
            </p:nvSpPr>
            <p:spPr>
              <a:xfrm>
                <a:off x="372800" y="1756505"/>
                <a:ext cx="3422050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ru-RU" dirty="0"/>
                  <a:t>Клиент оплачивает покупку </a:t>
                </a:r>
                <a:r>
                  <a:rPr lang="ru-RU" dirty="0" err="1"/>
                  <a:t>дебетовкой</a:t>
                </a:r>
                <a:r>
                  <a:rPr lang="ru-RU" dirty="0"/>
                  <a:t> и ему не хватает денег на счете.</a:t>
                </a:r>
              </a:p>
              <a:p>
                <a:pPr marL="0" indent="0">
                  <a:buNone/>
                </a:pPr>
                <a:r>
                  <a:rPr lang="ru-RU" dirty="0"/>
                  <a:t>Хотим ему сообщить о возможности подключения овердрафта онлайн.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А: шлем </a:t>
                </a:r>
                <a:r>
                  <a:rPr lang="ru-RU" dirty="0" err="1" smtClean="0"/>
                  <a:t>пуш</a:t>
                </a:r>
                <a:r>
                  <a:rPr lang="ru-RU" dirty="0" smtClean="0"/>
                  <a:t> на МБ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</a:t>
                </a:r>
                <a:r>
                  <a:rPr lang="ru-RU" dirty="0"/>
                  <a:t>: шлем смс с обратным ответом </a:t>
                </a:r>
              </a:p>
            </p:txBody>
          </p:sp>
        </p:grpSp>
        <p:sp>
          <p:nvSpPr>
            <p:cNvPr id="8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77;p13"/>
          <p:cNvGrpSpPr/>
          <p:nvPr/>
        </p:nvGrpSpPr>
        <p:grpSpPr>
          <a:xfrm>
            <a:off x="5734269" y="2047639"/>
            <a:ext cx="2431536" cy="466480"/>
            <a:chOff x="372800" y="1756504"/>
            <a:chExt cx="3424700" cy="2032646"/>
          </a:xfrm>
        </p:grpSpPr>
        <p:grpSp>
          <p:nvGrpSpPr>
            <p:cNvPr id="13" name="Google Shape;78;p13"/>
            <p:cNvGrpSpPr/>
            <p:nvPr/>
          </p:nvGrpSpPr>
          <p:grpSpPr>
            <a:xfrm>
              <a:off x="372800" y="1756504"/>
              <a:ext cx="3422050" cy="2032574"/>
              <a:chOff x="372800" y="1756504"/>
              <a:chExt cx="3422050" cy="2032574"/>
            </a:xfrm>
          </p:grpSpPr>
          <p:sp>
            <p:nvSpPr>
              <p:cNvPr id="15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0;p13"/>
              <p:cNvSpPr txBox="1"/>
              <p:nvPr/>
            </p:nvSpPr>
            <p:spPr>
              <a:xfrm>
                <a:off x="372800" y="1756504"/>
                <a:ext cx="3422050" cy="1971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ru-RU" dirty="0" err="1"/>
                  <a:t>Пуш</a:t>
                </a:r>
                <a:r>
                  <a:rPr lang="ru-RU" dirty="0"/>
                  <a:t> в конверсии победил</a:t>
                </a:r>
              </a:p>
            </p:txBody>
          </p:sp>
        </p:grpSp>
        <p:sp>
          <p:nvSpPr>
            <p:cNvPr id="14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359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Пример. </a:t>
            </a:r>
            <a:endParaRPr dirty="0"/>
          </a:p>
        </p:txBody>
      </p:sp>
      <p:grpSp>
        <p:nvGrpSpPr>
          <p:cNvPr id="6" name="Google Shape;77;p13"/>
          <p:cNvGrpSpPr/>
          <p:nvPr/>
        </p:nvGrpSpPr>
        <p:grpSpPr>
          <a:xfrm>
            <a:off x="589882" y="1782307"/>
            <a:ext cx="3285685" cy="1348982"/>
            <a:chOff x="372800" y="1756505"/>
            <a:chExt cx="3424700" cy="2032645"/>
          </a:xfrm>
        </p:grpSpPr>
        <p:grpSp>
          <p:nvGrpSpPr>
            <p:cNvPr id="7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9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;p13"/>
              <p:cNvSpPr txBox="1"/>
              <p:nvPr/>
            </p:nvSpPr>
            <p:spPr>
              <a:xfrm>
                <a:off x="372800" y="1756505"/>
                <a:ext cx="3422050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ru-RU" dirty="0" err="1"/>
                  <a:t>Дозаполнение</a:t>
                </a:r>
                <a:r>
                  <a:rPr lang="ru-RU" dirty="0"/>
                  <a:t> коротких заявок на карту.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А: </a:t>
                </a:r>
                <a:r>
                  <a:rPr lang="en-US" dirty="0"/>
                  <a:t>Email + </a:t>
                </a:r>
                <a:r>
                  <a:rPr lang="en-US" dirty="0" err="1"/>
                  <a:t>sms</a:t>
                </a:r>
                <a:r>
                  <a:rPr lang="en-US" dirty="0"/>
                  <a:t> + </a:t>
                </a:r>
                <a:r>
                  <a:rPr lang="ru-RU" dirty="0"/>
                  <a:t>звонок</a:t>
                </a:r>
              </a:p>
              <a:p>
                <a:pPr marL="0" indent="0">
                  <a:buNone/>
                </a:pPr>
                <a:r>
                  <a:rPr lang="ru-RU" dirty="0"/>
                  <a:t>В: сразу звонок</a:t>
                </a:r>
              </a:p>
            </p:txBody>
          </p:sp>
        </p:grpSp>
        <p:sp>
          <p:nvSpPr>
            <p:cNvPr id="8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77;p13"/>
          <p:cNvGrpSpPr/>
          <p:nvPr/>
        </p:nvGrpSpPr>
        <p:grpSpPr>
          <a:xfrm>
            <a:off x="5670473" y="1885928"/>
            <a:ext cx="2490015" cy="1101275"/>
            <a:chOff x="372800" y="1723354"/>
            <a:chExt cx="3424700" cy="2065796"/>
          </a:xfrm>
        </p:grpSpPr>
        <p:grpSp>
          <p:nvGrpSpPr>
            <p:cNvPr id="13" name="Google Shape;78;p13"/>
            <p:cNvGrpSpPr/>
            <p:nvPr/>
          </p:nvGrpSpPr>
          <p:grpSpPr>
            <a:xfrm>
              <a:off x="372800" y="1723354"/>
              <a:ext cx="3422050" cy="2065724"/>
              <a:chOff x="372800" y="1723354"/>
              <a:chExt cx="3422050" cy="2065724"/>
            </a:xfrm>
          </p:grpSpPr>
          <p:sp>
            <p:nvSpPr>
              <p:cNvPr id="15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0;p13"/>
              <p:cNvSpPr txBox="1"/>
              <p:nvPr/>
            </p:nvSpPr>
            <p:spPr>
              <a:xfrm>
                <a:off x="372800" y="1723354"/>
                <a:ext cx="3422050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ru-RU" dirty="0"/>
                  <a:t>Сразу звонок побеждает в конверсии.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Но дорого =(</a:t>
                </a:r>
              </a:p>
            </p:txBody>
          </p:sp>
        </p:grpSp>
        <p:sp>
          <p:nvSpPr>
            <p:cNvPr id="14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034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Пример. </a:t>
            </a:r>
            <a:endParaRPr dirty="0"/>
          </a:p>
        </p:txBody>
      </p:sp>
      <p:grpSp>
        <p:nvGrpSpPr>
          <p:cNvPr id="6" name="Google Shape;77;p13"/>
          <p:cNvGrpSpPr/>
          <p:nvPr/>
        </p:nvGrpSpPr>
        <p:grpSpPr>
          <a:xfrm>
            <a:off x="589882" y="1782307"/>
            <a:ext cx="3285685" cy="1348982"/>
            <a:chOff x="372800" y="1756505"/>
            <a:chExt cx="3424700" cy="2032645"/>
          </a:xfrm>
        </p:grpSpPr>
        <p:grpSp>
          <p:nvGrpSpPr>
            <p:cNvPr id="7" name="Google Shape;78;p13"/>
            <p:cNvGrpSpPr/>
            <p:nvPr/>
          </p:nvGrpSpPr>
          <p:grpSpPr>
            <a:xfrm>
              <a:off x="372800" y="1756505"/>
              <a:ext cx="3422050" cy="2032573"/>
              <a:chOff x="372800" y="1756505"/>
              <a:chExt cx="3422050" cy="2032573"/>
            </a:xfrm>
          </p:grpSpPr>
          <p:sp>
            <p:nvSpPr>
              <p:cNvPr id="9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0;p13"/>
              <p:cNvSpPr txBox="1"/>
              <p:nvPr/>
            </p:nvSpPr>
            <p:spPr>
              <a:xfrm>
                <a:off x="372800" y="1756505"/>
                <a:ext cx="3422050" cy="1971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ru-RU" dirty="0"/>
                  <a:t>Звоним и продаем кредиты.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А: Продаем только КК</a:t>
                </a:r>
              </a:p>
              <a:p>
                <a:pPr marL="0" indent="0">
                  <a:buNone/>
                </a:pPr>
                <a:r>
                  <a:rPr lang="ru-RU" dirty="0"/>
                  <a:t>В: Продаем КК, а если клиент сливается, то предлагаем КН.</a:t>
                </a:r>
              </a:p>
            </p:txBody>
          </p:sp>
        </p:grpSp>
        <p:sp>
          <p:nvSpPr>
            <p:cNvPr id="8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77;p13"/>
          <p:cNvGrpSpPr/>
          <p:nvPr/>
        </p:nvGrpSpPr>
        <p:grpSpPr>
          <a:xfrm>
            <a:off x="5668546" y="1335064"/>
            <a:ext cx="2490015" cy="894486"/>
            <a:chOff x="372800" y="1723354"/>
            <a:chExt cx="3424700" cy="2065796"/>
          </a:xfrm>
        </p:grpSpPr>
        <p:grpSp>
          <p:nvGrpSpPr>
            <p:cNvPr id="13" name="Google Shape;78;p13"/>
            <p:cNvGrpSpPr/>
            <p:nvPr/>
          </p:nvGrpSpPr>
          <p:grpSpPr>
            <a:xfrm>
              <a:off x="372800" y="1723354"/>
              <a:ext cx="3422050" cy="2065724"/>
              <a:chOff x="372800" y="1723354"/>
              <a:chExt cx="3422050" cy="2065724"/>
            </a:xfrm>
          </p:grpSpPr>
          <p:sp>
            <p:nvSpPr>
              <p:cNvPr id="15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80;p13"/>
              <p:cNvSpPr txBox="1"/>
              <p:nvPr/>
            </p:nvSpPr>
            <p:spPr>
              <a:xfrm>
                <a:off x="372800" y="1723354"/>
                <a:ext cx="3422050" cy="1971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ctr">
                  <a:buNone/>
                </a:pPr>
                <a:r>
                  <a:rPr lang="ru-RU" dirty="0"/>
                  <a:t>В конверсию в общее число заявок победил А. Почему?</a:t>
                </a:r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endParaRPr lang="ru-RU" dirty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p:grpSp>
        <p:sp>
          <p:nvSpPr>
            <p:cNvPr id="14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77;p13"/>
          <p:cNvGrpSpPr/>
          <p:nvPr/>
        </p:nvGrpSpPr>
        <p:grpSpPr>
          <a:xfrm>
            <a:off x="5668546" y="2954267"/>
            <a:ext cx="2490015" cy="764517"/>
            <a:chOff x="372800" y="1723354"/>
            <a:chExt cx="3424700" cy="2065796"/>
          </a:xfrm>
        </p:grpSpPr>
        <p:grpSp>
          <p:nvGrpSpPr>
            <p:cNvPr id="19" name="Google Shape;78;p13"/>
            <p:cNvGrpSpPr/>
            <p:nvPr/>
          </p:nvGrpSpPr>
          <p:grpSpPr>
            <a:xfrm>
              <a:off x="372800" y="1723354"/>
              <a:ext cx="3422050" cy="2065724"/>
              <a:chOff x="372800" y="1723354"/>
              <a:chExt cx="3422050" cy="2065724"/>
            </a:xfrm>
          </p:grpSpPr>
          <p:sp>
            <p:nvSpPr>
              <p:cNvPr id="21" name="Google Shape;79;p13"/>
              <p:cNvSpPr/>
              <p:nvPr/>
            </p:nvSpPr>
            <p:spPr>
              <a:xfrm>
                <a:off x="375450" y="1756578"/>
                <a:ext cx="3419400" cy="2032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142875" algn="bl" rotWithShape="0">
                  <a:srgbClr val="B7B7B7">
                    <a:alpha val="2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0;p13"/>
              <p:cNvSpPr txBox="1"/>
              <p:nvPr/>
            </p:nvSpPr>
            <p:spPr>
              <a:xfrm>
                <a:off x="372800" y="1723354"/>
                <a:ext cx="3422050" cy="1520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ctr">
                  <a:buNone/>
                </a:pPr>
                <a:r>
                  <a:rPr lang="ru-RU" dirty="0"/>
                  <a:t>Ответ: человеческий фактор</a:t>
                </a:r>
              </a:p>
            </p:txBody>
          </p:sp>
        </p:grpSp>
        <p:sp>
          <p:nvSpPr>
            <p:cNvPr id="20" name="Google Shape;81;p13"/>
            <p:cNvSpPr/>
            <p:nvPr/>
          </p:nvSpPr>
          <p:spPr>
            <a:xfrm>
              <a:off x="378100" y="3728250"/>
              <a:ext cx="3419400" cy="60900"/>
            </a:xfrm>
            <a:prstGeom prst="rect">
              <a:avLst/>
            </a:prstGeom>
            <a:solidFill>
              <a:srgbClr val="FFDD2D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78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249550" y="832475"/>
            <a:ext cx="8305800" cy="22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за внимание!</a:t>
            </a:r>
            <a:br>
              <a:rPr lang="ru-RU" dirty="0" smtClean="0"/>
            </a:br>
            <a:r>
              <a:rPr lang="ru-RU" dirty="0" smtClean="0"/>
              <a:t>Вопросы?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86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Что сегодня будет</a:t>
            </a:r>
            <a:endParaRPr dirty="0"/>
          </a:p>
        </p:txBody>
      </p:sp>
      <p:grpSp>
        <p:nvGrpSpPr>
          <p:cNvPr id="26" name="Google Shape;87;p13"/>
          <p:cNvGrpSpPr/>
          <p:nvPr/>
        </p:nvGrpSpPr>
        <p:grpSpPr>
          <a:xfrm>
            <a:off x="2378585" y="1840477"/>
            <a:ext cx="4320990" cy="1642275"/>
            <a:chOff x="375463" y="1429650"/>
            <a:chExt cx="4071000" cy="1202400"/>
          </a:xfrm>
        </p:grpSpPr>
        <p:sp>
          <p:nvSpPr>
            <p:cNvPr id="27" name="Google Shape;88;p13"/>
            <p:cNvSpPr/>
            <p:nvPr/>
          </p:nvSpPr>
          <p:spPr>
            <a:xfrm>
              <a:off x="375463" y="1429650"/>
              <a:ext cx="4071000" cy="1202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42875" algn="bl" rotWithShape="0">
                <a:srgbClr val="B7B7B7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9;p13"/>
            <p:cNvSpPr txBox="1"/>
            <p:nvPr/>
          </p:nvSpPr>
          <p:spPr>
            <a:xfrm>
              <a:off x="624587" y="1602367"/>
              <a:ext cx="2692356" cy="802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333333"/>
                  </a:solidFill>
                </a:rPr>
                <a:t>Что такое АВ тесты?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333333"/>
                  </a:solidFill>
                </a:rPr>
                <a:t>Где их применяют и зачем?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333333"/>
                  </a:solidFill>
                </a:rPr>
                <a:t>Калькуляторы АВ тестов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333333"/>
                  </a:solidFill>
                </a:rPr>
                <a:t>Примеры</a:t>
              </a:r>
            </a:p>
            <a:p>
              <a:pPr marL="28575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dirty="0">
                <a:solidFill>
                  <a:srgbClr val="333333"/>
                </a:solidFill>
              </a:endParaRPr>
            </a:p>
          </p:txBody>
        </p:sp>
      </p:grpSp>
      <p:pic>
        <p:nvPicPr>
          <p:cNvPr id="12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782" y="2390571"/>
            <a:ext cx="543701" cy="5420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81;p13"/>
          <p:cNvSpPr/>
          <p:nvPr/>
        </p:nvSpPr>
        <p:spPr>
          <a:xfrm flipV="1">
            <a:off x="2378585" y="3482750"/>
            <a:ext cx="4320990" cy="45719"/>
          </a:xfrm>
          <a:prstGeom prst="rect">
            <a:avLst/>
          </a:prstGeom>
          <a:solidFill>
            <a:srgbClr val="FFDD2D"/>
          </a:solidFill>
          <a:ln>
            <a:noFill/>
          </a:ln>
          <a:effectLst>
            <a:outerShdw blurRad="142875" algn="bl" rotWithShape="0">
              <a:srgbClr val="B7B7B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2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Пример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0" y="1173990"/>
            <a:ext cx="4505325" cy="2667000"/>
          </a:xfrm>
          <a:prstGeom prst="rect">
            <a:avLst/>
          </a:prstGeom>
        </p:spPr>
      </p:pic>
      <p:sp>
        <p:nvSpPr>
          <p:cNvPr id="14" name="Google Shape;94;p13"/>
          <p:cNvSpPr/>
          <p:nvPr/>
        </p:nvSpPr>
        <p:spPr>
          <a:xfrm>
            <a:off x="4833623" y="1589083"/>
            <a:ext cx="4261316" cy="183681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algn="bl" rotWithShape="0">
              <a:srgbClr val="B7B7B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7;p12"/>
          <p:cNvSpPr txBox="1">
            <a:spLocks noGrp="1"/>
          </p:cNvSpPr>
          <p:nvPr>
            <p:ph type="body" idx="1"/>
          </p:nvPr>
        </p:nvSpPr>
        <p:spPr>
          <a:xfrm>
            <a:off x="4842014" y="1705046"/>
            <a:ext cx="4174310" cy="1604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dirty="0" smtClean="0"/>
              <a:t>Маркетинговая акция</a:t>
            </a:r>
          </a:p>
          <a:p>
            <a:pPr marL="285750" indent="-285750"/>
            <a:r>
              <a:rPr lang="ru-RU" dirty="0" smtClean="0"/>
              <a:t>Сезонность</a:t>
            </a:r>
          </a:p>
          <a:p>
            <a:pPr marL="285750" indent="-285750"/>
            <a:r>
              <a:rPr lang="ru-RU" dirty="0" smtClean="0"/>
              <a:t>Закрылся конкурент</a:t>
            </a:r>
          </a:p>
          <a:p>
            <a:pPr marL="285750" indent="-285750"/>
            <a:r>
              <a:rPr lang="ru-RU" dirty="0" smtClean="0"/>
              <a:t>Коллеги запустили еще одну акцию</a:t>
            </a:r>
          </a:p>
          <a:p>
            <a:pPr marL="285750" indent="-285750"/>
            <a:r>
              <a:rPr lang="ru-RU" dirty="0" smtClean="0"/>
              <a:t>...</a:t>
            </a:r>
          </a:p>
          <a:p>
            <a:pPr marL="285750" indent="-285750"/>
            <a:endParaRPr dirty="0"/>
          </a:p>
        </p:txBody>
      </p:sp>
      <p:pic>
        <p:nvPicPr>
          <p:cNvPr id="16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3828" y="1705046"/>
            <a:ext cx="517189" cy="52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1;p13"/>
          <p:cNvSpPr/>
          <p:nvPr/>
        </p:nvSpPr>
        <p:spPr>
          <a:xfrm flipV="1">
            <a:off x="4842014" y="3425896"/>
            <a:ext cx="4247650" cy="64063"/>
          </a:xfrm>
          <a:prstGeom prst="rect">
            <a:avLst/>
          </a:prstGeom>
          <a:solidFill>
            <a:srgbClr val="FFDD2D"/>
          </a:solidFill>
          <a:ln>
            <a:noFill/>
          </a:ln>
          <a:effectLst>
            <a:outerShdw blurRad="142875" algn="bl" rotWithShape="0">
              <a:srgbClr val="B7B7B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6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Пример</a:t>
            </a:r>
            <a:endParaRPr dirty="0"/>
          </a:p>
        </p:txBody>
      </p:sp>
      <p:sp>
        <p:nvSpPr>
          <p:cNvPr id="15" name="Google Shape;67;p12"/>
          <p:cNvSpPr txBox="1">
            <a:spLocks noGrp="1"/>
          </p:cNvSpPr>
          <p:nvPr>
            <p:ph type="body" idx="1"/>
          </p:nvPr>
        </p:nvSpPr>
        <p:spPr>
          <a:xfrm>
            <a:off x="695197" y="3537983"/>
            <a:ext cx="4174310" cy="1604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endParaRPr lang="en-US" dirty="0" smtClean="0"/>
          </a:p>
          <a:p>
            <a:pPr marL="285750" indent="-285750"/>
            <a:endParaRPr lang="ru-RU" dirty="0" smtClean="0"/>
          </a:p>
          <a:p>
            <a:pPr marL="285750" indent="-285750"/>
            <a:endParaRPr lang="ru-RU" dirty="0" smtClean="0"/>
          </a:p>
          <a:p>
            <a:pPr marL="285750" indent="-285750"/>
            <a:endParaRPr lang="ru-RU" dirty="0" smtClean="0"/>
          </a:p>
          <a:p>
            <a:pPr marL="285750" indent="-285750"/>
            <a:endParaRPr lang="ru-RU" dirty="0" smtClean="0"/>
          </a:p>
          <a:p>
            <a:pPr marL="285750" indent="-285750"/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56" y="1463354"/>
            <a:ext cx="3303084" cy="22115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523" y="916320"/>
            <a:ext cx="3301976" cy="3305605"/>
          </a:xfrm>
          <a:prstGeom prst="rect">
            <a:avLst/>
          </a:prstGeom>
        </p:spPr>
      </p:pic>
      <p:pic>
        <p:nvPicPr>
          <p:cNvPr id="9" name="Google Shape;18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698324">
            <a:off x="4252103" y="2361535"/>
            <a:ext cx="552356" cy="554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5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Корреляции и </a:t>
            </a:r>
            <a:r>
              <a:rPr lang="ru-RU" dirty="0" err="1" smtClean="0"/>
              <a:t>каузации</a:t>
            </a: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20" y="1244487"/>
            <a:ext cx="1027214" cy="102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240948"/>
            <a:ext cx="1173480" cy="102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096" y="3019573"/>
            <a:ext cx="1451772" cy="111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57324" y="4137924"/>
            <a:ext cx="2739851" cy="3924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ru-RU" sz="2100" u="sng" dirty="0">
                <a:latin typeface="+mn-lt"/>
                <a:ea typeface="+mn-ea"/>
                <a:cs typeface="+mn-cs"/>
                <a:sym typeface="Calibri"/>
              </a:rPr>
              <a:t>Скрытая переменная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3500720" y="1754536"/>
            <a:ext cx="16952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5512400" y="2494280"/>
            <a:ext cx="1030640" cy="108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2361901" y="2549476"/>
            <a:ext cx="945663" cy="102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Ложные корреляции</a:t>
            </a:r>
            <a:endParaRPr dirty="0"/>
          </a:p>
        </p:txBody>
      </p:sp>
      <p:sp>
        <p:nvSpPr>
          <p:cNvPr id="14" name="Google Shape;94;p13"/>
          <p:cNvSpPr/>
          <p:nvPr/>
        </p:nvSpPr>
        <p:spPr>
          <a:xfrm>
            <a:off x="2143586" y="3769241"/>
            <a:ext cx="4384805" cy="69333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algn="bl" rotWithShape="0">
              <a:srgbClr val="B7B7B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7;p12"/>
          <p:cNvSpPr txBox="1">
            <a:spLocks noGrp="1"/>
          </p:cNvSpPr>
          <p:nvPr>
            <p:ph type="body" idx="1"/>
          </p:nvPr>
        </p:nvSpPr>
        <p:spPr>
          <a:xfrm>
            <a:off x="2151978" y="3896832"/>
            <a:ext cx="4295278" cy="449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dirty="0" smtClean="0">
                <a:hlinkClick r:id="rId3"/>
              </a:rPr>
              <a:t>Примеры с ложными корреляциями</a:t>
            </a:r>
            <a:endParaRPr lang="ru-RU" dirty="0" smtClean="0"/>
          </a:p>
          <a:p>
            <a:pPr marL="0" indent="0">
              <a:buNone/>
            </a:pPr>
            <a:endParaRPr dirty="0"/>
          </a:p>
        </p:txBody>
      </p:sp>
      <p:sp>
        <p:nvSpPr>
          <p:cNvPr id="17" name="Google Shape;81;p13"/>
          <p:cNvSpPr/>
          <p:nvPr/>
        </p:nvSpPr>
        <p:spPr>
          <a:xfrm flipV="1">
            <a:off x="2151977" y="4462567"/>
            <a:ext cx="4370743" cy="64063"/>
          </a:xfrm>
          <a:prstGeom prst="rect">
            <a:avLst/>
          </a:prstGeom>
          <a:solidFill>
            <a:srgbClr val="FFDD2D"/>
          </a:solidFill>
          <a:ln>
            <a:noFill/>
          </a:ln>
          <a:effectLst>
            <a:outerShdw blurRad="142875" algn="bl" rotWithShape="0">
              <a:srgbClr val="B7B7B7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7473" y="3940565"/>
            <a:ext cx="367657" cy="369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036" y="948208"/>
            <a:ext cx="5714890" cy="2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375450" y="402725"/>
            <a:ext cx="39729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Общий</a:t>
            </a:r>
            <a:r>
              <a:rPr lang="ru" dirty="0" smtClean="0"/>
              <a:t> принцип</a:t>
            </a:r>
            <a:endParaRPr dirty="0"/>
          </a:p>
        </p:txBody>
      </p:sp>
      <p:pic>
        <p:nvPicPr>
          <p:cNvPr id="4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3" y="1695737"/>
            <a:ext cx="444500" cy="444500"/>
          </a:xfrm>
          <a:prstGeom prst="rect">
            <a:avLst/>
          </a:prstGeom>
        </p:spPr>
      </p:pic>
      <p:pic>
        <p:nvPicPr>
          <p:cNvPr id="5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3" y="2383744"/>
            <a:ext cx="444500" cy="444500"/>
          </a:xfrm>
          <a:prstGeom prst="rect">
            <a:avLst/>
          </a:prstGeom>
        </p:spPr>
      </p:pic>
      <p:pic>
        <p:nvPicPr>
          <p:cNvPr id="6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23" y="3091584"/>
            <a:ext cx="444500" cy="444500"/>
          </a:xfrm>
          <a:prstGeom prst="rect">
            <a:avLst/>
          </a:prstGeom>
        </p:spPr>
      </p:pic>
      <p:pic>
        <p:nvPicPr>
          <p:cNvPr id="7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5" y="3776273"/>
            <a:ext cx="444500" cy="444500"/>
          </a:xfrm>
          <a:prstGeom prst="rect">
            <a:avLst/>
          </a:prstGeom>
        </p:spPr>
      </p:pic>
      <p:sp>
        <p:nvSpPr>
          <p:cNvPr id="8" name="Скругленный прямоугольник 7"/>
          <p:cNvSpPr>
            <a:spLocks/>
          </p:cNvSpPr>
          <p:nvPr/>
        </p:nvSpPr>
        <p:spPr bwMode="auto">
          <a:xfrm>
            <a:off x="460088" y="1527212"/>
            <a:ext cx="720080" cy="2832767"/>
          </a:xfrm>
          <a:prstGeom prst="roundRect">
            <a:avLst>
              <a:gd name="adj" fmla="val 8569"/>
            </a:avLst>
          </a:prstGeom>
          <a:noFill/>
          <a:ln w="12700">
            <a:solidFill>
              <a:srgbClr val="74A4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defRPr/>
            </a:pPr>
            <a:endParaRPr lang="ru-RU" sz="1400" dirty="0">
              <a:latin typeface="+mj-lt"/>
            </a:endParaRPr>
          </a:p>
        </p:txBody>
      </p:sp>
      <p:sp>
        <p:nvSpPr>
          <p:cNvPr id="9" name="Скругленный прямоугольник 8"/>
          <p:cNvSpPr>
            <a:spLocks/>
          </p:cNvSpPr>
          <p:nvPr/>
        </p:nvSpPr>
        <p:spPr bwMode="auto">
          <a:xfrm>
            <a:off x="1872393" y="1759034"/>
            <a:ext cx="720080" cy="1069051"/>
          </a:xfrm>
          <a:prstGeom prst="roundRect">
            <a:avLst>
              <a:gd name="adj" fmla="val 8569"/>
            </a:avLst>
          </a:prstGeom>
          <a:noFill/>
          <a:ln w="12700">
            <a:solidFill>
              <a:srgbClr val="74A4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defRPr/>
            </a:pPr>
            <a:endParaRPr lang="ru-RU" sz="1400" dirty="0">
              <a:latin typeface="+mj-lt"/>
            </a:endParaRPr>
          </a:p>
        </p:txBody>
      </p:sp>
      <p:sp>
        <p:nvSpPr>
          <p:cNvPr id="10" name="Скругленный прямоугольник 9"/>
          <p:cNvSpPr>
            <a:spLocks/>
          </p:cNvSpPr>
          <p:nvPr/>
        </p:nvSpPr>
        <p:spPr bwMode="auto">
          <a:xfrm>
            <a:off x="1879942" y="3091583"/>
            <a:ext cx="720080" cy="1129189"/>
          </a:xfrm>
          <a:prstGeom prst="roundRect">
            <a:avLst>
              <a:gd name="adj" fmla="val 8569"/>
            </a:avLst>
          </a:prstGeom>
          <a:noFill/>
          <a:ln w="12700">
            <a:solidFill>
              <a:srgbClr val="74A4C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defRPr/>
            </a:pPr>
            <a:endParaRPr lang="ru-RU" sz="1400">
              <a:latin typeface="+mj-lt"/>
            </a:endParaRPr>
          </a:p>
        </p:txBody>
      </p:sp>
      <p:pic>
        <p:nvPicPr>
          <p:cNvPr id="11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291" y="1835360"/>
            <a:ext cx="444500" cy="444500"/>
          </a:xfrm>
          <a:prstGeom prst="rect">
            <a:avLst/>
          </a:prstGeom>
        </p:spPr>
      </p:pic>
      <p:pic>
        <p:nvPicPr>
          <p:cNvPr id="12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82" y="2335955"/>
            <a:ext cx="444500" cy="444500"/>
          </a:xfrm>
          <a:prstGeom prst="rect">
            <a:avLst/>
          </a:prstGeom>
        </p:spPr>
      </p:pic>
      <p:pic>
        <p:nvPicPr>
          <p:cNvPr id="13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32" y="3213536"/>
            <a:ext cx="444500" cy="444500"/>
          </a:xfrm>
          <a:prstGeom prst="rect">
            <a:avLst/>
          </a:prstGeom>
        </p:spPr>
      </p:pic>
      <p:pic>
        <p:nvPicPr>
          <p:cNvPr id="14" name="Picture 81" descr="иконки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732" y="3719252"/>
            <a:ext cx="444500" cy="444500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8" idx="3"/>
            <a:endCxn id="9" idx="1"/>
          </p:cNvCxnSpPr>
          <p:nvPr/>
        </p:nvCxnSpPr>
        <p:spPr>
          <a:xfrm flipV="1">
            <a:off x="1180168" y="2293560"/>
            <a:ext cx="692225" cy="650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3"/>
            <a:endCxn id="10" idx="1"/>
          </p:cNvCxnSpPr>
          <p:nvPr/>
        </p:nvCxnSpPr>
        <p:spPr>
          <a:xfrm>
            <a:off x="1180168" y="2943596"/>
            <a:ext cx="699774" cy="712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  <a:endCxn id="22" idx="1"/>
          </p:cNvCxnSpPr>
          <p:nvPr/>
        </p:nvCxnSpPr>
        <p:spPr>
          <a:xfrm flipV="1">
            <a:off x="2592473" y="2291462"/>
            <a:ext cx="1025303" cy="2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0" idx="3"/>
            <a:endCxn id="23" idx="1"/>
          </p:cNvCxnSpPr>
          <p:nvPr/>
        </p:nvCxnSpPr>
        <p:spPr>
          <a:xfrm>
            <a:off x="2600022" y="3656178"/>
            <a:ext cx="1017754" cy="37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22" idx="3"/>
            <a:endCxn id="26" idx="1"/>
          </p:cNvCxnSpPr>
          <p:nvPr/>
        </p:nvCxnSpPr>
        <p:spPr>
          <a:xfrm>
            <a:off x="4337856" y="2291462"/>
            <a:ext cx="830373" cy="652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23" idx="3"/>
            <a:endCxn id="26" idx="1"/>
          </p:cNvCxnSpPr>
          <p:nvPr/>
        </p:nvCxnSpPr>
        <p:spPr>
          <a:xfrm flipV="1">
            <a:off x="4337856" y="2943595"/>
            <a:ext cx="830373" cy="716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87" descr="иконки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76" y="1931422"/>
            <a:ext cx="720080" cy="720080"/>
          </a:xfrm>
          <a:prstGeom prst="rect">
            <a:avLst/>
          </a:prstGeom>
        </p:spPr>
      </p:pic>
      <p:pic>
        <p:nvPicPr>
          <p:cNvPr id="23" name="Picture 88" descr="иконки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776" y="3299887"/>
            <a:ext cx="720080" cy="720080"/>
          </a:xfrm>
          <a:prstGeom prst="rect">
            <a:avLst/>
          </a:prstGeom>
        </p:spPr>
      </p:pic>
      <p:sp>
        <p:nvSpPr>
          <p:cNvPr id="24" name="Заголовок 1"/>
          <p:cNvSpPr txBox="1">
            <a:spLocks/>
          </p:cNvSpPr>
          <p:nvPr/>
        </p:nvSpPr>
        <p:spPr>
          <a:xfrm>
            <a:off x="4852394" y="709096"/>
            <a:ext cx="1682722" cy="899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 smtClean="0"/>
              <a:t>Сравниваем</a:t>
            </a:r>
          </a:p>
        </p:txBody>
      </p:sp>
      <p:pic>
        <p:nvPicPr>
          <p:cNvPr id="25" name="Picture 70" descr="иконки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295" y="2302401"/>
            <a:ext cx="1282386" cy="1282386"/>
          </a:xfrm>
          <a:prstGeom prst="rect">
            <a:avLst/>
          </a:prstGeom>
        </p:spPr>
      </p:pic>
      <p:pic>
        <p:nvPicPr>
          <p:cNvPr id="26" name="Picture 100" descr="иконки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29" y="2319788"/>
            <a:ext cx="1247613" cy="1247613"/>
          </a:xfrm>
          <a:prstGeom prst="rect">
            <a:avLst/>
          </a:prstGeom>
        </p:spPr>
      </p:pic>
      <p:cxnSp>
        <p:nvCxnSpPr>
          <p:cNvPr id="27" name="Прямая со стрелкой 26"/>
          <p:cNvCxnSpPr>
            <a:stCxn id="26" idx="3"/>
            <a:endCxn id="25" idx="1"/>
          </p:cNvCxnSpPr>
          <p:nvPr/>
        </p:nvCxnSpPr>
        <p:spPr>
          <a:xfrm flipV="1">
            <a:off x="6415842" y="2943594"/>
            <a:ext cx="96245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6814419" y="993710"/>
            <a:ext cx="2286053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Принимаем решение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Заголовок 1"/>
          <p:cNvSpPr txBox="1">
            <a:spLocks/>
          </p:cNvSpPr>
          <p:nvPr/>
        </p:nvSpPr>
        <p:spPr>
          <a:xfrm>
            <a:off x="1391072" y="638818"/>
            <a:ext cx="1682722" cy="10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 smtClean="0"/>
              <a:t>Бьем на</a:t>
            </a:r>
            <a:br>
              <a:rPr lang="ru-RU" b="1" dirty="0" smtClean="0"/>
            </a:br>
            <a:r>
              <a:rPr lang="ru-RU" b="1" dirty="0" smtClean="0"/>
              <a:t> группы</a:t>
            </a:r>
          </a:p>
        </p:txBody>
      </p:sp>
      <p:sp>
        <p:nvSpPr>
          <p:cNvPr id="31" name="Заголовок 1"/>
          <p:cNvSpPr txBox="1">
            <a:spLocks/>
          </p:cNvSpPr>
          <p:nvPr/>
        </p:nvSpPr>
        <p:spPr>
          <a:xfrm>
            <a:off x="1625272" y="1330574"/>
            <a:ext cx="1228538" cy="582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 smtClean="0"/>
              <a:t>Тест (А)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1456126" y="4094115"/>
            <a:ext cx="1696071" cy="469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1400" b="1" dirty="0" smtClean="0"/>
              <a:t>Контроль (В)</a:t>
            </a:r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3121733" y="650093"/>
            <a:ext cx="1682722" cy="1017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b="1" dirty="0" smtClean="0"/>
              <a:t>Делаем изменение</a:t>
            </a:r>
          </a:p>
        </p:txBody>
      </p:sp>
    </p:spTree>
    <p:extLst>
      <p:ext uri="{BB962C8B-B14F-4D97-AF65-F5344CB8AC3E}">
        <p14:creationId xmlns:p14="http://schemas.microsoft.com/office/powerpoint/2010/main" val="311949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4" grpId="0"/>
      <p:bldP spid="28" grpId="0"/>
      <p:bldP spid="29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261150" y="283850"/>
            <a:ext cx="8332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Общий</a:t>
            </a:r>
            <a:r>
              <a:rPr lang="ru" dirty="0" smtClean="0"/>
              <a:t> принцип</a:t>
            </a:r>
            <a:endParaRPr dirty="0"/>
          </a:p>
        </p:txBody>
      </p:sp>
      <p:pic>
        <p:nvPicPr>
          <p:cNvPr id="34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62" y="2224787"/>
            <a:ext cx="5539165" cy="9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инькофф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25688</TotalTime>
  <Words>613</Words>
  <Application>Microsoft Office PowerPoint</Application>
  <PresentationFormat>Экран (16:9)</PresentationFormat>
  <Paragraphs>146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ＭＳ Ｐゴシック</vt:lpstr>
      <vt:lpstr>Arial</vt:lpstr>
      <vt:lpstr>Calibri</vt:lpstr>
      <vt:lpstr>Тинькофф</vt:lpstr>
      <vt:lpstr>AB тесты. Начало</vt:lpstr>
      <vt:lpstr>Обо мне</vt:lpstr>
      <vt:lpstr>Что сегодня будет</vt:lpstr>
      <vt:lpstr>Пример</vt:lpstr>
      <vt:lpstr>Пример</vt:lpstr>
      <vt:lpstr>Корреляции и каузации</vt:lpstr>
      <vt:lpstr>Ложные корреляции</vt:lpstr>
      <vt:lpstr>Общий принцип</vt:lpstr>
      <vt:lpstr>Общий принцип</vt:lpstr>
      <vt:lpstr>Что делают АВ тесты?</vt:lpstr>
      <vt:lpstr>Пример: Фармацевтика</vt:lpstr>
      <vt:lpstr>Пример: Маркетинг</vt:lpstr>
      <vt:lpstr>Пример: Интерфейсы</vt:lpstr>
      <vt:lpstr>Где делят?</vt:lpstr>
      <vt:lpstr>Дизайн теста. 3 этапа</vt:lpstr>
      <vt:lpstr>Статистическая значимость</vt:lpstr>
      <vt:lpstr>Статистическая значимость</vt:lpstr>
      <vt:lpstr>Статистическая значимость</vt:lpstr>
      <vt:lpstr>Статистическая значимость</vt:lpstr>
      <vt:lpstr>Подготовка к тесту</vt:lpstr>
      <vt:lpstr>Когда много метрик</vt:lpstr>
      <vt:lpstr>Подводим итоги. Статзначимость</vt:lpstr>
      <vt:lpstr>Практическая значимость</vt:lpstr>
      <vt:lpstr>Пример. Ухудшающий тест </vt:lpstr>
      <vt:lpstr>Пример. Ухудшающий тест </vt:lpstr>
      <vt:lpstr>Пример. </vt:lpstr>
      <vt:lpstr>Пример. </vt:lpstr>
      <vt:lpstr>Пример. </vt:lpstr>
      <vt:lpstr>Спасибо за внимание!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Продуктовая аналитика</dc:title>
  <dc:creator>Yarygin Aleksey Vladimirovich</dc:creator>
  <cp:lastModifiedBy>Yarygin Aleksey Vladimirovich</cp:lastModifiedBy>
  <cp:revision>181</cp:revision>
  <dcterms:modified xsi:type="dcterms:W3CDTF">2021-03-19T13:58:46Z</dcterms:modified>
</cp:coreProperties>
</file>