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8"/>
  </p:notesMasterIdLst>
  <p:sldIdLst>
    <p:sldId id="256" r:id="rId2"/>
    <p:sldId id="309" r:id="rId3"/>
    <p:sldId id="413" r:id="rId4"/>
    <p:sldId id="259" r:id="rId5"/>
    <p:sldId id="411" r:id="rId6"/>
    <p:sldId id="388" r:id="rId7"/>
    <p:sldId id="412" r:id="rId8"/>
    <p:sldId id="389" r:id="rId9"/>
    <p:sldId id="398" r:id="rId10"/>
    <p:sldId id="403" r:id="rId11"/>
    <p:sldId id="415" r:id="rId12"/>
    <p:sldId id="404" r:id="rId13"/>
    <p:sldId id="408" r:id="rId14"/>
    <p:sldId id="419" r:id="rId15"/>
    <p:sldId id="409" r:id="rId16"/>
    <p:sldId id="399" r:id="rId17"/>
    <p:sldId id="417" r:id="rId18"/>
    <p:sldId id="405" r:id="rId19"/>
    <p:sldId id="420" r:id="rId20"/>
    <p:sldId id="406" r:id="rId21"/>
    <p:sldId id="410" r:id="rId22"/>
    <p:sldId id="407" r:id="rId23"/>
    <p:sldId id="395" r:id="rId24"/>
    <p:sldId id="393" r:id="rId25"/>
    <p:sldId id="394" r:id="rId26"/>
    <p:sldId id="35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9649A9-AFE6-4317-AEEA-078C19FA2597}">
  <a:tblStyle styleId="{BB9649A9-AFE6-4317-AEEA-078C19FA2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249" autoAdjust="0"/>
  </p:normalViewPr>
  <p:slideViewPr>
    <p:cSldViewPr snapToGrid="0">
      <p:cViewPr varScale="1">
        <p:scale>
          <a:sx n="151" d="100"/>
          <a:sy n="151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0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8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77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63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9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3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81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15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5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89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515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8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03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209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132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427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973cb2d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973cb2d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6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3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42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4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8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09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5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125" y="268032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Заголовок+текст">
  <p:cSld name="TITLE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TITLE_AND_BOD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780700" y="4645075"/>
            <a:ext cx="10779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AFAFAF"/>
                </a:solidFill>
              </a:rPr>
              <a:t>Tinkoff.ru</a:t>
            </a:r>
            <a:endParaRPr sz="1300">
              <a:solidFill>
                <a:srgbClr val="AFAFAF"/>
              </a:solidFill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6">
            <a:alphaModFix/>
          </a:blip>
          <a:srcRect r="-19289" b="-109511"/>
          <a:stretch/>
        </p:blipFill>
        <p:spPr>
          <a:xfrm>
            <a:off x="375450" y="4772975"/>
            <a:ext cx="1331425" cy="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1750" y="0"/>
            <a:ext cx="91440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37">
          <p15:clr>
            <a:srgbClr val="EA4335"/>
          </p15:clr>
        </p15:guide>
        <p15:guide id="2" pos="552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practice.ru/python-lesson-6-work-in-jupyter-notebook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78125" y="1108700"/>
            <a:ext cx="7372500" cy="88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</a:t>
            </a:r>
            <a:r>
              <a:rPr lang="ru-RU" dirty="0" smtClean="0"/>
              <a:t> тесты</a:t>
            </a: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Алексей Ярыгин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Какие </a:t>
            </a:r>
            <a:r>
              <a:rPr lang="en-US" dirty="0" smtClean="0">
                <a:latin typeface="Calibri"/>
                <a:cs typeface="Calibri"/>
              </a:rPr>
              <a:t>α</a:t>
            </a:r>
            <a:r>
              <a:rPr lang="ru-RU" dirty="0" smtClean="0">
                <a:latin typeface="Calibri"/>
                <a:cs typeface="Calibri"/>
              </a:rPr>
              <a:t> и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ru-RU" dirty="0" smtClean="0"/>
              <a:t>β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ru-RU" dirty="0" smtClean="0">
                <a:latin typeface="Calibri"/>
                <a:cs typeface="Calibri"/>
              </a:rPr>
              <a:t>брать?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176590"/>
            <a:ext cx="4798282" cy="30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78125" y="1108700"/>
            <a:ext cx="7372500" cy="88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Критерии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z-</a:t>
            </a:r>
            <a:r>
              <a:rPr lang="ru-RU" dirty="0" smtClean="0"/>
              <a:t>критерий для 1 выборки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697516" y="1193062"/>
            <a:ext cx="3766379" cy="2516935"/>
            <a:chOff x="372800" y="1756505"/>
            <a:chExt cx="3424700" cy="2032645"/>
          </a:xfrm>
        </p:grpSpPr>
        <p:grpSp>
          <p:nvGrpSpPr>
            <p:cNvPr id="7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9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49000" y="1190631"/>
                <a:ext cx="3791624" cy="2241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b="1" dirty="0" smtClean="0">
                    <a:latin typeface="Calibri"/>
                    <a:cs typeface="Calibri"/>
                  </a:rPr>
                  <a:t>Выборка</a:t>
                </a:r>
                <a:r>
                  <a:rPr lang="ru-RU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X</a:t>
                </a:r>
                <a:r>
                  <a:rPr lang="en-US" baseline="-25000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, </a:t>
                </a:r>
                <a:r>
                  <a:rPr lang="is-IS" dirty="0">
                    <a:latin typeface="Calibri"/>
                    <a:cs typeface="Calibri"/>
                  </a:rPr>
                  <a:t>… ,X</a:t>
                </a:r>
                <a:r>
                  <a:rPr lang="is-IS" baseline="-25000" dirty="0">
                    <a:latin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cs typeface="Calibri"/>
                  </a:rPr>
                  <a:t>; 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Calibri"/>
                    <a:cs typeface="Calibri"/>
                  </a:rPr>
                  <a:t>X </a:t>
                </a:r>
                <a:r>
                  <a:rPr lang="ru-RU" dirty="0" smtClean="0">
                    <a:latin typeface="Calibri"/>
                    <a:cs typeface="Calibri"/>
                  </a:rPr>
                  <a:t>имеет нормальное распределение с </a:t>
                </a:r>
                <a:r>
                  <a:rPr lang="en-US" dirty="0" smtClean="0">
                    <a:latin typeface="Calibri"/>
                    <a:cs typeface="Calibri"/>
                  </a:rPr>
                  <a:t>(m</a:t>
                </a:r>
                <a:r>
                  <a:rPr lang="en-US" dirty="0">
                    <a:latin typeface="Calibri"/>
                    <a:cs typeface="Calibri"/>
                  </a:rPr>
                  <a:t>, σ</a:t>
                </a:r>
                <a:r>
                  <a:rPr lang="en-US" baseline="30000" dirty="0">
                    <a:latin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cs typeface="Calibri"/>
                  </a:rPr>
                  <a:t>)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i="1" dirty="0">
                    <a:latin typeface="Calibri"/>
                    <a:cs typeface="Calibri"/>
                  </a:rPr>
                  <a:t>σ</a:t>
                </a:r>
                <a:r>
                  <a:rPr lang="ru-RU" i="1" dirty="0">
                    <a:latin typeface="Calibri"/>
                    <a:cs typeface="Calibri"/>
                  </a:rPr>
                  <a:t> - известна </a:t>
                </a:r>
                <a:endParaRPr lang="en-US" i="1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Нулевая гипотеза</a:t>
                </a:r>
                <a:r>
                  <a:rPr lang="en-US" b="1" dirty="0">
                    <a:latin typeface="Calibri"/>
                    <a:cs typeface="Calibri"/>
                  </a:rPr>
                  <a:t> H0</a:t>
                </a:r>
                <a:r>
                  <a:rPr lang="en-US" dirty="0">
                    <a:latin typeface="Calibri"/>
                    <a:cs typeface="Calibri"/>
                  </a:rPr>
                  <a:t>: m = </a:t>
                </a:r>
                <a:r>
                  <a:rPr lang="en-US" dirty="0">
                    <a:latin typeface="Calibri"/>
                    <a:cs typeface="Calibri"/>
                  </a:rPr>
                  <a:t>m</a:t>
                </a:r>
                <a:r>
                  <a:rPr lang="en-US" baseline="-25000" dirty="0">
                    <a:latin typeface="Calibri"/>
                    <a:cs typeface="Calibri"/>
                  </a:rPr>
                  <a:t>0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Альтернативная гипотеза</a:t>
                </a:r>
                <a:r>
                  <a:rPr lang="en-US" b="1" dirty="0">
                    <a:latin typeface="Calibri"/>
                    <a:cs typeface="Calibri"/>
                  </a:rPr>
                  <a:t> H</a:t>
                </a:r>
                <a:r>
                  <a:rPr lang="ru-RU" b="1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m </a:t>
                </a:r>
                <a:r>
                  <a:rPr lang="en-US" dirty="0">
                    <a:latin typeface="Calibri"/>
                    <a:cs typeface="Calibri"/>
                  </a:rPr>
                  <a:t>!= m</a:t>
                </a:r>
                <a:r>
                  <a:rPr lang="en-US" baseline="-25000" dirty="0">
                    <a:latin typeface="Calibri"/>
                    <a:cs typeface="Calibri"/>
                  </a:rPr>
                  <a:t>0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Статистика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cs typeface="Calibri"/>
                              </a:rPr>
                              <m:t>сред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Нулевое распределение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Calibri"/>
                    <a:cs typeface="Calibri"/>
                  </a:rPr>
                  <a:t>– </a:t>
                </a:r>
                <a:r>
                  <a:rPr lang="ru-RU" dirty="0" err="1">
                    <a:latin typeface="Calibri"/>
                    <a:cs typeface="Calibri"/>
                  </a:rPr>
                  <a:t>с.н.р</a:t>
                </a:r>
                <a:r>
                  <a:rPr lang="ru-RU" dirty="0">
                    <a:latin typeface="Calibri"/>
                    <a:cs typeface="Calibri"/>
                  </a:rPr>
                  <a:t>.</a:t>
                </a:r>
                <a:endParaRPr lang="ru-RU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0" y="1190631"/>
                <a:ext cx="3791624" cy="2241832"/>
              </a:xfrm>
              <a:prstGeom prst="rect">
                <a:avLst/>
              </a:prstGeom>
              <a:blipFill>
                <a:blip r:embed="rId3"/>
                <a:stretch>
                  <a:fillRect l="-482" t="-272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oogle Shape;77;p13"/>
          <p:cNvGrpSpPr/>
          <p:nvPr/>
        </p:nvGrpSpPr>
        <p:grpSpPr>
          <a:xfrm>
            <a:off x="5411171" y="1582991"/>
            <a:ext cx="3182179" cy="1849472"/>
            <a:chOff x="372800" y="1756505"/>
            <a:chExt cx="3424700" cy="2032645"/>
          </a:xfrm>
        </p:grpSpPr>
        <p:grpSp>
          <p:nvGrpSpPr>
            <p:cNvPr id="21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23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2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/>
              <p:cNvSpPr/>
              <p:nvPr/>
            </p:nvSpPr>
            <p:spPr>
              <a:xfrm>
                <a:off x="5387900" y="1580559"/>
                <a:ext cx="3202986" cy="1770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cs typeface="Calibri"/>
                                </a:rPr>
                                <m:t>сред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ru-RU" dirty="0" smtClean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Calibri"/>
                          </a:rPr>
                          <m:t>Н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Calibri"/>
                      </a:rPr>
                      <m:t> верна, поэтому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Calibri"/>
                          </a:rPr>
                          <m:t>сред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/>
                    <a:cs typeface="Calibri"/>
                  </a:rPr>
                  <a:t> ~</a:t>
                </a:r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>
                  <a:latin typeface="Calibri"/>
                  <a:ea typeface="Cambria Math" panose="02040503050406030204" pitchFamily="18" charset="0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Calibri"/>
                          </a:rPr>
                          <m:t>сред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 −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m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libri"/>
                        <a:cs typeface="Calibri"/>
                      </a:rPr>
                      <m:t>~</m:t>
                    </m:r>
                  </m:oMath>
                </a14:m>
                <a:r>
                  <a:rPr lang="en-US" dirty="0" smtClean="0">
                    <a:latin typeface="Calibri"/>
                    <a:cs typeface="Calibri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ru-RU" dirty="0" smtClean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:r>
                  <a:rPr lang="en-US" dirty="0" smtClean="0">
                    <a:latin typeface="Calibri"/>
                    <a:cs typeface="Calibri"/>
                  </a:rPr>
                  <a:t>~</a:t>
                </a:r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</m:t>
                        </m:r>
                      </m:e>
                    </m:d>
                  </m:oMath>
                </a14:m>
                <a:endParaRPr lang="ru-RU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00" y="1580559"/>
                <a:ext cx="3202986" cy="1770293"/>
              </a:xfrm>
              <a:prstGeom prst="rect">
                <a:avLst/>
              </a:prstGeom>
              <a:blipFill>
                <a:blip r:embed="rId4"/>
                <a:stretch>
                  <a:fillRect b="-2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7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</a:t>
            </a:r>
            <a:r>
              <a:rPr lang="en-US" dirty="0" smtClean="0"/>
              <a:t>-</a:t>
            </a:r>
            <a:r>
              <a:rPr lang="ru-RU" dirty="0"/>
              <a:t>критерий для 1 выборки</a:t>
            </a:r>
            <a:endParaRPr dirty="0"/>
          </a:p>
        </p:txBody>
      </p:sp>
      <p:grpSp>
        <p:nvGrpSpPr>
          <p:cNvPr id="3" name="Google Shape;77;p13"/>
          <p:cNvGrpSpPr/>
          <p:nvPr/>
        </p:nvGrpSpPr>
        <p:grpSpPr>
          <a:xfrm>
            <a:off x="535845" y="1458164"/>
            <a:ext cx="3766379" cy="2516935"/>
            <a:chOff x="372800" y="1756505"/>
            <a:chExt cx="3424700" cy="2032645"/>
          </a:xfrm>
        </p:grpSpPr>
        <p:grpSp>
          <p:nvGrpSpPr>
            <p:cNvPr id="4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12574" y="1455733"/>
                <a:ext cx="3791624" cy="2243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b="1" dirty="0" smtClean="0">
                    <a:latin typeface="Calibri"/>
                    <a:cs typeface="Calibri"/>
                  </a:rPr>
                  <a:t>Выборка</a:t>
                </a:r>
                <a:r>
                  <a:rPr lang="ru-RU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X</a:t>
                </a:r>
                <a:r>
                  <a:rPr lang="en-US" baseline="-25000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, </a:t>
                </a:r>
                <a:r>
                  <a:rPr lang="is-IS" dirty="0">
                    <a:latin typeface="Calibri"/>
                    <a:cs typeface="Calibri"/>
                  </a:rPr>
                  <a:t>… ,X</a:t>
                </a:r>
                <a:r>
                  <a:rPr lang="is-IS" baseline="-25000" dirty="0">
                    <a:latin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cs typeface="Calibri"/>
                  </a:rPr>
                  <a:t>; 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Calibri"/>
                    <a:cs typeface="Calibri"/>
                  </a:rPr>
                  <a:t>X </a:t>
                </a:r>
                <a:r>
                  <a:rPr lang="ru-RU" dirty="0" smtClean="0">
                    <a:latin typeface="Calibri"/>
                    <a:cs typeface="Calibri"/>
                  </a:rPr>
                  <a:t> имеет нормальное распределение с </a:t>
                </a:r>
                <a:r>
                  <a:rPr lang="en-US" dirty="0" smtClean="0">
                    <a:latin typeface="Calibri"/>
                    <a:cs typeface="Calibri"/>
                  </a:rPr>
                  <a:t>(m</a:t>
                </a:r>
                <a:r>
                  <a:rPr lang="en-US" dirty="0">
                    <a:latin typeface="Calibri"/>
                    <a:cs typeface="Calibri"/>
                  </a:rPr>
                  <a:t>, σ</a:t>
                </a:r>
                <a:r>
                  <a:rPr lang="en-US" baseline="30000" dirty="0">
                    <a:latin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cs typeface="Calibri"/>
                  </a:rPr>
                  <a:t>)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i="1" dirty="0">
                    <a:latin typeface="Calibri"/>
                    <a:cs typeface="Calibri"/>
                  </a:rPr>
                  <a:t>σ</a:t>
                </a:r>
                <a:r>
                  <a:rPr lang="ru-RU" i="1" dirty="0">
                    <a:latin typeface="Calibri"/>
                    <a:cs typeface="Calibri"/>
                  </a:rPr>
                  <a:t> - </a:t>
                </a:r>
                <a:r>
                  <a:rPr lang="ru-RU" i="1" dirty="0" smtClean="0">
                    <a:latin typeface="Calibri"/>
                    <a:cs typeface="Calibri"/>
                  </a:rPr>
                  <a:t>неизвестна </a:t>
                </a:r>
                <a:endParaRPr lang="en-US" i="1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Нулевая гипотеза</a:t>
                </a:r>
                <a:r>
                  <a:rPr lang="en-US" b="1" dirty="0">
                    <a:latin typeface="Calibri"/>
                    <a:cs typeface="Calibri"/>
                  </a:rPr>
                  <a:t> H0</a:t>
                </a:r>
                <a:r>
                  <a:rPr lang="en-US" dirty="0">
                    <a:latin typeface="Calibri"/>
                    <a:cs typeface="Calibri"/>
                  </a:rPr>
                  <a:t>: m = </a:t>
                </a:r>
                <a:r>
                  <a:rPr lang="en-US" dirty="0">
                    <a:latin typeface="Calibri"/>
                    <a:cs typeface="Calibri"/>
                  </a:rPr>
                  <a:t>m</a:t>
                </a:r>
                <a:r>
                  <a:rPr lang="en-US" baseline="-25000" dirty="0">
                    <a:latin typeface="Calibri"/>
                    <a:cs typeface="Calibri"/>
                  </a:rPr>
                  <a:t>0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Альтернативная гипотеза</a:t>
                </a:r>
                <a:r>
                  <a:rPr lang="en-US" b="1" dirty="0">
                    <a:latin typeface="Calibri"/>
                    <a:cs typeface="Calibri"/>
                  </a:rPr>
                  <a:t> H</a:t>
                </a:r>
                <a:r>
                  <a:rPr lang="ru-RU" b="1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m </a:t>
                </a:r>
                <a:r>
                  <a:rPr lang="en-US" dirty="0">
                    <a:latin typeface="Calibri"/>
                    <a:cs typeface="Calibri"/>
                  </a:rPr>
                  <a:t>!= m</a:t>
                </a:r>
                <a:r>
                  <a:rPr lang="en-US" baseline="-25000" dirty="0">
                    <a:latin typeface="Calibri"/>
                    <a:cs typeface="Calibri"/>
                  </a:rPr>
                  <a:t>0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Статистика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cs typeface="Calibri"/>
                              </a:rPr>
                              <m:t>сред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Нулевое распределение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libri"/>
                        <a:cs typeface="Calibri"/>
                      </a:rPr>
                      <m:t>~</m:t>
                    </m:r>
                  </m:oMath>
                </a14:m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:r>
                  <a:rPr lang="en-US" dirty="0" smtClean="0">
                    <a:latin typeface="Calibri"/>
                    <a:cs typeface="Calibri"/>
                  </a:rPr>
                  <a:t>t(n-1)</a:t>
                </a:r>
                <a:endParaRPr lang="ru-RU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4" y="1455733"/>
                <a:ext cx="3791624" cy="2243178"/>
              </a:xfrm>
              <a:prstGeom prst="rect">
                <a:avLst/>
              </a:prstGeom>
              <a:blipFill>
                <a:blip r:embed="rId3"/>
                <a:stretch>
                  <a:fillRect l="-482" t="-543" b="-5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663" y="1055450"/>
            <a:ext cx="4180756" cy="34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Двухвыборочный</a:t>
            </a:r>
            <a:r>
              <a:rPr lang="ru-RU" dirty="0" smtClean="0"/>
              <a:t> </a:t>
            </a:r>
            <a:r>
              <a:rPr lang="en-US" dirty="0" smtClean="0"/>
              <a:t>z-</a:t>
            </a:r>
            <a:r>
              <a:rPr lang="ru-RU" dirty="0" smtClean="0"/>
              <a:t>критерий</a:t>
            </a:r>
            <a:endParaRPr dirty="0"/>
          </a:p>
        </p:txBody>
      </p:sp>
      <p:grpSp>
        <p:nvGrpSpPr>
          <p:cNvPr id="3" name="Google Shape;77;p13"/>
          <p:cNvGrpSpPr/>
          <p:nvPr/>
        </p:nvGrpSpPr>
        <p:grpSpPr>
          <a:xfrm>
            <a:off x="608771" y="1396694"/>
            <a:ext cx="4572829" cy="2891585"/>
            <a:chOff x="372800" y="1756505"/>
            <a:chExt cx="3424700" cy="2032645"/>
          </a:xfrm>
        </p:grpSpPr>
        <p:grpSp>
          <p:nvGrpSpPr>
            <p:cNvPr id="4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8771" y="1396694"/>
                <a:ext cx="4569289" cy="2666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600" b="1" dirty="0" smtClean="0">
                    <a:latin typeface="Calibri"/>
                    <a:cs typeface="Calibri"/>
                  </a:rPr>
                  <a:t>Выборки</a:t>
                </a:r>
                <a:r>
                  <a:rPr lang="ru-RU" sz="1600" dirty="0" smtClean="0">
                    <a:latin typeface="Calibri"/>
                    <a:cs typeface="Calibri"/>
                  </a:rPr>
                  <a:t>: </a:t>
                </a:r>
                <a:r>
                  <a:rPr lang="en-US" sz="1600" dirty="0">
                    <a:latin typeface="Calibri"/>
                    <a:cs typeface="Calibri"/>
                  </a:rPr>
                  <a:t>X</a:t>
                </a:r>
                <a:r>
                  <a:rPr lang="ru-RU" sz="1600" baseline="-25000" dirty="0">
                    <a:latin typeface="Calibri"/>
                    <a:cs typeface="Calibri"/>
                  </a:rPr>
                  <a:t>11</a:t>
                </a:r>
                <a:r>
                  <a:rPr lang="en-US" sz="1600" dirty="0">
                    <a:latin typeface="Calibri"/>
                    <a:cs typeface="Calibri"/>
                  </a:rPr>
                  <a:t>, </a:t>
                </a:r>
                <a:r>
                  <a:rPr lang="is-IS" sz="1600" dirty="0">
                    <a:latin typeface="Calibri"/>
                    <a:cs typeface="Calibri"/>
                  </a:rPr>
                  <a:t>… ,X</a:t>
                </a:r>
                <a:r>
                  <a:rPr lang="ru-RU" sz="1600" baseline="-25000" dirty="0">
                    <a:latin typeface="Calibri"/>
                    <a:cs typeface="Calibri"/>
                  </a:rPr>
                  <a:t>1</a:t>
                </a:r>
                <a:r>
                  <a:rPr lang="en-US" sz="1600" baseline="-25000" dirty="0" smtClean="0">
                    <a:latin typeface="Calibri"/>
                    <a:cs typeface="Calibri"/>
                  </a:rPr>
                  <a:t>n</a:t>
                </a:r>
                <a:r>
                  <a:rPr lang="en-US" sz="1600" dirty="0" smtClean="0">
                    <a:latin typeface="Calibri"/>
                    <a:cs typeface="Calibri"/>
                  </a:rPr>
                  <a:t>; </a:t>
                </a:r>
                <a:r>
                  <a:rPr lang="en-US" sz="1600" dirty="0">
                    <a:latin typeface="Calibri"/>
                    <a:cs typeface="Calibri"/>
                  </a:rPr>
                  <a:t>X</a:t>
                </a:r>
                <a:r>
                  <a:rPr lang="en-US" sz="1600" baseline="-25000" dirty="0">
                    <a:latin typeface="Calibri"/>
                    <a:cs typeface="Calibri"/>
                  </a:rPr>
                  <a:t>1</a:t>
                </a:r>
                <a:r>
                  <a:rPr lang="en-US" sz="1600" dirty="0">
                    <a:latin typeface="Calibri"/>
                    <a:cs typeface="Calibri"/>
                  </a:rPr>
                  <a:t> </a:t>
                </a:r>
                <a:r>
                  <a:rPr lang="ru-RU" sz="160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Calibri"/>
                        <a:cs typeface="Calibri"/>
                      </a:rPr>
                      <m:t>~</m:t>
                    </m:r>
                  </m:oMath>
                </a14:m>
                <a:r>
                  <a:rPr lang="en-US" sz="1600" dirty="0">
                    <a:latin typeface="Calibri"/>
                    <a:cs typeface="Calibri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,  </m:t>
                        </m:r>
                        <m:sSubSup>
                          <m:sSub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1600" dirty="0" smtClean="0">
                    <a:latin typeface="Calibri"/>
                    <a:cs typeface="Calibri"/>
                  </a:rPr>
                  <a:t>	</a:t>
                </a:r>
                <a:endParaRPr lang="en-US" sz="1600" dirty="0" smtClean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600" dirty="0">
                    <a:latin typeface="Calibri"/>
                    <a:cs typeface="Calibri"/>
                  </a:rPr>
                  <a:t>	</a:t>
                </a:r>
                <a:r>
                  <a:rPr lang="en-US" sz="1600" dirty="0" smtClean="0">
                    <a:latin typeface="Calibri"/>
                    <a:cs typeface="Calibri"/>
                  </a:rPr>
                  <a:t>X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21</a:t>
                </a:r>
                <a:r>
                  <a:rPr lang="en-US" sz="1600" dirty="0" smtClean="0">
                    <a:latin typeface="Calibri"/>
                    <a:cs typeface="Calibri"/>
                  </a:rPr>
                  <a:t>, </a:t>
                </a:r>
                <a:r>
                  <a:rPr lang="is-IS" sz="1600" dirty="0" smtClean="0">
                    <a:latin typeface="Calibri"/>
                    <a:cs typeface="Calibri"/>
                  </a:rPr>
                  <a:t>… ,X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2</a:t>
                </a:r>
                <a:r>
                  <a:rPr lang="en-US" sz="1600" baseline="-25000" dirty="0" smtClean="0">
                    <a:latin typeface="Calibri"/>
                    <a:cs typeface="Calibri"/>
                  </a:rPr>
                  <a:t>k</a:t>
                </a:r>
                <a:r>
                  <a:rPr lang="en-US" sz="1600" dirty="0" smtClean="0">
                    <a:latin typeface="Calibri"/>
                    <a:cs typeface="Calibri"/>
                  </a:rPr>
                  <a:t>; X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2</a:t>
                </a:r>
                <a:r>
                  <a:rPr lang="en-US" sz="1600" dirty="0" smtClean="0">
                    <a:latin typeface="Calibri"/>
                    <a:cs typeface="Calibri"/>
                  </a:rPr>
                  <a:t> </a:t>
                </a:r>
                <a:r>
                  <a:rPr lang="ru-RU" sz="1600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Calibri"/>
                        <a:cs typeface="Calibri"/>
                      </a:rPr>
                      <m:t>~</m:t>
                    </m:r>
                  </m:oMath>
                </a14:m>
                <a:r>
                  <a:rPr lang="en-US" sz="1600" dirty="0">
                    <a:latin typeface="Calibri"/>
                    <a:cs typeface="Calibri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b="1" dirty="0" smtClean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latin typeface="Calibri"/>
                    <a:cs typeface="Calibri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US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/>
                    <a:cs typeface="Calibri"/>
                  </a:rPr>
                  <a:t> </a:t>
                </a:r>
                <a:r>
                  <a:rPr lang="ru-RU" sz="1600" dirty="0" smtClean="0">
                    <a:latin typeface="Calibri"/>
                    <a:cs typeface="Calibri"/>
                  </a:rPr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ru-R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  <m:sup>
                        <m:r>
                          <a:rPr lang="en-US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1600" dirty="0" smtClean="0">
                    <a:latin typeface="Calibri"/>
                    <a:cs typeface="Calibri"/>
                  </a:rPr>
                  <a:t> известны</a:t>
                </a:r>
                <a:endParaRPr lang="en-US" sz="1600" dirty="0" smtClean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1600" b="1" dirty="0" smtClean="0">
                    <a:latin typeface="Calibri"/>
                    <a:cs typeface="Calibri"/>
                  </a:rPr>
                  <a:t>Нулевая </a:t>
                </a:r>
                <a:r>
                  <a:rPr lang="ru-RU" sz="1600" b="1" dirty="0">
                    <a:latin typeface="Calibri"/>
                    <a:cs typeface="Calibri"/>
                  </a:rPr>
                  <a:t>гипотеза</a:t>
                </a:r>
                <a:r>
                  <a:rPr lang="en-US" sz="1600" b="1" dirty="0">
                    <a:latin typeface="Calibri"/>
                    <a:cs typeface="Calibri"/>
                  </a:rPr>
                  <a:t> H0</a:t>
                </a:r>
                <a:r>
                  <a:rPr lang="en-US" sz="1600" dirty="0">
                    <a:latin typeface="Calibri"/>
                    <a:cs typeface="Calibri"/>
                  </a:rPr>
                  <a:t>: </a:t>
                </a:r>
                <a:r>
                  <a:rPr lang="en-US" sz="1600" dirty="0">
                    <a:latin typeface="Calibri"/>
                    <a:cs typeface="Calibri"/>
                  </a:rPr>
                  <a:t>m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1</a:t>
                </a:r>
                <a:r>
                  <a:rPr lang="en-US" sz="1600" dirty="0" smtClean="0">
                    <a:latin typeface="Calibri"/>
                    <a:cs typeface="Calibri"/>
                  </a:rPr>
                  <a:t> </a:t>
                </a:r>
                <a:r>
                  <a:rPr lang="en-US" sz="1600" dirty="0">
                    <a:latin typeface="Calibri"/>
                    <a:cs typeface="Calibri"/>
                  </a:rPr>
                  <a:t>= </a:t>
                </a:r>
                <a:r>
                  <a:rPr lang="en-US" sz="1600" dirty="0" smtClean="0">
                    <a:latin typeface="Calibri"/>
                    <a:cs typeface="Calibri"/>
                  </a:rPr>
                  <a:t>m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2</a:t>
                </a:r>
                <a:r>
                  <a:rPr lang="ru-RU" sz="1600" dirty="0" smtClean="0">
                    <a:latin typeface="Calibri"/>
                    <a:cs typeface="Calibri"/>
                  </a:rPr>
                  <a:t> </a:t>
                </a:r>
                <a:endParaRPr lang="en-US" sz="1600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1600" b="1" dirty="0">
                    <a:latin typeface="Calibri"/>
                    <a:cs typeface="Calibri"/>
                  </a:rPr>
                  <a:t>Альтернативная гипотеза</a:t>
                </a:r>
                <a:r>
                  <a:rPr lang="en-US" sz="1600" b="1" dirty="0">
                    <a:latin typeface="Calibri"/>
                    <a:cs typeface="Calibri"/>
                  </a:rPr>
                  <a:t> H</a:t>
                </a:r>
                <a:r>
                  <a:rPr lang="ru-RU" sz="1600" b="1" dirty="0">
                    <a:latin typeface="Calibri"/>
                    <a:cs typeface="Calibri"/>
                  </a:rPr>
                  <a:t>1</a:t>
                </a:r>
                <a:r>
                  <a:rPr lang="en-US" sz="1600" dirty="0">
                    <a:latin typeface="Calibri"/>
                    <a:cs typeface="Calibri"/>
                  </a:rPr>
                  <a:t>: </a:t>
                </a:r>
                <a:r>
                  <a:rPr lang="en-US" sz="1600" dirty="0" smtClean="0">
                    <a:latin typeface="Calibri"/>
                    <a:cs typeface="Calibri"/>
                  </a:rPr>
                  <a:t>m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1</a:t>
                </a:r>
                <a:r>
                  <a:rPr lang="en-US" sz="1600" dirty="0" smtClean="0">
                    <a:latin typeface="Calibri"/>
                    <a:cs typeface="Calibri"/>
                  </a:rPr>
                  <a:t> </a:t>
                </a:r>
                <a:r>
                  <a:rPr lang="ru-RU" sz="1600" dirty="0">
                    <a:latin typeface="Calibri"/>
                    <a:cs typeface="Calibri"/>
                  </a:rPr>
                  <a:t>(!</a:t>
                </a:r>
                <a:r>
                  <a:rPr lang="en-US" sz="1600" dirty="0">
                    <a:latin typeface="Calibri"/>
                    <a:cs typeface="Calibri"/>
                  </a:rPr>
                  <a:t>=, &lt;=, &gt;=) </a:t>
                </a:r>
                <a:r>
                  <a:rPr lang="en-US" sz="1600" dirty="0" smtClean="0">
                    <a:latin typeface="Calibri"/>
                    <a:cs typeface="Calibri"/>
                  </a:rPr>
                  <a:t>m</a:t>
                </a:r>
                <a:r>
                  <a:rPr lang="ru-RU" sz="1600" baseline="-25000" dirty="0" smtClean="0">
                    <a:latin typeface="Calibri"/>
                    <a:cs typeface="Calibri"/>
                  </a:rPr>
                  <a:t>2</a:t>
                </a:r>
                <a:r>
                  <a:rPr lang="ru-RU" sz="1600" dirty="0" smtClean="0">
                    <a:latin typeface="Calibri"/>
                    <a:cs typeface="Calibri"/>
                  </a:rPr>
                  <a:t> </a:t>
                </a:r>
                <a:endParaRPr lang="en-US" sz="1600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1600" b="1" dirty="0">
                    <a:latin typeface="Calibri"/>
                    <a:cs typeface="Calibri"/>
                  </a:rPr>
                  <a:t>Статистика</a:t>
                </a:r>
                <a:r>
                  <a:rPr lang="en-US" sz="1600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/>
                      </a:rPr>
                      <m:t>𝑍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𝑘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sz="1600" b="1" dirty="0" smtClean="0">
                    <a:latin typeface="Calibri"/>
                    <a:cs typeface="Calibri"/>
                  </a:rPr>
                  <a:t> </a:t>
                </a:r>
                <a:endParaRPr lang="ru-RU" sz="1600" b="1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1600" b="1" dirty="0" smtClean="0">
                    <a:latin typeface="Calibri"/>
                    <a:cs typeface="Calibri"/>
                  </a:rPr>
                  <a:t>Нулевое распределение</a:t>
                </a:r>
                <a:r>
                  <a:rPr lang="en-US" sz="1600" dirty="0" smtClean="0">
                    <a:latin typeface="Calibri"/>
                    <a:cs typeface="Calibri"/>
                  </a:rPr>
                  <a:t>: </a:t>
                </a:r>
                <a:r>
                  <a:rPr lang="en-US" sz="1600" dirty="0" smtClean="0">
                    <a:latin typeface="Calibri"/>
                    <a:cs typeface="Calibri"/>
                  </a:rPr>
                  <a:t>Z(X</a:t>
                </a:r>
                <a:r>
                  <a:rPr lang="ru-RU" sz="1600" baseline="-25000" dirty="0">
                    <a:latin typeface="Calibri"/>
                    <a:cs typeface="Calibri"/>
                  </a:rPr>
                  <a:t>1</a:t>
                </a:r>
                <a:r>
                  <a:rPr lang="ru-RU" sz="1600" dirty="0">
                    <a:latin typeface="Calibri"/>
                    <a:cs typeface="Calibri"/>
                  </a:rPr>
                  <a:t> </a:t>
                </a:r>
                <a:r>
                  <a:rPr lang="en-US" sz="1600" dirty="0">
                    <a:latin typeface="Calibri"/>
                    <a:cs typeface="Calibri"/>
                  </a:rPr>
                  <a:t>, X</a:t>
                </a:r>
                <a:r>
                  <a:rPr lang="en-US" sz="1600" baseline="-25000" dirty="0">
                    <a:latin typeface="Calibri"/>
                    <a:cs typeface="Calibri"/>
                  </a:rPr>
                  <a:t>2</a:t>
                </a:r>
                <a:r>
                  <a:rPr lang="en-US" sz="1600" dirty="0">
                    <a:latin typeface="Calibri"/>
                    <a:cs typeface="Calibri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Calibri"/>
                        <a:cs typeface="Calibri"/>
                      </a:rPr>
                      <m:t>~</m:t>
                    </m:r>
                  </m:oMath>
                </a14:m>
                <a:r>
                  <a:rPr lang="en-US" sz="1600" dirty="0">
                    <a:latin typeface="Calibri"/>
                    <a:cs typeface="Calibri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</m:t>
                        </m:r>
                      </m:e>
                    </m:d>
                  </m:oMath>
                </a14:m>
                <a:endParaRPr lang="ru-RU" sz="160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1" y="1396694"/>
                <a:ext cx="4569289" cy="2666692"/>
              </a:xfrm>
              <a:prstGeom prst="rect">
                <a:avLst/>
              </a:prstGeom>
              <a:blipFill>
                <a:blip r:embed="rId3"/>
                <a:stretch>
                  <a:fillRect l="-801" t="-4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oogle Shape;77;p13"/>
          <p:cNvGrpSpPr/>
          <p:nvPr/>
        </p:nvGrpSpPr>
        <p:grpSpPr>
          <a:xfrm>
            <a:off x="5898491" y="1396694"/>
            <a:ext cx="2650409" cy="1511654"/>
            <a:chOff x="372800" y="1756505"/>
            <a:chExt cx="3424700" cy="2032645"/>
          </a:xfrm>
        </p:grpSpPr>
        <p:grpSp>
          <p:nvGrpSpPr>
            <p:cNvPr id="11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13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Google Shape;80;p13"/>
                  <p:cNvSpPr txBox="1"/>
                  <p:nvPr/>
                </p:nvSpPr>
                <p:spPr>
                  <a:xfrm>
                    <a:off x="372800" y="1756505"/>
                    <a:ext cx="3422048" cy="19716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285750" lvl="0" indent="-285750">
                      <a:lnSpc>
                        <a:spcPct val="115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ru-RU" dirty="0" smtClean="0">
                        <a:solidFill>
                          <a:srgbClr val="333333"/>
                        </a:solidFill>
                      </a:rPr>
                      <a:t>Если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ru-RU" dirty="0" smtClean="0">
                        <a:solidFill>
                          <a:srgbClr val="333333"/>
                        </a:solidFill>
                      </a:rPr>
                      <a:t> неизвестны, то опять заменяем на </a:t>
                    </a:r>
                    <a:r>
                      <a:rPr lang="en-US" dirty="0" smtClean="0">
                        <a:solidFill>
                          <a:srgbClr val="333333"/>
                        </a:solidFill>
                      </a:rPr>
                      <a:t>S. </a:t>
                    </a:r>
                    <a:r>
                      <a:rPr lang="ru-RU" dirty="0" smtClean="0">
                        <a:solidFill>
                          <a:srgbClr val="333333"/>
                        </a:solidFill>
                      </a:rPr>
                      <a:t>И будет Стьюдент</a:t>
                    </a:r>
                  </a:p>
                  <a:p>
                    <a:pPr marL="285750" lvl="0" indent="-285750">
                      <a:lnSpc>
                        <a:spcPct val="115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ru-RU" dirty="0" smtClean="0"/>
                      <a:t>Еще выборки могут быть зависимы</a:t>
                    </a:r>
                    <a:endParaRPr dirty="0"/>
                  </a:p>
                </p:txBody>
              </p:sp>
            </mc:Choice>
            <mc:Fallback>
              <p:sp>
                <p:nvSpPr>
                  <p:cNvPr id="14" name="Google Shape;80;p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00" y="1756505"/>
                    <a:ext cx="3422048" cy="19716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7;p13"/>
          <p:cNvGrpSpPr/>
          <p:nvPr/>
        </p:nvGrpSpPr>
        <p:grpSpPr>
          <a:xfrm>
            <a:off x="5291351" y="3327317"/>
            <a:ext cx="3719299" cy="489176"/>
            <a:chOff x="375450" y="1756578"/>
            <a:chExt cx="3422050" cy="2032572"/>
          </a:xfrm>
        </p:grpSpPr>
        <p:sp>
          <p:nvSpPr>
            <p:cNvPr id="16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5296237" y="3327191"/>
            <a:ext cx="36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 smtClean="0"/>
              <a:t>Ноутбук «</a:t>
            </a:r>
            <a:r>
              <a:rPr lang="ru-RU" sz="1600" dirty="0" err="1"/>
              <a:t>Двухвыборочный</a:t>
            </a:r>
            <a:r>
              <a:rPr lang="ru-RU" sz="1600" dirty="0"/>
              <a:t> </a:t>
            </a:r>
            <a:r>
              <a:rPr lang="en-US" sz="1600" dirty="0" smtClean="0"/>
              <a:t>z-</a:t>
            </a:r>
            <a:r>
              <a:rPr lang="ru-RU" sz="1600" dirty="0" smtClean="0"/>
              <a:t>тест»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00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Проверка на нормальность</a:t>
            </a:r>
            <a:endParaRPr dirty="0"/>
          </a:p>
        </p:txBody>
      </p:sp>
      <p:grpSp>
        <p:nvGrpSpPr>
          <p:cNvPr id="10" name="Google Shape;77;p13"/>
          <p:cNvGrpSpPr/>
          <p:nvPr/>
        </p:nvGrpSpPr>
        <p:grpSpPr>
          <a:xfrm>
            <a:off x="1015171" y="1945172"/>
            <a:ext cx="2650409" cy="1202512"/>
            <a:chOff x="372800" y="1756505"/>
            <a:chExt cx="3424700" cy="2032645"/>
          </a:xfrm>
        </p:grpSpPr>
        <p:grpSp>
          <p:nvGrpSpPr>
            <p:cNvPr id="11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13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33"/>
                    </a:solidFill>
                  </a:rPr>
                  <a:t>Q-Q </a:t>
                </a:r>
                <a:r>
                  <a:rPr lang="ru-RU" dirty="0" smtClean="0">
                    <a:solidFill>
                      <a:srgbClr val="333333"/>
                    </a:solidFill>
                  </a:rPr>
                  <a:t>график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Шапиро-</a:t>
                </a:r>
                <a:r>
                  <a:rPr lang="ru-RU" dirty="0" err="1" smtClean="0">
                    <a:solidFill>
                      <a:srgbClr val="333333"/>
                    </a:solidFill>
                  </a:rPr>
                  <a:t>Уилка</a:t>
                </a:r>
                <a:endParaRPr lang="ru-RU" dirty="0" smtClean="0">
                  <a:solidFill>
                    <a:srgbClr val="333333"/>
                  </a:solidFill>
                </a:endParaRP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Колмогорова-Смирнова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…</a:t>
                </a:r>
                <a:endParaRPr dirty="0"/>
              </a:p>
            </p:txBody>
          </p:sp>
        </p:grpSp>
        <p:sp>
          <p:nvSpPr>
            <p:cNvPr id="12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7;p13"/>
          <p:cNvGrpSpPr/>
          <p:nvPr/>
        </p:nvGrpSpPr>
        <p:grpSpPr>
          <a:xfrm>
            <a:off x="4834151" y="2254167"/>
            <a:ext cx="3922499" cy="489176"/>
            <a:chOff x="375450" y="1756578"/>
            <a:chExt cx="3422050" cy="2032572"/>
          </a:xfrm>
        </p:grpSpPr>
        <p:sp>
          <p:nvSpPr>
            <p:cNvPr id="16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4839037" y="2254041"/>
            <a:ext cx="39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 smtClean="0"/>
              <a:t>Ноутбук «Колмогоров-Смирнов»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887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z-</a:t>
            </a:r>
            <a:r>
              <a:rPr lang="ru-RU" dirty="0" smtClean="0"/>
              <a:t>тест для доли</a:t>
            </a:r>
            <a:endParaRPr dirty="0"/>
          </a:p>
        </p:txBody>
      </p:sp>
      <p:grpSp>
        <p:nvGrpSpPr>
          <p:cNvPr id="7" name="Google Shape;77;p13"/>
          <p:cNvGrpSpPr/>
          <p:nvPr/>
        </p:nvGrpSpPr>
        <p:grpSpPr>
          <a:xfrm>
            <a:off x="535845" y="1458164"/>
            <a:ext cx="3766379" cy="2516935"/>
            <a:chOff x="372800" y="1756505"/>
            <a:chExt cx="3424700" cy="2032645"/>
          </a:xfrm>
        </p:grpSpPr>
        <p:grpSp>
          <p:nvGrpSpPr>
            <p:cNvPr id="8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10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9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512574" y="1455733"/>
                <a:ext cx="3791624" cy="2264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Выборка</a:t>
                </a:r>
                <a:r>
                  <a:rPr lang="ru-RU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X</a:t>
                </a:r>
                <a:r>
                  <a:rPr lang="en-US" baseline="-25000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, </a:t>
                </a:r>
                <a:r>
                  <a:rPr lang="is-IS" dirty="0">
                    <a:latin typeface="Calibri"/>
                    <a:cs typeface="Calibri"/>
                  </a:rPr>
                  <a:t>… ,X</a:t>
                </a:r>
                <a:r>
                  <a:rPr lang="is-IS" baseline="-25000" dirty="0">
                    <a:latin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cs typeface="Calibri"/>
                  </a:rPr>
                  <a:t>; 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Calibri"/>
                    <a:cs typeface="Calibri"/>
                  </a:rPr>
                  <a:t>X 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ru-RU" dirty="0">
                    <a:latin typeface="Calibri"/>
                    <a:cs typeface="Calibri"/>
                  </a:rPr>
                  <a:t>имеет </a:t>
                </a:r>
                <a:r>
                  <a:rPr lang="ru-RU" dirty="0">
                    <a:latin typeface="Calibri"/>
                    <a:cs typeface="Calibri"/>
                  </a:rPr>
                  <a:t>распределение Бернулли с</a:t>
                </a:r>
                <a:r>
                  <a:rPr lang="en-US" dirty="0">
                    <a:latin typeface="Calibri"/>
                    <a:cs typeface="Calibri"/>
                  </a:rPr>
                  <a:t> </a:t>
                </a:r>
                <a:r>
                  <a:rPr lang="ru-RU" dirty="0">
                    <a:latin typeface="Calibri"/>
                    <a:cs typeface="Calibri"/>
                  </a:rPr>
                  <a:t>параметром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Нулевая </a:t>
                </a:r>
                <a:r>
                  <a:rPr lang="ru-RU" b="1" dirty="0">
                    <a:latin typeface="Calibri"/>
                    <a:cs typeface="Calibri"/>
                  </a:rPr>
                  <a:t>гипотеза</a:t>
                </a:r>
                <a:r>
                  <a:rPr lang="en-US" b="1" dirty="0">
                    <a:latin typeface="Calibri"/>
                    <a:cs typeface="Calibri"/>
                  </a:rPr>
                  <a:t> H0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p </a:t>
                </a:r>
                <a:r>
                  <a:rPr lang="en-US" dirty="0">
                    <a:latin typeface="Calibri"/>
                    <a:cs typeface="Calibri"/>
                  </a:rPr>
                  <a:t>=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en-US" baseline="-25000" dirty="0">
                    <a:latin typeface="Calibri"/>
                    <a:cs typeface="Calibri"/>
                  </a:rPr>
                  <a:t>0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Альтернативная гипотеза</a:t>
                </a:r>
                <a:r>
                  <a:rPr lang="en-US" b="1" dirty="0">
                    <a:latin typeface="Calibri"/>
                    <a:cs typeface="Calibri"/>
                  </a:rPr>
                  <a:t> H</a:t>
                </a:r>
                <a:r>
                  <a:rPr lang="ru-RU" b="1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p </a:t>
                </a:r>
                <a:r>
                  <a:rPr lang="ru-RU" dirty="0">
                    <a:latin typeface="Calibri"/>
                    <a:cs typeface="Calibri"/>
                  </a:rPr>
                  <a:t>(!</a:t>
                </a:r>
                <a:r>
                  <a:rPr lang="en-US" dirty="0">
                    <a:latin typeface="Calibri"/>
                    <a:cs typeface="Calibri"/>
                  </a:rPr>
                  <a:t>=, &lt;=, &gt;=)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en-US" baseline="-25000" dirty="0">
                    <a:latin typeface="Calibri"/>
                    <a:cs typeface="Calibri"/>
                  </a:rPr>
                  <a:t>0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Статистика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cs typeface="Calibri"/>
                              </a:rPr>
                              <m:t>сред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Нулевое распределение</a:t>
                </a:r>
                <a:r>
                  <a:rPr lang="en-US" dirty="0">
                    <a:latin typeface="Calibri"/>
                    <a:cs typeface="Calibri"/>
                  </a:rPr>
                  <a:t>: T(</a:t>
                </a:r>
                <a:r>
                  <a:rPr lang="en-US" dirty="0" err="1">
                    <a:latin typeface="Calibri"/>
                    <a:cs typeface="Calibri"/>
                  </a:rPr>
                  <a:t>X</a:t>
                </a:r>
                <a:r>
                  <a:rPr lang="en-US" baseline="30000" dirty="0" err="1">
                    <a:latin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cs typeface="Calibri"/>
                  </a:rPr>
                  <a:t>) – </a:t>
                </a:r>
                <a:r>
                  <a:rPr lang="ru-RU" dirty="0" err="1">
                    <a:latin typeface="Calibri"/>
                    <a:cs typeface="Calibri"/>
                  </a:rPr>
                  <a:t>с.н.р</a:t>
                </a:r>
                <a:r>
                  <a:rPr lang="ru-RU" dirty="0">
                    <a:latin typeface="Calibri"/>
                    <a:cs typeface="Calibri"/>
                  </a:rPr>
                  <a:t>.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4" y="1455733"/>
                <a:ext cx="3791624" cy="2264081"/>
              </a:xfrm>
              <a:prstGeom prst="rect">
                <a:avLst/>
              </a:prstGeom>
              <a:blipFill>
                <a:blip r:embed="rId3"/>
                <a:stretch>
                  <a:fillRect l="-482" t="-539" b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oogle Shape;77;p13"/>
          <p:cNvGrpSpPr/>
          <p:nvPr/>
        </p:nvGrpSpPr>
        <p:grpSpPr>
          <a:xfrm>
            <a:off x="5411171" y="1894141"/>
            <a:ext cx="3182179" cy="804609"/>
            <a:chOff x="372800" y="1756505"/>
            <a:chExt cx="3424700" cy="2032645"/>
          </a:xfrm>
        </p:grpSpPr>
        <p:grpSp>
          <p:nvGrpSpPr>
            <p:cNvPr id="14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1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5387900" y="1891709"/>
            <a:ext cx="32029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 smtClean="0">
                <a:latin typeface="Calibri"/>
                <a:cs typeface="Calibri"/>
              </a:rPr>
              <a:t>Условия: </a:t>
            </a:r>
            <a:r>
              <a:rPr lang="ru-RU" dirty="0" smtClean="0">
                <a:latin typeface="Calibri"/>
                <a:cs typeface="Calibri"/>
              </a:rPr>
              <a:t>Есть монетка. Подбрасываем ее 10 раз.  Выпало 7 орлов. Монетка честная?</a:t>
            </a:r>
            <a:endParaRPr lang="ru-R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9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z-</a:t>
            </a:r>
            <a:r>
              <a:rPr lang="ru-RU" dirty="0" smtClean="0"/>
              <a:t>тест для двух долей</a:t>
            </a:r>
            <a:endParaRPr dirty="0"/>
          </a:p>
        </p:txBody>
      </p:sp>
      <p:grpSp>
        <p:nvGrpSpPr>
          <p:cNvPr id="3" name="Google Shape;77;p13"/>
          <p:cNvGrpSpPr/>
          <p:nvPr/>
        </p:nvGrpSpPr>
        <p:grpSpPr>
          <a:xfrm>
            <a:off x="535845" y="1458164"/>
            <a:ext cx="3766379" cy="2516935"/>
            <a:chOff x="372800" y="1756505"/>
            <a:chExt cx="3424700" cy="2032645"/>
          </a:xfrm>
        </p:grpSpPr>
        <p:grpSp>
          <p:nvGrpSpPr>
            <p:cNvPr id="4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12574" y="1455733"/>
                <a:ext cx="3791624" cy="233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b="1" dirty="0" smtClean="0">
                    <a:latin typeface="Calibri"/>
                    <a:cs typeface="Calibri"/>
                  </a:rPr>
                  <a:t>Выборки</a:t>
                </a:r>
                <a:r>
                  <a:rPr lang="ru-RU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X</a:t>
                </a:r>
                <a:r>
                  <a:rPr lang="ru-RU" baseline="-25000" dirty="0">
                    <a:latin typeface="Calibri"/>
                    <a:cs typeface="Calibri"/>
                  </a:rPr>
                  <a:t>11</a:t>
                </a:r>
                <a:r>
                  <a:rPr lang="en-US" dirty="0">
                    <a:latin typeface="Calibri"/>
                    <a:cs typeface="Calibri"/>
                  </a:rPr>
                  <a:t>, </a:t>
                </a:r>
                <a:r>
                  <a:rPr lang="is-IS" dirty="0">
                    <a:latin typeface="Calibri"/>
                    <a:cs typeface="Calibri"/>
                  </a:rPr>
                  <a:t>… ,X</a:t>
                </a:r>
                <a:r>
                  <a:rPr lang="ru-RU" baseline="-25000" dirty="0">
                    <a:latin typeface="Calibri"/>
                    <a:cs typeface="Calibri"/>
                  </a:rPr>
                  <a:t>1</a:t>
                </a:r>
                <a:r>
                  <a:rPr lang="en-US" baseline="-25000" dirty="0">
                    <a:latin typeface="Calibri"/>
                    <a:cs typeface="Calibri"/>
                  </a:rPr>
                  <a:t>n</a:t>
                </a:r>
                <a:r>
                  <a:rPr lang="en-US" dirty="0">
                    <a:latin typeface="Calibri"/>
                    <a:cs typeface="Calibri"/>
                  </a:rPr>
                  <a:t>; X</a:t>
                </a:r>
                <a:r>
                  <a:rPr lang="en-US" baseline="-25000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 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en-US" dirty="0">
                    <a:latin typeface="Calibri"/>
                    <a:cs typeface="Calibri"/>
                  </a:rPr>
                  <a:t>- </a:t>
                </a:r>
                <a:r>
                  <a:rPr lang="ru-RU" dirty="0">
                    <a:latin typeface="Calibri"/>
                    <a:cs typeface="Calibri"/>
                  </a:rPr>
                  <a:t>Бернулли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ru-RU" baseline="-25000" dirty="0" smtClean="0">
                    <a:latin typeface="Calibri"/>
                    <a:cs typeface="Calibri"/>
                  </a:rPr>
                  <a:t>1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ru-RU" dirty="0" smtClean="0">
                    <a:latin typeface="Calibri"/>
                    <a:cs typeface="Calibri"/>
                  </a:rPr>
                  <a:t>                   </a:t>
                </a:r>
                <a:r>
                  <a:rPr lang="en-US" dirty="0" smtClean="0">
                    <a:latin typeface="Calibri"/>
                    <a:cs typeface="Calibri"/>
                  </a:rPr>
                  <a:t>X</a:t>
                </a:r>
                <a:r>
                  <a:rPr lang="ru-RU" baseline="-25000" dirty="0">
                    <a:latin typeface="Calibri"/>
                    <a:cs typeface="Calibri"/>
                  </a:rPr>
                  <a:t>21</a:t>
                </a:r>
                <a:r>
                  <a:rPr lang="en-US" dirty="0">
                    <a:latin typeface="Calibri"/>
                    <a:cs typeface="Calibri"/>
                  </a:rPr>
                  <a:t>, </a:t>
                </a:r>
                <a:r>
                  <a:rPr lang="is-IS" dirty="0">
                    <a:latin typeface="Calibri"/>
                    <a:cs typeface="Calibri"/>
                  </a:rPr>
                  <a:t>… ,</a:t>
                </a:r>
                <a:r>
                  <a:rPr lang="is-IS" dirty="0">
                    <a:latin typeface="Calibri"/>
                    <a:cs typeface="Calibri"/>
                  </a:rPr>
                  <a:t>X</a:t>
                </a:r>
                <a:r>
                  <a:rPr lang="ru-RU" baseline="-25000" dirty="0">
                    <a:latin typeface="Calibri"/>
                    <a:cs typeface="Calibri"/>
                  </a:rPr>
                  <a:t>2</a:t>
                </a:r>
                <a:r>
                  <a:rPr lang="en-US" baseline="-25000" dirty="0">
                    <a:latin typeface="Calibri"/>
                    <a:cs typeface="Calibri"/>
                  </a:rPr>
                  <a:t>k</a:t>
                </a:r>
                <a:r>
                  <a:rPr lang="en-US" dirty="0">
                    <a:latin typeface="Calibri"/>
                    <a:cs typeface="Calibri"/>
                  </a:rPr>
                  <a:t>; X</a:t>
                </a:r>
                <a:r>
                  <a:rPr lang="ru-RU" baseline="-25000" dirty="0">
                    <a:latin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cs typeface="Calibri"/>
                  </a:rPr>
                  <a:t> 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en-US" dirty="0">
                    <a:latin typeface="Calibri"/>
                    <a:cs typeface="Calibri"/>
                  </a:rPr>
                  <a:t>- </a:t>
                </a:r>
                <a:r>
                  <a:rPr lang="ru-RU" dirty="0">
                    <a:latin typeface="Calibri"/>
                    <a:cs typeface="Calibri"/>
                  </a:rPr>
                  <a:t>Бернулли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ru-RU" baseline="-25000" dirty="0">
                    <a:latin typeface="Calibri"/>
                    <a:cs typeface="Calibri"/>
                  </a:rPr>
                  <a:t>2</a:t>
                </a:r>
                <a:endParaRPr lang="ru-RU" b="1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Нулевая </a:t>
                </a:r>
                <a:r>
                  <a:rPr lang="ru-RU" b="1" dirty="0">
                    <a:latin typeface="Calibri"/>
                    <a:cs typeface="Calibri"/>
                  </a:rPr>
                  <a:t>гипотеза</a:t>
                </a:r>
                <a:r>
                  <a:rPr lang="en-US" b="1" dirty="0">
                    <a:latin typeface="Calibri"/>
                    <a:cs typeface="Calibri"/>
                  </a:rPr>
                  <a:t> H0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ru-RU" baseline="-25000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 </a:t>
                </a:r>
                <a:r>
                  <a:rPr lang="en-US" dirty="0">
                    <a:latin typeface="Calibri"/>
                    <a:cs typeface="Calibri"/>
                  </a:rPr>
                  <a:t>=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ru-RU" baseline="-25000" dirty="0">
                    <a:latin typeface="Calibri"/>
                    <a:cs typeface="Calibri"/>
                  </a:rPr>
                  <a:t>2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Альтернативная гипотеза</a:t>
                </a:r>
                <a:r>
                  <a:rPr lang="en-US" b="1" dirty="0">
                    <a:latin typeface="Calibri"/>
                    <a:cs typeface="Calibri"/>
                  </a:rPr>
                  <a:t> H</a:t>
                </a:r>
                <a:r>
                  <a:rPr lang="ru-RU" b="1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ru-RU" baseline="-25000" dirty="0">
                    <a:latin typeface="Calibri"/>
                    <a:cs typeface="Calibri"/>
                  </a:rPr>
                  <a:t>1</a:t>
                </a:r>
                <a:r>
                  <a:rPr lang="en-US" dirty="0">
                    <a:latin typeface="Calibri"/>
                    <a:cs typeface="Calibri"/>
                  </a:rPr>
                  <a:t> </a:t>
                </a:r>
                <a:r>
                  <a:rPr lang="ru-RU" dirty="0">
                    <a:latin typeface="Calibri"/>
                    <a:cs typeface="Calibri"/>
                  </a:rPr>
                  <a:t>(!</a:t>
                </a:r>
                <a:r>
                  <a:rPr lang="en-US" dirty="0">
                    <a:latin typeface="Calibri"/>
                    <a:cs typeface="Calibri"/>
                  </a:rPr>
                  <a:t>=, &lt;=, &gt;=) </a:t>
                </a:r>
                <a:r>
                  <a:rPr lang="en-US" dirty="0">
                    <a:latin typeface="Calibri"/>
                    <a:cs typeface="Calibri"/>
                  </a:rPr>
                  <a:t>p</a:t>
                </a:r>
                <a:r>
                  <a:rPr lang="ru-RU" baseline="-25000" dirty="0">
                    <a:latin typeface="Calibri"/>
                    <a:cs typeface="Calibri"/>
                  </a:rPr>
                  <a:t>2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Статистика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)(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ru-RU" b="1" dirty="0">
                    <a:latin typeface="Calibri"/>
                    <a:cs typeface="Calibri"/>
                  </a:rPr>
                  <a:t>, </a:t>
                </a:r>
                <a:endParaRPr lang="en-US" b="1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b="1" dirty="0">
                    <a:latin typeface="Calibri"/>
                    <a:cs typeface="Calibri"/>
                  </a:rPr>
                  <a:t>	</a:t>
                </a:r>
                <a:r>
                  <a:rPr lang="en-US" b="1" dirty="0">
                    <a:latin typeface="Calibri"/>
                    <a:cs typeface="Calibri"/>
                  </a:rPr>
                  <a:t>	</a:t>
                </a:r>
                <a:r>
                  <a:rPr lang="ru-RU" dirty="0">
                    <a:latin typeface="Calibri"/>
                    <a:cs typeface="Calibri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u-RU" b="1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b="1" dirty="0">
                    <a:latin typeface="Calibri"/>
                    <a:cs typeface="Calibri"/>
                  </a:rPr>
                  <a:t>Нулевое распределение</a:t>
                </a:r>
                <a:r>
                  <a:rPr lang="en-US" dirty="0">
                    <a:latin typeface="Calibri"/>
                    <a:cs typeface="Calibri"/>
                  </a:rPr>
                  <a:t>: </a:t>
                </a:r>
                <a:r>
                  <a:rPr lang="en-US" dirty="0">
                    <a:latin typeface="Calibri"/>
                    <a:cs typeface="Calibri"/>
                  </a:rPr>
                  <a:t>T(X</a:t>
                </a:r>
                <a:r>
                  <a:rPr lang="ru-RU" baseline="-25000" dirty="0">
                    <a:latin typeface="Calibri"/>
                    <a:cs typeface="Calibri"/>
                  </a:rPr>
                  <a:t>1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en-US" dirty="0">
                    <a:latin typeface="Calibri"/>
                    <a:cs typeface="Calibri"/>
                  </a:rPr>
                  <a:t>, X</a:t>
                </a:r>
                <a:r>
                  <a:rPr lang="en-US" baseline="-25000" dirty="0">
                    <a:latin typeface="Calibri"/>
                    <a:cs typeface="Calibri"/>
                  </a:rPr>
                  <a:t>2</a:t>
                </a:r>
                <a:r>
                  <a:rPr lang="en-US" dirty="0">
                    <a:latin typeface="Calibri"/>
                    <a:cs typeface="Calibri"/>
                  </a:rPr>
                  <a:t>) </a:t>
                </a:r>
                <a:r>
                  <a:rPr lang="en-US" dirty="0">
                    <a:latin typeface="Calibri"/>
                    <a:cs typeface="Calibri"/>
                  </a:rPr>
                  <a:t>– </a:t>
                </a:r>
                <a:r>
                  <a:rPr lang="ru-RU" dirty="0" err="1">
                    <a:latin typeface="Calibri"/>
                    <a:cs typeface="Calibri"/>
                  </a:rPr>
                  <a:t>с.н.р</a:t>
                </a:r>
                <a:r>
                  <a:rPr lang="ru-RU" dirty="0">
                    <a:latin typeface="Calibri"/>
                    <a:cs typeface="Calibri"/>
                  </a:rPr>
                  <a:t>.</a:t>
                </a:r>
                <a:endParaRPr lang="ru-RU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4" y="1455733"/>
                <a:ext cx="3791624" cy="2339936"/>
              </a:xfrm>
              <a:prstGeom prst="rect">
                <a:avLst/>
              </a:prstGeom>
              <a:blipFill>
                <a:blip r:embed="rId3"/>
                <a:stretch>
                  <a:fillRect l="-482" t="-521" b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oogle Shape;77;p13"/>
          <p:cNvGrpSpPr/>
          <p:nvPr/>
        </p:nvGrpSpPr>
        <p:grpSpPr>
          <a:xfrm>
            <a:off x="4834151" y="2254167"/>
            <a:ext cx="3922499" cy="489176"/>
            <a:chOff x="375450" y="1756578"/>
            <a:chExt cx="3422050" cy="2032572"/>
          </a:xfrm>
        </p:grpSpPr>
        <p:sp>
          <p:nvSpPr>
            <p:cNvPr id="10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4839037" y="2254041"/>
            <a:ext cx="39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/>
              <a:t>Ноутбук «z тест для двух долей»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788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z-</a:t>
            </a:r>
            <a:r>
              <a:rPr lang="ru-RU" dirty="0" smtClean="0"/>
              <a:t>тест. Размер выборки</a:t>
            </a:r>
            <a:endParaRPr dirty="0"/>
          </a:p>
        </p:txBody>
      </p:sp>
      <p:grpSp>
        <p:nvGrpSpPr>
          <p:cNvPr id="13" name="Google Shape;77;p13"/>
          <p:cNvGrpSpPr/>
          <p:nvPr/>
        </p:nvGrpSpPr>
        <p:grpSpPr>
          <a:xfrm>
            <a:off x="371910" y="2044041"/>
            <a:ext cx="1658179" cy="759928"/>
            <a:chOff x="372800" y="1756505"/>
            <a:chExt cx="3424700" cy="2032645"/>
          </a:xfrm>
        </p:grpSpPr>
        <p:grpSp>
          <p:nvGrpSpPr>
            <p:cNvPr id="14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1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Рассчитали размер выборки</a:t>
                </a:r>
                <a:endParaRPr dirty="0"/>
              </a:p>
            </p:txBody>
          </p:sp>
        </p:grpSp>
        <p:sp>
          <p:nvSpPr>
            <p:cNvPr id="1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7;p13"/>
          <p:cNvGrpSpPr/>
          <p:nvPr/>
        </p:nvGrpSpPr>
        <p:grpSpPr>
          <a:xfrm>
            <a:off x="2425512" y="1978256"/>
            <a:ext cx="1657538" cy="874197"/>
            <a:chOff x="374124" y="1756578"/>
            <a:chExt cx="3423376" cy="2032572"/>
          </a:xfrm>
        </p:grpSpPr>
        <p:grpSp>
          <p:nvGrpSpPr>
            <p:cNvPr id="20" name="Google Shape;78;p13"/>
            <p:cNvGrpSpPr/>
            <p:nvPr/>
          </p:nvGrpSpPr>
          <p:grpSpPr>
            <a:xfrm>
              <a:off x="374124" y="1756578"/>
              <a:ext cx="3422048" cy="2032500"/>
              <a:chOff x="374124" y="1756578"/>
              <a:chExt cx="3422048" cy="2032500"/>
            </a:xfrm>
          </p:grpSpPr>
          <p:sp>
            <p:nvSpPr>
              <p:cNvPr id="22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;p13"/>
              <p:cNvSpPr txBox="1"/>
              <p:nvPr/>
            </p:nvSpPr>
            <p:spPr>
              <a:xfrm>
                <a:off x="374124" y="1817403"/>
                <a:ext cx="3422048" cy="197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Запустили и собрали нужное количество</a:t>
                </a:r>
                <a:endParaRPr dirty="0"/>
              </a:p>
            </p:txBody>
          </p:sp>
        </p:grpSp>
        <p:sp>
          <p:nvSpPr>
            <p:cNvPr id="21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7;p13"/>
          <p:cNvGrpSpPr/>
          <p:nvPr/>
        </p:nvGrpSpPr>
        <p:grpSpPr>
          <a:xfrm>
            <a:off x="4564821" y="2173591"/>
            <a:ext cx="1658179" cy="496139"/>
            <a:chOff x="372800" y="1714048"/>
            <a:chExt cx="3424700" cy="2075102"/>
          </a:xfrm>
        </p:grpSpPr>
        <p:grpSp>
          <p:nvGrpSpPr>
            <p:cNvPr id="25" name="Google Shape;78;p13"/>
            <p:cNvGrpSpPr/>
            <p:nvPr/>
          </p:nvGrpSpPr>
          <p:grpSpPr>
            <a:xfrm>
              <a:off x="372800" y="1714048"/>
              <a:ext cx="3422050" cy="2075030"/>
              <a:chOff x="372800" y="1714048"/>
              <a:chExt cx="3422050" cy="2075030"/>
            </a:xfrm>
          </p:grpSpPr>
          <p:sp>
            <p:nvSpPr>
              <p:cNvPr id="27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Google Shape;80;p13"/>
                  <p:cNvSpPr txBox="1"/>
                  <p:nvPr/>
                </p:nvSpPr>
                <p:spPr>
                  <a:xfrm>
                    <a:off x="372800" y="1714048"/>
                    <a:ext cx="3422048" cy="1971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lvl="0" algn="ctr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dirty="0" smtClean="0"/>
                      <a:t> </a:t>
                    </a:r>
                    <a:r>
                      <a:rPr lang="ru-RU" dirty="0" smtClean="0"/>
                      <a:t>?</a:t>
                    </a:r>
                    <a:endParaRPr dirty="0"/>
                  </a:p>
                </p:txBody>
              </p:sp>
            </mc:Choice>
            <mc:Fallback>
              <p:sp>
                <p:nvSpPr>
                  <p:cNvPr id="28" name="Google Shape;80;p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00" y="1714048"/>
                    <a:ext cx="3422048" cy="19716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7;p13"/>
          <p:cNvGrpSpPr/>
          <p:nvPr/>
        </p:nvGrpSpPr>
        <p:grpSpPr>
          <a:xfrm>
            <a:off x="6751021" y="1427072"/>
            <a:ext cx="1658179" cy="485989"/>
            <a:chOff x="372800" y="1756501"/>
            <a:chExt cx="3424700" cy="2032649"/>
          </a:xfrm>
        </p:grpSpPr>
        <p:grpSp>
          <p:nvGrpSpPr>
            <p:cNvPr id="30" name="Google Shape;78;p13"/>
            <p:cNvGrpSpPr/>
            <p:nvPr/>
          </p:nvGrpSpPr>
          <p:grpSpPr>
            <a:xfrm>
              <a:off x="372800" y="1756501"/>
              <a:ext cx="3422050" cy="2032577"/>
              <a:chOff x="372800" y="1756501"/>
              <a:chExt cx="3422050" cy="2032577"/>
            </a:xfrm>
          </p:grpSpPr>
          <p:sp>
            <p:nvSpPr>
              <p:cNvPr id="32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0;p13"/>
              <p:cNvSpPr txBox="1"/>
              <p:nvPr/>
            </p:nvSpPr>
            <p:spPr>
              <a:xfrm>
                <a:off x="372800" y="1756501"/>
                <a:ext cx="3422048" cy="1971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Отвергаем </a:t>
                </a:r>
                <a:r>
                  <a:rPr lang="en-US" dirty="0" smtClean="0"/>
                  <a:t>H0</a:t>
                </a:r>
                <a:endParaRPr dirty="0"/>
              </a:p>
            </p:txBody>
          </p:sp>
        </p:grpSp>
        <p:sp>
          <p:nvSpPr>
            <p:cNvPr id="31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7;p13"/>
          <p:cNvGrpSpPr/>
          <p:nvPr/>
        </p:nvGrpSpPr>
        <p:grpSpPr>
          <a:xfrm>
            <a:off x="6749737" y="2852421"/>
            <a:ext cx="1658179" cy="485989"/>
            <a:chOff x="372800" y="1756501"/>
            <a:chExt cx="3424700" cy="2032649"/>
          </a:xfrm>
        </p:grpSpPr>
        <p:grpSp>
          <p:nvGrpSpPr>
            <p:cNvPr id="35" name="Google Shape;78;p13"/>
            <p:cNvGrpSpPr/>
            <p:nvPr/>
          </p:nvGrpSpPr>
          <p:grpSpPr>
            <a:xfrm>
              <a:off x="372800" y="1756501"/>
              <a:ext cx="3422050" cy="2032577"/>
              <a:chOff x="372800" y="1756501"/>
              <a:chExt cx="3422050" cy="2032577"/>
            </a:xfrm>
          </p:grpSpPr>
          <p:sp>
            <p:nvSpPr>
              <p:cNvPr id="37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0;p13"/>
              <p:cNvSpPr txBox="1"/>
              <p:nvPr/>
            </p:nvSpPr>
            <p:spPr>
              <a:xfrm>
                <a:off x="372800" y="1756501"/>
                <a:ext cx="3422048" cy="1971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Не отвергаем</a:t>
                </a:r>
                <a:r>
                  <a:rPr lang="ru-RU" dirty="0" smtClean="0"/>
                  <a:t> </a:t>
                </a:r>
                <a:r>
                  <a:rPr lang="en-US" dirty="0" smtClean="0"/>
                  <a:t>H0</a:t>
                </a:r>
                <a:endParaRPr dirty="0"/>
              </a:p>
            </p:txBody>
          </p:sp>
        </p:grpSp>
        <p:sp>
          <p:nvSpPr>
            <p:cNvPr id="36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Прямая со стрелкой 3"/>
          <p:cNvCxnSpPr>
            <a:stCxn id="17" idx="3"/>
            <a:endCxn id="23" idx="1"/>
          </p:cNvCxnSpPr>
          <p:nvPr/>
        </p:nvCxnSpPr>
        <p:spPr>
          <a:xfrm>
            <a:off x="2028805" y="2412608"/>
            <a:ext cx="396707" cy="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3" idx="3"/>
            <a:endCxn id="28" idx="1"/>
          </p:cNvCxnSpPr>
          <p:nvPr/>
        </p:nvCxnSpPr>
        <p:spPr>
          <a:xfrm flipV="1">
            <a:off x="4082407" y="2409297"/>
            <a:ext cx="482414" cy="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8" idx="3"/>
            <a:endCxn id="33" idx="1"/>
          </p:cNvCxnSpPr>
          <p:nvPr/>
        </p:nvCxnSpPr>
        <p:spPr>
          <a:xfrm flipV="1">
            <a:off x="6221716" y="1662778"/>
            <a:ext cx="529305" cy="7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8451" y="177072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28" idx="3"/>
            <a:endCxn id="38" idx="1"/>
          </p:cNvCxnSpPr>
          <p:nvPr/>
        </p:nvCxnSpPr>
        <p:spPr>
          <a:xfrm>
            <a:off x="6221716" y="2409297"/>
            <a:ext cx="528021" cy="67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33566" y="266819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0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z-</a:t>
            </a:r>
            <a:r>
              <a:rPr lang="ru-RU" dirty="0" smtClean="0"/>
              <a:t>тест. Размер выборки</a:t>
            </a:r>
            <a:endParaRPr dirty="0"/>
          </a:p>
        </p:txBody>
      </p:sp>
      <p:grpSp>
        <p:nvGrpSpPr>
          <p:cNvPr id="13" name="Google Shape;77;p13"/>
          <p:cNvGrpSpPr/>
          <p:nvPr/>
        </p:nvGrpSpPr>
        <p:grpSpPr>
          <a:xfrm>
            <a:off x="371910" y="2044041"/>
            <a:ext cx="1658179" cy="759928"/>
            <a:chOff x="372800" y="1756505"/>
            <a:chExt cx="3424700" cy="2032645"/>
          </a:xfrm>
        </p:grpSpPr>
        <p:grpSp>
          <p:nvGrpSpPr>
            <p:cNvPr id="14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1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;p13"/>
              <p:cNvSpPr txBox="1"/>
              <p:nvPr/>
            </p:nvSpPr>
            <p:spPr>
              <a:xfrm>
                <a:off x="372800" y="1756505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Рассчитали размер выборки</a:t>
                </a:r>
                <a:endParaRPr dirty="0"/>
              </a:p>
            </p:txBody>
          </p:sp>
        </p:grpSp>
        <p:sp>
          <p:nvSpPr>
            <p:cNvPr id="1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7;p13"/>
          <p:cNvGrpSpPr/>
          <p:nvPr/>
        </p:nvGrpSpPr>
        <p:grpSpPr>
          <a:xfrm>
            <a:off x="2425512" y="1978257"/>
            <a:ext cx="1657538" cy="825686"/>
            <a:chOff x="374124" y="1756578"/>
            <a:chExt cx="3423376" cy="2032572"/>
          </a:xfrm>
        </p:grpSpPr>
        <p:grpSp>
          <p:nvGrpSpPr>
            <p:cNvPr id="20" name="Google Shape;78;p13"/>
            <p:cNvGrpSpPr/>
            <p:nvPr/>
          </p:nvGrpSpPr>
          <p:grpSpPr>
            <a:xfrm>
              <a:off x="374124" y="1756578"/>
              <a:ext cx="3422048" cy="2032500"/>
              <a:chOff x="374124" y="1756578"/>
              <a:chExt cx="3422048" cy="2032500"/>
            </a:xfrm>
          </p:grpSpPr>
          <p:sp>
            <p:nvSpPr>
              <p:cNvPr id="22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;p13"/>
              <p:cNvSpPr txBox="1"/>
              <p:nvPr/>
            </p:nvSpPr>
            <p:spPr>
              <a:xfrm>
                <a:off x="374124" y="1817402"/>
                <a:ext cx="3422048" cy="1688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Посмотрим…</a:t>
                </a:r>
                <a:endParaRPr dirty="0"/>
              </a:p>
            </p:txBody>
          </p:sp>
        </p:grpSp>
        <p:sp>
          <p:nvSpPr>
            <p:cNvPr id="21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7;p13"/>
          <p:cNvGrpSpPr/>
          <p:nvPr/>
        </p:nvGrpSpPr>
        <p:grpSpPr>
          <a:xfrm>
            <a:off x="4564821" y="2173591"/>
            <a:ext cx="1658179" cy="496139"/>
            <a:chOff x="372800" y="1714048"/>
            <a:chExt cx="3424700" cy="2075102"/>
          </a:xfrm>
        </p:grpSpPr>
        <p:grpSp>
          <p:nvGrpSpPr>
            <p:cNvPr id="25" name="Google Shape;78;p13"/>
            <p:cNvGrpSpPr/>
            <p:nvPr/>
          </p:nvGrpSpPr>
          <p:grpSpPr>
            <a:xfrm>
              <a:off x="372800" y="1714048"/>
              <a:ext cx="3422050" cy="2075030"/>
              <a:chOff x="372800" y="1714048"/>
              <a:chExt cx="3422050" cy="2075030"/>
            </a:xfrm>
          </p:grpSpPr>
          <p:sp>
            <p:nvSpPr>
              <p:cNvPr id="27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Google Shape;80;p13"/>
                  <p:cNvSpPr txBox="1"/>
                  <p:nvPr/>
                </p:nvSpPr>
                <p:spPr>
                  <a:xfrm>
                    <a:off x="372800" y="1714048"/>
                    <a:ext cx="3422048" cy="1971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lvl="0" algn="ctr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dirty="0" smtClean="0"/>
                      <a:t> </a:t>
                    </a:r>
                    <a:r>
                      <a:rPr lang="ru-RU" dirty="0" smtClean="0"/>
                      <a:t>?</a:t>
                    </a:r>
                    <a:endParaRPr dirty="0"/>
                  </a:p>
                </p:txBody>
              </p:sp>
            </mc:Choice>
            <mc:Fallback>
              <p:sp>
                <p:nvSpPr>
                  <p:cNvPr id="28" name="Google Shape;80;p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00" y="1714048"/>
                    <a:ext cx="3422048" cy="19716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7;p13"/>
          <p:cNvGrpSpPr/>
          <p:nvPr/>
        </p:nvGrpSpPr>
        <p:grpSpPr>
          <a:xfrm>
            <a:off x="6751021" y="1427072"/>
            <a:ext cx="1658179" cy="485989"/>
            <a:chOff x="372800" y="1756501"/>
            <a:chExt cx="3424700" cy="2032649"/>
          </a:xfrm>
        </p:grpSpPr>
        <p:grpSp>
          <p:nvGrpSpPr>
            <p:cNvPr id="30" name="Google Shape;78;p13"/>
            <p:cNvGrpSpPr/>
            <p:nvPr/>
          </p:nvGrpSpPr>
          <p:grpSpPr>
            <a:xfrm>
              <a:off x="372800" y="1756501"/>
              <a:ext cx="3422050" cy="2032577"/>
              <a:chOff x="372800" y="1756501"/>
              <a:chExt cx="3422050" cy="2032577"/>
            </a:xfrm>
          </p:grpSpPr>
          <p:sp>
            <p:nvSpPr>
              <p:cNvPr id="32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0;p13"/>
              <p:cNvSpPr txBox="1"/>
              <p:nvPr/>
            </p:nvSpPr>
            <p:spPr>
              <a:xfrm>
                <a:off x="372800" y="1756501"/>
                <a:ext cx="3422048" cy="1971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/>
                  <a:t>Отвергаем </a:t>
                </a:r>
                <a:r>
                  <a:rPr lang="en-US" dirty="0" smtClean="0"/>
                  <a:t>H0</a:t>
                </a:r>
                <a:endParaRPr dirty="0"/>
              </a:p>
            </p:txBody>
          </p:sp>
        </p:grpSp>
        <p:sp>
          <p:nvSpPr>
            <p:cNvPr id="31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Прямая со стрелкой 3"/>
          <p:cNvCxnSpPr>
            <a:stCxn id="17" idx="3"/>
            <a:endCxn id="23" idx="1"/>
          </p:cNvCxnSpPr>
          <p:nvPr/>
        </p:nvCxnSpPr>
        <p:spPr>
          <a:xfrm>
            <a:off x="2028805" y="2412608"/>
            <a:ext cx="396707" cy="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3" idx="3"/>
            <a:endCxn id="28" idx="1"/>
          </p:cNvCxnSpPr>
          <p:nvPr/>
        </p:nvCxnSpPr>
        <p:spPr>
          <a:xfrm flipV="1">
            <a:off x="4082407" y="2409297"/>
            <a:ext cx="482414" cy="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8" idx="3"/>
            <a:endCxn id="33" idx="1"/>
          </p:cNvCxnSpPr>
          <p:nvPr/>
        </p:nvCxnSpPr>
        <p:spPr>
          <a:xfrm flipV="1">
            <a:off x="6221716" y="1662778"/>
            <a:ext cx="529305" cy="7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8451" y="177072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486368" y="267237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5" name="Соединительная линия уступом 4"/>
          <p:cNvCxnSpPr>
            <a:stCxn id="28" idx="3"/>
            <a:endCxn id="21" idx="2"/>
          </p:cNvCxnSpPr>
          <p:nvPr/>
        </p:nvCxnSpPr>
        <p:spPr>
          <a:xfrm flipH="1">
            <a:off x="3255244" y="2409297"/>
            <a:ext cx="2966472" cy="394646"/>
          </a:xfrm>
          <a:prstGeom prst="bentConnector4">
            <a:avLst>
              <a:gd name="adj1" fmla="val -7706"/>
              <a:gd name="adj2" fmla="val 157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Что сегодня будет</a:t>
            </a:r>
            <a:endParaRPr dirty="0"/>
          </a:p>
        </p:txBody>
      </p:sp>
      <p:grpSp>
        <p:nvGrpSpPr>
          <p:cNvPr id="26" name="Google Shape;87;p13"/>
          <p:cNvGrpSpPr/>
          <p:nvPr/>
        </p:nvGrpSpPr>
        <p:grpSpPr>
          <a:xfrm>
            <a:off x="1454150" y="1181101"/>
            <a:ext cx="5245425" cy="2660650"/>
            <a:chOff x="375463" y="1429650"/>
            <a:chExt cx="4071000" cy="1202400"/>
          </a:xfrm>
        </p:grpSpPr>
        <p:sp>
          <p:nvSpPr>
            <p:cNvPr id="27" name="Google Shape;88;p13"/>
            <p:cNvSpPr/>
            <p:nvPr/>
          </p:nvSpPr>
          <p:spPr>
            <a:xfrm>
              <a:off x="375463" y="1429650"/>
              <a:ext cx="4071000" cy="12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;p13"/>
            <p:cNvSpPr txBox="1"/>
            <p:nvPr/>
          </p:nvSpPr>
          <p:spPr>
            <a:xfrm>
              <a:off x="624586" y="1484174"/>
              <a:ext cx="2875396" cy="106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Знакомство с </a:t>
              </a:r>
              <a:r>
                <a:rPr lang="en-US" dirty="0" smtClean="0">
                  <a:solidFill>
                    <a:srgbClr val="333333"/>
                  </a:solidFill>
                </a:rPr>
                <a:t>Python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Описательная статистика</a:t>
              </a: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Еще раз про АВ тесты</a:t>
              </a: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Мощность и уровень значимости</a:t>
              </a: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333333"/>
                  </a:solidFill>
                </a:rPr>
                <a:t>t-</a:t>
              </a:r>
              <a:r>
                <a:rPr lang="ru-RU" dirty="0" smtClean="0">
                  <a:solidFill>
                    <a:srgbClr val="333333"/>
                  </a:solidFill>
                </a:rPr>
                <a:t>тесты и проверка на нормальность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333333"/>
                  </a:solidFill>
                </a:rPr>
                <a:t>z-</a:t>
              </a:r>
              <a:r>
                <a:rPr lang="ru-RU" dirty="0" smtClean="0">
                  <a:solidFill>
                    <a:srgbClr val="333333"/>
                  </a:solidFill>
                </a:rPr>
                <a:t>тесты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Манна-Уитни и </a:t>
              </a:r>
              <a:r>
                <a:rPr lang="ru-RU" dirty="0" err="1" smtClean="0">
                  <a:solidFill>
                    <a:srgbClr val="333333"/>
                  </a:solidFill>
                </a:rPr>
                <a:t>Бутстреп</a:t>
              </a: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Множественное тестирование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ru-RU" dirty="0" smtClean="0">
                <a:solidFill>
                  <a:srgbClr val="333333"/>
                </a:solidFill>
              </a:endParaRPr>
            </a:p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rgbClr val="333333"/>
                </a:solidFill>
              </a:endParaRPr>
            </a:p>
          </p:txBody>
        </p:sp>
      </p:grpSp>
      <p:pic>
        <p:nvPicPr>
          <p:cNvPr id="12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38" y="1399971"/>
            <a:ext cx="543701" cy="542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1;p13"/>
          <p:cNvSpPr/>
          <p:nvPr/>
        </p:nvSpPr>
        <p:spPr>
          <a:xfrm flipV="1">
            <a:off x="1454150" y="3849286"/>
            <a:ext cx="5245425" cy="62313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Манна-</a:t>
            </a:r>
            <a:r>
              <a:rPr lang="ru-RU" dirty="0" smtClean="0"/>
              <a:t>У</a:t>
            </a:r>
            <a:r>
              <a:rPr lang="ru-RU" dirty="0" smtClean="0"/>
              <a:t>итни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50" y="1444625"/>
            <a:ext cx="3657600" cy="2419350"/>
          </a:xfrm>
          <a:prstGeom prst="rect">
            <a:avLst/>
          </a:prstGeom>
        </p:spPr>
      </p:pic>
      <p:grpSp>
        <p:nvGrpSpPr>
          <p:cNvPr id="5" name="Google Shape;77;p13"/>
          <p:cNvGrpSpPr/>
          <p:nvPr/>
        </p:nvGrpSpPr>
        <p:grpSpPr>
          <a:xfrm>
            <a:off x="5729501" y="2374817"/>
            <a:ext cx="2468349" cy="489176"/>
            <a:chOff x="375450" y="1756578"/>
            <a:chExt cx="3422050" cy="2032572"/>
          </a:xfrm>
        </p:grpSpPr>
        <p:sp>
          <p:nvSpPr>
            <p:cNvPr id="6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4"/>
          <p:cNvSpPr txBox="1"/>
          <p:nvPr/>
        </p:nvSpPr>
        <p:spPr>
          <a:xfrm>
            <a:off x="5734387" y="2374691"/>
            <a:ext cx="2577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/>
              <a:t>Ноутбук </a:t>
            </a:r>
            <a:r>
              <a:rPr lang="ru-RU" sz="1600" dirty="0" smtClean="0"/>
              <a:t>«Манна-Уитни»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458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Бутстреп</a:t>
            </a:r>
            <a:endParaRPr dirty="0"/>
          </a:p>
        </p:txBody>
      </p:sp>
      <p:grpSp>
        <p:nvGrpSpPr>
          <p:cNvPr id="4" name="Google Shape;77;p13"/>
          <p:cNvGrpSpPr/>
          <p:nvPr/>
        </p:nvGrpSpPr>
        <p:grpSpPr>
          <a:xfrm>
            <a:off x="6265701" y="2022884"/>
            <a:ext cx="2105399" cy="1202512"/>
            <a:chOff x="372800" y="1756505"/>
            <a:chExt cx="3424700" cy="2032645"/>
          </a:xfrm>
        </p:grpSpPr>
        <p:grpSp>
          <p:nvGrpSpPr>
            <p:cNvPr id="5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7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0;p13"/>
              <p:cNvSpPr txBox="1"/>
              <p:nvPr/>
            </p:nvSpPr>
            <p:spPr>
              <a:xfrm>
                <a:off x="372800" y="1756505"/>
                <a:ext cx="3422048" cy="1971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Средний чек – выбросы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Оценим медиану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p:grpSp>
        <p:sp>
          <p:nvSpPr>
            <p:cNvPr id="6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6844"/>
            <a:ext cx="4730750" cy="25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Множественное сравнение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204912"/>
            <a:ext cx="5695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Множественное сравнение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25" y="1687668"/>
            <a:ext cx="5835650" cy="19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Множественное сравнение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35" y="1771650"/>
            <a:ext cx="5623602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Множественное сравнение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147762"/>
            <a:ext cx="5762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8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78125" y="1108700"/>
            <a:ext cx="7372500" cy="88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 </a:t>
            </a:r>
            <a:r>
              <a:rPr lang="ru-RU" dirty="0" smtClean="0"/>
              <a:t>и статистика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</a:t>
            </a:r>
            <a:endParaRPr dirty="0"/>
          </a:p>
        </p:txBody>
      </p:sp>
      <p:pic>
        <p:nvPicPr>
          <p:cNvPr id="11" name="Picture 4" descr="C:\Users\a.yarygin\Desktop\Презентация\МГУ\python\гвид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0" y="1193619"/>
            <a:ext cx="1155253" cy="17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.yarygin\Desktop\Презентация\МГУ\python\logotip-pyth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6" y="3064668"/>
            <a:ext cx="1529319" cy="6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77;p13"/>
          <p:cNvGrpSpPr/>
          <p:nvPr/>
        </p:nvGrpSpPr>
        <p:grpSpPr>
          <a:xfrm>
            <a:off x="2861330" y="1556600"/>
            <a:ext cx="5666720" cy="2092155"/>
            <a:chOff x="372800" y="1756506"/>
            <a:chExt cx="3424700" cy="2032644"/>
          </a:xfrm>
        </p:grpSpPr>
        <p:grpSp>
          <p:nvGrpSpPr>
            <p:cNvPr id="14" name="Google Shape;78;p13"/>
            <p:cNvGrpSpPr/>
            <p:nvPr/>
          </p:nvGrpSpPr>
          <p:grpSpPr>
            <a:xfrm>
              <a:off x="372800" y="1756506"/>
              <a:ext cx="3422050" cy="2032572"/>
              <a:chOff x="372800" y="1756506"/>
              <a:chExt cx="3422050" cy="2032572"/>
            </a:xfrm>
          </p:grpSpPr>
          <p:sp>
            <p:nvSpPr>
              <p:cNvPr id="1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;p13"/>
              <p:cNvSpPr txBox="1"/>
              <p:nvPr/>
            </p:nvSpPr>
            <p:spPr>
              <a:xfrm>
                <a:off x="372800" y="1756506"/>
                <a:ext cx="3422048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/>
                    <a:cs typeface="Calibri"/>
                    <a:hlinkClick r:id="rId5"/>
                  </a:rPr>
                  <a:t>Jupyter </a:t>
                </a:r>
                <a:r>
                  <a:rPr lang="en-US" dirty="0">
                    <a:latin typeface="Calibri"/>
                    <a:cs typeface="Calibri"/>
                    <a:hlinkClick r:id="rId5"/>
                  </a:rPr>
                  <a:t>Notebook </a:t>
                </a:r>
                <a:r>
                  <a:rPr lang="en-US" dirty="0">
                    <a:latin typeface="Calibri"/>
                    <a:cs typeface="Calibri"/>
                  </a:rPr>
                  <a:t>- </a:t>
                </a:r>
                <a:r>
                  <a:rPr lang="ru-RU" dirty="0">
                    <a:latin typeface="Calibri"/>
                    <a:cs typeface="Calibri"/>
                  </a:rPr>
                  <a:t>консольная </a:t>
                </a:r>
                <a:r>
                  <a:rPr lang="en-US" dirty="0">
                    <a:latin typeface="Calibri"/>
                    <a:cs typeface="Calibri"/>
                  </a:rPr>
                  <a:t>web - </a:t>
                </a:r>
                <a:r>
                  <a:rPr lang="ru-RU" dirty="0">
                    <a:latin typeface="Calibri"/>
                    <a:cs typeface="Calibri"/>
                  </a:rPr>
                  <a:t>оболочка для </a:t>
                </a:r>
                <a:r>
                  <a:rPr lang="en-US" dirty="0">
                    <a:latin typeface="Calibri"/>
                    <a:cs typeface="Calibri"/>
                  </a:rPr>
                  <a:t>Python</a:t>
                </a:r>
                <a:r>
                  <a:rPr lang="ru-RU" dirty="0">
                    <a:latin typeface="Calibri"/>
                    <a:cs typeface="Calibri"/>
                  </a:rPr>
                  <a:t> (и не только)</a:t>
                </a:r>
                <a:endParaRPr lang="en-US" dirty="0">
                  <a:latin typeface="Calibri"/>
                  <a:cs typeface="Calibri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libri"/>
                    <a:cs typeface="Calibri"/>
                  </a:rPr>
                  <a:t>Anaconda – </a:t>
                </a:r>
                <a:r>
                  <a:rPr lang="ru-RU" dirty="0" smtClean="0">
                    <a:latin typeface="Calibri"/>
                    <a:cs typeface="Calibri"/>
                  </a:rPr>
                  <a:t>большой пакет, в который входят </a:t>
                </a:r>
                <a:r>
                  <a:rPr lang="ru-RU" dirty="0">
                    <a:latin typeface="Calibri"/>
                    <a:cs typeface="Calibri"/>
                  </a:rPr>
                  <a:t>библиотеки, интерпретаторы и среды </a:t>
                </a:r>
                <a:r>
                  <a:rPr lang="ru-RU" dirty="0" smtClean="0">
                    <a:latin typeface="Calibri"/>
                    <a:cs typeface="Calibri"/>
                  </a:rPr>
                  <a:t>разработки </a:t>
                </a:r>
                <a:r>
                  <a:rPr lang="en-US" dirty="0">
                    <a:latin typeface="Calibri"/>
                    <a:cs typeface="Calibri"/>
                  </a:rPr>
                  <a:t>Python</a:t>
                </a:r>
                <a:r>
                  <a:rPr lang="ru-RU" dirty="0">
                    <a:latin typeface="Calibri"/>
                    <a:cs typeface="Calibri"/>
                  </a:rPr>
                  <a:t> (и не только</a:t>
                </a:r>
                <a:r>
                  <a:rPr lang="ru-RU" dirty="0" smtClean="0">
                    <a:latin typeface="Calibri"/>
                    <a:cs typeface="Calibri"/>
                  </a:rPr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err="1">
                    <a:latin typeface="Calibri"/>
                    <a:cs typeface="Calibri"/>
                  </a:rPr>
                  <a:t>Google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ru-RU" dirty="0" err="1">
                    <a:latin typeface="Calibri"/>
                    <a:cs typeface="Calibri"/>
                  </a:rPr>
                  <a:t>Colab</a:t>
                </a:r>
                <a:r>
                  <a:rPr lang="ru-RU" dirty="0">
                    <a:latin typeface="Calibri"/>
                    <a:cs typeface="Calibri"/>
                  </a:rPr>
                  <a:t> — это бесплатный облачный сервис на основе </a:t>
                </a:r>
                <a:r>
                  <a:rPr lang="ru-RU" dirty="0" err="1">
                    <a:latin typeface="Calibri"/>
                    <a:cs typeface="Calibri"/>
                  </a:rPr>
                  <a:t>Jupyter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ru-RU" dirty="0" err="1" smtClean="0">
                    <a:latin typeface="Calibri"/>
                    <a:cs typeface="Calibri"/>
                  </a:rPr>
                  <a:t>Notebook</a:t>
                </a:r>
                <a:endParaRPr lang="ru-RU" dirty="0" smtClean="0">
                  <a:latin typeface="Calibri"/>
                  <a:cs typeface="Calibri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33"/>
                    </a:solidFill>
                  </a:rPr>
                  <a:t>.</a:t>
                </a:r>
                <a:r>
                  <a:rPr lang="en-US" dirty="0" err="1" smtClean="0">
                    <a:solidFill>
                      <a:srgbClr val="333333"/>
                    </a:solidFill>
                  </a:rPr>
                  <a:t>ipynb</a:t>
                </a:r>
                <a:r>
                  <a:rPr lang="ru-RU" dirty="0" smtClean="0">
                    <a:solidFill>
                      <a:srgbClr val="333333"/>
                    </a:solidFill>
                  </a:rPr>
                  <a:t> – расширение «документов» для </a:t>
                </a:r>
                <a:r>
                  <a:rPr lang="en-US" dirty="0">
                    <a:solidFill>
                      <a:srgbClr val="333333"/>
                    </a:solidFill>
                  </a:rPr>
                  <a:t>Jupyter Notebook </a:t>
                </a:r>
                <a:endParaRPr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Библиотеки </a:t>
            </a:r>
            <a:r>
              <a:rPr lang="en-US" dirty="0" smtClean="0"/>
              <a:t>Python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1497076" y="1492250"/>
            <a:ext cx="6649974" cy="2330450"/>
            <a:chOff x="375450" y="1756505"/>
            <a:chExt cx="3422050" cy="2112659"/>
          </a:xfrm>
        </p:grpSpPr>
        <p:grpSp>
          <p:nvGrpSpPr>
            <p:cNvPr id="7" name="Google Shape;78;p13"/>
            <p:cNvGrpSpPr/>
            <p:nvPr/>
          </p:nvGrpSpPr>
          <p:grpSpPr>
            <a:xfrm>
              <a:off x="375450" y="1756505"/>
              <a:ext cx="3419400" cy="2112659"/>
              <a:chOff x="375450" y="1756505"/>
              <a:chExt cx="3419400" cy="2112659"/>
            </a:xfrm>
          </p:grpSpPr>
          <p:sp>
            <p:nvSpPr>
              <p:cNvPr id="9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;p13"/>
              <p:cNvSpPr txBox="1"/>
              <p:nvPr/>
            </p:nvSpPr>
            <p:spPr>
              <a:xfrm>
                <a:off x="375450" y="1756505"/>
                <a:ext cx="3419400" cy="2112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 err="1">
                    <a:latin typeface="Calibri"/>
                    <a:cs typeface="Calibri"/>
                  </a:rPr>
                  <a:t>NumPy</a:t>
                </a:r>
                <a:r>
                  <a:rPr lang="ru-RU" b="1" dirty="0">
                    <a:latin typeface="Calibri"/>
                    <a:cs typeface="Calibri"/>
                  </a:rPr>
                  <a:t> (</a:t>
                </a:r>
                <a:r>
                  <a:rPr lang="ru-RU" b="1" dirty="0" err="1">
                    <a:latin typeface="Calibri"/>
                    <a:cs typeface="Calibri"/>
                  </a:rPr>
                  <a:t>Numeric</a:t>
                </a:r>
                <a:r>
                  <a:rPr lang="ru-RU" b="1" dirty="0">
                    <a:latin typeface="Calibri"/>
                    <a:cs typeface="Calibri"/>
                  </a:rPr>
                  <a:t> </a:t>
                </a:r>
                <a:r>
                  <a:rPr lang="ru-RU" b="1" dirty="0" err="1">
                    <a:latin typeface="Calibri"/>
                    <a:cs typeface="Calibri"/>
                  </a:rPr>
                  <a:t>Python</a:t>
                </a:r>
                <a:r>
                  <a:rPr lang="ru-RU" b="1" dirty="0">
                    <a:latin typeface="Calibri"/>
                    <a:cs typeface="Calibri"/>
                  </a:rPr>
                  <a:t>) </a:t>
                </a:r>
                <a:r>
                  <a:rPr lang="ru-RU" dirty="0" smtClean="0">
                    <a:latin typeface="Calibri"/>
                    <a:cs typeface="Calibri"/>
                  </a:rPr>
                  <a:t>- предоставляет </a:t>
                </a:r>
                <a:r>
                  <a:rPr lang="ru-RU" dirty="0">
                    <a:latin typeface="Calibri"/>
                    <a:cs typeface="Calibri"/>
                  </a:rPr>
                  <a:t>базовые методы для манипуляции с большими массивами и матрицами. </a:t>
                </a:r>
                <a:endParaRPr lang="en-US" dirty="0" smtClean="0">
                  <a:latin typeface="Calibri"/>
                  <a:cs typeface="Calibri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Calibri"/>
                    <a:cs typeface="Calibri"/>
                  </a:rPr>
                  <a:t>Pandas</a:t>
                </a:r>
                <a:r>
                  <a:rPr lang="ru-RU" dirty="0" smtClean="0">
                    <a:latin typeface="Calibri"/>
                    <a:cs typeface="Calibri"/>
                  </a:rPr>
                  <a:t> – библиотека для анализа и обработки данных</a:t>
                </a:r>
                <a:r>
                  <a:rPr lang="en-US" dirty="0" smtClean="0">
                    <a:latin typeface="Calibri"/>
                    <a:cs typeface="Calibri"/>
                  </a:rPr>
                  <a:t> </a:t>
                </a:r>
                <a:r>
                  <a:rPr lang="en-US" dirty="0">
                    <a:latin typeface="Calibri"/>
                    <a:cs typeface="Calibri"/>
                  </a:rPr>
                  <a:t>(Series </a:t>
                </a:r>
                <a:r>
                  <a:rPr lang="ru-RU" dirty="0">
                    <a:latin typeface="Calibri"/>
                    <a:cs typeface="Calibri"/>
                  </a:rPr>
                  <a:t>и </a:t>
                </a:r>
                <a:r>
                  <a:rPr lang="en-US" dirty="0" err="1" smtClean="0">
                    <a:latin typeface="Calibri"/>
                    <a:cs typeface="Calibri"/>
                  </a:rPr>
                  <a:t>DataFrame</a:t>
                </a:r>
                <a:r>
                  <a:rPr lang="en-US" dirty="0" smtClean="0">
                    <a:latin typeface="Calibri"/>
                    <a:cs typeface="Calibri"/>
                  </a:rPr>
                  <a:t> –</a:t>
                </a:r>
                <a:r>
                  <a:rPr lang="ru-RU" dirty="0" smtClean="0">
                    <a:latin typeface="Calibri"/>
                    <a:cs typeface="Calibri"/>
                  </a:rPr>
                  <a:t> основные структуры</a:t>
                </a:r>
                <a:r>
                  <a:rPr lang="en-US" dirty="0" smtClean="0">
                    <a:latin typeface="Calibri"/>
                    <a:cs typeface="Calibri"/>
                  </a:rPr>
                  <a:t>)</a:t>
                </a:r>
                <a:endParaRPr lang="ru-RU" dirty="0">
                  <a:latin typeface="Calibri"/>
                  <a:cs typeface="Calibri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b="1" dirty="0" err="1">
                    <a:latin typeface="Calibri"/>
                    <a:cs typeface="Calibri"/>
                  </a:rPr>
                  <a:t>SciPy</a:t>
                </a:r>
                <a:r>
                  <a:rPr lang="ru-RU" b="1" dirty="0">
                    <a:latin typeface="Calibri"/>
                    <a:cs typeface="Calibri"/>
                  </a:rPr>
                  <a:t> (</a:t>
                </a:r>
                <a:r>
                  <a:rPr lang="ru-RU" b="1" dirty="0" err="1">
                    <a:latin typeface="Calibri"/>
                    <a:cs typeface="Calibri"/>
                  </a:rPr>
                  <a:t>Scientific</a:t>
                </a:r>
                <a:r>
                  <a:rPr lang="ru-RU" b="1" dirty="0">
                    <a:latin typeface="Calibri"/>
                    <a:cs typeface="Calibri"/>
                  </a:rPr>
                  <a:t> </a:t>
                </a:r>
                <a:r>
                  <a:rPr lang="ru-RU" b="1" dirty="0" err="1">
                    <a:latin typeface="Calibri"/>
                    <a:cs typeface="Calibri"/>
                  </a:rPr>
                  <a:t>Python</a:t>
                </a:r>
                <a:r>
                  <a:rPr lang="ru-RU" b="1" dirty="0">
                    <a:latin typeface="Calibri"/>
                    <a:cs typeface="Calibri"/>
                  </a:rPr>
                  <a:t>) </a:t>
                </a:r>
                <a:r>
                  <a:rPr lang="ru-RU" dirty="0">
                    <a:latin typeface="Calibri"/>
                    <a:cs typeface="Calibri"/>
                  </a:rPr>
                  <a:t>расширяет функционал </a:t>
                </a:r>
                <a:r>
                  <a:rPr lang="ru-RU" dirty="0" err="1">
                    <a:latin typeface="Calibri"/>
                    <a:cs typeface="Calibri"/>
                  </a:rPr>
                  <a:t>numpy</a:t>
                </a:r>
                <a:r>
                  <a:rPr lang="ru-RU" dirty="0">
                    <a:latin typeface="Calibri"/>
                    <a:cs typeface="Calibri"/>
                  </a:rPr>
                  <a:t> огромной коллекцией полезных алгоритмов, таких как минимизация, преобразование Фурье, регрессия, и другие прикладные математические </a:t>
                </a:r>
                <a:r>
                  <a:rPr lang="ru-RU" dirty="0" smtClean="0">
                    <a:latin typeface="Calibri"/>
                    <a:cs typeface="Calibri"/>
                  </a:rPr>
                  <a:t>техники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ru-RU" dirty="0" smtClean="0">
                    <a:latin typeface="Calibri"/>
                    <a:cs typeface="Calibri"/>
                  </a:rPr>
                  <a:t>(Но </a:t>
                </a:r>
                <a:r>
                  <a:rPr lang="ru-RU" dirty="0">
                    <a:latin typeface="Calibri"/>
                    <a:cs typeface="Calibri"/>
                  </a:rPr>
                  <a:t>в разы быстрее</a:t>
                </a:r>
                <a:r>
                  <a:rPr lang="ru-RU" dirty="0" smtClean="0">
                    <a:latin typeface="Calibri"/>
                    <a:cs typeface="Calibri"/>
                  </a:rPr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Calibri"/>
                    <a:cs typeface="Calibri"/>
                  </a:rPr>
                  <a:t>Matplotlib</a:t>
                </a:r>
                <a:r>
                  <a:rPr lang="en-US" dirty="0" smtClean="0">
                    <a:latin typeface="Calibri"/>
                    <a:cs typeface="Calibri"/>
                  </a:rPr>
                  <a:t> </a:t>
                </a:r>
                <a:r>
                  <a:rPr lang="ru-RU" dirty="0" smtClean="0">
                    <a:latin typeface="Calibri"/>
                    <a:cs typeface="Calibri"/>
                  </a:rPr>
                  <a:t>и </a:t>
                </a:r>
                <a:r>
                  <a:rPr lang="en-US" b="1" dirty="0" err="1" smtClean="0">
                    <a:latin typeface="Calibri"/>
                    <a:cs typeface="Calibri"/>
                  </a:rPr>
                  <a:t>Plotly</a:t>
                </a:r>
                <a:r>
                  <a:rPr lang="en-US" dirty="0" smtClean="0">
                    <a:latin typeface="Calibri"/>
                    <a:cs typeface="Calibri"/>
                  </a:rPr>
                  <a:t> – </a:t>
                </a:r>
                <a:r>
                  <a:rPr lang="ru-RU" dirty="0" smtClean="0">
                    <a:latin typeface="Calibri"/>
                    <a:cs typeface="Calibri"/>
                  </a:rPr>
                  <a:t>библиотеки для визуализации данных</a:t>
                </a:r>
                <a:endParaRPr lang="ru-RU" dirty="0">
                  <a:latin typeface="Calibri"/>
                  <a:cs typeface="Calibri"/>
                </a:endParaRPr>
              </a:p>
              <a:p>
                <a:pPr>
                  <a:spcAft>
                    <a:spcPts val="600"/>
                  </a:spcAft>
                </a:pPr>
                <a:endParaRPr lang="ru-RU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1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Описательная статистика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7" y="1641053"/>
            <a:ext cx="4265613" cy="13034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1" y="1188686"/>
            <a:ext cx="3886700" cy="2208212"/>
          </a:xfrm>
          <a:prstGeom prst="rect">
            <a:avLst/>
          </a:prstGeom>
        </p:spPr>
      </p:pic>
      <p:grpSp>
        <p:nvGrpSpPr>
          <p:cNvPr id="26" name="Google Shape;77;p13"/>
          <p:cNvGrpSpPr/>
          <p:nvPr/>
        </p:nvGrpSpPr>
        <p:grpSpPr>
          <a:xfrm>
            <a:off x="2529101" y="3758974"/>
            <a:ext cx="3922499" cy="489176"/>
            <a:chOff x="375450" y="1756578"/>
            <a:chExt cx="3422050" cy="2032572"/>
          </a:xfrm>
        </p:grpSpPr>
        <p:sp>
          <p:nvSpPr>
            <p:cNvPr id="27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4"/>
          <p:cNvSpPr txBox="1"/>
          <p:nvPr/>
        </p:nvSpPr>
        <p:spPr>
          <a:xfrm>
            <a:off x="2533987" y="3758848"/>
            <a:ext cx="39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 smtClean="0"/>
              <a:t>Ноутбук «1. Описательная статистика»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9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78125" y="1108700"/>
            <a:ext cx="7372500" cy="88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Возвращаемся к </a:t>
            </a:r>
            <a:r>
              <a:rPr lang="en-US" dirty="0" smtClean="0"/>
              <a:t>AB</a:t>
            </a:r>
            <a:r>
              <a:rPr lang="ru-RU" dirty="0" smtClean="0"/>
              <a:t> тестам</a:t>
            </a: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Напомним про АВ тесты</a:t>
            </a: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75915"/>
              </p:ext>
            </p:extLst>
          </p:nvPr>
        </p:nvGraphicFramePr>
        <p:xfrm>
          <a:off x="1031041" y="1020972"/>
          <a:ext cx="6792417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 </a:t>
                      </a:r>
                      <a:r>
                        <a:rPr lang="ru-RU" dirty="0" smtClean="0"/>
                        <a:t>верна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 </a:t>
                      </a:r>
                      <a:r>
                        <a:rPr lang="en-US" dirty="0" smtClean="0"/>
                        <a:t>H0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неверна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принимается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 </a:t>
                      </a:r>
                      <a:r>
                        <a:rPr lang="ru-RU" dirty="0" smtClean="0"/>
                        <a:t>верно принята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Ошибка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II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рода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ru-RU" baseline="0" dirty="0" smtClean="0"/>
                        <a:t> отвергается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Ошибка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рода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ru-RU" dirty="0" smtClean="0"/>
                        <a:t> верно отвергнута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Google Shape;77;p13"/>
          <p:cNvGrpSpPr/>
          <p:nvPr/>
        </p:nvGrpSpPr>
        <p:grpSpPr>
          <a:xfrm>
            <a:off x="381800" y="2713376"/>
            <a:ext cx="5365615" cy="1409046"/>
            <a:chOff x="375450" y="1756578"/>
            <a:chExt cx="3422050" cy="2032572"/>
          </a:xfrm>
        </p:grpSpPr>
        <p:sp>
          <p:nvSpPr>
            <p:cNvPr id="32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extBox 4"/>
          <p:cNvSpPr txBox="1"/>
          <p:nvPr/>
        </p:nvSpPr>
        <p:spPr>
          <a:xfrm>
            <a:off x="381801" y="2713322"/>
            <a:ext cx="5361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 smtClean="0"/>
              <a:t>Ложноотрицательный – полезные изменения упускаются из виду</a:t>
            </a:r>
          </a:p>
          <a:p>
            <a:endParaRPr lang="ru-RU" sz="1600" dirty="0"/>
          </a:p>
          <a:p>
            <a:r>
              <a:rPr lang="ru-RU" sz="1600" dirty="0" smtClean="0"/>
              <a:t>Ложноположительный – внедрили бесполезные изменения, которые не работают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  <p:grpSp>
        <p:nvGrpSpPr>
          <p:cNvPr id="35" name="Google Shape;77;p13"/>
          <p:cNvGrpSpPr/>
          <p:nvPr/>
        </p:nvGrpSpPr>
        <p:grpSpPr>
          <a:xfrm>
            <a:off x="6263625" y="2635905"/>
            <a:ext cx="2545796" cy="1532432"/>
            <a:chOff x="375450" y="1756578"/>
            <a:chExt cx="3422050" cy="2032572"/>
          </a:xfrm>
        </p:grpSpPr>
        <p:sp>
          <p:nvSpPr>
            <p:cNvPr id="36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4"/>
          <p:cNvSpPr txBox="1"/>
          <p:nvPr/>
        </p:nvSpPr>
        <p:spPr>
          <a:xfrm>
            <a:off x="6267009" y="2635779"/>
            <a:ext cx="2540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 smtClean="0"/>
              <a:t>Мы наблюдаем закономерность или случайность?</a:t>
            </a:r>
          </a:p>
          <a:p>
            <a:r>
              <a:rPr lang="ru-RU" sz="1600" dirty="0" smtClean="0"/>
              <a:t>Вот эту случайность мы и уменьшаем</a:t>
            </a:r>
            <a:endParaRPr lang="ru-RU" sz="1600" dirty="0" smtClean="0"/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879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АВ тесты</a:t>
            </a:r>
            <a:endParaRPr dirty="0"/>
          </a:p>
        </p:txBody>
      </p:sp>
      <p:grpSp>
        <p:nvGrpSpPr>
          <p:cNvPr id="14" name="Google Shape;77;p13"/>
          <p:cNvGrpSpPr/>
          <p:nvPr/>
        </p:nvGrpSpPr>
        <p:grpSpPr>
          <a:xfrm>
            <a:off x="466094" y="1952333"/>
            <a:ext cx="4383814" cy="1818025"/>
            <a:chOff x="375450" y="1756578"/>
            <a:chExt cx="3422050" cy="2032572"/>
          </a:xfrm>
        </p:grpSpPr>
        <p:sp>
          <p:nvSpPr>
            <p:cNvPr id="15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69489" y="1964991"/>
            <a:ext cx="43770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 smtClean="0">
                <a:latin typeface="Calibri"/>
                <a:cs typeface="Calibri"/>
              </a:rPr>
              <a:t>P(</a:t>
            </a:r>
            <a:r>
              <a:rPr lang="ru-RU" sz="1600" dirty="0">
                <a:solidFill>
                  <a:srgbClr val="FF0000"/>
                </a:solidFill>
              </a:rPr>
              <a:t>Ошибка </a:t>
            </a:r>
            <a:r>
              <a:rPr lang="en-US" sz="1600" dirty="0">
                <a:solidFill>
                  <a:srgbClr val="FF0000"/>
                </a:solidFill>
              </a:rPr>
              <a:t>I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рода</a:t>
            </a:r>
            <a:r>
              <a:rPr lang="ru-RU" sz="1600" dirty="0" smtClean="0">
                <a:latin typeface="Calibri"/>
                <a:cs typeface="Calibri"/>
              </a:rPr>
              <a:t>) </a:t>
            </a:r>
            <a:r>
              <a:rPr lang="ru-RU" sz="1600" dirty="0" smtClean="0"/>
              <a:t>= </a:t>
            </a:r>
            <a:r>
              <a:rPr lang="en-US" sz="1600" b="1" dirty="0" smtClean="0">
                <a:latin typeface="Calibri"/>
                <a:cs typeface="Calibri"/>
              </a:rPr>
              <a:t>p-value</a:t>
            </a:r>
            <a:endParaRPr lang="ru-RU" sz="1600" b="1" dirty="0" smtClean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sz="1600" b="1" dirty="0" smtClean="0">
                <a:latin typeface="Calibri"/>
                <a:cs typeface="Calibri"/>
              </a:rPr>
              <a:t>Уровень </a:t>
            </a:r>
            <a:r>
              <a:rPr lang="ru-RU" sz="1600" b="1" dirty="0">
                <a:latin typeface="Calibri"/>
                <a:cs typeface="Calibri"/>
              </a:rPr>
              <a:t>значимости (</a:t>
            </a:r>
            <a:r>
              <a:rPr lang="en-US" sz="1600" b="1" dirty="0">
                <a:latin typeface="Calibri"/>
                <a:cs typeface="Calibri"/>
              </a:rPr>
              <a:t>α</a:t>
            </a:r>
            <a:r>
              <a:rPr lang="ru-RU" sz="1600" b="1" dirty="0">
                <a:latin typeface="Calibri"/>
                <a:cs typeface="Calibri"/>
              </a:rPr>
              <a:t>) </a:t>
            </a:r>
            <a:r>
              <a:rPr lang="ru-RU" sz="1600" dirty="0">
                <a:latin typeface="Calibri"/>
                <a:cs typeface="Calibri"/>
              </a:rPr>
              <a:t>– пороговая </a:t>
            </a:r>
            <a:r>
              <a:rPr lang="ru-RU" sz="1600" dirty="0" smtClean="0">
                <a:latin typeface="Calibri"/>
                <a:cs typeface="Calibri"/>
              </a:rPr>
              <a:t/>
            </a:r>
            <a:br>
              <a:rPr lang="ru-RU" sz="1600" dirty="0" smtClean="0">
                <a:latin typeface="Calibri"/>
                <a:cs typeface="Calibri"/>
              </a:rPr>
            </a:br>
            <a:r>
              <a:rPr lang="ru-RU" sz="1600" dirty="0" smtClean="0">
                <a:latin typeface="Calibri"/>
                <a:cs typeface="Calibri"/>
              </a:rPr>
              <a:t>вероятность </a:t>
            </a:r>
            <a:r>
              <a:rPr lang="ru-RU" sz="1600" dirty="0">
                <a:latin typeface="Calibri"/>
                <a:cs typeface="Calibri"/>
              </a:rPr>
              <a:t>ошибки 1 рода</a:t>
            </a:r>
            <a:r>
              <a:rPr lang="ru-RU" sz="1600" dirty="0" smtClean="0">
                <a:latin typeface="Calibri"/>
                <a:cs typeface="Calibri"/>
              </a:rPr>
              <a:t>.</a:t>
            </a:r>
            <a:endParaRPr lang="ru-RU" sz="1600" dirty="0"/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Calibri"/>
                <a:cs typeface="Calibri"/>
              </a:rPr>
              <a:t>Например, </a:t>
            </a:r>
            <a:r>
              <a:rPr lang="en-US" sz="1600" dirty="0" smtClean="0">
                <a:latin typeface="Calibri"/>
                <a:cs typeface="Calibri"/>
              </a:rPr>
              <a:t>α</a:t>
            </a:r>
            <a:r>
              <a:rPr lang="ru-RU" sz="1600" dirty="0" smtClean="0">
                <a:latin typeface="Calibri"/>
                <a:cs typeface="Calibri"/>
              </a:rPr>
              <a:t> = 0,05 или 0,01 (часто такие берут)</a:t>
            </a: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Calibri"/>
                <a:cs typeface="Calibri"/>
              </a:rPr>
              <a:t>Если </a:t>
            </a:r>
            <a:r>
              <a:rPr lang="en-US" sz="1600" b="1" dirty="0" smtClean="0">
                <a:latin typeface="Calibri"/>
                <a:cs typeface="Calibri"/>
              </a:rPr>
              <a:t>p-value &lt; </a:t>
            </a:r>
            <a:r>
              <a:rPr lang="en-US" sz="1600" dirty="0" smtClean="0">
                <a:latin typeface="Calibri"/>
                <a:cs typeface="Calibri"/>
              </a:rPr>
              <a:t>α</a:t>
            </a:r>
            <a:r>
              <a:rPr lang="ru-RU" sz="1600" dirty="0" smtClean="0">
                <a:latin typeface="Calibri"/>
                <a:cs typeface="Calibri"/>
              </a:rPr>
              <a:t> , то </a:t>
            </a:r>
            <a:r>
              <a:rPr lang="en-US" sz="1600" dirty="0" smtClean="0">
                <a:latin typeface="Calibri"/>
                <a:cs typeface="Calibri"/>
              </a:rPr>
              <a:t>H</a:t>
            </a:r>
            <a:r>
              <a:rPr lang="ru-RU" sz="1600" dirty="0" smtClean="0">
                <a:latin typeface="Calibri"/>
                <a:cs typeface="Calibri"/>
              </a:rPr>
              <a:t>0 отклоняется</a:t>
            </a:r>
            <a:endParaRPr lang="en-US" sz="1600" dirty="0">
              <a:latin typeface="Calibri"/>
              <a:cs typeface="Calibri"/>
            </a:endParaRPr>
          </a:p>
        </p:txBody>
      </p:sp>
      <p:grpSp>
        <p:nvGrpSpPr>
          <p:cNvPr id="18" name="Google Shape;77;p13"/>
          <p:cNvGrpSpPr/>
          <p:nvPr/>
        </p:nvGrpSpPr>
        <p:grpSpPr>
          <a:xfrm>
            <a:off x="5507787" y="2437081"/>
            <a:ext cx="3298871" cy="785637"/>
            <a:chOff x="375450" y="1756578"/>
            <a:chExt cx="3422050" cy="2032572"/>
          </a:xfrm>
        </p:grpSpPr>
        <p:sp>
          <p:nvSpPr>
            <p:cNvPr id="19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5511182" y="2449739"/>
            <a:ext cx="329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1600" dirty="0" smtClean="0"/>
              <a:t>P(</a:t>
            </a:r>
            <a:r>
              <a:rPr lang="ru-RU" sz="1600" dirty="0">
                <a:solidFill>
                  <a:srgbClr val="FF0000"/>
                </a:solidFill>
              </a:rPr>
              <a:t>Ошибка </a:t>
            </a:r>
            <a:r>
              <a:rPr lang="en-US" sz="1600" dirty="0">
                <a:solidFill>
                  <a:srgbClr val="FF0000"/>
                </a:solidFill>
              </a:rPr>
              <a:t>II</a:t>
            </a:r>
            <a:r>
              <a:rPr lang="ru-RU" sz="1600" dirty="0">
                <a:solidFill>
                  <a:srgbClr val="FF0000"/>
                </a:solidFill>
              </a:rPr>
              <a:t> рода</a:t>
            </a:r>
            <a:r>
              <a:rPr lang="ru-RU" sz="1600" dirty="0"/>
              <a:t>) = </a:t>
            </a:r>
            <a:r>
              <a:rPr lang="ru-RU" sz="1600" b="1" dirty="0"/>
              <a:t>β </a:t>
            </a:r>
          </a:p>
          <a:p>
            <a:r>
              <a:rPr lang="ru-RU" sz="1600" dirty="0"/>
              <a:t>Мощность стат. критерия</a:t>
            </a:r>
            <a:r>
              <a:rPr lang="en-US" sz="1600" dirty="0"/>
              <a:t> </a:t>
            </a:r>
            <a:r>
              <a:rPr lang="ru-RU" sz="1600" dirty="0"/>
              <a:t>(</a:t>
            </a:r>
            <a:r>
              <a:rPr lang="en-US" sz="1600" dirty="0"/>
              <a:t>1 – </a:t>
            </a:r>
            <a:r>
              <a:rPr lang="ru-RU" sz="1600" dirty="0"/>
              <a:t>β)</a:t>
            </a:r>
          </a:p>
        </p:txBody>
      </p:sp>
    </p:spTree>
    <p:extLst>
      <p:ext uri="{BB962C8B-B14F-4D97-AF65-F5344CB8AC3E}">
        <p14:creationId xmlns:p14="http://schemas.microsoft.com/office/powerpoint/2010/main" val="143867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theme/theme1.xml><?xml version="1.0" encoding="utf-8"?>
<a:theme xmlns:a="http://schemas.openxmlformats.org/drawingml/2006/main" name="Тинькофф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36609</TotalTime>
  <Words>1189</Words>
  <Application>Microsoft Office PowerPoint</Application>
  <PresentationFormat>Экран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Тинькофф</vt:lpstr>
      <vt:lpstr>AB тесты</vt:lpstr>
      <vt:lpstr>Что сегодня будет</vt:lpstr>
      <vt:lpstr>Python и статистика</vt:lpstr>
      <vt:lpstr>Python</vt:lpstr>
      <vt:lpstr>Библиотеки Python</vt:lpstr>
      <vt:lpstr>Описательная статистика</vt:lpstr>
      <vt:lpstr>Возвращаемся к AB тестам</vt:lpstr>
      <vt:lpstr>Напомним про АВ тесты</vt:lpstr>
      <vt:lpstr>АВ тесты</vt:lpstr>
      <vt:lpstr>Какие α и β брать?</vt:lpstr>
      <vt:lpstr>Критерии </vt:lpstr>
      <vt:lpstr>z-критерий для 1 выборки</vt:lpstr>
      <vt:lpstr>t-критерий для 1 выборки</vt:lpstr>
      <vt:lpstr>Двухвыборочный z-критерий</vt:lpstr>
      <vt:lpstr>Проверка на нормальность</vt:lpstr>
      <vt:lpstr>z-тест для доли</vt:lpstr>
      <vt:lpstr>z-тест для двух долей</vt:lpstr>
      <vt:lpstr>z-тест. Размер выборки</vt:lpstr>
      <vt:lpstr>z-тест. Размер выборки</vt:lpstr>
      <vt:lpstr>Манна-Уитни</vt:lpstr>
      <vt:lpstr>Бутстреп</vt:lpstr>
      <vt:lpstr>Множественное сравнение</vt:lpstr>
      <vt:lpstr>Множественное сравнение</vt:lpstr>
      <vt:lpstr>Множественное сравнение</vt:lpstr>
      <vt:lpstr>Множественное сравнение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Продуктовая аналитика</dc:title>
  <dc:creator>Yarygin Aleksey Vladimirovich</dc:creator>
  <cp:lastModifiedBy>Yarygin Aleksey Vladimirovich</cp:lastModifiedBy>
  <cp:revision>243</cp:revision>
  <dcterms:modified xsi:type="dcterms:W3CDTF">2021-04-05T14:03:11Z</dcterms:modified>
</cp:coreProperties>
</file>