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.bin" ContentType="application/vnd.openxmlformats-officedocument.oleObject"/>
  <Override PartName="/ppt/notesSlides/notesSlide3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30" r:id="rId33"/>
    <p:sldId id="331" r:id="rId34"/>
    <p:sldId id="326" r:id="rId35"/>
    <p:sldId id="324" r:id="rId36"/>
    <p:sldId id="290" r:id="rId37"/>
    <p:sldId id="332" r:id="rId38"/>
    <p:sldId id="333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1" r:id="rId69"/>
    <p:sldId id="322" r:id="rId70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0" y="-200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9990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6768336"/>
            <a:ext cx="3034453" cy="388791"/>
          </a:xfrm>
          <a:prstGeom prst="rect">
            <a:avLst/>
          </a:prstGeom>
        </p:spPr>
        <p:txBody>
          <a:bodyPr lIns="116037" tIns="58019" rIns="116037" bIns="58019"/>
          <a:lstStyle/>
          <a:p>
            <a:fld id="{7999F761-062A-B94A-8542-9F565EB6F277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6768336"/>
            <a:ext cx="4118187" cy="388791"/>
          </a:xfrm>
          <a:prstGeom prst="rect">
            <a:avLst/>
          </a:prstGeom>
        </p:spPr>
        <p:txBody>
          <a:bodyPr lIns="116037" tIns="58019" rIns="116037" bIns="5801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8041" y="6768336"/>
            <a:ext cx="1236588" cy="388791"/>
          </a:xfrm>
          <a:prstGeom prst="rect">
            <a:avLst/>
          </a:prstGeom>
        </p:spPr>
        <p:txBody>
          <a:bodyPr lIns="116037" tIns="58019" rIns="116037" bIns="58019"/>
          <a:lstStyle/>
          <a:p>
            <a:fld id="{E5445004-F4FB-5345-992E-498B4C43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80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3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46378" y="4914800"/>
            <a:ext cx="12023422" cy="1877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Nik Bear </a:t>
            </a:r>
            <a:r>
              <a:rPr lang="en-US" sz="28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Brown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>
              <a:lnSpc>
                <a:spcPct val="121428"/>
              </a:lnSpc>
              <a:buSzPct val="25000"/>
            </a:pPr>
            <a:r>
              <a:rPr lang="en-US" sz="2800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Northeastern </a:t>
            </a:r>
            <a:r>
              <a:rPr lang="en-US" sz="2800" i="1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University 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sklearn’s metrics module includes a mean_squared_error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metrics.mean_squared_error(y, model.predict(X))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two arrays of the same values would have an MSE of 0.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arrays with different values would have a positive MSE.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metrics.mean_squared_error([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(4^2 + 2^2 + 0^2 + 2^2 + 4^2) / 5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8.0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HOW DO WE MINIMIZE ERROR?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regression method we’ve used is called “Ordinary Least Squares”.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that given a matrix X, solve for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least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amount of square error for 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this assumes that X is unbiased, that it is representative of the population.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pd.DataFrame({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)})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df.copy()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biased_df.loc[: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append_jitter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(series):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jitter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np.random.random_sample(size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series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jitter</a:t>
            </a:r>
          </a:p>
        </p:txBody>
      </p:sp>
      <p:sp>
        <p:nvSpPr>
          <p:cNvPr id="314" name="Shape 314"/>
          <p:cNvSpPr/>
          <p:nvPr/>
        </p:nvSpPr>
        <p:spPr>
          <a:xfrm>
            <a:off x="635000" y="736600"/>
            <a:ext cx="115847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635000" y="736600"/>
            <a:ext cx="116514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COMPARE TWO RANDOM MODELS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82600" y="1292775"/>
            <a:ext cx="127734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append_jitter(biased_df.x)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append_jitter(biased_df.y)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Biased fit: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linear_model.LinearRegression().fit(biased_df[[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biased_df[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metrics.mean_squared_error(df[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lm.predict(df[[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VS. VARIANCE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1969500"/>
            <a:ext cx="11756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our error is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biased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it means the model’s prediction is consistently far away from the actual value.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could be a sign of poor sampling and poor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objective of a biased model is to trade bias error for generalized error. We prefer the error to be more evenly distributed across the model.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called error due to </a:t>
            </a:r>
            <a:r>
              <a:rPr lang="en-US" sz="2800" b="1" i="1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model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generalize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data it hasn’t seen even if doesn’t perform as well on data it has already seen.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BIAS VARIANCE TRADEOFF 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66" y="1312872"/>
            <a:ext cx="9536866" cy="5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of the following scenarios would be better for a weatherman?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very accurately "predict" the temperature outside from previous days perfectly, but be 20-30 degrees off for future days</a:t>
            </a:r>
          </a:p>
          <a:p>
            <a:pPr marL="914400" lvl="1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Knowing that I can accurately predict the general trend of the temperate outside from previous days, and therefore am at most only 10 degrees off on future days</a:t>
            </a:r>
          </a:p>
        </p:txBody>
      </p:sp>
      <p:sp>
        <p:nvSpPr>
          <p:cNvPr id="347" name="Shape 3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348" name="Shape 3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49" name="Shape 3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CROSS VALIDATION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87" y="1601349"/>
            <a:ext cx="6815825" cy="550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Split the data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group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K-FOLD CROSS VALIDATION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'../../datasets/'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bikeshare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pd.read_csv(wd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'bikeshare/bikeshare.csv'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pd.get_dummies(bikeshare.weathersit, prefix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'temp'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'hum'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]].join(weather[[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'weather_1'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'weather_2'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'weather_3'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bikeshare.casual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kf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cross_validation.KFold(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scores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train_index, test_index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kf: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linear_model.LinearRegression().fit(modeldata.iloc[train_index], y.iloc[train_index])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scores.append(metrics.mean_squared_error(y.iloc[test_index], lm.predict(modeldata.iloc[test_index])))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np.mean(scores)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This score will be lower, but we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 trading off bias error for generalized error: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shuffle=True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Hint:  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range(2, 51, 2)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REGULARIZATION? 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Regularization is an additive approach to protect models against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overfitting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third model drastically overfits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635000" y="588049"/>
            <a:ext cx="11734800" cy="7112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800000"/>
                </a:solidFill>
                <a:latin typeface="Arial" charset="0"/>
              </a:rPr>
              <a:t>Polynomials</a:t>
            </a:r>
            <a:endParaRPr lang="en-GB" sz="40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4470" y="1893455"/>
            <a:ext cx="11734801" cy="4841073"/>
          </a:xfrm>
        </p:spPr>
        <p:txBody>
          <a:bodyPr/>
          <a:lstStyle/>
          <a:p>
            <a:r>
              <a:rPr lang="en-US" sz="2800" dirty="0"/>
              <a:t>Degree 0 – constant</a:t>
            </a:r>
          </a:p>
          <a:p>
            <a:r>
              <a:rPr lang="en-US" sz="2800" dirty="0"/>
              <a:t>Degree 1 – linear</a:t>
            </a:r>
          </a:p>
          <a:p>
            <a:r>
              <a:rPr lang="en-US" sz="2800" dirty="0"/>
              <a:t>Degree 2 – quadratic</a:t>
            </a:r>
          </a:p>
          <a:p>
            <a:r>
              <a:rPr lang="en-US" sz="2800" dirty="0"/>
              <a:t>Degree 3 – cubic</a:t>
            </a:r>
          </a:p>
          <a:p>
            <a:r>
              <a:rPr lang="en-US" sz="2800" dirty="0"/>
              <a:t>Degree 4 – quartic (or, if all terms have even degree, biquadratic)</a:t>
            </a:r>
          </a:p>
          <a:p>
            <a:r>
              <a:rPr lang="en-US" sz="2800" dirty="0"/>
              <a:t>Degree 5 – </a:t>
            </a:r>
            <a:r>
              <a:rPr lang="en-US" sz="2800" dirty="0" err="1"/>
              <a:t>quintic</a:t>
            </a:r>
            <a:endParaRPr lang="en-US" sz="2800" dirty="0"/>
          </a:p>
          <a:p>
            <a:r>
              <a:rPr lang="en-US" sz="2800" dirty="0"/>
              <a:t>Degree 6 – </a:t>
            </a:r>
            <a:r>
              <a:rPr lang="en-US" sz="2800" dirty="0" err="1"/>
              <a:t>sextic</a:t>
            </a:r>
            <a:r>
              <a:rPr lang="en-US" sz="2800" dirty="0"/>
              <a:t> (or, less commonly, </a:t>
            </a:r>
            <a:r>
              <a:rPr lang="en-US" sz="2800" dirty="0" err="1"/>
              <a:t>hexic</a:t>
            </a:r>
            <a:r>
              <a:rPr lang="en-US" sz="2800" dirty="0"/>
              <a:t>)</a:t>
            </a:r>
          </a:p>
          <a:p>
            <a:r>
              <a:rPr lang="en-US" sz="2800" dirty="0"/>
              <a:t>Degree 7 – septic (or, less commonly, </a:t>
            </a:r>
            <a:r>
              <a:rPr lang="en-US" sz="2800" dirty="0" err="1"/>
              <a:t>heptic</a:t>
            </a:r>
            <a:r>
              <a:rPr 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58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635000" y="588049"/>
            <a:ext cx="11734800" cy="7112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800000"/>
                </a:solidFill>
                <a:latin typeface="Arial" charset="0"/>
              </a:rPr>
              <a:t>Polynomials</a:t>
            </a:r>
            <a:endParaRPr lang="en-GB" sz="40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4470" y="2143607"/>
            <a:ext cx="11734801" cy="4841073"/>
          </a:xfrm>
        </p:spPr>
        <p:txBody>
          <a:bodyPr/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Degree</a:t>
            </a:r>
            <a:r>
              <a:rPr lang="en-US" sz="2800" dirty="0"/>
              <a:t>:  exponents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Degree of polynomial</a:t>
            </a:r>
            <a:r>
              <a:rPr lang="en-US" sz="2800" dirty="0"/>
              <a:t>:  highest exponent (if the term has more than 1 variable, then add all exponents of that term)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Coefficient</a:t>
            </a:r>
            <a:r>
              <a:rPr lang="en-US" sz="2800" dirty="0"/>
              <a:t>:  number in front of variables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Leading term</a:t>
            </a:r>
            <a:r>
              <a:rPr lang="en-US" sz="2800" dirty="0"/>
              <a:t>: term of highest degree.  Its coefficient is called the </a:t>
            </a:r>
            <a:r>
              <a:rPr lang="en-US" sz="2800" dirty="0">
                <a:solidFill>
                  <a:srgbClr val="FF0000"/>
                </a:solidFill>
              </a:rPr>
              <a:t>leading coefficient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Constant term:</a:t>
            </a:r>
            <a:r>
              <a:rPr lang="en-US" sz="2800" dirty="0"/>
              <a:t> the term without variable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Missing term: </a:t>
            </a:r>
            <a:r>
              <a:rPr lang="en-US" sz="2800" dirty="0"/>
              <a:t>the term that has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0 as its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coefficient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573332"/>
              </p:ext>
            </p:extLst>
          </p:nvPr>
        </p:nvGraphicFramePr>
        <p:xfrm>
          <a:off x="2265895" y="1567777"/>
          <a:ext cx="8382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197080" imgH="241200" progId="Equation.3">
                  <p:embed/>
                </p:oleObj>
              </mc:Choice>
              <mc:Fallback>
                <p:oleObj name="Equation" r:id="rId3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895" y="1567777"/>
                        <a:ext cx="8382000" cy="920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00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635000" y="232449"/>
            <a:ext cx="11734800" cy="71120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800000"/>
                </a:solidFill>
                <a:latin typeface="Arial" charset="0"/>
              </a:rPr>
              <a:t>1</a:t>
            </a:r>
            <a:r>
              <a:rPr lang="en-GB" sz="4000" baseline="30000" dirty="0">
                <a:solidFill>
                  <a:srgbClr val="800000"/>
                </a:solidFill>
                <a:latin typeface="Arial" charset="0"/>
              </a:rPr>
              <a:t>st</a:t>
            </a:r>
            <a:r>
              <a:rPr lang="en-GB" sz="4000" dirty="0">
                <a:solidFill>
                  <a:srgbClr val="800000"/>
                </a:solidFill>
                <a:latin typeface="Arial" charset="0"/>
              </a:rPr>
              <a:t> Order </a:t>
            </a:r>
            <a:r>
              <a:rPr lang="en-GB" sz="4000" dirty="0" smtClean="0">
                <a:solidFill>
                  <a:srgbClr val="800000"/>
                </a:solidFill>
                <a:latin typeface="Arial" charset="0"/>
              </a:rPr>
              <a:t>Polynomial (Line) may not fit well</a:t>
            </a:r>
            <a:endParaRPr lang="en-GB" sz="4000" dirty="0">
              <a:solidFill>
                <a:srgbClr val="800000"/>
              </a:solidFill>
              <a:latin typeface="Arial" charset="0"/>
            </a:endParaRPr>
          </a:p>
        </p:txBody>
      </p:sp>
      <p:pic>
        <p:nvPicPr>
          <p:cNvPr id="3" name="Picture 2" descr="600px-Curve_fitting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79" y="1299249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635000" y="549564"/>
            <a:ext cx="11734800" cy="7112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800000"/>
                </a:solidFill>
                <a:latin typeface="Arial" charset="0"/>
              </a:rPr>
              <a:t>Regularization </a:t>
            </a:r>
            <a:r>
              <a:rPr lang="en-GB" sz="4000" dirty="0">
                <a:solidFill>
                  <a:srgbClr val="800000"/>
                </a:solidFill>
                <a:latin typeface="Arial" charset="0"/>
              </a:rPr>
              <a:t>of linear models</a:t>
            </a:r>
            <a:endParaRPr lang="en-GB" sz="40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635000" y="1677940"/>
            <a:ext cx="11704320" cy="457589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GB" sz="3000" dirty="0" smtClean="0">
                <a:latin typeface="Arial" charset="0"/>
              </a:rPr>
              <a:t>Regularization </a:t>
            </a:r>
            <a:r>
              <a:rPr lang="en-GB" sz="3000" dirty="0">
                <a:latin typeface="Arial" charset="0"/>
              </a:rPr>
              <a:t>is a method for "constraining" or "regularizing" the size of the coefficients, thus "shrinking" them towards zero</a:t>
            </a:r>
            <a:r>
              <a:rPr lang="en-GB" sz="3000" dirty="0" smtClean="0">
                <a:latin typeface="Arial" charset="0"/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GB" sz="3000" dirty="0">
              <a:latin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000" dirty="0">
                <a:latin typeface="Arial" charset="0"/>
              </a:rPr>
              <a:t>It reduces model variance and thus minimizes </a:t>
            </a:r>
            <a:r>
              <a:rPr lang="en-GB" sz="3000" dirty="0" err="1">
                <a:latin typeface="Arial" charset="0"/>
              </a:rPr>
              <a:t>overfitting</a:t>
            </a:r>
            <a:r>
              <a:rPr lang="en-GB" sz="3000" dirty="0" smtClean="0">
                <a:latin typeface="Arial" charset="0"/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GB" sz="3000" dirty="0">
              <a:latin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000" dirty="0">
                <a:latin typeface="Arial" charset="0"/>
              </a:rPr>
              <a:t>If the model is too complex, it tends to reduce variance more than it increases bias, resulting in a model that is more likely to generalize.</a:t>
            </a:r>
          </a:p>
          <a:p>
            <a:endParaRPr lang="en-GB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3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linear_model.Lasso().fit(modeldata,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linear_model.Ridge().fit(modeldata,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1672.58110765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OLS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1725.41581608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1672.60490113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4-24 at 2.3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" y="884861"/>
            <a:ext cx="13004800" cy="6417639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29203"/>
              </p:ext>
            </p:extLst>
          </p:nvPr>
        </p:nvGraphicFramePr>
        <p:xfrm>
          <a:off x="2279706" y="5244"/>
          <a:ext cx="80422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108200" imgH="254000" progId="Equation.3">
                  <p:embed/>
                </p:oleObj>
              </mc:Choice>
              <mc:Fallback>
                <p:oleObj name="Equation" r:id="rId4" imgW="2108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706" y="5244"/>
                        <a:ext cx="8042275" cy="969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13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635000" y="549564"/>
            <a:ext cx="11734800" cy="7112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800000"/>
                </a:solidFill>
                <a:latin typeface="Arial" charset="0"/>
              </a:rPr>
              <a:t>Regularization </a:t>
            </a:r>
            <a:r>
              <a:rPr lang="en-GB" sz="4000" dirty="0">
                <a:solidFill>
                  <a:srgbClr val="800000"/>
                </a:solidFill>
                <a:latin typeface="Arial" charset="0"/>
              </a:rPr>
              <a:t>of linear models</a:t>
            </a:r>
            <a:endParaRPr lang="en-GB" sz="40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635000" y="2726604"/>
            <a:ext cx="11704320" cy="457589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GB" sz="3000" dirty="0">
                <a:latin typeface="Arial" charset="0"/>
              </a:rPr>
              <a:t>A larger alpha </a:t>
            </a:r>
            <a:r>
              <a:rPr lang="en-GB" sz="3000" dirty="0" smtClean="0">
                <a:latin typeface="Arial" charset="0"/>
              </a:rPr>
              <a:t>results </a:t>
            </a:r>
            <a:r>
              <a:rPr lang="en-GB" sz="3000" dirty="0">
                <a:latin typeface="Arial" charset="0"/>
              </a:rPr>
              <a:t>in more regularization</a:t>
            </a:r>
            <a:r>
              <a:rPr lang="en-GB" sz="3000" dirty="0" smtClean="0">
                <a:latin typeface="Arial" charset="0"/>
              </a:rPr>
              <a:t>:</a:t>
            </a:r>
            <a:endParaRPr lang="en-GB" sz="3000" dirty="0">
              <a:latin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000" dirty="0">
                <a:latin typeface="Arial" charset="0"/>
              </a:rPr>
              <a:t>Lasso regression shrinks coefficients all the way to zero, thus removing them from the </a:t>
            </a:r>
            <a:r>
              <a:rPr lang="en-GB" sz="3000" dirty="0" smtClean="0">
                <a:latin typeface="Arial" charset="0"/>
              </a:rPr>
              <a:t>model</a:t>
            </a:r>
            <a:endParaRPr lang="en-GB" sz="3000" dirty="0">
              <a:latin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000" dirty="0">
                <a:latin typeface="Arial" charset="0"/>
              </a:rPr>
              <a:t>Ridge regression shrinks coefficients toward zero, but they rarely reach </a:t>
            </a:r>
            <a:r>
              <a:rPr lang="en-GB" sz="3000" dirty="0" smtClean="0">
                <a:latin typeface="Arial" charset="0"/>
              </a:rPr>
              <a:t>zero</a:t>
            </a:r>
          </a:p>
          <a:p>
            <a:pPr marL="457200" indent="-457200">
              <a:buFont typeface="Arial"/>
              <a:buChar char="•"/>
            </a:pPr>
            <a:r>
              <a:rPr lang="en-GB" sz="3000" dirty="0">
                <a:latin typeface="Arial" charset="0"/>
              </a:rPr>
              <a:t>Features should be standardized, otherwise, features would be penalized simply because of their scale</a:t>
            </a:r>
          </a:p>
          <a:p>
            <a:endParaRPr lang="en-GB" sz="3000" dirty="0">
              <a:latin typeface="Arial" charset="0"/>
            </a:endParaRPr>
          </a:p>
          <a:p>
            <a:endParaRPr lang="en-GB" sz="3000" dirty="0">
              <a:latin typeface="Arial" charset="0"/>
            </a:endParaRPr>
          </a:p>
          <a:p>
            <a:endParaRPr lang="en-GB" sz="3000" dirty="0"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91326"/>
              </p:ext>
            </p:extLst>
          </p:nvPr>
        </p:nvGraphicFramePr>
        <p:xfrm>
          <a:off x="2433638" y="1544638"/>
          <a:ext cx="80422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108200" imgH="254000" progId="Equation.3">
                  <p:embed/>
                </p:oleObj>
              </mc:Choice>
              <mc:Fallback>
                <p:oleObj name="Equation" r:id="rId3" imgW="2108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544638"/>
                        <a:ext cx="8042275" cy="969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6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goodness 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Measure statistical significance of features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what a residual is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sklearn estimator to predict a target variable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the bikeshare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test a variety of alpha weights for Ridge Regression on the bikeshare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alphas: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'Alpha:'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linear_model.Ridge(alpha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lm.coef_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param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np.logspace(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linear_model.Ridge(),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grid_search setup worked best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 </a:t>
            </a:r>
            <a:r>
              <a:rPr lang="en-US" sz="24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fit_intercept = True and False to the param_grid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R-SQUARES AND RESIDUALS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GRADIENT DESCENT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num_to_approach, start, steps,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next_steps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next_steps: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np.abs(num_to_approach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current_distance: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got_better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current_distance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got_better: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current_distance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num_to_approach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could solve for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instead of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is confined to a very specific subset of solutions. 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global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linear_model.SGDRegressor()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lm.fit(modeldata,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lm.score(modeldata, y)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metrics.mean_squared_error(y, lm.predict(modeldata))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Untuned,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11797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R-SQUARED?  WHAT IS A RESIDUAL?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R-squared,  the central metric introduced for linear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Which model performed better, one with an r-squared of 0.79 or 0.81?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R-squared measures explain variance.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does it tell the magnitude or scale of error?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explore loss functions and find ways to refine our model.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Implement the Gradient Descent approach to our bikeshare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the grid_search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a model you evaluated last class or the simpler one from today.  Implement param_grid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Homework: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Deliverable 1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35" name="Shape 63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48" name="Shape 64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9" name="Shape 64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0" name="Shape 65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LINEAR MODELS AND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2289</Words>
  <Application>Microsoft Macintosh PowerPoint</Application>
  <PresentationFormat>Custom</PresentationFormat>
  <Paragraphs>400</Paragraphs>
  <Slides>69</Slides>
  <Notes>63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White</vt:lpstr>
      <vt:lpstr>Equation</vt:lpstr>
      <vt:lpstr>Microsoft Equation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Polynomials</vt:lpstr>
      <vt:lpstr>Polynomials</vt:lpstr>
      <vt:lpstr>1st Order Polynomial (Line) may not fit well</vt:lpstr>
      <vt:lpstr>Regularization of linear models</vt:lpstr>
      <vt:lpstr>PowerPoint Presentation</vt:lpstr>
      <vt:lpstr>PowerPoint Presentation</vt:lpstr>
      <vt:lpstr>Regularization of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 Brown</cp:lastModifiedBy>
  <cp:revision>11</cp:revision>
  <dcterms:modified xsi:type="dcterms:W3CDTF">2017-04-24T18:47:39Z</dcterms:modified>
</cp:coreProperties>
</file>