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65" r:id="rId5"/>
    <p:sldId id="258" r:id="rId6"/>
    <p:sldId id="276" r:id="rId7"/>
    <p:sldId id="259" r:id="rId8"/>
    <p:sldId id="263" r:id="rId9"/>
    <p:sldId id="275" r:id="rId10"/>
    <p:sldId id="277" r:id="rId11"/>
    <p:sldId id="278" r:id="rId12"/>
    <p:sldId id="260" r:id="rId13"/>
    <p:sldId id="261" r:id="rId14"/>
    <p:sldId id="270" r:id="rId15"/>
    <p:sldId id="268" r:id="rId16"/>
    <p:sldId id="27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36E4-0A58-4EC1-AE4E-1A66A509A5CD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4CB3-ACF1-4FE0-A12B-F23118D59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36E4-0A58-4EC1-AE4E-1A66A509A5CD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4CB3-ACF1-4FE0-A12B-F23118D59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9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36E4-0A58-4EC1-AE4E-1A66A509A5CD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4CB3-ACF1-4FE0-A12B-F23118D59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8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36E4-0A58-4EC1-AE4E-1A66A509A5CD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4CB3-ACF1-4FE0-A12B-F23118D59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8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36E4-0A58-4EC1-AE4E-1A66A509A5CD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4CB3-ACF1-4FE0-A12B-F23118D59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2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36E4-0A58-4EC1-AE4E-1A66A509A5CD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4CB3-ACF1-4FE0-A12B-F23118D59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7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36E4-0A58-4EC1-AE4E-1A66A509A5CD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4CB3-ACF1-4FE0-A12B-F23118D59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9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36E4-0A58-4EC1-AE4E-1A66A509A5CD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4CB3-ACF1-4FE0-A12B-F23118D59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36E4-0A58-4EC1-AE4E-1A66A509A5CD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4CB3-ACF1-4FE0-A12B-F23118D59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8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36E4-0A58-4EC1-AE4E-1A66A509A5CD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4CB3-ACF1-4FE0-A12B-F23118D59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9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36E4-0A58-4EC1-AE4E-1A66A509A5CD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4CB3-ACF1-4FE0-A12B-F23118D59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5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A36E4-0A58-4EC1-AE4E-1A66A509A5CD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44CB3-ACF1-4FE0-A12B-F23118D59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n-eat.org/snp/snp_menus/snp_guidance_wellness_policies.htm" TargetMode="External"/><Relationship Id="rId2" Type="http://schemas.openxmlformats.org/officeDocument/2006/relationships/hyperlink" Target="http://purl.stanford.edu/db586ns497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llisonmarseille95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n-eat.org/snp/snp_menus/snp_guidance_wellness_policies.htm" TargetMode="External"/><Relationship Id="rId2" Type="http://schemas.openxmlformats.org/officeDocument/2006/relationships/hyperlink" Target="https://cepa.stanford.edu/seda/overvie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Impact of School Wellness Policies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Looking for meaningful relationships between </a:t>
            </a:r>
          </a:p>
          <a:p>
            <a:r>
              <a:rPr lang="en-US" dirty="0" smtClean="0"/>
              <a:t>Health and Academic Achievement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56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01" t="24355" r="9394" b="33582"/>
          <a:stretch/>
        </p:blipFill>
        <p:spPr>
          <a:xfrm>
            <a:off x="246742" y="2061028"/>
            <a:ext cx="11437257" cy="307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53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Values Show Linear Regression Is Not Significant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008" t="39392" r="35780" b="24164"/>
          <a:stretch/>
        </p:blipFill>
        <p:spPr>
          <a:xfrm>
            <a:off x="1674253" y="2305318"/>
            <a:ext cx="7443989" cy="266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06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Maybe the whole is greater than the sum of its parts: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total wellness policy scores:</a:t>
            </a:r>
          </a:p>
          <a:p>
            <a:pPr lvl="1"/>
            <a:r>
              <a:rPr lang="en-US" dirty="0" smtClean="0"/>
              <a:t>Total nutrition </a:t>
            </a:r>
          </a:p>
          <a:p>
            <a:pPr lvl="1"/>
            <a:r>
              <a:rPr lang="en-US" dirty="0" smtClean="0"/>
              <a:t>Total nutrition education</a:t>
            </a:r>
          </a:p>
          <a:p>
            <a:pPr lvl="1"/>
            <a:r>
              <a:rPr lang="en-US" dirty="0" smtClean="0"/>
              <a:t>Total physical activity</a:t>
            </a:r>
          </a:p>
          <a:p>
            <a:pPr lvl="1"/>
            <a:r>
              <a:rPr lang="en-US" dirty="0" smtClean="0"/>
              <a:t>Total for entire wellness policy</a:t>
            </a:r>
          </a:p>
          <a:p>
            <a:r>
              <a:rPr lang="en-US" dirty="0" smtClean="0"/>
              <a:t>Compared with test scores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61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meaningful correlation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29" t="29514" r="9284" b="15922"/>
          <a:stretch/>
        </p:blipFill>
        <p:spPr>
          <a:xfrm>
            <a:off x="682172" y="1527936"/>
            <a:ext cx="7445828" cy="25467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94" t="30705" r="9172" b="15923"/>
          <a:stretch/>
        </p:blipFill>
        <p:spPr>
          <a:xfrm>
            <a:off x="4267199" y="4205334"/>
            <a:ext cx="7489371" cy="249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35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Standardized data</a:t>
            </a:r>
          </a:p>
          <a:p>
            <a:r>
              <a:rPr lang="en-US" dirty="0" smtClean="0"/>
              <a:t>PCA, then KNN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948" t="33681" r="53012" b="14844"/>
          <a:stretch/>
        </p:blipFill>
        <p:spPr>
          <a:xfrm>
            <a:off x="5936343" y="1334748"/>
            <a:ext cx="4499427" cy="34232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925" t="38244" r="42303" b="36557"/>
          <a:stretch/>
        </p:blipFill>
        <p:spPr>
          <a:xfrm>
            <a:off x="217715" y="4757974"/>
            <a:ext cx="7126515" cy="184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0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and 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nodes = greater error</a:t>
            </a:r>
          </a:p>
          <a:p>
            <a:r>
              <a:rPr lang="en-US" dirty="0" smtClean="0"/>
              <a:t>Greater depth = greater error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172" t="31101" r="47992" b="17113"/>
          <a:stretch/>
        </p:blipFill>
        <p:spPr>
          <a:xfrm>
            <a:off x="682171" y="2743200"/>
            <a:ext cx="5573486" cy="37882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9395" t="31300" r="47769" b="16716"/>
          <a:stretch/>
        </p:blipFill>
        <p:spPr>
          <a:xfrm>
            <a:off x="6255657" y="2728686"/>
            <a:ext cx="5573486" cy="380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55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and assembling a unique dataset was significantly more time consuming than I had anticipated</a:t>
            </a:r>
          </a:p>
          <a:p>
            <a:r>
              <a:rPr lang="en-US" dirty="0" smtClean="0"/>
              <a:t>Need to control for variables known to influence scores:</a:t>
            </a:r>
          </a:p>
          <a:p>
            <a:pPr lvl="1"/>
            <a:r>
              <a:rPr lang="en-US" dirty="0" smtClean="0"/>
              <a:t>Socioeconomic factors</a:t>
            </a:r>
          </a:p>
          <a:p>
            <a:pPr lvl="1"/>
            <a:r>
              <a:rPr lang="en-US" dirty="0" smtClean="0"/>
              <a:t>Racial/ethnic factors</a:t>
            </a:r>
          </a:p>
          <a:p>
            <a:r>
              <a:rPr lang="en-US" dirty="0" smtClean="0"/>
              <a:t>Break down dataset into smaller pieces (elementary and middle school)</a:t>
            </a:r>
          </a:p>
          <a:p>
            <a:r>
              <a:rPr lang="en-US" dirty="0" smtClean="0"/>
              <a:t>Great Python practice for me, though!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74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5479"/>
          </a:xfrm>
        </p:spPr>
        <p:txBody>
          <a:bodyPr>
            <a:normAutofit/>
          </a:bodyPr>
          <a:lstStyle/>
          <a:p>
            <a:r>
              <a:rPr lang="en-US" dirty="0"/>
              <a:t>Sean F. Reardon, </a:t>
            </a:r>
            <a:r>
              <a:rPr lang="en-US" dirty="0" err="1"/>
              <a:t>Demetra</a:t>
            </a:r>
            <a:r>
              <a:rPr lang="en-US" dirty="0"/>
              <a:t> </a:t>
            </a:r>
            <a:r>
              <a:rPr lang="en-US" dirty="0" err="1"/>
              <a:t>Kalogrides</a:t>
            </a:r>
            <a:r>
              <a:rPr lang="en-US" dirty="0"/>
              <a:t>, Andrew Ho, Ben Shear, Kenneth Shores, Erin </a:t>
            </a:r>
            <a:r>
              <a:rPr lang="en-US" dirty="0" err="1"/>
              <a:t>Fahle</a:t>
            </a:r>
            <a:r>
              <a:rPr lang="en-US" dirty="0"/>
              <a:t>. (2016). </a:t>
            </a:r>
            <a:r>
              <a:rPr lang="en-US" i="1" dirty="0"/>
              <a:t>Stanford Education Data Archive</a:t>
            </a:r>
            <a:r>
              <a:rPr lang="en-US" dirty="0"/>
              <a:t>(Version 1.1 File Title). </a:t>
            </a:r>
            <a:r>
              <a:rPr lang="en-US" dirty="0">
                <a:hlinkClick r:id="rId2"/>
              </a:rPr>
              <a:t>http://purl.stanford.edu/db586ns4974</a:t>
            </a:r>
            <a:r>
              <a:rPr lang="en-US" dirty="0" smtClean="0"/>
              <a:t>.</a:t>
            </a:r>
          </a:p>
          <a:p>
            <a:r>
              <a:rPr lang="en-US" dirty="0" smtClean="0"/>
              <a:t>Kansas School </a:t>
            </a:r>
            <a:r>
              <a:rPr lang="en-US" dirty="0"/>
              <a:t>Wellness </a:t>
            </a:r>
            <a:r>
              <a:rPr lang="en-US" dirty="0" smtClean="0"/>
              <a:t>Policy Data: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www.kn-eat.org/snp/snp_menus/snp_guidance_wellness_policies.htm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sz="1800" b="1" u="sng" dirty="0" smtClean="0"/>
          </a:p>
          <a:p>
            <a:pPr marL="0" indent="0">
              <a:buNone/>
            </a:pPr>
            <a:r>
              <a:rPr lang="en-US" sz="1800" b="1" u="sng" dirty="0" smtClean="0"/>
              <a:t>Contact me:</a:t>
            </a:r>
          </a:p>
          <a:p>
            <a:pPr marL="0" indent="0">
              <a:buNone/>
            </a:pPr>
            <a:r>
              <a:rPr lang="en-US" sz="1800" dirty="0" smtClean="0"/>
              <a:t>Allison Marseille</a:t>
            </a:r>
          </a:p>
          <a:p>
            <a:pPr marL="0" indent="0">
              <a:buNone/>
            </a:pPr>
            <a:r>
              <a:rPr lang="en-US" sz="1800" dirty="0" smtClean="0">
                <a:hlinkClick r:id="rId4"/>
              </a:rPr>
              <a:t>allisonmarseille95@gmail.com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https</a:t>
            </a:r>
            <a:r>
              <a:rPr lang="en-US" sz="1800" dirty="0"/>
              <a:t>://www.linkedin.com/in/allisonmarseille</a:t>
            </a:r>
          </a:p>
        </p:txBody>
      </p:sp>
    </p:spTree>
    <p:extLst>
      <p:ext uri="{BB962C8B-B14F-4D97-AF65-F5344CB8AC3E}">
        <p14:creationId xmlns:p14="http://schemas.microsoft.com/office/powerpoint/2010/main" val="252277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at School Wellness Policies and Standardized Test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Stanford’s SEDA data archive (released May 2016)</a:t>
            </a:r>
          </a:p>
          <a:p>
            <a:pPr lvl="1"/>
            <a:r>
              <a:rPr lang="en-US" dirty="0" smtClean="0">
                <a:hlinkClick r:id="rId2"/>
              </a:rPr>
              <a:t>https://cepa.stanford.edu/seda/overview</a:t>
            </a:r>
            <a:endParaRPr lang="en-US" dirty="0" smtClean="0"/>
          </a:p>
          <a:p>
            <a:pPr lvl="1"/>
            <a:r>
              <a:rPr lang="en-US" dirty="0" smtClean="0"/>
              <a:t>District level means in state-referenced units, which are comparable within states. Multiple observations per district; one for each year, grade and subject.</a:t>
            </a:r>
          </a:p>
          <a:p>
            <a:r>
              <a:rPr lang="en-US" dirty="0" smtClean="0"/>
              <a:t>Kansas School Wellness Policies</a:t>
            </a:r>
          </a:p>
          <a:p>
            <a:pPr lvl="1"/>
            <a:r>
              <a:rPr lang="en-US" dirty="0" smtClean="0">
                <a:hlinkClick r:id="rId3"/>
              </a:rPr>
              <a:t>http://www.kn-eat.org/snp/snp_menus/snp_guidance_wellness_policies.htm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Only state in the US to develop standard guidance for wellness policies, and a “grading system” to compare</a:t>
            </a:r>
          </a:p>
          <a:p>
            <a:pPr lvl="2"/>
            <a:r>
              <a:rPr lang="en-US" dirty="0" smtClean="0"/>
              <a:t>Basic (+, -)</a:t>
            </a:r>
          </a:p>
          <a:p>
            <a:pPr lvl="2"/>
            <a:r>
              <a:rPr lang="en-US" dirty="0" smtClean="0"/>
              <a:t>Advanced (+, -)</a:t>
            </a:r>
          </a:p>
          <a:p>
            <a:pPr lvl="2"/>
            <a:r>
              <a:rPr lang="en-US" dirty="0" smtClean="0"/>
              <a:t>Exemplary (+, -)</a:t>
            </a:r>
          </a:p>
        </p:txBody>
      </p:sp>
    </p:spTree>
    <p:extLst>
      <p:ext uri="{BB962C8B-B14F-4D97-AF65-F5344CB8AC3E}">
        <p14:creationId xmlns:p14="http://schemas.microsoft.com/office/powerpoint/2010/main" val="739169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Datasets: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SEDA included (in csv file):</a:t>
            </a:r>
          </a:p>
          <a:p>
            <a:pPr lvl="1"/>
            <a:r>
              <a:rPr lang="en-US" dirty="0" smtClean="0"/>
              <a:t>District name</a:t>
            </a:r>
          </a:p>
          <a:p>
            <a:pPr lvl="1"/>
            <a:r>
              <a:rPr lang="en-US" dirty="0" smtClean="0"/>
              <a:t>ID number</a:t>
            </a:r>
          </a:p>
          <a:p>
            <a:pPr lvl="1"/>
            <a:r>
              <a:rPr lang="en-US" dirty="0" smtClean="0"/>
              <a:t>Year</a:t>
            </a:r>
          </a:p>
          <a:p>
            <a:pPr lvl="1"/>
            <a:r>
              <a:rPr lang="en-US" dirty="0" smtClean="0"/>
              <a:t>Standardized test scores for each grade (3-8), averaged by district</a:t>
            </a:r>
          </a:p>
          <a:p>
            <a:pPr lvl="2"/>
            <a:r>
              <a:rPr lang="en-US" dirty="0" smtClean="0"/>
              <a:t>Math</a:t>
            </a:r>
          </a:p>
          <a:p>
            <a:pPr lvl="2"/>
            <a:r>
              <a:rPr lang="en-US" dirty="0" smtClean="0"/>
              <a:t>English Language Arts</a:t>
            </a:r>
          </a:p>
          <a:p>
            <a:pPr lvl="1"/>
            <a:r>
              <a:rPr lang="en-US" dirty="0" smtClean="0"/>
              <a:t>Standard Error for each score</a:t>
            </a:r>
          </a:p>
          <a:p>
            <a:r>
              <a:rPr lang="en-US" dirty="0" smtClean="0"/>
              <a:t>Kansas data from 2010: </a:t>
            </a:r>
          </a:p>
          <a:p>
            <a:pPr lvl="1"/>
            <a:r>
              <a:rPr lang="en-US" dirty="0" smtClean="0"/>
              <a:t>259 districts</a:t>
            </a:r>
          </a:p>
          <a:p>
            <a:pPr lvl="1"/>
            <a:r>
              <a:rPr lang="en-US" dirty="0" smtClean="0"/>
              <a:t>5,472 individual 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1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District WP Data on Web: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9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 Project: To determine whether the quality of a school’s wellness policy was related to a school’s standardized test scores.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Dataset</a:t>
            </a:r>
          </a:p>
          <a:p>
            <a:pPr lvl="1"/>
            <a:r>
              <a:rPr lang="en-US" dirty="0" smtClean="0"/>
              <a:t>Kansas wellness policy data from web</a:t>
            </a:r>
          </a:p>
          <a:p>
            <a:pPr lvl="1"/>
            <a:r>
              <a:rPr lang="en-US" dirty="0" smtClean="0"/>
              <a:t>Stanford SEDA free to download</a:t>
            </a:r>
          </a:p>
          <a:p>
            <a:r>
              <a:rPr lang="en-US" dirty="0" smtClean="0"/>
              <a:t>Eliminate </a:t>
            </a:r>
            <a:r>
              <a:rPr lang="en-US" dirty="0" err="1" smtClean="0"/>
              <a:t>NaN</a:t>
            </a:r>
            <a:r>
              <a:rPr lang="en-US" dirty="0" smtClean="0"/>
              <a:t> values</a:t>
            </a:r>
          </a:p>
          <a:p>
            <a:r>
              <a:rPr lang="en-US" dirty="0" smtClean="0"/>
              <a:t>Replace string scores (ex. ‘Basic +’) with a number</a:t>
            </a:r>
          </a:p>
          <a:p>
            <a:r>
              <a:rPr lang="en-US" dirty="0" smtClean="0"/>
              <a:t>Begin looking at relationships</a:t>
            </a:r>
          </a:p>
          <a:p>
            <a:pPr lvl="1"/>
            <a:r>
              <a:rPr lang="en-US" dirty="0" smtClean="0"/>
              <a:t>40+ variables</a:t>
            </a:r>
          </a:p>
          <a:p>
            <a:r>
              <a:rPr lang="en-US" dirty="0" smtClean="0"/>
              <a:t>Look for correlation</a:t>
            </a:r>
          </a:p>
          <a:p>
            <a:r>
              <a:rPr lang="en-US" dirty="0" smtClean="0"/>
              <a:t>Draw a bunch of regression lines with </a:t>
            </a:r>
            <a:r>
              <a:rPr lang="en-US" dirty="0" err="1" smtClean="0"/>
              <a:t>Seaborn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0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Table: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33" t="30499" r="9511" b="18935"/>
          <a:stretch/>
        </p:blipFill>
        <p:spPr>
          <a:xfrm>
            <a:off x="838200" y="1504708"/>
            <a:ext cx="6381750" cy="2200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8747" t="34269" r="9779" b="20180"/>
          <a:stretch/>
        </p:blipFill>
        <p:spPr>
          <a:xfrm>
            <a:off x="4271076" y="3731418"/>
            <a:ext cx="7082724" cy="222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18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Correlation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6757" t="30506" r="35275" b="10366"/>
          <a:stretch/>
        </p:blipFill>
        <p:spPr>
          <a:xfrm>
            <a:off x="711201" y="1690689"/>
            <a:ext cx="3759199" cy="26052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12964" t="28323" r="43642" b="20288"/>
          <a:stretch/>
        </p:blipFill>
        <p:spPr>
          <a:xfrm>
            <a:off x="7300686" y="1690688"/>
            <a:ext cx="4053114" cy="26986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13298" t="31697" r="44201" b="16319"/>
          <a:stretch/>
        </p:blipFill>
        <p:spPr>
          <a:xfrm>
            <a:off x="3933371" y="4145676"/>
            <a:ext cx="3944256" cy="271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69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650" y="643944"/>
            <a:ext cx="5262350" cy="5262350"/>
          </a:xfrm>
        </p:spPr>
      </p:pic>
    </p:spTree>
    <p:extLst>
      <p:ext uri="{BB962C8B-B14F-4D97-AF65-F5344CB8AC3E}">
        <p14:creationId xmlns:p14="http://schemas.microsoft.com/office/powerpoint/2010/main" val="140981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Slight Correlation with some Physical Activity Policies: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395" t="29514" r="48662" b="18502"/>
          <a:stretch/>
        </p:blipFill>
        <p:spPr>
          <a:xfrm>
            <a:off x="972457" y="1690688"/>
            <a:ext cx="3914118" cy="2727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9060" t="34077" r="47992" b="13938"/>
          <a:stretch/>
        </p:blipFill>
        <p:spPr>
          <a:xfrm>
            <a:off x="6705378" y="1690688"/>
            <a:ext cx="4180336" cy="284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9172" t="25942" r="47769" b="22669"/>
          <a:stretch/>
        </p:blipFill>
        <p:spPr>
          <a:xfrm>
            <a:off x="3449191" y="3985035"/>
            <a:ext cx="4281715" cy="287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7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383</Words>
  <Application>Microsoft Office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The Impact of School Wellness Policies</vt:lpstr>
      <vt:lpstr>Looking at School Wellness Policies and Standardized Test Scores</vt:lpstr>
      <vt:lpstr>The Datasets:</vt:lpstr>
      <vt:lpstr>District WP Data on Web:</vt:lpstr>
      <vt:lpstr>My Project: To determine whether the quality of a school’s wellness policy was related to a school’s standardized test scores.  </vt:lpstr>
      <vt:lpstr>Correlation Table:</vt:lpstr>
      <vt:lpstr>Minimal Correlation</vt:lpstr>
      <vt:lpstr>PowerPoint Presentation</vt:lpstr>
      <vt:lpstr>Slight Correlation with some Physical Activity Policies:</vt:lpstr>
      <vt:lpstr>Linear Regression:</vt:lpstr>
      <vt:lpstr>P Values Show Linear Regression Is Not Significant</vt:lpstr>
      <vt:lpstr>Maybe the whole is greater than the sum of its parts:</vt:lpstr>
      <vt:lpstr>No meaningful correlation</vt:lpstr>
      <vt:lpstr>Principal Component Analysis</vt:lpstr>
      <vt:lpstr>Decision Trees and Random Forest</vt:lpstr>
      <vt:lpstr>Lessons Learned:</vt:lpstr>
      <vt:lpstr>Resources: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Data Science for Good</dc:title>
  <dc:creator>Allison Marseille</dc:creator>
  <cp:lastModifiedBy>Allison Marseille</cp:lastModifiedBy>
  <cp:revision>24</cp:revision>
  <dcterms:created xsi:type="dcterms:W3CDTF">2016-08-08T14:40:50Z</dcterms:created>
  <dcterms:modified xsi:type="dcterms:W3CDTF">2016-08-18T02:14:59Z</dcterms:modified>
</cp:coreProperties>
</file>