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8" r:id="rId1"/>
  </p:sldMasterIdLst>
  <p:notesMasterIdLst>
    <p:notesMasterId r:id="rId17"/>
  </p:notesMasterIdLst>
  <p:sldIdLst>
    <p:sldId id="256" r:id="rId2"/>
    <p:sldId id="271" r:id="rId3"/>
    <p:sldId id="257" r:id="rId4"/>
    <p:sldId id="259" r:id="rId5"/>
    <p:sldId id="260" r:id="rId6"/>
    <p:sldId id="262" r:id="rId7"/>
    <p:sldId id="265" r:id="rId8"/>
    <p:sldId id="269" r:id="rId9"/>
    <p:sldId id="267" r:id="rId10"/>
    <p:sldId id="268" r:id="rId11"/>
    <p:sldId id="270" r:id="rId12"/>
    <p:sldId id="277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83721" autoAdjust="0"/>
  </p:normalViewPr>
  <p:slideViewPr>
    <p:cSldViewPr snapToGrid="0">
      <p:cViewPr varScale="1">
        <p:scale>
          <a:sx n="39" d="100"/>
          <a:sy n="39" d="100"/>
        </p:scale>
        <p:origin x="-120" y="-7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4046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Random Forest - Variable Relative Importance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Sheet1!$I$2:$I$18</c:f>
              <c:strCache>
                <c:ptCount val="17"/>
                <c:pt idx="0">
                  <c:v>Accts120DaysPastDue</c:v>
                </c:pt>
                <c:pt idx="1">
                  <c:v>DelinqCurAmt</c:v>
                </c:pt>
                <c:pt idx="2">
                  <c:v>Accts30DaysPastDue</c:v>
                </c:pt>
                <c:pt idx="3">
                  <c:v>NumPublicRecordBankruptcies</c:v>
                </c:pt>
                <c:pt idx="4">
                  <c:v>NumAcctsEver120DaysDue</c:v>
                </c:pt>
                <c:pt idx="5">
                  <c:v>LoanTermInMonths</c:v>
                </c:pt>
                <c:pt idx="6">
                  <c:v>DaysDelinqPast2Yrs</c:v>
                </c:pt>
                <c:pt idx="7">
                  <c:v>MonthsSinceBankcardDelinq</c:v>
                </c:pt>
                <c:pt idx="8">
                  <c:v>MonthsSince90DayWarning</c:v>
                </c:pt>
                <c:pt idx="9">
                  <c:v>YrsEmployed</c:v>
                </c:pt>
                <c:pt idx="10">
                  <c:v>MonthsSinceLastDelinq</c:v>
                </c:pt>
                <c:pt idx="11">
                  <c:v>LoanAmt</c:v>
                </c:pt>
                <c:pt idx="12">
                  <c:v>Income</c:v>
                </c:pt>
                <c:pt idx="13">
                  <c:v>TotalCurBalance</c:v>
                </c:pt>
                <c:pt idx="14">
                  <c:v>DebtToIncomeRatio</c:v>
                </c:pt>
                <c:pt idx="15">
                  <c:v>MaxCurBalance</c:v>
                </c:pt>
                <c:pt idx="16">
                  <c:v>Interest Rate</c:v>
                </c:pt>
              </c:strCache>
            </c:strRef>
          </c:cat>
          <c:val>
            <c:numRef>
              <c:f>Sheet1!$J$2:$J$18</c:f>
              <c:numCache>
                <c:formatCode>General</c:formatCode>
                <c:ptCount val="17"/>
                <c:pt idx="0">
                  <c:v>0.0</c:v>
                </c:pt>
                <c:pt idx="1">
                  <c:v>0.0001</c:v>
                </c:pt>
                <c:pt idx="2">
                  <c:v>0.0002</c:v>
                </c:pt>
                <c:pt idx="3">
                  <c:v>0.005</c:v>
                </c:pt>
                <c:pt idx="4">
                  <c:v>0.0098</c:v>
                </c:pt>
                <c:pt idx="5">
                  <c:v>0.0125</c:v>
                </c:pt>
                <c:pt idx="6">
                  <c:v>0.0136</c:v>
                </c:pt>
                <c:pt idx="7">
                  <c:v>0.0254</c:v>
                </c:pt>
                <c:pt idx="8">
                  <c:v>0.0264</c:v>
                </c:pt>
                <c:pt idx="9">
                  <c:v>0.0464</c:v>
                </c:pt>
                <c:pt idx="10">
                  <c:v>0.0549</c:v>
                </c:pt>
                <c:pt idx="11">
                  <c:v>0.0878</c:v>
                </c:pt>
                <c:pt idx="12">
                  <c:v>0.1025</c:v>
                </c:pt>
                <c:pt idx="13">
                  <c:v>0.1084</c:v>
                </c:pt>
                <c:pt idx="14">
                  <c:v>0.1135</c:v>
                </c:pt>
                <c:pt idx="15">
                  <c:v>0.127</c:v>
                </c:pt>
                <c:pt idx="16">
                  <c:v>0.2664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B59-4CC5-A0BB-970882DC0C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6915112"/>
        <c:axId val="-2116486488"/>
      </c:barChart>
      <c:catAx>
        <c:axId val="-21369151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Variable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486488"/>
        <c:crosses val="autoZero"/>
        <c:auto val="1"/>
        <c:lblAlgn val="ctr"/>
        <c:lblOffset val="100"/>
        <c:noMultiLvlLbl val="0"/>
      </c:catAx>
      <c:valAx>
        <c:axId val="-2116486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Relative</a:t>
                </a:r>
                <a:r>
                  <a:rPr lang="en-US" b="1" baseline="0"/>
                  <a:t> Importance</a:t>
                </a:r>
                <a:endParaRPr lang="en-US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6915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99A21-6F83-436C-AEA0-3A5D6F456409}" type="datetimeFigureOut">
              <a:rPr lang="en-US" smtClean="0"/>
              <a:t>8/16/16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D288C-57B5-4F18-9650-828835EC9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87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/>
              <a:t>TP  FN</a:t>
            </a:r>
          </a:p>
          <a:p>
            <a:r>
              <a:rPr lang="en-US" sz="2400" b="1" dirty="0"/>
              <a:t>FP  TN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D288C-57B5-4F18-9650-828835EC9B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89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TP  FN</a:t>
            </a:r>
          </a:p>
          <a:p>
            <a:r>
              <a:rPr lang="en-US" sz="1200" b="1" dirty="0"/>
              <a:t>FP  TN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D288C-57B5-4F18-9650-828835EC9B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34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Randomly</a:t>
            </a:r>
            <a:r>
              <a:rPr lang="en-US" sz="1200" b="1" baseline="0" dirty="0"/>
              <a:t> selected 4000+ rows using Excel; all delinquent loans included in the data set</a:t>
            </a:r>
            <a:endParaRPr lang="en-US" sz="1200" b="1" dirty="0"/>
          </a:p>
          <a:p>
            <a:r>
              <a:rPr lang="en-US" sz="1200" b="1" dirty="0"/>
              <a:t>TP  FN</a:t>
            </a:r>
          </a:p>
          <a:p>
            <a:r>
              <a:rPr lang="en-US" sz="1200" b="1" dirty="0"/>
              <a:t>FP  TN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D288C-57B5-4F18-9650-828835EC9B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90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TP  FN</a:t>
            </a:r>
          </a:p>
          <a:p>
            <a:r>
              <a:rPr lang="en-US" sz="1200" b="1" dirty="0"/>
              <a:t>FP  TN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D288C-57B5-4F18-9650-828835EC9B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62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err="1"/>
              <a:t>Hamed</a:t>
            </a:r>
            <a:r>
              <a:rPr lang="en-US" sz="1200" b="1" dirty="0"/>
              <a:t> suggested using Log10 transform;</a:t>
            </a:r>
            <a:r>
              <a:rPr lang="en-US" sz="1200" b="1" baseline="0" dirty="0"/>
              <a:t> Income. Max Total Balance and Total Current balance were highly skewed to the left</a:t>
            </a:r>
            <a:endParaRPr lang="en-US" sz="1200" b="1" dirty="0"/>
          </a:p>
          <a:p>
            <a:r>
              <a:rPr lang="en-US" sz="1200" b="1" dirty="0"/>
              <a:t>TP  FN</a:t>
            </a:r>
          </a:p>
          <a:p>
            <a:r>
              <a:rPr lang="en-US" sz="1200" b="1" dirty="0"/>
              <a:t>FP  TN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D288C-57B5-4F18-9650-828835EC9B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62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Values for coefficients</a:t>
            </a:r>
            <a:r>
              <a:rPr lang="en-US" sz="1200" b="1" baseline="0" dirty="0"/>
              <a:t> are %’s; each unit of income reduced chance of default by 60%</a:t>
            </a:r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TP  FN</a:t>
            </a:r>
          </a:p>
          <a:p>
            <a:r>
              <a:rPr lang="en-US" sz="1200" b="1" dirty="0"/>
              <a:t>FP  TN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D288C-57B5-4F18-9650-828835EC9B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38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10,000 trees, max features = 14</a:t>
            </a:r>
          </a:p>
          <a:p>
            <a:r>
              <a:rPr lang="en-US" dirty="0"/>
              <a:t>Max Current Balance – Max balance on all revolving accounts</a:t>
            </a:r>
          </a:p>
          <a:p>
            <a:r>
              <a:rPr lang="en-US" dirty="0"/>
              <a:t>Total</a:t>
            </a:r>
            <a:r>
              <a:rPr lang="en-US" baseline="0" dirty="0"/>
              <a:t> Current Balance – Total balance on all accounts (including revolving)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D288C-57B5-4F18-9650-828835EC9B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45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TP  FN</a:t>
            </a:r>
          </a:p>
          <a:p>
            <a:r>
              <a:rPr lang="en-US" sz="1200" b="1" dirty="0"/>
              <a:t>FP  TN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D288C-57B5-4F18-9650-828835EC9B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71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81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06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14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8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0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6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2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4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4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10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334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vestopedia.com/terms/d/delinquent.as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esources.lendingclub.com/LCDataDictionary.xls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Lending Club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400" dirty="0"/>
              <a:t>Erik </a:t>
            </a:r>
            <a:r>
              <a:rPr lang="en-US" sz="2400" dirty="0" err="1"/>
              <a:t>Burd</a:t>
            </a:r>
            <a:endParaRPr lang="en-US" sz="2400" dirty="0"/>
          </a:p>
          <a:p>
            <a:r>
              <a:rPr lang="en-US" sz="2400" dirty="0"/>
              <a:t>Digital Assembly, DS-SF-24, August 16, 2016</a:t>
            </a:r>
          </a:p>
        </p:txBody>
      </p:sp>
    </p:spTree>
    <p:extLst>
      <p:ext uri="{BB962C8B-B14F-4D97-AF65-F5344CB8AC3E}">
        <p14:creationId xmlns:p14="http://schemas.microsoft.com/office/powerpoint/2010/main" val="3514348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#3 – Log transform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557" y="1915297"/>
            <a:ext cx="11263184" cy="4652771"/>
          </a:xfrm>
        </p:spPr>
        <p:txBody>
          <a:bodyPr anchor="t" anchorCtr="0">
            <a:normAutofit/>
          </a:bodyPr>
          <a:lstStyle/>
          <a:p>
            <a:r>
              <a:rPr lang="en-US" sz="2400" dirty="0"/>
              <a:t>Used a Log</a:t>
            </a:r>
            <a:r>
              <a:rPr lang="en-US" sz="2400" baseline="-25000" dirty="0"/>
              <a:t>10</a:t>
            </a:r>
            <a:r>
              <a:rPr lang="en-US" sz="2400" dirty="0"/>
              <a:t> transform on 2 variables to normalize them</a:t>
            </a:r>
          </a:p>
          <a:p>
            <a:pPr lvl="1"/>
            <a:r>
              <a:rPr lang="en-US" sz="2400" dirty="0"/>
              <a:t>Income</a:t>
            </a:r>
          </a:p>
          <a:p>
            <a:pPr lvl="1"/>
            <a:r>
              <a:rPr lang="en-US" sz="2400" dirty="0"/>
              <a:t>Total current balance</a:t>
            </a:r>
          </a:p>
          <a:p>
            <a:endParaRPr lang="en-US" sz="2400" dirty="0"/>
          </a:p>
          <a:p>
            <a:r>
              <a:rPr lang="en-US" sz="2400" dirty="0"/>
              <a:t>Eliminated 2 additional variables from model, now using 5 variables</a:t>
            </a:r>
          </a:p>
          <a:p>
            <a:endParaRPr lang="en-US" sz="2400" dirty="0"/>
          </a:p>
          <a:p>
            <a:r>
              <a:rPr lang="en-US" sz="2400" dirty="0"/>
              <a:t>Cross-validation of .783, slight improvement on confusion matrices</a:t>
            </a:r>
          </a:p>
          <a:p>
            <a:pPr marL="594000" lvl="2" indent="0">
              <a:buNone/>
            </a:pPr>
            <a:r>
              <a:rPr lang="en-US" sz="2400" dirty="0"/>
              <a:t>	[ 24    1244]</a:t>
            </a:r>
          </a:p>
          <a:p>
            <a:pPr marL="594000" lvl="2" indent="0">
              <a:buNone/>
            </a:pPr>
            <a:r>
              <a:rPr lang="en-US" sz="2400" dirty="0"/>
              <a:t> 	[ 16    4542]</a:t>
            </a:r>
          </a:p>
        </p:txBody>
      </p:sp>
    </p:spTree>
    <p:extLst>
      <p:ext uri="{BB962C8B-B14F-4D97-AF65-F5344CB8AC3E}">
        <p14:creationId xmlns:p14="http://schemas.microsoft.com/office/powerpoint/2010/main" val="3545417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#3 – log transform (2 of 2)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39318" y="2147858"/>
            <a:ext cx="4693331" cy="44202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Threshold is the same as before - .795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Confusion matrix slightly better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 [  883   385]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 [1766  2792]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Each unit increase in income will reduce the chance of default by 60% (logarithmic)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1" y="2035958"/>
            <a:ext cx="6685984" cy="45321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318" y="3602001"/>
            <a:ext cx="4539072" cy="196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88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techniques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en-US" sz="2400" dirty="0"/>
              <a:t>Decision Trees</a:t>
            </a:r>
          </a:p>
          <a:p>
            <a:pPr lvl="1"/>
            <a:r>
              <a:rPr lang="en-US" sz="2200" dirty="0"/>
              <a:t>Used all 17 original variables</a:t>
            </a:r>
          </a:p>
          <a:p>
            <a:pPr lvl="1"/>
            <a:r>
              <a:rPr lang="en-US" sz="2200" dirty="0"/>
              <a:t>MSE = .21, Depth = 1</a:t>
            </a:r>
          </a:p>
          <a:p>
            <a:pPr lvl="1"/>
            <a:r>
              <a:rPr lang="en-US" sz="2200" dirty="0"/>
              <a:t>Only one feature chosen - Interest Rate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455392"/>
            <a:ext cx="52673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58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techniques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72" y="1944914"/>
            <a:ext cx="11182636" cy="4591617"/>
          </a:xfrm>
        </p:spPr>
        <p:txBody>
          <a:bodyPr anchor="t" anchorCtr="0"/>
          <a:lstStyle/>
          <a:p>
            <a:r>
              <a:rPr lang="en-US" dirty="0"/>
              <a:t>Random Forest Classifier</a:t>
            </a:r>
          </a:p>
          <a:p>
            <a:pPr lvl="1"/>
            <a:r>
              <a:rPr lang="en-US" dirty="0"/>
              <a:t>Used all 17 original variables</a:t>
            </a:r>
          </a:p>
          <a:p>
            <a:pPr lvl="1"/>
            <a:r>
              <a:rPr lang="en-US" dirty="0"/>
              <a:t>Interest Rate was the most important variable</a:t>
            </a:r>
          </a:p>
          <a:p>
            <a:pPr lvl="1"/>
            <a:r>
              <a:rPr lang="en-US" dirty="0"/>
              <a:t>OOB Score = .7826</a:t>
            </a:r>
          </a:p>
          <a:p>
            <a:pPr lvl="1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347794"/>
              </p:ext>
            </p:extLst>
          </p:nvPr>
        </p:nvGraphicFramePr>
        <p:xfrm>
          <a:off x="784497" y="3510070"/>
          <a:ext cx="3678751" cy="2880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5915">
                  <a:extLst>
                    <a:ext uri="{9D8B030D-6E8A-4147-A177-3AD203B41FA5}">
                      <a16:colId xmlns:a16="http://schemas.microsoft.com/office/drawing/2014/main" xmlns="" val="3425566640"/>
                    </a:ext>
                  </a:extLst>
                </a:gridCol>
                <a:gridCol w="2482836">
                  <a:extLst>
                    <a:ext uri="{9D8B030D-6E8A-4147-A177-3AD203B41FA5}">
                      <a16:colId xmlns:a16="http://schemas.microsoft.com/office/drawing/2014/main" xmlns="" val="608054206"/>
                    </a:ext>
                  </a:extLst>
                </a:gridCol>
              </a:tblGrid>
              <a:tr h="88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Importance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Variable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0" marR="7620" marT="762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522246"/>
                  </a:ext>
                </a:extLst>
              </a:tr>
              <a:tr h="88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0.2664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Interest Rate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5507247"/>
                  </a:ext>
                </a:extLst>
              </a:tr>
              <a:tr h="88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0.1270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MaxCurBalance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0" marR="7620" marT="762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9863382"/>
                  </a:ext>
                </a:extLst>
              </a:tr>
              <a:tr h="88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0.1135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DebtToIncomeRatio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0" marR="7620" marT="762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3665990"/>
                  </a:ext>
                </a:extLst>
              </a:tr>
              <a:tr h="88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0.1084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TotalCurBalance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0" marR="7620" marT="762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7137966"/>
                  </a:ext>
                </a:extLst>
              </a:tr>
              <a:tr h="88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0.1025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Income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0" marR="7620" marT="762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8665353"/>
                  </a:ext>
                </a:extLst>
              </a:tr>
              <a:tr h="88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0.0878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LoanAmt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0" marR="7620" marT="762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4757988"/>
                  </a:ext>
                </a:extLst>
              </a:tr>
              <a:tr h="88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0.0549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MonthsSinceLastDelinq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0" marR="7620" marT="762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0386933"/>
                  </a:ext>
                </a:extLst>
              </a:tr>
              <a:tr h="88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0.0464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YrsEmployed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0" marR="7620" marT="762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04035321"/>
                  </a:ext>
                </a:extLst>
              </a:tr>
              <a:tr h="117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MonthsSince90DayWarning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0" marR="7620" marT="762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12620"/>
                  </a:ext>
                </a:extLst>
              </a:tr>
              <a:tr h="117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0.0254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MonthsSinceBankcardDelinq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0" marR="7620" marT="762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7810257"/>
                  </a:ext>
                </a:extLst>
              </a:tr>
              <a:tr h="88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0.0136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DaysDelinqPast2Yrs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0" marR="7620" marT="762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7896616"/>
                  </a:ext>
                </a:extLst>
              </a:tr>
              <a:tr h="88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0.0125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LoanTermInMonths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0" marR="7620" marT="762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88038242"/>
                  </a:ext>
                </a:extLst>
              </a:tr>
              <a:tr h="117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0.0098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NumAcctsEver120DaysDue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0" marR="7620" marT="762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7942626"/>
                  </a:ext>
                </a:extLst>
              </a:tr>
              <a:tr h="117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NumPublicRecordBankruptcies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0" marR="7620" marT="762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3691101"/>
                  </a:ext>
                </a:extLst>
              </a:tr>
              <a:tr h="88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Accts30DaysPastDue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0" marR="7620" marT="762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9355123"/>
                  </a:ext>
                </a:extLst>
              </a:tr>
              <a:tr h="88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DelinqCurAmt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0" marR="7620" marT="762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5978565"/>
                  </a:ext>
                </a:extLst>
              </a:tr>
              <a:tr h="88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Accts120DaysPastDue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0" marR="7620" marT="762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0615698"/>
                  </a:ext>
                </a:extLst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7166401"/>
              </p:ext>
            </p:extLst>
          </p:nvPr>
        </p:nvGraphicFramePr>
        <p:xfrm>
          <a:off x="4699363" y="1823561"/>
          <a:ext cx="7147560" cy="4712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25508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457" y="1903649"/>
            <a:ext cx="6821656" cy="470040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techniques (3 of 3)</a:t>
            </a:r>
          </a:p>
        </p:txBody>
      </p:sp>
      <p:sp>
        <p:nvSpPr>
          <p:cNvPr id="8" name="Rectangle 7"/>
          <p:cNvSpPr/>
          <p:nvPr/>
        </p:nvSpPr>
        <p:spPr>
          <a:xfrm>
            <a:off x="7043112" y="1903649"/>
            <a:ext cx="4736931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Threshold is now much better = 0.02</a:t>
            </a:r>
          </a:p>
          <a:p>
            <a:r>
              <a:rPr lang="en-US" dirty="0"/>
              <a:t>Confusion matrix</a:t>
            </a:r>
          </a:p>
          <a:p>
            <a:pPr>
              <a:lnSpc>
                <a:spcPct val="110000"/>
              </a:lnSpc>
            </a:pPr>
            <a:r>
              <a:rPr lang="en-US" dirty="0"/>
              <a:t> [  695   573]</a:t>
            </a:r>
          </a:p>
          <a:p>
            <a:pPr>
              <a:lnSpc>
                <a:spcPct val="110000"/>
              </a:lnSpc>
            </a:pPr>
            <a:r>
              <a:rPr lang="en-US" dirty="0"/>
              <a:t> [    0   4558]</a:t>
            </a:r>
          </a:p>
          <a:p>
            <a:endParaRPr lang="en-US" dirty="0"/>
          </a:p>
          <a:p>
            <a:r>
              <a:rPr lang="en-US" dirty="0"/>
              <a:t>No false positives, now have true positives and true negatives.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2227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056" y="1865086"/>
            <a:ext cx="11279982" cy="4727244"/>
          </a:xfrm>
        </p:spPr>
        <p:txBody>
          <a:bodyPr anchor="t" anchorCtr="0">
            <a:noAutofit/>
          </a:bodyPr>
          <a:lstStyle/>
          <a:p>
            <a:r>
              <a:rPr lang="en-US" dirty="0"/>
              <a:t>Random forest model seems to do a reasonable job of modeling the data</a:t>
            </a:r>
          </a:p>
          <a:p>
            <a:endParaRPr lang="en-US" sz="800" dirty="0"/>
          </a:p>
          <a:p>
            <a:pPr fontAlgn="b"/>
            <a:r>
              <a:rPr lang="en-US" dirty="0"/>
              <a:t>Most important variables</a:t>
            </a:r>
          </a:p>
          <a:p>
            <a:pPr lvl="1" fontAlgn="b"/>
            <a:r>
              <a:rPr lang="en-US" sz="1800" dirty="0"/>
              <a:t>Interest rate</a:t>
            </a:r>
          </a:p>
          <a:p>
            <a:pPr lvl="1" fontAlgn="b"/>
            <a:r>
              <a:rPr lang="en-US" sz="1800" dirty="0"/>
              <a:t>Max Current Balance</a:t>
            </a:r>
          </a:p>
          <a:p>
            <a:pPr lvl="1" fontAlgn="b"/>
            <a:r>
              <a:rPr lang="en-US" sz="1800" dirty="0"/>
              <a:t>Debt to Income Ratio</a:t>
            </a:r>
          </a:p>
          <a:p>
            <a:pPr fontAlgn="b"/>
            <a:endParaRPr lang="en-US" sz="800" dirty="0"/>
          </a:p>
          <a:p>
            <a:r>
              <a:rPr lang="en-US" dirty="0"/>
              <a:t>Required additional tuning</a:t>
            </a:r>
          </a:p>
          <a:p>
            <a:pPr lvl="1"/>
            <a:r>
              <a:rPr lang="en-US" sz="1800" dirty="0"/>
              <a:t>Determining threshold, sampling, data transformation</a:t>
            </a:r>
          </a:p>
          <a:p>
            <a:endParaRPr lang="en-US" sz="800" dirty="0"/>
          </a:p>
          <a:p>
            <a:r>
              <a:rPr lang="en-US" dirty="0"/>
              <a:t>Considerations</a:t>
            </a:r>
          </a:p>
          <a:p>
            <a:pPr lvl="1"/>
            <a:r>
              <a:rPr lang="en-US" sz="1800" dirty="0"/>
              <a:t>More data for further analysis</a:t>
            </a:r>
          </a:p>
          <a:p>
            <a:pPr lvl="1"/>
            <a:r>
              <a:rPr lang="en-US" sz="1800" dirty="0"/>
              <a:t>Try other techniques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4602" y="3244334"/>
            <a:ext cx="3042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Gabriel_ForestFire_Final.ipynb</a:t>
            </a:r>
          </a:p>
        </p:txBody>
      </p:sp>
    </p:spTree>
    <p:extLst>
      <p:ext uri="{BB962C8B-B14F-4D97-AF65-F5344CB8AC3E}">
        <p14:creationId xmlns:p14="http://schemas.microsoft.com/office/powerpoint/2010/main" val="268268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Project Goal &amp; Background</a:t>
            </a:r>
          </a:p>
          <a:p>
            <a:r>
              <a:rPr lang="en-US" sz="3200" dirty="0"/>
              <a:t>Methods &amp; Results</a:t>
            </a:r>
            <a:endParaRPr lang="en-US" sz="3000" dirty="0"/>
          </a:p>
          <a:p>
            <a:r>
              <a:rPr lang="en-US" sz="3200" dirty="0"/>
              <a:t>Other Techniques Attempted</a:t>
            </a:r>
          </a:p>
          <a:p>
            <a:r>
              <a:rPr lang="en-US" sz="3200" dirty="0"/>
              <a:t>Conclusion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87336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 &amp;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666" y="1878227"/>
            <a:ext cx="11172142" cy="4405183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Goal: Using loan data from Q1 2016, predict whether or not a loan will become delinquent</a:t>
            </a:r>
          </a:p>
          <a:p>
            <a:endParaRPr lang="en-US" sz="3200" dirty="0"/>
          </a:p>
          <a:p>
            <a:r>
              <a:rPr lang="en-US" sz="3200" dirty="0"/>
              <a:t>Definition of delinquent for the project:</a:t>
            </a:r>
            <a:br>
              <a:rPr lang="en-US" sz="3200" dirty="0"/>
            </a:br>
            <a:r>
              <a:rPr lang="en-US" sz="3200" dirty="0"/>
              <a:t>Current loan status is not “Current” or “Fully Paid” </a:t>
            </a:r>
          </a:p>
          <a:p>
            <a:endParaRPr lang="en-US" sz="3200" dirty="0"/>
          </a:p>
          <a:p>
            <a:r>
              <a:rPr lang="en-US" sz="3200" dirty="0"/>
              <a:t>Delinquent - Being late on a payment that's due </a:t>
            </a:r>
            <a:r>
              <a:rPr lang="en-US" sz="3200" dirty="0">
                <a:hlinkClick r:id="rId2"/>
              </a:rPr>
              <a:t>http://www.investopedia.com/terms/d/delinquent.asp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4719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2" y="1895707"/>
            <a:ext cx="11240429" cy="4672361"/>
          </a:xfrm>
        </p:spPr>
        <p:txBody>
          <a:bodyPr anchor="t">
            <a:noAutofit/>
          </a:bodyPr>
          <a:lstStyle/>
          <a:p>
            <a:r>
              <a:rPr lang="en-US" sz="2400" dirty="0"/>
              <a:t>114 variables, with 134,000 observations</a:t>
            </a:r>
          </a:p>
          <a:p>
            <a:endParaRPr lang="en-US" sz="800" dirty="0"/>
          </a:p>
          <a:p>
            <a:r>
              <a:rPr lang="en-US" sz="2400" dirty="0"/>
              <a:t>Data was relatively clean</a:t>
            </a:r>
          </a:p>
          <a:p>
            <a:pPr lvl="1"/>
            <a:r>
              <a:rPr lang="en-US" sz="2400" dirty="0"/>
              <a:t>Many variables had missing values or very sparse, not useable for project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sz="2400" dirty="0"/>
              <a:t>Approximately 1450 observations indicated being in default (1.1%)</a:t>
            </a:r>
          </a:p>
          <a:p>
            <a:endParaRPr lang="en-US" sz="800" dirty="0"/>
          </a:p>
          <a:p>
            <a:r>
              <a:rPr lang="en-US" sz="2400" dirty="0"/>
              <a:t>Used the data dictionary to determine which variables to use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https://resources.lendingclub.com/LCDataDictionary.xlsx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8780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- 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746" y="1929161"/>
            <a:ext cx="10426392" cy="4638907"/>
          </a:xfrm>
        </p:spPr>
        <p:txBody>
          <a:bodyPr anchor="t" anchorCtr="0">
            <a:normAutofit lnSpcReduction="10000"/>
          </a:bodyPr>
          <a:lstStyle/>
          <a:p>
            <a:r>
              <a:rPr lang="en-US" sz="2800" dirty="0"/>
              <a:t>Data set for project: 17 variables selected from data dictionary</a:t>
            </a:r>
          </a:p>
          <a:p>
            <a:r>
              <a:rPr lang="en-US" sz="2800" dirty="0"/>
              <a:t>Some variables used in the initial model:</a:t>
            </a:r>
            <a:endParaRPr lang="en-US" sz="2600" dirty="0"/>
          </a:p>
          <a:p>
            <a:pPr lvl="2"/>
            <a:r>
              <a:rPr lang="en-US" sz="2400" dirty="0"/>
              <a:t>Income</a:t>
            </a:r>
          </a:p>
          <a:p>
            <a:pPr lvl="2"/>
            <a:r>
              <a:rPr lang="en-US" sz="2400" dirty="0"/>
              <a:t>Debt to Income Ratio</a:t>
            </a:r>
          </a:p>
          <a:p>
            <a:pPr lvl="2"/>
            <a:r>
              <a:rPr lang="en-US" sz="2400" dirty="0"/>
              <a:t>Interest Rate</a:t>
            </a:r>
          </a:p>
          <a:p>
            <a:pPr lvl="2"/>
            <a:r>
              <a:rPr lang="en-US" sz="2400" dirty="0"/>
              <a:t>Loan Amount</a:t>
            </a:r>
          </a:p>
          <a:p>
            <a:pPr lvl="2"/>
            <a:r>
              <a:rPr lang="en-US" sz="2400" dirty="0"/>
              <a:t>Months Since Last Delinquency</a:t>
            </a:r>
          </a:p>
          <a:p>
            <a:pPr lvl="2"/>
            <a:r>
              <a:rPr lang="en-US" sz="2400" dirty="0"/>
              <a:t>Loan Term in Months</a:t>
            </a:r>
          </a:p>
          <a:p>
            <a:pPr lvl="2"/>
            <a:r>
              <a:rPr lang="en-US" sz="2400" dirty="0"/>
              <a:t>Total Current Balance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3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#1 – Logistic regression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0583"/>
            <a:ext cx="11153608" cy="4782065"/>
          </a:xfrm>
        </p:spPr>
        <p:txBody>
          <a:bodyPr anchor="t" anchorCtr="0">
            <a:normAutofit/>
          </a:bodyPr>
          <a:lstStyle/>
          <a:p>
            <a:r>
              <a:rPr lang="en-US" sz="2400" dirty="0"/>
              <a:t>Logistic Regression</a:t>
            </a:r>
          </a:p>
          <a:p>
            <a:pPr lvl="1"/>
            <a:r>
              <a:rPr lang="en-US" sz="2400" dirty="0"/>
              <a:t>Used 7 variables for model, eliminating variables not contributing to model</a:t>
            </a:r>
          </a:p>
          <a:p>
            <a:pPr lvl="1"/>
            <a:r>
              <a:rPr lang="en-US" sz="2400" dirty="0"/>
              <a:t>Required multiple passes to determine which variables to use</a:t>
            </a:r>
          </a:p>
          <a:p>
            <a:pPr lvl="1"/>
            <a:endParaRPr lang="en-US" sz="2400" dirty="0"/>
          </a:p>
          <a:p>
            <a:r>
              <a:rPr lang="en-US" sz="2400" dirty="0"/>
              <a:t>Cross-Validation</a:t>
            </a:r>
          </a:p>
          <a:p>
            <a:pPr lvl="1"/>
            <a:r>
              <a:rPr lang="en-US" sz="2400" dirty="0"/>
              <a:t>Accuracy = .989535 (excellent for prediction)</a:t>
            </a:r>
          </a:p>
          <a:p>
            <a:pPr lvl="1"/>
            <a:r>
              <a:rPr lang="en-US" sz="2400" dirty="0"/>
              <a:t>Interpretability – not so good; no positive predictions in confusion matrices</a:t>
            </a:r>
          </a:p>
          <a:p>
            <a:pPr marL="324000" lvl="1" indent="0">
              <a:buNone/>
            </a:pPr>
            <a:r>
              <a:rPr lang="en-US" sz="2200" dirty="0"/>
              <a:t>		[   0    123622]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 		[   0    1320  ]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5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#1 – logistic regression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6239" y="1982932"/>
            <a:ext cx="4693331" cy="4059044"/>
          </a:xfrm>
        </p:spPr>
        <p:txBody>
          <a:bodyPr anchor="t" anchorCtr="0">
            <a:normAutofit/>
          </a:bodyPr>
          <a:lstStyle/>
          <a:p>
            <a:r>
              <a:rPr lang="en-US" sz="2400" dirty="0"/>
              <a:t>Threshold = 0.995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Confusion matrix</a:t>
            </a:r>
          </a:p>
          <a:p>
            <a:pPr marL="0" indent="0">
              <a:buNone/>
            </a:pPr>
            <a:r>
              <a:rPr lang="en-US" sz="2400" dirty="0"/>
              <a:t> [  865   455]</a:t>
            </a:r>
          </a:p>
          <a:p>
            <a:pPr marL="0" indent="0">
              <a:buNone/>
            </a:pPr>
            <a:r>
              <a:rPr lang="en-US" sz="2400" dirty="0"/>
              <a:t> [87759 35863]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Could the threshold be reduced?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29" y="1837967"/>
            <a:ext cx="6658611" cy="451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5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#2 – sampling data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52" y="1982930"/>
            <a:ext cx="11256010" cy="4580707"/>
          </a:xfrm>
        </p:spPr>
        <p:txBody>
          <a:bodyPr anchor="t" anchorCtr="0">
            <a:normAutofit/>
          </a:bodyPr>
          <a:lstStyle/>
          <a:p>
            <a:r>
              <a:rPr lang="en-US" sz="2800" dirty="0"/>
              <a:t>Sampled the data (</a:t>
            </a:r>
            <a:r>
              <a:rPr lang="en-US" sz="2600" dirty="0"/>
              <a:t>6300 observations, 25% delinquent, 75% non-delinquent)</a:t>
            </a:r>
          </a:p>
          <a:p>
            <a:r>
              <a:rPr lang="en-US" sz="2800" dirty="0"/>
              <a:t>Logistic regression</a:t>
            </a:r>
          </a:p>
          <a:p>
            <a:pPr lvl="1"/>
            <a:r>
              <a:rPr lang="en-US" sz="2600" dirty="0"/>
              <a:t>Used same 7 variables in previous experiment</a:t>
            </a:r>
          </a:p>
          <a:p>
            <a:pPr lvl="1"/>
            <a:r>
              <a:rPr lang="en-US" sz="2600" dirty="0"/>
              <a:t>Cross-validation score of .779, still no positive predictions</a:t>
            </a:r>
          </a:p>
          <a:p>
            <a:pPr marL="0" indent="0">
              <a:buNone/>
            </a:pPr>
            <a:r>
              <a:rPr lang="en-US" sz="2800" dirty="0"/>
              <a:t>	[ 0    1320]</a:t>
            </a:r>
          </a:p>
          <a:p>
            <a:pPr marL="0" indent="0">
              <a:buNone/>
            </a:pPr>
            <a:r>
              <a:rPr lang="en-US" sz="2800" dirty="0"/>
              <a:t> 	[ 0    4653]</a:t>
            </a:r>
          </a:p>
          <a:p>
            <a:pPr marL="228600" lvl="1" indent="0">
              <a:buNone/>
            </a:pPr>
            <a:endParaRPr lang="en-US" sz="2600" dirty="0"/>
          </a:p>
          <a:p>
            <a:endParaRPr lang="en-US" sz="2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#2 – sampling data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752" y="2509024"/>
            <a:ext cx="9467386" cy="4059044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endParaRPr lang="en-US" sz="2600" dirty="0"/>
          </a:p>
          <a:p>
            <a:endParaRPr lang="en-US" sz="2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71" y="2000032"/>
            <a:ext cx="6879990" cy="466361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126961" y="2154037"/>
            <a:ext cx="4693331" cy="4059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Threshold slightly better - .795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Confusion matrix was the same for True Positive and False Negative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 [  865   455]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 [3281  1372]</a:t>
            </a:r>
          </a:p>
        </p:txBody>
      </p:sp>
    </p:spTree>
    <p:extLst>
      <p:ext uri="{BB962C8B-B14F-4D97-AF65-F5344CB8AC3E}">
        <p14:creationId xmlns:p14="http://schemas.microsoft.com/office/powerpoint/2010/main" val="307784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1621</TotalTime>
  <Words>733</Words>
  <Application>Microsoft Macintosh PowerPoint</Application>
  <PresentationFormat>Custom</PresentationFormat>
  <Paragraphs>191</Paragraphs>
  <Slides>15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Dividend</vt:lpstr>
      <vt:lpstr>Lending Club</vt:lpstr>
      <vt:lpstr>Agenda</vt:lpstr>
      <vt:lpstr>Project Goal &amp; Background</vt:lpstr>
      <vt:lpstr>Exploratory Analysis of Data</vt:lpstr>
      <vt:lpstr>Methods - Data cleaning</vt:lpstr>
      <vt:lpstr>Method #1 – Logistic regression (1 of 2)</vt:lpstr>
      <vt:lpstr>Method #1 – logistic regression (2 of 2)</vt:lpstr>
      <vt:lpstr>Method #2 – sampling data (1 of 2)</vt:lpstr>
      <vt:lpstr>Method #2 – sampling data (2 of 2)</vt:lpstr>
      <vt:lpstr>Method #3 – Log transform (1 of 2)</vt:lpstr>
      <vt:lpstr>Method #3 – log transform (2 of 2)</vt:lpstr>
      <vt:lpstr>Other techniques (1 of 3)</vt:lpstr>
      <vt:lpstr>Other techniques (2 of 3)</vt:lpstr>
      <vt:lpstr>Other techniques (3 of 3)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Data Science project</dc:title>
  <dc:creator>E B</dc:creator>
  <cp:lastModifiedBy>HH</cp:lastModifiedBy>
  <cp:revision>66</cp:revision>
  <dcterms:created xsi:type="dcterms:W3CDTF">2016-08-07T05:01:43Z</dcterms:created>
  <dcterms:modified xsi:type="dcterms:W3CDTF">2016-08-17T03:30:14Z</dcterms:modified>
</cp:coreProperties>
</file>