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D5176-ABAC-B44A-9D04-8A108A5E439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7136-A85C-0E4A-A576-474AD34E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17136-A85C-0E4A-A576-474AD34EB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17136-A85C-0E4A-A576-474AD34EB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2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17136-A85C-0E4A-A576-474AD34EB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1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17136-A85C-0E4A-A576-474AD34EB5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17136-A85C-0E4A-A576-474AD34EB5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0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Recruitment </a:t>
            </a:r>
            <a:r>
              <a:rPr lang="en-US" dirty="0" smtClean="0"/>
              <a:t>influencers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Irene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1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4797"/>
          </a:xfrm>
        </p:spPr>
        <p:txBody>
          <a:bodyPr>
            <a:noAutofit/>
          </a:bodyPr>
          <a:lstStyle/>
          <a:p>
            <a:r>
              <a:rPr lang="en-US" sz="3600" b="1" dirty="0"/>
              <a:t>But comparing Confusion Matrix Results tell different story</a:t>
            </a:r>
            <a:r>
              <a:rPr lang="is-IS" sz="3600" b="1" dirty="0"/>
              <a:t>…..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64711"/>
            <a:ext cx="38862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22" y="2553750"/>
            <a:ext cx="4089400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12648" y="2144312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Lbfgs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38674" y="2171719"/>
            <a:ext cx="1256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Newton-cg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3022" y="4214675"/>
            <a:ext cx="8595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Since it’s more costly to mistakenly predict when someone will accept (and in reality they Decline), I would </a:t>
            </a:r>
            <a:r>
              <a:rPr lang="en-US" sz="2000" dirty="0" smtClean="0">
                <a:solidFill>
                  <a:srgbClr val="FF0000"/>
                </a:solidFill>
              </a:rPr>
              <a:t>prefer the </a:t>
            </a:r>
            <a:r>
              <a:rPr lang="en-US" sz="2000" dirty="0" err="1" smtClean="0">
                <a:solidFill>
                  <a:srgbClr val="FF0000"/>
                </a:solidFill>
              </a:rPr>
              <a:t>lbfgs</a:t>
            </a:r>
            <a:r>
              <a:rPr lang="en-US" sz="2000" dirty="0" smtClean="0">
                <a:solidFill>
                  <a:srgbClr val="FF0000"/>
                </a:solidFill>
              </a:rPr>
              <a:t> method</a:t>
            </a:r>
            <a:r>
              <a:rPr lang="en-US" sz="2000" dirty="0" smtClean="0"/>
              <a:t> over the Newton-cg method (the difference between the 2 is small I’ll admit</a:t>
            </a:r>
            <a:r>
              <a:rPr lang="is-IS" sz="2000" dirty="0" smtClean="0"/>
              <a:t>…)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2981195"/>
            <a:ext cx="3876805" cy="2755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33568" y="2983283"/>
            <a:ext cx="3876805" cy="2755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47" y="1698989"/>
            <a:ext cx="8200205" cy="4171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7806"/>
            <a:ext cx="9601200" cy="1130474"/>
          </a:xfrm>
        </p:spPr>
        <p:txBody>
          <a:bodyPr>
            <a:normAutofit/>
          </a:bodyPr>
          <a:lstStyle/>
          <a:p>
            <a:r>
              <a:rPr lang="en-US" dirty="0" smtClean="0"/>
              <a:t>Interpretation using Logistical Model: </a:t>
            </a:r>
            <a:br>
              <a:rPr lang="en-US" dirty="0" smtClean="0"/>
            </a:br>
            <a:r>
              <a:rPr lang="en-US" sz="3100" dirty="0" smtClean="0">
                <a:solidFill>
                  <a:srgbClr val="FF0000"/>
                </a:solidFill>
              </a:rPr>
              <a:t>logit from </a:t>
            </a:r>
            <a:r>
              <a:rPr lang="en-US" sz="3100" dirty="0" err="1" smtClean="0">
                <a:solidFill>
                  <a:srgbClr val="FF0000"/>
                </a:solidFill>
              </a:rPr>
              <a:t>statsmodels.api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3227" y="5955750"/>
            <a:ext cx="512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But as shown by the small coefficients, we know the affects of recruitment costs is minimal.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23552" y="2457277"/>
            <a:ext cx="4699000" cy="3797300"/>
            <a:chOff x="6823552" y="2457277"/>
            <a:chExt cx="4699000" cy="37973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3552" y="2457277"/>
              <a:ext cx="4699000" cy="3797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6858206" y="2993721"/>
              <a:ext cx="1134529" cy="225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206" y="4983184"/>
              <a:ext cx="1134529" cy="225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/>
          <p:cNvSpPr/>
          <p:nvPr/>
        </p:nvSpPr>
        <p:spPr>
          <a:xfrm rot="20817926">
            <a:off x="5636712" y="5511452"/>
            <a:ext cx="978408" cy="4846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726475" y="4334006"/>
            <a:ext cx="4784943" cy="19205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97910"/>
            <a:ext cx="9601200" cy="754693"/>
          </a:xfrm>
        </p:spPr>
        <p:txBody>
          <a:bodyPr/>
          <a:lstStyle/>
          <a:p>
            <a:r>
              <a:rPr lang="en-US" dirty="0" smtClean="0"/>
              <a:t>Summary: What did </a:t>
            </a:r>
            <a:r>
              <a:rPr lang="en-US" smtClean="0"/>
              <a:t>I learn,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15442"/>
            <a:ext cx="9864247" cy="17912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14 factors that make up recruitment costs but only 5 </a:t>
            </a:r>
            <a:r>
              <a:rPr lang="en-US" dirty="0" smtClean="0"/>
              <a:t>make any difference. </a:t>
            </a:r>
          </a:p>
          <a:p>
            <a:r>
              <a:rPr lang="en-US" dirty="0" smtClean="0"/>
              <a:t>But as </a:t>
            </a:r>
            <a:r>
              <a:rPr lang="en-US" dirty="0"/>
              <a:t>shown by the small coefficients, we know </a:t>
            </a:r>
            <a:r>
              <a:rPr lang="en-US" dirty="0" smtClean="0"/>
              <a:t>the affects of those 5 factors are minimal</a:t>
            </a:r>
            <a:r>
              <a:rPr lang="en-US" dirty="0"/>
              <a:t>.</a:t>
            </a:r>
          </a:p>
          <a:p>
            <a:r>
              <a:rPr lang="en-US" dirty="0"/>
              <a:t>More data on other (non-financial) reasons why offers get rejected are needed. From a different dataset, I can get of </a:t>
            </a:r>
            <a:r>
              <a:rPr lang="en-US" dirty="0" smtClean="0"/>
              <a:t>offers rejections broken down </a:t>
            </a:r>
            <a:r>
              <a:rPr lang="en-US" dirty="0"/>
              <a:t>by the following reasons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3918" y="3180915"/>
            <a:ext cx="7496480" cy="2443271"/>
          </a:xfrm>
          <a:prstGeom prst="rect">
            <a:avLst/>
          </a:prstGeom>
          <a:noFill/>
        </p:spPr>
        <p:txBody>
          <a:bodyPr wrap="none" numCol="2" rtlCol="0">
            <a:no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Benefits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Children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Facilities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Family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Geography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Housing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Organizational Loyalty </a:t>
            </a: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Organizational </a:t>
            </a:r>
            <a:r>
              <a:rPr lang="en-US" sz="2000" dirty="0"/>
              <a:t>Reputation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Politics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Research Support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Salary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Spouse does not want to relocate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Spousal Employment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Other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8071" y="5912286"/>
            <a:ext cx="7088672" cy="38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Non-Financial input variables is where I’d like to explore next</a:t>
            </a:r>
          </a:p>
        </p:txBody>
      </p:sp>
    </p:spTree>
    <p:extLst>
      <p:ext uri="{BB962C8B-B14F-4D97-AF65-F5344CB8AC3E}">
        <p14:creationId xmlns:p14="http://schemas.microsoft.com/office/powerpoint/2010/main" val="153869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7844"/>
          </a:xfrm>
        </p:spPr>
        <p:txBody>
          <a:bodyPr/>
          <a:lstStyle/>
          <a:p>
            <a:r>
              <a:rPr lang="en-US" dirty="0" smtClean="0"/>
              <a:t>Problem: </a:t>
            </a:r>
            <a:r>
              <a:rPr lang="en-US" dirty="0" smtClean="0"/>
              <a:t>Recruitment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Recruitment </a:t>
            </a:r>
            <a:r>
              <a:rPr lang="en-US" sz="2400" dirty="0" smtClean="0"/>
              <a:t>is a long and expensive process. </a:t>
            </a:r>
          </a:p>
          <a:p>
            <a:r>
              <a:rPr lang="en-US" sz="2400" dirty="0" smtClean="0"/>
              <a:t>Even though most of the time our offers are accepted, several high-profile offers have been declined</a:t>
            </a:r>
          </a:p>
          <a:p>
            <a:r>
              <a:rPr lang="en-US" sz="2400" dirty="0" smtClean="0"/>
              <a:t>Right </a:t>
            </a:r>
            <a:r>
              <a:rPr lang="en-US" sz="2400" dirty="0"/>
              <a:t>now we don’t know what </a:t>
            </a:r>
            <a:r>
              <a:rPr lang="en-US" sz="2400" dirty="0" smtClean="0"/>
              <a:t>best </a:t>
            </a:r>
            <a:r>
              <a:rPr lang="en-US" sz="2400" dirty="0"/>
              <a:t>explain </a:t>
            </a:r>
            <a:r>
              <a:rPr lang="en-US" sz="2400" dirty="0" smtClean="0"/>
              <a:t>if someone </a:t>
            </a:r>
            <a:r>
              <a:rPr lang="en-US" sz="2400" dirty="0"/>
              <a:t>will accept an offer. </a:t>
            </a:r>
            <a:r>
              <a:rPr lang="en-US" sz="2400" dirty="0" smtClean="0"/>
              <a:t>Start by looking at financial influences.</a:t>
            </a:r>
          </a:p>
          <a:p>
            <a:r>
              <a:rPr lang="en-US" sz="2400" dirty="0" smtClean="0"/>
              <a:t>Goal </a:t>
            </a:r>
            <a:r>
              <a:rPr lang="en-US" sz="2400" dirty="0"/>
              <a:t>is to understand </a:t>
            </a:r>
            <a:r>
              <a:rPr lang="en-US" sz="2400" dirty="0" smtClean="0"/>
              <a:t>if and what financial </a:t>
            </a:r>
            <a:r>
              <a:rPr lang="en-US" sz="2400" dirty="0"/>
              <a:t>factors that determine a successful offer (accepted) or failed offer (not accepted) </a:t>
            </a:r>
          </a:p>
        </p:txBody>
      </p:sp>
    </p:spTree>
    <p:extLst>
      <p:ext uri="{BB962C8B-B14F-4D97-AF65-F5344CB8AC3E}">
        <p14:creationId xmlns:p14="http://schemas.microsoft.com/office/powerpoint/2010/main" val="147452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Hypothesis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60530"/>
            <a:ext cx="9601200" cy="2999984"/>
          </a:xfrm>
        </p:spPr>
        <p:txBody>
          <a:bodyPr>
            <a:noAutofit/>
          </a:bodyPr>
          <a:lstStyle/>
          <a:p>
            <a:r>
              <a:rPr lang="en-US" sz="2800" dirty="0"/>
              <a:t>Recruitment Costs Of </a:t>
            </a:r>
            <a:r>
              <a:rPr lang="en-US" sz="2800" dirty="0" smtClean="0"/>
              <a:t>Failed Searches is higher than that of Successful Searches</a:t>
            </a:r>
          </a:p>
          <a:p>
            <a:endParaRPr lang="en-US" sz="2800" dirty="0" smtClean="0"/>
          </a:p>
          <a:p>
            <a:r>
              <a:rPr lang="en-US" sz="2800" dirty="0" smtClean="0"/>
              <a:t>Biggest </a:t>
            </a:r>
            <a:r>
              <a:rPr lang="en-US" sz="2800" dirty="0"/>
              <a:t>contribution to recruitment </a:t>
            </a:r>
            <a:r>
              <a:rPr lang="en-US" sz="2800" dirty="0" smtClean="0"/>
              <a:t>success is </a:t>
            </a:r>
            <a:r>
              <a:rPr lang="en-US" sz="2800" dirty="0"/>
              <a:t>Housing </a:t>
            </a:r>
            <a:r>
              <a:rPr lang="en-US" sz="2800" dirty="0" smtClean="0"/>
              <a:t>support(because anecdotally we’ve heard how </a:t>
            </a:r>
            <a:r>
              <a:rPr lang="en-US" sz="2800" dirty="0" smtClean="0"/>
              <a:t>candidates from </a:t>
            </a:r>
            <a:r>
              <a:rPr lang="en-US" sz="2800" dirty="0" smtClean="0"/>
              <a:t>outside of Bay Area get sticker shock)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2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7286"/>
            <a:ext cx="9601200" cy="842375"/>
          </a:xfrm>
        </p:spPr>
        <p:txBody>
          <a:bodyPr/>
          <a:lstStyle/>
          <a:p>
            <a:r>
              <a:rPr lang="en-US" dirty="0" smtClean="0"/>
              <a:t>Descriptions of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77447"/>
            <a:ext cx="8824586" cy="5354877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 smtClean="0"/>
              <a:t>Employee </a:t>
            </a:r>
            <a:r>
              <a:rPr lang="en-US" dirty="0" smtClean="0"/>
              <a:t>Lifecycle </a:t>
            </a:r>
            <a:r>
              <a:rPr lang="en-US" dirty="0" smtClean="0"/>
              <a:t>system </a:t>
            </a:r>
          </a:p>
          <a:p>
            <a:r>
              <a:rPr lang="en-US" dirty="0" smtClean="0"/>
              <a:t>Since I’m starting the analysis by looking </a:t>
            </a:r>
            <a:r>
              <a:rPr lang="en-US" dirty="0"/>
              <a:t>at financial </a:t>
            </a:r>
            <a:r>
              <a:rPr lang="en-US" dirty="0" smtClean="0"/>
              <a:t>influences, I used data from “Recruitment </a:t>
            </a:r>
            <a:r>
              <a:rPr lang="en-US" dirty="0"/>
              <a:t>Cost </a:t>
            </a:r>
            <a:r>
              <a:rPr lang="en-US" dirty="0" smtClean="0"/>
              <a:t>Report”</a:t>
            </a:r>
          </a:p>
          <a:p>
            <a:r>
              <a:rPr lang="en-US" dirty="0" smtClean="0"/>
              <a:t>Key Columns in dataset (after massaging):</a:t>
            </a:r>
          </a:p>
          <a:p>
            <a:pPr lvl="1"/>
            <a:r>
              <a:rPr lang="en-US" sz="1800" dirty="0" smtClean="0"/>
              <a:t>Recruitment ID (uniquely IDs each search)</a:t>
            </a:r>
          </a:p>
          <a:p>
            <a:pPr lvl="1"/>
            <a:r>
              <a:rPr lang="en-US" sz="1800" dirty="0" smtClean="0"/>
              <a:t>Accepted (1 = Yes, 0 = No)</a:t>
            </a:r>
          </a:p>
          <a:p>
            <a:pPr lvl="1"/>
            <a:r>
              <a:rPr lang="en-US" sz="1800" dirty="0" smtClean="0"/>
              <a:t>Starting Salary</a:t>
            </a:r>
          </a:p>
          <a:p>
            <a:pPr lvl="1"/>
            <a:r>
              <a:rPr lang="en-US" sz="1800" dirty="0" smtClean="0"/>
              <a:t>Total Recruitment Cost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9738" y="4171167"/>
            <a:ext cx="6751529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lvl="2" indent="-228600">
              <a:buFont typeface="Arial" charset="0"/>
              <a:buChar char="•"/>
            </a:pPr>
            <a:r>
              <a:rPr lang="en-US" dirty="0" smtClean="0"/>
              <a:t>Bonus</a:t>
            </a:r>
            <a:endParaRPr lang="en-US" dirty="0" smtClean="0"/>
          </a:p>
          <a:p>
            <a:pPr marL="457200" lvl="2" indent="-228600">
              <a:buFont typeface="Arial" charset="0"/>
              <a:buChar char="•"/>
            </a:pPr>
            <a:r>
              <a:rPr lang="en-US" dirty="0" smtClean="0"/>
              <a:t>Computer</a:t>
            </a:r>
          </a:p>
          <a:p>
            <a:pPr marL="457200" lvl="2" indent="-228600">
              <a:buFont typeface="Arial" charset="0"/>
              <a:buChar char="•"/>
            </a:pPr>
            <a:r>
              <a:rPr lang="en-US" dirty="0" smtClean="0"/>
              <a:t>Research Funding</a:t>
            </a:r>
            <a:endParaRPr lang="en-US" dirty="0" smtClean="0"/>
          </a:p>
          <a:p>
            <a:pPr marL="457200" lvl="2" indent="-228600">
              <a:buFont typeface="Arial" charset="0"/>
              <a:buChar char="•"/>
            </a:pPr>
            <a:r>
              <a:rPr lang="en-US" dirty="0" smtClean="0"/>
              <a:t>Furniture</a:t>
            </a:r>
            <a:endParaRPr lang="en-US" dirty="0"/>
          </a:p>
          <a:p>
            <a:pPr marL="457200" lvl="2" indent="-228600">
              <a:buFont typeface="Arial" charset="0"/>
              <a:buChar char="•"/>
            </a:pPr>
            <a:r>
              <a:rPr lang="en-US" dirty="0"/>
              <a:t>Moving </a:t>
            </a:r>
          </a:p>
          <a:p>
            <a:pPr marL="457200" lvl="2" indent="-228600">
              <a:buFont typeface="Arial" charset="0"/>
              <a:buChar char="•"/>
            </a:pPr>
            <a:r>
              <a:rPr lang="en-US" dirty="0" smtClean="0"/>
              <a:t>Other Grants</a:t>
            </a:r>
            <a:endParaRPr lang="en-US" dirty="0"/>
          </a:p>
          <a:p>
            <a:pPr marL="457200" lvl="2" indent="-228600">
              <a:buFont typeface="Arial" charset="0"/>
              <a:buChar char="•"/>
            </a:pPr>
            <a:r>
              <a:rPr lang="en-US" dirty="0"/>
              <a:t>Research Assistant</a:t>
            </a:r>
          </a:p>
          <a:p>
            <a:pPr marL="457200" lvl="2" indent="-228600">
              <a:buFont typeface="Arial" charset="0"/>
              <a:buChar char="•"/>
            </a:pPr>
            <a:r>
              <a:rPr lang="en-US" dirty="0"/>
              <a:t>Lab Setup / Equipment</a:t>
            </a:r>
          </a:p>
          <a:p>
            <a:pPr marL="457200" lvl="2" indent="-228600">
              <a:buFont typeface="Arial" charset="0"/>
              <a:buChar char="•"/>
            </a:pPr>
            <a:r>
              <a:rPr lang="en-US" dirty="0"/>
              <a:t>Other</a:t>
            </a:r>
          </a:p>
          <a:p>
            <a:pPr marL="457200" lvl="2" indent="-228600">
              <a:buFont typeface="Arial" charset="0"/>
              <a:buChar char="•"/>
            </a:pPr>
            <a:r>
              <a:rPr lang="en-US" dirty="0"/>
              <a:t>Childcare</a:t>
            </a:r>
          </a:p>
          <a:p>
            <a:pPr marL="457200" lvl="2" indent="-228600">
              <a:buFont typeface="Arial" charset="0"/>
              <a:buChar char="•"/>
            </a:pPr>
            <a:r>
              <a:rPr lang="en-US" dirty="0" smtClean="0"/>
              <a:t>Housing </a:t>
            </a:r>
            <a:r>
              <a:rPr lang="en-US" dirty="0"/>
              <a:t>Exception </a:t>
            </a:r>
            <a:r>
              <a:rPr lang="en-US" dirty="0" smtClean="0"/>
              <a:t>(Internally </a:t>
            </a:r>
            <a:r>
              <a:rPr lang="en-US" dirty="0"/>
              <a:t>Funded)</a:t>
            </a:r>
          </a:p>
          <a:p>
            <a:pPr marL="457200" lvl="2" indent="-228600">
              <a:buFont typeface="Arial" charset="0"/>
              <a:buChar char="•"/>
            </a:pPr>
            <a:r>
              <a:rPr lang="en-US" dirty="0"/>
              <a:t>Rental Assistance</a:t>
            </a:r>
          </a:p>
          <a:p>
            <a:pPr marL="457200" lvl="2" indent="-228600">
              <a:buFont typeface="Arial" charset="0"/>
              <a:buChar char="•"/>
            </a:pPr>
            <a:r>
              <a:rPr lang="en-US" dirty="0"/>
              <a:t>Spousal </a:t>
            </a:r>
            <a:r>
              <a:rPr lang="en-US" dirty="0" smtClean="0"/>
              <a:t>support</a:t>
            </a:r>
            <a:endParaRPr lang="en-US" dirty="0"/>
          </a:p>
          <a:p>
            <a:pPr marL="4572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9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7598"/>
            <a:ext cx="9601200" cy="1485900"/>
          </a:xfrm>
        </p:spPr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6134"/>
            <a:ext cx="9601200" cy="1684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Total Recruits: 446 </a:t>
            </a:r>
            <a:endParaRPr lang="en-US" dirty="0" smtClean="0"/>
          </a:p>
          <a:p>
            <a:r>
              <a:rPr lang="en-US" dirty="0" smtClean="0"/>
              <a:t>Total Failed Searches: </a:t>
            </a:r>
            <a:r>
              <a:rPr lang="en-US" dirty="0"/>
              <a:t>111 </a:t>
            </a:r>
            <a:endParaRPr lang="en-US" dirty="0" smtClean="0"/>
          </a:p>
          <a:p>
            <a:r>
              <a:rPr lang="en-US" dirty="0" smtClean="0"/>
              <a:t>Total Successful Searches: </a:t>
            </a:r>
            <a:r>
              <a:rPr lang="en-US" dirty="0"/>
              <a:t>335 </a:t>
            </a:r>
            <a:endParaRPr lang="en-US" dirty="0" smtClean="0"/>
          </a:p>
          <a:p>
            <a:r>
              <a:rPr lang="en-US" dirty="0" smtClean="0"/>
              <a:t>Success Rate</a:t>
            </a:r>
            <a:r>
              <a:rPr lang="en-US" dirty="0"/>
              <a:t>: </a:t>
            </a:r>
            <a:r>
              <a:rPr lang="en-US" dirty="0" smtClean="0"/>
              <a:t>75.11%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Median Cost of Failed Searches is more than 3x the Median cost of successful searches!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04" y="2830885"/>
            <a:ext cx="5254146" cy="3911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92" y="2830884"/>
            <a:ext cx="5599633" cy="39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/>
              <a:t>is qualitative, so will use classification algorithm. </a:t>
            </a:r>
            <a:endParaRPr lang="en-US" dirty="0" smtClean="0"/>
          </a:p>
          <a:p>
            <a:r>
              <a:rPr lang="en-US" dirty="0" smtClean="0"/>
              <a:t>I am looking </a:t>
            </a:r>
            <a:r>
              <a:rPr lang="en-US" dirty="0"/>
              <a:t>to </a:t>
            </a:r>
            <a:r>
              <a:rPr lang="en-US" dirty="0" smtClean="0"/>
              <a:t>interpret </a:t>
            </a:r>
            <a:endParaRPr lang="en-US" dirty="0"/>
          </a:p>
          <a:p>
            <a:r>
              <a:rPr lang="en-US" dirty="0" smtClean="0"/>
              <a:t>My output is dichotomous (accept/reject) </a:t>
            </a:r>
            <a:endParaRPr lang="en-US" dirty="0"/>
          </a:p>
          <a:p>
            <a:r>
              <a:rPr lang="en-US" dirty="0" smtClean="0"/>
              <a:t>Will start with Logistic Regressions</a:t>
            </a:r>
          </a:p>
          <a:p>
            <a:pPr lvl="1"/>
            <a:r>
              <a:rPr lang="en-US" dirty="0" smtClean="0"/>
              <a:t>First find relationship </a:t>
            </a:r>
            <a:r>
              <a:rPr lang="en-US" dirty="0"/>
              <a:t>between </a:t>
            </a:r>
            <a:r>
              <a:rPr lang="en-US" dirty="0" smtClean="0"/>
              <a:t>different input and output </a:t>
            </a:r>
            <a:r>
              <a:rPr lang="en-US" dirty="0"/>
              <a:t>variables</a:t>
            </a:r>
          </a:p>
          <a:p>
            <a:pPr lvl="1"/>
            <a:r>
              <a:rPr lang="en-US" dirty="0" smtClean="0"/>
              <a:t>Then identify what has positive </a:t>
            </a:r>
            <a:r>
              <a:rPr lang="en-US" dirty="0"/>
              <a:t>or negative effect on </a:t>
            </a:r>
            <a:r>
              <a:rPr lang="en-US" dirty="0" smtClean="0"/>
              <a:t>acceptance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1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between input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68" y="1828800"/>
            <a:ext cx="5693080" cy="4038600"/>
          </a:xfrm>
        </p:spPr>
        <p:txBody>
          <a:bodyPr/>
          <a:lstStyle/>
          <a:p>
            <a:r>
              <a:rPr lang="en-US" dirty="0"/>
              <a:t>1 = Accepted offer0 = Rejected </a:t>
            </a:r>
            <a:r>
              <a:rPr lang="en-US" dirty="0" smtClean="0"/>
              <a:t>Offer</a:t>
            </a:r>
          </a:p>
          <a:p>
            <a:endParaRPr lang="en-US" dirty="0" smtClean="0"/>
          </a:p>
          <a:p>
            <a:r>
              <a:rPr lang="en-US" dirty="0" smtClean="0"/>
              <a:t>High Negative Correlations amongst</a:t>
            </a:r>
          </a:p>
          <a:p>
            <a:endParaRPr lang="en-US" sz="600" dirty="0" smtClean="0"/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Research </a:t>
            </a:r>
            <a:r>
              <a:rPr lang="en-US" dirty="0"/>
              <a:t>costs (-</a:t>
            </a:r>
            <a:r>
              <a:rPr lang="en-US" dirty="0" smtClean="0"/>
              <a:t>0.176467)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Total </a:t>
            </a:r>
            <a:r>
              <a:rPr lang="en-US" dirty="0" smtClean="0"/>
              <a:t>costs </a:t>
            </a:r>
            <a:r>
              <a:rPr lang="en-US" dirty="0"/>
              <a:t>(-</a:t>
            </a:r>
            <a:r>
              <a:rPr lang="en-US" dirty="0" smtClean="0"/>
              <a:t>0.176193)*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Moving </a:t>
            </a:r>
            <a:r>
              <a:rPr lang="en-US" dirty="0"/>
              <a:t>costs (-</a:t>
            </a:r>
            <a:r>
              <a:rPr lang="en-US" dirty="0" smtClean="0"/>
              <a:t>0.175417)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Spousal </a:t>
            </a:r>
            <a:r>
              <a:rPr lang="en-US" dirty="0"/>
              <a:t>support (-</a:t>
            </a:r>
            <a:r>
              <a:rPr lang="en-US" dirty="0" smtClean="0"/>
              <a:t>0.136235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Starting </a:t>
            </a:r>
            <a:r>
              <a:rPr lang="en-US" dirty="0"/>
              <a:t>Salary (-</a:t>
            </a:r>
            <a:r>
              <a:rPr lang="en-US" dirty="0" smtClean="0"/>
              <a:t>0.130356)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Lab </a:t>
            </a:r>
            <a:r>
              <a:rPr lang="en-US" dirty="0"/>
              <a:t>Setup / Equipment costs (</a:t>
            </a:r>
            <a:r>
              <a:rPr lang="en-US" dirty="0" smtClean="0"/>
              <a:t>0.112081)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9672" y="1828800"/>
            <a:ext cx="498953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Low Positive Correlations amongst</a:t>
            </a:r>
          </a:p>
          <a:p>
            <a:endParaRPr lang="en-US" sz="600" dirty="0" smtClean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Furniture</a:t>
            </a:r>
            <a:r>
              <a:rPr lang="it-IT" dirty="0" smtClean="0"/>
              <a:t>(0.067218</a:t>
            </a:r>
            <a:endParaRPr lang="en-US" dirty="0" smtClean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Research Assistant (</a:t>
            </a:r>
            <a:r>
              <a:rPr lang="en-US" dirty="0" smtClean="0"/>
              <a:t>0.044975)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Computer Costs (</a:t>
            </a:r>
            <a:r>
              <a:rPr lang="en-US" dirty="0" smtClean="0"/>
              <a:t>0.029604)</a:t>
            </a:r>
          </a:p>
        </p:txBody>
      </p:sp>
    </p:spTree>
    <p:extLst>
      <p:ext uri="{BB962C8B-B14F-4D97-AF65-F5344CB8AC3E}">
        <p14:creationId xmlns:p14="http://schemas.microsoft.com/office/powerpoint/2010/main" val="137925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7286"/>
            <a:ext cx="9601200" cy="804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using Logistical Model:</a:t>
            </a:r>
            <a:r>
              <a:rPr lang="en-US" dirty="0"/>
              <a:t> </a:t>
            </a:r>
            <a:r>
              <a:rPr lang="en-US" sz="2700" dirty="0">
                <a:solidFill>
                  <a:srgbClr val="FF0000"/>
                </a:solidFill>
              </a:rPr>
              <a:t>Newton-cg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200" y="3542169"/>
            <a:ext cx="7658100" cy="270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95" y="1410469"/>
            <a:ext cx="11189917" cy="17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0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74" y="2417523"/>
            <a:ext cx="7988300" cy="2667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371600" y="861164"/>
            <a:ext cx="9601200" cy="804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Interpretation using Logistical Model: </a:t>
            </a:r>
            <a:r>
              <a:rPr lang="en-US" sz="3300" dirty="0" err="1" smtClean="0">
                <a:solidFill>
                  <a:srgbClr val="FF0000"/>
                </a:solidFill>
              </a:rPr>
              <a:t>lbfgs</a:t>
            </a:r>
            <a:endParaRPr lang="en-US" sz="3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667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548</Words>
  <Application>Microsoft Macintosh PowerPoint</Application>
  <PresentationFormat>Widescreen</PresentationFormat>
  <Paragraphs>96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Franklin Gothic Book</vt:lpstr>
      <vt:lpstr>Arial</vt:lpstr>
      <vt:lpstr>Crop</vt:lpstr>
      <vt:lpstr>Recruitment influencers</vt:lpstr>
      <vt:lpstr>Problem: Recruitment</vt:lpstr>
      <vt:lpstr>Hypothesis</vt:lpstr>
      <vt:lpstr>Descriptions of the dataset</vt:lpstr>
      <vt:lpstr>Descriptive Statistics</vt:lpstr>
      <vt:lpstr>Model Selection</vt:lpstr>
      <vt:lpstr>Correlations between input variables</vt:lpstr>
      <vt:lpstr>Interpretation using Logistical Model: Newton-cg</vt:lpstr>
      <vt:lpstr>PowerPoint Presentation</vt:lpstr>
      <vt:lpstr>But comparing Confusion Matrix Results tell different story…..</vt:lpstr>
      <vt:lpstr>Interpretation using Logistical Model:  logit from statsmodels.api</vt:lpstr>
      <vt:lpstr>Summary: What did I learn, next steps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Recruitment</dc:title>
  <dc:creator>Microsoft Office User</dc:creator>
  <cp:lastModifiedBy>Microsoft Office User</cp:lastModifiedBy>
  <cp:revision>186</cp:revision>
  <dcterms:created xsi:type="dcterms:W3CDTF">2016-08-16T20:58:07Z</dcterms:created>
  <dcterms:modified xsi:type="dcterms:W3CDTF">2016-08-17T20:40:20Z</dcterms:modified>
</cp:coreProperties>
</file>