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228"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EEAD30-C417-AE4C-A96E-75BCC2594362}" type="datetimeFigureOut">
              <a:rPr lang="en-US" smtClean="0"/>
              <a:t>4/2/2016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EEAD30-C417-AE4C-A96E-75BCC2594362}" type="datetimeFigureOut">
              <a:rPr lang="en-US" smtClean="0"/>
              <a:t>4/2/2016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EEAD30-C417-AE4C-A96E-75BCC2594362}" type="datetimeFigureOut">
              <a:rPr lang="en-US" smtClean="0"/>
              <a:t>4/2/2016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EEAD30-C417-AE4C-A96E-75BCC2594362}" type="datetimeFigureOut">
              <a:rPr lang="en-US" smtClean="0"/>
              <a:t>4/2/2016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EEAD30-C417-AE4C-A96E-75BCC2594362}" type="datetimeFigureOut">
              <a:rPr lang="en-US" smtClean="0"/>
              <a:t>4/2/2016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EEAD30-C417-AE4C-A96E-75BCC2594362}" type="datetimeFigureOut">
              <a:rPr lang="en-US" smtClean="0"/>
              <a:t>4/2/2016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EEAD30-C417-AE4C-A96E-75BCC2594362}" type="datetimeFigureOut">
              <a:rPr lang="en-US" smtClean="0"/>
              <a:t>4/2/2016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EEAD30-C417-AE4C-A96E-75BCC2594362}" type="datetimeFigureOut">
              <a:rPr lang="en-US" smtClean="0"/>
              <a:t>4/2/2016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EEAD30-C417-AE4C-A96E-75BCC2594362}" type="datetimeFigureOut">
              <a:rPr lang="en-US" smtClean="0"/>
              <a:t>4/2/2016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EEAD30-C417-AE4C-A96E-75BCC2594362}" type="datetimeFigureOut">
              <a:rPr lang="en-US" smtClean="0"/>
              <a:t>4/2/2016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2E2AE-4EC0-8246-96C2-7598660D16E5}"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6EEAD30-C417-AE4C-A96E-75BCC2594362}" type="datetimeFigureOut">
              <a:rPr lang="en-US" smtClean="0"/>
              <a:t>4/2/2016</a:t>
            </a:fld>
            <a:endParaRPr lang="en-US"/>
          </a:p>
        </p:txBody>
      </p:sp>
      <p:sp>
        <p:nvSpPr>
          <p:cNvPr id="9" name="Slide Number Placeholder 8"/>
          <p:cNvSpPr>
            <a:spLocks noGrp="1"/>
          </p:cNvSpPr>
          <p:nvPr>
            <p:ph type="sldNum" sz="quarter" idx="11"/>
          </p:nvPr>
        </p:nvSpPr>
        <p:spPr/>
        <p:txBody>
          <a:bodyPr/>
          <a:lstStyle/>
          <a:p>
            <a:fld id="{5C42E2AE-4EC0-8246-96C2-7598660D16E5}"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C42E2AE-4EC0-8246-96C2-7598660D16E5}"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6EEAD30-C417-AE4C-A96E-75BCC2594362}" type="datetimeFigureOut">
              <a:rPr lang="en-US" smtClean="0"/>
              <a:t>4/2/2016</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Credit Risk Analysis</a:t>
            </a:r>
            <a:br>
              <a:rPr lang="en-US" dirty="0"/>
            </a:br>
            <a:r>
              <a:rPr lang="en-US" dirty="0"/>
              <a:t>Loan Predictor</a:t>
            </a:r>
          </a:p>
        </p:txBody>
      </p:sp>
      <p:sp>
        <p:nvSpPr>
          <p:cNvPr id="3" name="Subtitle 2"/>
          <p:cNvSpPr>
            <a:spLocks noGrp="1"/>
          </p:cNvSpPr>
          <p:nvPr>
            <p:ph type="subTitle" idx="1"/>
          </p:nvPr>
        </p:nvSpPr>
        <p:spPr/>
        <p:txBody>
          <a:bodyPr/>
          <a:lstStyle/>
          <a:p>
            <a:r>
              <a:rPr lang="en-US" dirty="0"/>
              <a:t>KEN TIEN </a:t>
            </a:r>
          </a:p>
        </p:txBody>
      </p:sp>
    </p:spTree>
    <p:extLst>
      <p:ext uri="{BB962C8B-B14F-4D97-AF65-F5344CB8AC3E}">
        <p14:creationId xmlns:p14="http://schemas.microsoft.com/office/powerpoint/2010/main" val="59072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Project overview </a:t>
            </a:r>
          </a:p>
          <a:p>
            <a:r>
              <a:rPr lang="en-US" dirty="0"/>
              <a:t>Data extraction and data quality</a:t>
            </a:r>
          </a:p>
          <a:p>
            <a:r>
              <a:rPr lang="en-US" dirty="0"/>
              <a:t>Hypothesis </a:t>
            </a:r>
          </a:p>
          <a:p>
            <a:r>
              <a:rPr lang="en-US" dirty="0"/>
              <a:t>Selection of models</a:t>
            </a:r>
          </a:p>
          <a:p>
            <a:r>
              <a:rPr lang="en-US" dirty="0"/>
              <a:t>Model result comparison </a:t>
            </a:r>
          </a:p>
          <a:p>
            <a:r>
              <a:rPr lang="en-US" dirty="0"/>
              <a:t>Conclusion</a:t>
            </a:r>
          </a:p>
          <a:p>
            <a:endParaRPr lang="en-US" dirty="0"/>
          </a:p>
          <a:p>
            <a:pPr marL="114300" indent="0">
              <a:buNone/>
            </a:pPr>
            <a:endParaRPr lang="en-US" dirty="0"/>
          </a:p>
        </p:txBody>
      </p:sp>
    </p:spTree>
    <p:extLst>
      <p:ext uri="{BB962C8B-B14F-4D97-AF65-F5344CB8AC3E}">
        <p14:creationId xmlns:p14="http://schemas.microsoft.com/office/powerpoint/2010/main" val="411829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 </a:t>
            </a:r>
          </a:p>
        </p:txBody>
      </p:sp>
      <p:sp>
        <p:nvSpPr>
          <p:cNvPr id="3" name="Content Placeholder 2"/>
          <p:cNvSpPr>
            <a:spLocks noGrp="1"/>
          </p:cNvSpPr>
          <p:nvPr>
            <p:ph idx="1"/>
          </p:nvPr>
        </p:nvSpPr>
        <p:spPr/>
        <p:txBody>
          <a:bodyPr/>
          <a:lstStyle/>
          <a:p>
            <a:r>
              <a:rPr lang="en-US" dirty="0"/>
              <a:t>When a bank receives a loan application, the bank has to approve the loan or reject it based on customer’s profile</a:t>
            </a:r>
          </a:p>
          <a:p>
            <a:pPr marL="571500" indent="-457200">
              <a:buFont typeface="+mj-lt"/>
              <a:buAutoNum type="arabicPeriod"/>
            </a:pPr>
            <a:r>
              <a:rPr lang="en-US" dirty="0"/>
              <a:t>Good credit risk – likely to repay the loan. By not approving the loan to the customer will result in a loss of business to the bank</a:t>
            </a:r>
          </a:p>
          <a:p>
            <a:pPr marL="571500" indent="-457200">
              <a:buFont typeface="+mj-lt"/>
              <a:buAutoNum type="arabicPeriod"/>
            </a:pPr>
            <a:r>
              <a:rPr lang="en-US" dirty="0"/>
              <a:t>Bad credit risk – not likely to replay the loan. By approving the loan to the customer will result in a financial loss to the bank </a:t>
            </a:r>
          </a:p>
          <a:p>
            <a:endParaRPr lang="en-US" dirty="0"/>
          </a:p>
          <a:p>
            <a:endParaRPr lang="en-US" dirty="0"/>
          </a:p>
          <a:p>
            <a:endParaRPr lang="en-US" dirty="0"/>
          </a:p>
          <a:p>
            <a:pPr marL="411480" lvl="1" indent="0">
              <a:buNone/>
            </a:pPr>
            <a:endParaRPr lang="en-US" dirty="0"/>
          </a:p>
        </p:txBody>
      </p:sp>
    </p:spTree>
    <p:extLst>
      <p:ext uri="{BB962C8B-B14F-4D97-AF65-F5344CB8AC3E}">
        <p14:creationId xmlns:p14="http://schemas.microsoft.com/office/powerpoint/2010/main" val="360652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Extraction / Quality </a:t>
            </a:r>
          </a:p>
        </p:txBody>
      </p:sp>
      <p:sp>
        <p:nvSpPr>
          <p:cNvPr id="3" name="Content Placeholder 2"/>
          <p:cNvSpPr>
            <a:spLocks noGrp="1"/>
          </p:cNvSpPr>
          <p:nvPr>
            <p:ph idx="1"/>
          </p:nvPr>
        </p:nvSpPr>
        <p:spPr/>
        <p:txBody>
          <a:bodyPr/>
          <a:lstStyle/>
          <a:p>
            <a:r>
              <a:rPr lang="en-US" dirty="0"/>
              <a:t>There are two set of data (raw and final clean-up dataset)</a:t>
            </a:r>
          </a:p>
          <a:p>
            <a:r>
              <a:rPr lang="en-US" dirty="0"/>
              <a:t>I choose to work with the final clean-up dataset </a:t>
            </a:r>
          </a:p>
          <a:p>
            <a:r>
              <a:rPr lang="en-US" dirty="0"/>
              <a:t>1000 records – 1000 loan applicants</a:t>
            </a:r>
          </a:p>
          <a:p>
            <a:r>
              <a:rPr lang="en-US" dirty="0"/>
              <a:t>20 variable predictors and one classification output variable called Creditability </a:t>
            </a:r>
          </a:p>
          <a:p>
            <a:r>
              <a:rPr lang="en-US" dirty="0"/>
              <a:t>This output variable has value of either </a:t>
            </a:r>
          </a:p>
          <a:p>
            <a:pPr lvl="1"/>
            <a:r>
              <a:rPr lang="en-US" dirty="0"/>
              <a:t>1 (Good credit)</a:t>
            </a:r>
          </a:p>
          <a:p>
            <a:pPr lvl="1"/>
            <a:r>
              <a:rPr lang="en-US" dirty="0"/>
              <a:t>0 (Bad credit)</a:t>
            </a:r>
          </a:p>
          <a:p>
            <a:r>
              <a:rPr lang="en-US" dirty="0"/>
              <a:t>This dataset has no null value(missing) or outliners </a:t>
            </a:r>
          </a:p>
        </p:txBody>
      </p:sp>
    </p:spTree>
    <p:extLst>
      <p:ext uri="{BB962C8B-B14F-4D97-AF65-F5344CB8AC3E}">
        <p14:creationId xmlns:p14="http://schemas.microsoft.com/office/powerpoint/2010/main" val="604853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a:t>
            </a:r>
          </a:p>
        </p:txBody>
      </p:sp>
      <p:sp>
        <p:nvSpPr>
          <p:cNvPr id="3" name="Content Placeholder 2"/>
          <p:cNvSpPr>
            <a:spLocks noGrp="1"/>
          </p:cNvSpPr>
          <p:nvPr>
            <p:ph idx="1"/>
          </p:nvPr>
        </p:nvSpPr>
        <p:spPr>
          <a:xfrm>
            <a:off x="457200" y="1945076"/>
            <a:ext cx="7620000" cy="4455724"/>
          </a:xfrm>
        </p:spPr>
        <p:txBody>
          <a:bodyPr/>
          <a:lstStyle/>
          <a:p>
            <a:r>
              <a:rPr lang="en-US" dirty="0"/>
              <a:t>Determine or predict whether a customer has either good or bad credit risk</a:t>
            </a:r>
          </a:p>
          <a:p>
            <a:pPr marL="114300" indent="0">
              <a:buNone/>
            </a:pPr>
            <a:endParaRPr lang="en-US" dirty="0"/>
          </a:p>
        </p:txBody>
      </p:sp>
    </p:spTree>
    <p:extLst>
      <p:ext uri="{BB962C8B-B14F-4D97-AF65-F5344CB8AC3E}">
        <p14:creationId xmlns:p14="http://schemas.microsoft.com/office/powerpoint/2010/main" val="401516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a:t>
            </a:r>
          </a:p>
        </p:txBody>
      </p:sp>
      <p:sp>
        <p:nvSpPr>
          <p:cNvPr id="3" name="Content Placeholder 2"/>
          <p:cNvSpPr>
            <a:spLocks noGrp="1"/>
          </p:cNvSpPr>
          <p:nvPr>
            <p:ph idx="1"/>
          </p:nvPr>
        </p:nvSpPr>
        <p:spPr/>
        <p:txBody>
          <a:bodyPr/>
          <a:lstStyle/>
          <a:p>
            <a:r>
              <a:rPr lang="en-US" dirty="0"/>
              <a:t>The output is binary of either 1 or 0 </a:t>
            </a:r>
          </a:p>
          <a:p>
            <a:pPr lvl="1"/>
            <a:r>
              <a:rPr lang="en-US" dirty="0"/>
              <a:t>Logistic Regression</a:t>
            </a:r>
          </a:p>
          <a:p>
            <a:pPr lvl="1"/>
            <a:r>
              <a:rPr lang="en-US" dirty="0"/>
              <a:t>Random Forest Classifier </a:t>
            </a:r>
          </a:p>
          <a:p>
            <a:pPr lvl="2"/>
            <a:r>
              <a:rPr lang="en-US" dirty="0"/>
              <a:t>Good for predictive model </a:t>
            </a:r>
          </a:p>
          <a:p>
            <a:pPr lvl="2"/>
            <a:r>
              <a:rPr lang="en-US" dirty="0"/>
              <a:t>Easy to tune the model with only one parameter (number of trees)</a:t>
            </a:r>
          </a:p>
        </p:txBody>
      </p:sp>
    </p:spTree>
    <p:extLst>
      <p:ext uri="{BB962C8B-B14F-4D97-AF65-F5344CB8AC3E}">
        <p14:creationId xmlns:p14="http://schemas.microsoft.com/office/powerpoint/2010/main" val="130265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 Comparison</a:t>
            </a:r>
          </a:p>
        </p:txBody>
      </p:sp>
      <p:sp>
        <p:nvSpPr>
          <p:cNvPr id="3" name="Content Placeholder 2"/>
          <p:cNvSpPr>
            <a:spLocks noGrp="1"/>
          </p:cNvSpPr>
          <p:nvPr>
            <p:ph idx="1"/>
          </p:nvPr>
        </p:nvSpPr>
        <p:spPr/>
        <p:txBody>
          <a:bodyPr/>
          <a:lstStyle/>
          <a:p>
            <a:pPr marL="342900" lvl="1">
              <a:buClr>
                <a:schemeClr val="accent1"/>
              </a:buClr>
            </a:pPr>
            <a:r>
              <a:rPr lang="en-US" dirty="0"/>
              <a:t>Logistic Regression</a:t>
            </a:r>
          </a:p>
          <a:p>
            <a:pPr marL="708660" lvl="2">
              <a:buClr>
                <a:schemeClr val="accent1"/>
              </a:buClr>
            </a:pPr>
            <a:r>
              <a:rPr lang="en-US" dirty="0"/>
              <a:t>Cross validation – 73.5% accuracy, 26.5% error </a:t>
            </a:r>
          </a:p>
          <a:p>
            <a:pPr marL="342900" lvl="1">
              <a:buClr>
                <a:schemeClr val="accent1"/>
              </a:buClr>
            </a:pPr>
            <a:r>
              <a:rPr lang="en-US" dirty="0"/>
              <a:t>Random Forest</a:t>
            </a:r>
          </a:p>
          <a:p>
            <a:pPr marL="708660" lvl="2">
              <a:buClr>
                <a:schemeClr val="accent1"/>
              </a:buClr>
            </a:pPr>
            <a:r>
              <a:rPr lang="en-US" dirty="0"/>
              <a:t>Out of bag – 78% accuracy, 22% error </a:t>
            </a:r>
          </a:p>
          <a:p>
            <a:pPr marL="708660" lvl="2">
              <a:buClr>
                <a:schemeClr val="accent1"/>
              </a:buClr>
            </a:pPr>
            <a:r>
              <a:rPr lang="en-US" dirty="0"/>
              <a:t>Cross validation – 74.5% accuracy, 25.5% error </a:t>
            </a:r>
          </a:p>
          <a:p>
            <a:endParaRPr lang="en-US" dirty="0"/>
          </a:p>
        </p:txBody>
      </p:sp>
    </p:spTree>
    <p:extLst>
      <p:ext uri="{BB962C8B-B14F-4D97-AF65-F5344CB8AC3E}">
        <p14:creationId xmlns:p14="http://schemas.microsoft.com/office/powerpoint/2010/main" val="123105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Content Placeholder 2"/>
          <p:cNvSpPr>
            <a:spLocks noGrp="1"/>
          </p:cNvSpPr>
          <p:nvPr>
            <p:ph idx="1"/>
          </p:nvPr>
        </p:nvSpPr>
        <p:spPr>
          <a:xfrm>
            <a:off x="457200" y="2041526"/>
            <a:ext cx="7620000" cy="4359274"/>
          </a:xfrm>
        </p:spPr>
        <p:txBody>
          <a:bodyPr/>
          <a:lstStyle/>
          <a:p>
            <a:r>
              <a:rPr lang="en-US" dirty="0"/>
              <a:t>Random forest model performs slightly better than logistic regression in term of error </a:t>
            </a:r>
          </a:p>
          <a:p>
            <a:r>
              <a:rPr lang="en-US" dirty="0"/>
              <a:t>However, for the purpose of both prediction and interpretation, the logistic regression is definitely the number choice for the binary output and also the most popular choice of financial models in the banking and financial industries </a:t>
            </a:r>
          </a:p>
        </p:txBody>
      </p:sp>
    </p:spTree>
    <p:extLst>
      <p:ext uri="{BB962C8B-B14F-4D97-AF65-F5344CB8AC3E}">
        <p14:creationId xmlns:p14="http://schemas.microsoft.com/office/powerpoint/2010/main" val="131298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420</TotalTime>
  <Words>306</Words>
  <Application>Microsoft Office PowerPoint</Application>
  <PresentationFormat>On-screen Show (4:3)</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Cambria</vt:lpstr>
      <vt:lpstr>Adjacency</vt:lpstr>
      <vt:lpstr>Credit Risk Analysis Loan Predictor</vt:lpstr>
      <vt:lpstr>Agenda</vt:lpstr>
      <vt:lpstr>Project Overview </vt:lpstr>
      <vt:lpstr>Data Extraction / Quality </vt:lpstr>
      <vt:lpstr>Hypothesis</vt:lpstr>
      <vt:lpstr>Model Selection</vt:lpstr>
      <vt:lpstr>Model Result Comparison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18 Wrap-up</dc:title>
  <dc:creator>HH</dc:creator>
  <cp:lastModifiedBy>Ken Tien</cp:lastModifiedBy>
  <cp:revision>37</cp:revision>
  <dcterms:created xsi:type="dcterms:W3CDTF">2016-03-30T05:28:08Z</dcterms:created>
  <dcterms:modified xsi:type="dcterms:W3CDTF">2016-04-03T03:51:05Z</dcterms:modified>
</cp:coreProperties>
</file>