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6" r:id="rId3"/>
    <p:sldId id="286" r:id="rId4"/>
    <p:sldId id="270" r:id="rId5"/>
    <p:sldId id="269" r:id="rId6"/>
    <p:sldId id="264" r:id="rId7"/>
    <p:sldId id="259" r:id="rId8"/>
    <p:sldId id="267" r:id="rId9"/>
    <p:sldId id="261" r:id="rId10"/>
    <p:sldId id="271" r:id="rId11"/>
    <p:sldId id="258" r:id="rId12"/>
    <p:sldId id="272" r:id="rId13"/>
    <p:sldId id="273" r:id="rId14"/>
    <p:sldId id="274" r:id="rId15"/>
    <p:sldId id="282" r:id="rId16"/>
    <p:sldId id="283" r:id="rId17"/>
    <p:sldId id="284" r:id="rId18"/>
    <p:sldId id="277" r:id="rId19"/>
    <p:sldId id="278" r:id="rId20"/>
    <p:sldId id="285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4557-B108-3D45-948B-6F5D9197EF9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6985-DCC0-3949-83E1-1EA3E489F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player/embed/157102978/157117326" TargetMode="External"/><Relationship Id="rId4" Type="http://schemas.openxmlformats.org/officeDocument/2006/relationships/hyperlink" Target="http://www.npr.org/player/embed/157102978/157161893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youtu.be/d2Ofu-Bf_p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kinsonsvoice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d.com/talks/max_little_a_test_for_parkinson_s_with_a_phone_call?language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Parkinson’s Disease Predictions based on Voice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Jay Soto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30000"/>
          <a:ext cx="8392922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734"/>
                <a:gridCol w="37021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(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 = 22)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MDVP:Fo(Hz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vocal fundamental frequency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MDVP:Fhi(Hz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Maximum vocal fundamental frequency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MDVP:Flo(Hz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Minimum vocal fundamental frequency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MDVP:Jitter</a:t>
                      </a:r>
                      <a:r>
                        <a:rPr lang="en-US" sz="1600" dirty="0" smtClean="0"/>
                        <a:t>(%), </a:t>
                      </a:r>
                      <a:r>
                        <a:rPr lang="en-US" sz="1600" dirty="0" err="1" smtClean="0"/>
                        <a:t>MDVP:Jitter(Abs</a:t>
                      </a:r>
                      <a:r>
                        <a:rPr lang="en-US" sz="1600" dirty="0" smtClean="0"/>
                        <a:t>), MDVP:RAP, </a:t>
                      </a:r>
                      <a:r>
                        <a:rPr lang="en-US" sz="1600" dirty="0" err="1" smtClean="0"/>
                        <a:t>MDVP:PPQ,Jitter:DDP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Several measures of variation in fundamental frequency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MDVP:Shimmer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MDVP:Shimmer(dB</a:t>
                      </a:r>
                      <a:r>
                        <a:rPr lang="en-US" sz="1600" dirty="0" smtClean="0"/>
                        <a:t>), Shimmer:APQ3, Shimmer:APQ5, MDVP:APQ, </a:t>
                      </a:r>
                      <a:r>
                        <a:rPr lang="en-US" sz="1600" dirty="0" err="1" smtClean="0"/>
                        <a:t>Shimmer:DDA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Several measures of variation in amplitude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NHR, HNR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Two measures of ratio of noise to tonal components in the voice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RPDE, D2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Two nonlinear dynamical complexity measures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DFA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Signal fractal scaling exponent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spread1, spread2, PPE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Three nonlinear measures of fundamental frequency variation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Health status of the subject (one) - Parkinson's, (zero) - healthy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4-03 at 4.40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6777" b="-26777"/>
          <a:stretch>
            <a:fillRect/>
          </a:stretch>
        </p:blipFill>
        <p:spPr>
          <a:xfrm>
            <a:off x="259114" y="679781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looking at?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671" y="4836412"/>
            <a:ext cx="1650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Healthy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2327" y="4836412"/>
            <a:ext cx="19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Parkinson's Patient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9742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34"/>
                <a:gridCol w="2554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 Validation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0.80883265857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Classifier</a:t>
                      </a:r>
                    </a:p>
                    <a:p>
                      <a:r>
                        <a:rPr lang="en-US" baseline="0" dirty="0" smtClean="0"/>
                        <a:t> - (</a:t>
                      </a:r>
                      <a:r>
                        <a:rPr lang="en-US" baseline="0" dirty="0" err="1" smtClean="0"/>
                        <a:t>max_depth</a:t>
                      </a:r>
                      <a:r>
                        <a:rPr lang="en-US" baseline="0" dirty="0" smtClean="0"/>
                        <a:t>=5, </a:t>
                      </a:r>
                      <a:r>
                        <a:rPr lang="en-US" baseline="0" dirty="0" err="1" smtClean="0"/>
                        <a:t>n_estimators</a:t>
                      </a:r>
                      <a:r>
                        <a:rPr lang="en-US" baseline="0" dirty="0" smtClean="0"/>
                        <a:t> = 1000)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0.789230769231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 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0.753981106613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0.691470985155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0.803967611336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0.901102489940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0.911928389291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0.919292889330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3559" y="5858766"/>
            <a:ext cx="5323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……a good starting point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Forest with Boosting</a:t>
            </a:r>
          </a:p>
          <a:p>
            <a:r>
              <a:rPr lang="en-US" dirty="0" smtClean="0"/>
              <a:t>Utilized Out of Bag observations for tuning but Cross Validation for testing</a:t>
            </a:r>
          </a:p>
          <a:p>
            <a:r>
              <a:rPr lang="en-US" dirty="0" smtClean="0"/>
              <a:t>Self selected Parameters:</a:t>
            </a:r>
          </a:p>
          <a:p>
            <a:pPr lvl="1"/>
            <a:r>
              <a:rPr lang="en-US" dirty="0" smtClean="0"/>
              <a:t>Lambda = 0.01,</a:t>
            </a:r>
          </a:p>
          <a:p>
            <a:pPr lvl="1"/>
            <a:r>
              <a:rPr lang="en-US" dirty="0" err="1" smtClean="0"/>
              <a:t>n_estimators</a:t>
            </a:r>
            <a:r>
              <a:rPr lang="en-US" dirty="0" smtClean="0"/>
              <a:t> = 1000</a:t>
            </a:r>
          </a:p>
          <a:p>
            <a:pPr lvl="1"/>
            <a:r>
              <a:rPr lang="en-US" dirty="0" err="1" smtClean="0"/>
              <a:t>max_depth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Result: 0.908</a:t>
            </a:r>
          </a:p>
          <a:p>
            <a:r>
              <a:rPr lang="en-US" dirty="0" smtClean="0"/>
              <a:t>Misclassification: 0.092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Picture 3" descr="Screen Shot 2016-04-03 at 9.55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78" y="2949479"/>
            <a:ext cx="4833789" cy="33511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940"/>
            <a:ext cx="8229600" cy="56090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u="sng" dirty="0" smtClean="0"/>
              <a:t>Tuning for max depth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sz="3200" dirty="0" err="1" smtClean="0"/>
              <a:t>n_estimators</a:t>
            </a:r>
            <a:r>
              <a:rPr lang="en-US" sz="3200" dirty="0" smtClean="0"/>
              <a:t> = 1000</a:t>
            </a:r>
          </a:p>
          <a:p>
            <a:pPr lvl="1"/>
            <a:r>
              <a:rPr lang="en-US" sz="3200" dirty="0" smtClean="0"/>
              <a:t>Lambda = 0.01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 depth of 2 selected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64" y="1600200"/>
            <a:ext cx="9065136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Tune for </a:t>
            </a:r>
            <a:r>
              <a:rPr lang="en-US" u="sng" dirty="0" err="1" smtClean="0"/>
              <a:t>n_estimators</a:t>
            </a:r>
            <a:r>
              <a:rPr lang="en-US" u="sng" dirty="0" smtClean="0"/>
              <a:t> (Trees)</a:t>
            </a:r>
          </a:p>
          <a:p>
            <a:r>
              <a:rPr lang="en-US" dirty="0" smtClean="0"/>
              <a:t>Range 1,000-20,000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Lambda = 0.01</a:t>
            </a:r>
          </a:p>
          <a:p>
            <a:pPr lvl="1"/>
            <a:r>
              <a:rPr lang="en-US" dirty="0" err="1" smtClean="0"/>
              <a:t>max_depth</a:t>
            </a:r>
            <a:r>
              <a:rPr lang="en-US" dirty="0" smtClean="0"/>
              <a:t> = 5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Further turning required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6-04-03 at 9.57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68" y="2323357"/>
            <a:ext cx="5270500" cy="356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64" y="1600200"/>
            <a:ext cx="9065136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Tune for </a:t>
            </a:r>
            <a:r>
              <a:rPr lang="en-US" u="sng" dirty="0" err="1" smtClean="0"/>
              <a:t>n_estimators</a:t>
            </a:r>
            <a:r>
              <a:rPr lang="en-US" u="sng" dirty="0" smtClean="0"/>
              <a:t> (Trees)</a:t>
            </a:r>
          </a:p>
          <a:p>
            <a:r>
              <a:rPr lang="en-US" dirty="0" smtClean="0"/>
              <a:t>Range 100-1,000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Lambda = 0.01</a:t>
            </a:r>
          </a:p>
          <a:p>
            <a:pPr lvl="1"/>
            <a:r>
              <a:rPr lang="en-US" dirty="0" err="1" smtClean="0"/>
              <a:t>max_depth</a:t>
            </a:r>
            <a:r>
              <a:rPr lang="en-US" dirty="0" smtClean="0"/>
              <a:t> = 5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n_estimators</a:t>
            </a:r>
            <a:r>
              <a:rPr lang="en-US" dirty="0" smtClean="0"/>
              <a:t> of 700 selected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Screen Shot 2016-04-03 at 10.06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20" y="2353358"/>
            <a:ext cx="4914900" cy="345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64" y="1600200"/>
            <a:ext cx="9065136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Tune for Lambda</a:t>
            </a:r>
          </a:p>
          <a:p>
            <a:r>
              <a:rPr lang="en-US" dirty="0" smtClean="0"/>
              <a:t>Range 0.001-1.0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err="1" smtClean="0"/>
              <a:t>n_estimator</a:t>
            </a:r>
            <a:r>
              <a:rPr lang="en-US" dirty="0" smtClean="0"/>
              <a:t> = 700</a:t>
            </a:r>
          </a:p>
          <a:p>
            <a:pPr lvl="1"/>
            <a:r>
              <a:rPr lang="en-US" dirty="0" err="1" smtClean="0"/>
              <a:t>max_depth</a:t>
            </a:r>
            <a:r>
              <a:rPr lang="en-US" dirty="0" smtClean="0"/>
              <a:t> = 5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Lambda of 0.581 selected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Screen Shot 2016-04-03 at 10.09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1417638"/>
            <a:ext cx="4902200" cy="3327400"/>
          </a:xfrm>
          <a:prstGeom prst="rect">
            <a:avLst/>
          </a:prstGeom>
        </p:spPr>
      </p:pic>
      <p:pic>
        <p:nvPicPr>
          <p:cNvPr id="7" name="Picture 6" descr="Screen Shot 2016-04-03 at 10.10.1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60" y="4745038"/>
            <a:ext cx="24511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 with updated parameters:</a:t>
            </a:r>
          </a:p>
          <a:p>
            <a:pPr lvl="1"/>
            <a:r>
              <a:rPr lang="en-US" dirty="0" smtClean="0"/>
              <a:t>Lambda = 0.5811,</a:t>
            </a:r>
          </a:p>
          <a:p>
            <a:pPr lvl="1"/>
            <a:r>
              <a:rPr lang="en-US" dirty="0" err="1" smtClean="0"/>
              <a:t>n_estimators</a:t>
            </a:r>
            <a:r>
              <a:rPr lang="en-US" dirty="0" smtClean="0"/>
              <a:t> = 700</a:t>
            </a:r>
          </a:p>
          <a:p>
            <a:pPr lvl="1"/>
            <a:r>
              <a:rPr lang="en-US" dirty="0" err="1" smtClean="0"/>
              <a:t>max_depth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Result: 0.955</a:t>
            </a:r>
          </a:p>
          <a:p>
            <a:r>
              <a:rPr lang="en-US" dirty="0" smtClean="0"/>
              <a:t>Misclassification: 0.045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863560" y="5174509"/>
          <a:ext cx="7823240" cy="95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24"/>
                <a:gridCol w="782324"/>
                <a:gridCol w="782324"/>
                <a:gridCol w="782324"/>
                <a:gridCol w="782324"/>
                <a:gridCol w="782324"/>
                <a:gridCol w="782324"/>
                <a:gridCol w="782324"/>
                <a:gridCol w="782324"/>
                <a:gridCol w="782324"/>
              </a:tblGrid>
              <a:tr h="4758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58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81480" y="2509862"/>
          <a:ext cx="3670056" cy="214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52"/>
                <a:gridCol w="1223352"/>
                <a:gridCol w="1223352"/>
              </a:tblGrid>
              <a:tr h="7145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 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 PD</a:t>
                      </a:r>
                      <a:endParaRPr lang="en-US" dirty="0"/>
                    </a:p>
                  </a:txBody>
                  <a:tcPr/>
                </a:tc>
              </a:tr>
              <a:tr h="714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 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1*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14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 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6-04-03 at 10.19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91" y="1917508"/>
            <a:ext cx="2476501" cy="412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6930" y="2040006"/>
            <a:ext cx="18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35489" y="3171692"/>
            <a:ext cx="18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1481" y="5214850"/>
            <a:ext cx="367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One healthy control was predicted as a PD patient (false positive)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1480" y="1417638"/>
            <a:ext cx="367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Confusion Matrix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I….and why PD?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work for </a:t>
            </a:r>
            <a:r>
              <a:rPr lang="en-US" dirty="0" err="1" smtClean="0"/>
              <a:t>Prothena</a:t>
            </a:r>
            <a:r>
              <a:rPr lang="en-US" dirty="0" smtClean="0"/>
              <a:t> Biosciences</a:t>
            </a:r>
          </a:p>
          <a:p>
            <a:r>
              <a:rPr lang="en-US" dirty="0" smtClean="0"/>
              <a:t>Currently developing PRX002 as a potential disease modifying treatment for Parkinson’s disease </a:t>
            </a:r>
            <a:endParaRPr lang="en-US" dirty="0"/>
          </a:p>
        </p:txBody>
      </p:sp>
      <p:pic>
        <p:nvPicPr>
          <p:cNvPr id="4" name="Picture 3" descr="Screen Shot 2016-04-03 at 4.44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48" y="3800018"/>
            <a:ext cx="1601250" cy="2489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6280" y="6289277"/>
            <a:ext cx="365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Parkinson's Disease Smartphone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all of the supervised learning techniques attempted, Random Forests with Boosting performed the best</a:t>
            </a:r>
          </a:p>
          <a:p>
            <a:r>
              <a:rPr lang="en-US" dirty="0" smtClean="0"/>
              <a:t>Utilizing Boosting and after tuning my model, I was able to pick up an additional 16.6% accuracy from Random Forest </a:t>
            </a:r>
            <a:r>
              <a:rPr lang="en-US" dirty="0" smtClean="0"/>
              <a:t>(from 78.9 to 95.5%)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99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Evaluate whether PD can be differentiated from other diseases, (e.g., Multiple Sclerosis) where similar voice disturbances occur</a:t>
            </a:r>
          </a:p>
          <a:p>
            <a:r>
              <a:rPr lang="en-US" dirty="0" smtClean="0"/>
              <a:t>Aggregate voice data with other PD data sets (e.g., gait, tremor, postural instability) </a:t>
            </a:r>
          </a:p>
          <a:p>
            <a:r>
              <a:rPr lang="en-US" dirty="0" smtClean="0"/>
              <a:t>Evaluate if voice data can pick-up treatment effects and be used for diagnosis</a:t>
            </a:r>
          </a:p>
          <a:p>
            <a:r>
              <a:rPr lang="en-US" dirty="0" smtClean="0"/>
              <a:t>Collect more data!!!!</a:t>
            </a:r>
          </a:p>
          <a:p>
            <a:pPr lvl="1"/>
            <a:r>
              <a:rPr lang="en-US" sz="2162" dirty="0" smtClean="0"/>
              <a:t>If interested to support, go to: </a:t>
            </a:r>
            <a:r>
              <a:rPr lang="en-US" sz="2162" dirty="0" smtClean="0">
                <a:hlinkClick r:id="rId2"/>
              </a:rPr>
              <a:t>http://www.parkinsonsvoice.org</a:t>
            </a:r>
            <a:endParaRPr lang="en-US" sz="2162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Thank you!!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Any questions??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Hypothesis/Goal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distinct trademarks of a PD patient’s voice, so I would like to develop a model that predicts whether someone has Parkinson’s disease or not….solely on the characteristics of their voice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5586"/>
            <a:ext cx="8229600" cy="4459401"/>
          </a:xfrm>
        </p:spPr>
        <p:txBody>
          <a:bodyPr>
            <a:normAutofit/>
          </a:bodyPr>
          <a:lstStyle/>
          <a:p>
            <a:r>
              <a:rPr lang="en-US" dirty="0" smtClean="0"/>
              <a:t>Approximately 7-10 million currently living with a PD diagnosis </a:t>
            </a:r>
          </a:p>
          <a:p>
            <a:pPr lvl="1"/>
            <a:r>
              <a:rPr lang="en-US" dirty="0" smtClean="0"/>
              <a:t>60K diagnosed in the US every year</a:t>
            </a:r>
          </a:p>
          <a:p>
            <a:r>
              <a:rPr lang="en-US" dirty="0" smtClean="0"/>
              <a:t>Currently no cure, with </a:t>
            </a:r>
            <a:r>
              <a:rPr lang="en-US" dirty="0" smtClean="0"/>
              <a:t>only </a:t>
            </a:r>
            <a:r>
              <a:rPr lang="en-US" dirty="0" smtClean="0"/>
              <a:t>temporary symptomatic treatments approved  (L-</a:t>
            </a:r>
            <a:r>
              <a:rPr lang="en-US" dirty="0" err="1" smtClean="0"/>
              <a:t>Dopa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Screen Shot 2016-04-03 at 5.20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89" y="337819"/>
            <a:ext cx="3054196" cy="2152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5751"/>
            <a:ext cx="8229600" cy="31220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Symptoms, and underlying disease, worsen over time…..long before diagnosis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No known biomarker/diagnostic (</a:t>
            </a:r>
            <a:r>
              <a:rPr lang="en-US" dirty="0" err="1" smtClean="0"/>
              <a:t>e.g</a:t>
            </a:r>
            <a:r>
              <a:rPr lang="en-US" dirty="0" smtClean="0"/>
              <a:t>, blood test, imaging agent, etc)</a:t>
            </a:r>
          </a:p>
          <a:p>
            <a:r>
              <a:rPr lang="en-US" sz="2800" dirty="0" smtClean="0"/>
              <a:t>In order to alter the course of the disease, earlier diagnosis and intervention is likely required</a:t>
            </a:r>
            <a:endParaRPr lang="en-US" dirty="0"/>
          </a:p>
        </p:txBody>
      </p:sp>
      <p:pic>
        <p:nvPicPr>
          <p:cNvPr id="8" name="Picture 7" descr="Screen Shot 2016-04-03 at 9.11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66" y="235165"/>
            <a:ext cx="5432604" cy="321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Parkinson’s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A few motor symptoms:</a:t>
            </a:r>
          </a:p>
          <a:p>
            <a:pPr lvl="1"/>
            <a:r>
              <a:rPr lang="en-US" dirty="0" smtClean="0"/>
              <a:t>Rigidity: stiffness of the trunk, limbs neck, etc.</a:t>
            </a:r>
          </a:p>
          <a:p>
            <a:pPr lvl="1"/>
            <a:r>
              <a:rPr lang="en-US" dirty="0" smtClean="0"/>
              <a:t>Resting Tremors: usually in the hands/feet</a:t>
            </a:r>
          </a:p>
          <a:p>
            <a:pPr lvl="1"/>
            <a:r>
              <a:rPr lang="en-US" dirty="0" err="1" smtClean="0"/>
              <a:t>Bradykinesia</a:t>
            </a:r>
            <a:r>
              <a:rPr lang="en-US" dirty="0"/>
              <a:t>:</a:t>
            </a:r>
            <a:r>
              <a:rPr lang="en-US" dirty="0" smtClean="0"/>
              <a:t> slowness of movement</a:t>
            </a:r>
          </a:p>
          <a:p>
            <a:pPr lvl="1"/>
            <a:r>
              <a:rPr lang="en-US" dirty="0" smtClean="0"/>
              <a:t>Postural Instability: tendency to be unstable while upright</a:t>
            </a:r>
          </a:p>
          <a:p>
            <a:pPr lvl="1"/>
            <a:r>
              <a:rPr lang="en-US" dirty="0" smtClean="0"/>
              <a:t>Increase difficulty in speaking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3" y="396130"/>
            <a:ext cx="7877055" cy="608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3" y="396130"/>
            <a:ext cx="7877055" cy="60887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12683" y="1176737"/>
            <a:ext cx="1369467" cy="243503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a Max Little, PhD (University of Oxford, </a:t>
            </a:r>
            <a:r>
              <a:rPr lang="en-US" dirty="0" smtClean="0">
                <a:hlinkClick r:id="rId2"/>
              </a:rPr>
              <a:t>TED</a:t>
            </a:r>
            <a:r>
              <a:rPr lang="en-US" dirty="0" smtClean="0"/>
              <a:t> talk participant)</a:t>
            </a:r>
          </a:p>
          <a:p>
            <a:r>
              <a:rPr lang="en-US" dirty="0" smtClean="0"/>
              <a:t>Data from 31 individuals:</a:t>
            </a:r>
          </a:p>
          <a:p>
            <a:pPr lvl="1"/>
            <a:r>
              <a:rPr lang="en-US" dirty="0" smtClean="0"/>
              <a:t> 23 Parkinson’s disease patients</a:t>
            </a:r>
          </a:p>
          <a:p>
            <a:pPr lvl="1"/>
            <a:r>
              <a:rPr lang="en-US" dirty="0" smtClean="0"/>
              <a:t>8 healthy controls</a:t>
            </a:r>
          </a:p>
          <a:p>
            <a:r>
              <a:rPr lang="en-US" dirty="0" smtClean="0"/>
              <a:t>A total of 195 voice recordings</a:t>
            </a:r>
          </a:p>
          <a:p>
            <a:pPr lvl="1"/>
            <a:r>
              <a:rPr lang="en-US" dirty="0" smtClean="0"/>
              <a:t>147 </a:t>
            </a:r>
            <a:r>
              <a:rPr lang="en-US" dirty="0" smtClean="0"/>
              <a:t>Parkinson’s disease patients</a:t>
            </a:r>
            <a:endParaRPr lang="en-US" dirty="0" smtClean="0"/>
          </a:p>
          <a:p>
            <a:pPr lvl="1"/>
            <a:r>
              <a:rPr lang="en-US" dirty="0" smtClean="0"/>
              <a:t>48 healthy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779</Words>
  <Application>Microsoft Macintosh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Parkinson’s Disease Predictions based on Voice Data </vt:lpstr>
      <vt:lpstr>Who am I….and why PD?</vt:lpstr>
      <vt:lpstr>Hypothesis/Goal</vt:lpstr>
      <vt:lpstr>Slide 4</vt:lpstr>
      <vt:lpstr>Slide 5</vt:lpstr>
      <vt:lpstr>Parkinson’s Disease</vt:lpstr>
      <vt:lpstr>Slide 7</vt:lpstr>
      <vt:lpstr>Slide 8</vt:lpstr>
      <vt:lpstr>The Data</vt:lpstr>
      <vt:lpstr>The Data</vt:lpstr>
      <vt:lpstr>What are we looking at?</vt:lpstr>
      <vt:lpstr>Model Selection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Discussion</vt:lpstr>
      <vt:lpstr>Next Steps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SF DAT 20 Final Project Parkinson’s Disease Predictions based on Voice Data </dc:title>
  <dc:creator>Me</dc:creator>
  <cp:lastModifiedBy>Me</cp:lastModifiedBy>
  <cp:revision>13</cp:revision>
  <dcterms:created xsi:type="dcterms:W3CDTF">2016-04-03T23:36:28Z</dcterms:created>
  <dcterms:modified xsi:type="dcterms:W3CDTF">2016-04-05T03:40:56Z</dcterms:modified>
</cp:coreProperties>
</file>