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75" r:id="rId4"/>
    <p:sldId id="276" r:id="rId5"/>
    <p:sldId id="277" r:id="rId6"/>
    <p:sldId id="278" r:id="rId7"/>
    <p:sldId id="295" r:id="rId8"/>
    <p:sldId id="280" r:id="rId9"/>
    <p:sldId id="282" r:id="rId10"/>
    <p:sldId id="296" r:id="rId11"/>
    <p:sldId id="283" r:id="rId12"/>
    <p:sldId id="284" r:id="rId13"/>
    <p:sldId id="288" r:id="rId14"/>
    <p:sldId id="298" r:id="rId15"/>
    <p:sldId id="285" r:id="rId16"/>
    <p:sldId id="290" r:id="rId17"/>
    <p:sldId id="291" r:id="rId18"/>
    <p:sldId id="292" r:id="rId19"/>
    <p:sldId id="294" r:id="rId20"/>
    <p:sldId id="286" r:id="rId21"/>
    <p:sldId id="287" r:id="rId22"/>
    <p:sldId id="297" r:id="rId23"/>
    <p:sldId id="29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>
      <p:cViewPr>
        <p:scale>
          <a:sx n="74" d="100"/>
          <a:sy n="74" d="100"/>
        </p:scale>
        <p:origin x="-1416" y="-3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8/19/16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8/19/16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3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8/19/16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atabits.io/challenges/airbnb-user-pathways-challen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Airbnb analyses:</a:t>
            </a:r>
            <a:br>
              <a:rPr lang="en-US" sz="3600" dirty="0" smtClean="0"/>
            </a:br>
            <a:r>
              <a:rPr lang="en-US" sz="2800" cap="small" dirty="0" smtClean="0"/>
              <a:t>website behavior on booking outcomes</a:t>
            </a:r>
            <a:endParaRPr lang="en-US" sz="28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Tricia Tulipano</a:t>
            </a:r>
          </a:p>
          <a:p>
            <a:r>
              <a:rPr lang="en-US" sz="1600" cap="small" dirty="0"/>
              <a:t>A</a:t>
            </a:r>
            <a:r>
              <a:rPr lang="en-US" sz="1600" cap="small" dirty="0" smtClean="0"/>
              <a:t>ugust 2016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219200"/>
            <a:ext cx="9753600" cy="236219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0"/>
            <a:ext cx="9753600" cy="868362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8885327"/>
              </p:ext>
            </p:extLst>
          </p:nvPr>
        </p:nvGraphicFramePr>
        <p:xfrm>
          <a:off x="446512" y="2209800"/>
          <a:ext cx="10600900" cy="401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4929"/>
                <a:gridCol w="2361337"/>
                <a:gridCol w="3110000"/>
                <a:gridCol w="2514634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Booking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 Booked</a:t>
                      </a:r>
                      <a:endParaRPr lang="en-US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1,947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Tablet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3,932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Grand 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6,781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6512" y="1066800"/>
            <a:ext cx="109057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Desktop drove the highest percentage of sent booking requests as compared to Tablet and Phone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0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-152400"/>
            <a:ext cx="9753600" cy="868362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8876" y="1600200"/>
          <a:ext cx="11121935" cy="499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1336"/>
                <a:gridCol w="2743200"/>
                <a:gridCol w="3212008"/>
                <a:gridCol w="2655391"/>
              </a:tblGrid>
              <a:tr h="607043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Booking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</a:p>
                    <a:p>
                      <a:pPr algn="ctr"/>
                      <a:r>
                        <a:rPr lang="en-US" dirty="0" smtClean="0"/>
                        <a:t>Booked</a:t>
                      </a:r>
                      <a:endParaRPr lang="en-US" dirty="0"/>
                    </a:p>
                  </a:txBody>
                  <a:tcPr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June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July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August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September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1,117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October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November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</a:t>
                      </a:r>
                      <a:r>
                        <a:rPr lang="en-US" sz="1600" baseline="0" dirty="0" smtClean="0"/>
                        <a:t> 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1,040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January 2015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2015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March 2015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April 2015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marL="9525" marR="9525" marT="9525" marB="0" anchor="ctr"/>
                </a:tc>
              </a:tr>
              <a:tr h="299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Grand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136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6,781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6512" y="762000"/>
            <a:ext cx="111343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May 2014 generated the highest percentage of bookings as related to the total observations in May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-152400"/>
            <a:ext cx="9753600" cy="868362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0175877"/>
              </p:ext>
            </p:extLst>
          </p:nvPr>
        </p:nvGraphicFramePr>
        <p:xfrm>
          <a:off x="462096" y="3276600"/>
          <a:ext cx="10661516" cy="1454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31"/>
                <a:gridCol w="5565985"/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 Booking Request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Time Spent</a:t>
                      </a:r>
                      <a:endParaRPr lang="en-US" dirty="0"/>
                    </a:p>
                  </a:txBody>
                  <a:tcPr anchor="ctr"/>
                </a:tc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41 Minutes</a:t>
                      </a:r>
                      <a:endParaRPr lang="en-US" sz="1600" dirty="0"/>
                    </a:p>
                  </a:txBody>
                  <a:tcPr anchor="ctr"/>
                </a:tc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 Minutes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2096" y="1027546"/>
            <a:ext cx="11134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Average time spent for those who sent a booking request was 41 minutes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Average time spent for those who did not send a booking request was 10 minutes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-152400"/>
            <a:ext cx="9753600" cy="868362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8041750"/>
              </p:ext>
            </p:extLst>
          </p:nvPr>
        </p:nvGraphicFramePr>
        <p:xfrm>
          <a:off x="653443" y="1570204"/>
          <a:ext cx="6837517" cy="1769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7021"/>
                <a:gridCol w="2345248"/>
                <a:gridCol w="2345248"/>
              </a:tblGrid>
              <a:tr h="672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Booking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 anchor="ctr"/>
                </a:tc>
              </a:tr>
              <a:tr h="365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 anchor="ctr"/>
                </a:tc>
              </a:tr>
              <a:tr h="365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36%</a:t>
                      </a:r>
                      <a:endParaRPr lang="en-US" sz="1600" dirty="0"/>
                    </a:p>
                  </a:txBody>
                  <a:tcPr anchor="ctr"/>
                </a:tc>
              </a:tr>
              <a:tr h="365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Grand</a:t>
                      </a:r>
                      <a:r>
                        <a:rPr lang="en-US" sz="1600" baseline="0" dirty="0" smtClean="0"/>
                        <a:t> Total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2096" y="685800"/>
            <a:ext cx="111343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64% searched and sent a booking request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36% did not search and sent a booking request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75537"/>
              </p:ext>
            </p:extLst>
          </p:nvPr>
        </p:nvGraphicFramePr>
        <p:xfrm>
          <a:off x="653442" y="4495800"/>
          <a:ext cx="6837519" cy="2057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173"/>
                <a:gridCol w="2279173"/>
                <a:gridCol w="2279173"/>
              </a:tblGrid>
              <a:tr h="777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Did Not Send</a:t>
                      </a:r>
                      <a:r>
                        <a:rPr lang="en-US" baseline="0" dirty="0" smtClean="0"/>
                        <a:t> Booking Request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Percentage</a:t>
                      </a:r>
                    </a:p>
                  </a:txBody>
                  <a:tcPr anchor="ctr"/>
                </a:tc>
              </a:tr>
              <a:tr h="423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US" sz="1600" dirty="0"/>
                    </a:p>
                  </a:txBody>
                  <a:tcPr anchor="ctr"/>
                </a:tc>
              </a:tr>
              <a:tr h="48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5,672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85%</a:t>
                      </a:r>
                      <a:endParaRPr lang="en-US" sz="1600" dirty="0"/>
                    </a:p>
                  </a:txBody>
                  <a:tcPr anchor="ctr"/>
                </a:tc>
              </a:tr>
              <a:tr h="3673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Grand</a:t>
                      </a:r>
                      <a:r>
                        <a:rPr lang="en-US" sz="1600" baseline="0" dirty="0" smtClean="0"/>
                        <a:t> Total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6,645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2096" y="3639869"/>
            <a:ext cx="928991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15% searched and did not send a booking request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85% did not search and did not send a booking request</a:t>
            </a:r>
          </a:p>
        </p:txBody>
      </p:sp>
    </p:spTree>
    <p:extLst>
      <p:ext uri="{BB962C8B-B14F-4D97-AF65-F5344CB8AC3E}">
        <p14:creationId xmlns:p14="http://schemas.microsoft.com/office/powerpoint/2010/main" val="24439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356" y="1035787"/>
            <a:ext cx="11134300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logistic regression was used to </a:t>
            </a:r>
            <a:r>
              <a:rPr lang="en-US" sz="2400" dirty="0"/>
              <a:t>describe data and to explain the relationship between </a:t>
            </a:r>
            <a:r>
              <a:rPr lang="en-US" sz="2400" dirty="0" smtClean="0"/>
              <a:t>sending a booking request and device type, duration of time on website, searching on the website, and month/year booked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First, reviewed all variables (X) vs. send the booking request (y)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9" y="3276600"/>
            <a:ext cx="10687214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356" y="1035787"/>
            <a:ext cx="730605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 reviewed each of the variable p-values and found that ‘months’ were not significant at the .05 confidence level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‘Search,’ ‘Tablet,’ ‘Phone,’ and ‘Total Minutes’ were significant at the .05 confidence level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Months were not significant so I dropped all months and reran the model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8600"/>
            <a:ext cx="4267200" cy="62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356" y="1035787"/>
            <a:ext cx="1103985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  <a:r>
              <a:rPr lang="en-US" sz="2400" dirty="0" smtClean="0"/>
              <a:t>0-fold cross validation was used to understand how accurate the model will perform – the accuracy was 98%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To understand the model further, I reviewed the confusion matrix and found the following: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6,664 </a:t>
            </a:r>
            <a:r>
              <a:rPr lang="en-US" sz="2400" dirty="0"/>
              <a:t>- Truly negative - predicted no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135 </a:t>
            </a:r>
            <a:r>
              <a:rPr lang="en-US" sz="2400" dirty="0"/>
              <a:t>- Falsely negative - predicted no actual yes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 </a:t>
            </a:r>
            <a:r>
              <a:rPr lang="en-US" sz="2400" dirty="0"/>
              <a:t>- Falsely positive - Predicted yes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 </a:t>
            </a:r>
            <a:r>
              <a:rPr lang="en-US" sz="2400" dirty="0"/>
              <a:t>- Truly positive - Predicted yes actual </a:t>
            </a:r>
            <a:r>
              <a:rPr lang="en-US" sz="2400" dirty="0" smtClean="0"/>
              <a:t>yes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confusion matrix showed that the model needed to be tuned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041" y="3155843"/>
            <a:ext cx="202154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356" y="1035787"/>
            <a:ext cx="11039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 tuned the model with various numbers until the matrix maximized the number of truly negative and positive observations: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4,124 – True negative - predicted </a:t>
            </a:r>
            <a:r>
              <a:rPr lang="en-US" sz="2400" dirty="0"/>
              <a:t>no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16 – False negative - predicted </a:t>
            </a:r>
            <a:r>
              <a:rPr lang="en-US" sz="2400" dirty="0"/>
              <a:t>no actual yes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2,521- False positive - Predicted </a:t>
            </a:r>
            <a:r>
              <a:rPr lang="en-US" sz="2400" dirty="0"/>
              <a:t>yes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126 – True positive - Predicted </a:t>
            </a:r>
            <a:r>
              <a:rPr lang="en-US" sz="2400" dirty="0"/>
              <a:t>yes actual </a:t>
            </a:r>
            <a:r>
              <a:rPr lang="en-US" sz="2400" dirty="0" smtClean="0"/>
              <a:t>yes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After tuning, the model became more interpretable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0" y="1953833"/>
            <a:ext cx="10797988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3292482"/>
            <a:ext cx="1828800" cy="773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812" y="4743100"/>
            <a:ext cx="2705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817" y="1290508"/>
            <a:ext cx="80680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Results</a:t>
            </a:r>
          </a:p>
          <a:p>
            <a:endParaRPr lang="en-US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For device, the odds of booking with a tablet is 134% less than booking on a desktop.  A phone is 163% less than booking on a desktop.  This is not surprising as sending a booking request is easier on a desktop.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478788"/>
            <a:ext cx="3787935" cy="3282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021" y="4030588"/>
            <a:ext cx="11681526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odds that people who searched are 174</a:t>
            </a:r>
            <a:r>
              <a:rPr lang="en-US" sz="2200" dirty="0"/>
              <a:t>% </a:t>
            </a:r>
            <a:r>
              <a:rPr lang="en-US" sz="2200" dirty="0" smtClean="0"/>
              <a:t>more likely to send a booking request than </a:t>
            </a:r>
            <a:r>
              <a:rPr lang="en-US" sz="2200" dirty="0"/>
              <a:t>those that </a:t>
            </a:r>
            <a:r>
              <a:rPr lang="en-US" sz="2200" dirty="0" smtClean="0"/>
              <a:t>did not </a:t>
            </a:r>
            <a:r>
              <a:rPr lang="en-US" sz="2200" dirty="0"/>
              <a:t>search.  Again, not surprising as you </a:t>
            </a:r>
            <a:r>
              <a:rPr lang="en-US" sz="2200" dirty="0" smtClean="0"/>
              <a:t>search when you are in the mindset of booking.  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odds increase </a:t>
            </a:r>
            <a:r>
              <a:rPr lang="en-US" sz="2200" dirty="0" smtClean="0"/>
              <a:t>1% in sending a booking request for each minute you spend on the website.  The longer you are on the site, the more likely you will send a booking request.  Note</a:t>
            </a:r>
            <a:r>
              <a:rPr lang="en-US" sz="2200" dirty="0"/>
              <a:t>:  interestingly searching and </a:t>
            </a:r>
            <a:r>
              <a:rPr lang="en-US" sz="2200" dirty="0" smtClean="0"/>
              <a:t>duration was </a:t>
            </a:r>
            <a:r>
              <a:rPr lang="en-US" sz="2200" dirty="0"/>
              <a:t>not correlated. 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22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4638"/>
            <a:ext cx="9753600" cy="13255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61" y="2057400"/>
            <a:ext cx="9753600" cy="43434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 Nearest Neighbors (KNN)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812" y="1066800"/>
            <a:ext cx="883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next model I tested was KNN.  I standardized the data and found that the best K was 6.  The misclassification error was 2% (i.e., 98% accurate).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3657600"/>
            <a:ext cx="211455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1020762"/>
            <a:ext cx="2690813" cy="191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2" y="2238791"/>
            <a:ext cx="8803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looking at the confusion matrix for KNN I found </a:t>
            </a:r>
            <a:r>
              <a:rPr lang="en-US" sz="2000" dirty="0" smtClean="0"/>
              <a:t>that the model was not a good fit: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6,645 - Truly negative - predicted no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136 - Falsely negative - predicted no actual yes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0 - Falsely positive - Predicted yes actual no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0 - Truly positive - Predicted yes actual </a:t>
            </a:r>
            <a:r>
              <a:rPr lang="en-US" sz="2000" dirty="0" smtClean="0"/>
              <a:t>yes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u="sng" dirty="0" smtClean="0"/>
              <a:t>Results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 trained/tested the data again with KNN = 6 and found the model did not capture the data.  I believe the model was not a fit because there were so few sent bookings and data were unbalanced.  KNN degraded to the prevalence of ‘false’ – did not send booking.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552" y="5257800"/>
            <a:ext cx="3142052" cy="9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404" y="914400"/>
            <a:ext cx="8386808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next model I reviewed was Decision Trees.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Looking at the Decision Tree classifier with a depth of 50 and using 10-fold CV to test and train the data.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best depth was 3 with a low MSE of .01 which I used to interpret the importance of the variables.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 used the best depth to calculate the importance of the variables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Results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From the decision trees, ‘Total Minutes’ and ‘did search’ were the most important variables in comparison to the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3962400"/>
            <a:ext cx="1923244" cy="1692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52" y="1000370"/>
            <a:ext cx="3305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219200"/>
            <a:ext cx="9753600" cy="23621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03212" y="152400"/>
            <a:ext cx="9753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356" y="1035787"/>
            <a:ext cx="1103985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Logistic regression was the most interpretable model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KNN did not fit the data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trees predicted importance of the variables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1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219200"/>
            <a:ext cx="9753600" cy="2362199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753600" cy="715962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412" y="1010787"/>
            <a:ext cx="11201400" cy="516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dataset I am using is part of the ‘Airbnb </a:t>
            </a:r>
            <a:r>
              <a:rPr lang="en-US" sz="2400" dirty="0"/>
              <a:t>User Pathways </a:t>
            </a:r>
            <a:r>
              <a:rPr lang="en-US" sz="2400" dirty="0" smtClean="0"/>
              <a:t>Challenge’ that Airbnb provides to the broader data science community to improve methods for addressing challenges.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objective of the challenge is to use a sample of user session website data to help guests find listings and better design their user experience.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data is a sample representing user </a:t>
            </a:r>
            <a:r>
              <a:rPr lang="en-US" sz="2400" dirty="0" smtClean="0"/>
              <a:t>sessions from 2014-2015 in </a:t>
            </a:r>
            <a:r>
              <a:rPr lang="en-US" sz="2400" dirty="0"/>
              <a:t>a US </a:t>
            </a:r>
            <a:r>
              <a:rPr lang="en-US" sz="2400" dirty="0" smtClean="0"/>
              <a:t>city.  Here is an overview of the data: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Number </a:t>
            </a:r>
            <a:r>
              <a:rPr lang="en-US" dirty="0"/>
              <a:t>of records in data: </a:t>
            </a:r>
            <a:r>
              <a:rPr lang="en-US" dirty="0" smtClean="0"/>
              <a:t>  7,756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Date span of the data: </a:t>
            </a:r>
            <a:r>
              <a:rPr lang="en-US" dirty="0" smtClean="0"/>
              <a:t>  [</a:t>
            </a:r>
            <a:r>
              <a:rPr lang="en-US" dirty="0"/>
              <a:t>'2014-05-05', '2015-04-23']</a:t>
            </a:r>
            <a:br>
              <a:rPr lang="en-US" dirty="0"/>
            </a:br>
            <a:r>
              <a:rPr lang="en-US" dirty="0"/>
              <a:t>Number of unique users in data: </a:t>
            </a:r>
            <a:r>
              <a:rPr lang="en-US" dirty="0" smtClean="0"/>
              <a:t>  630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Number of unique sessions in data: </a:t>
            </a:r>
            <a:r>
              <a:rPr lang="en-US" dirty="0" smtClean="0"/>
              <a:t>  7,756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Percent of sessions with search: </a:t>
            </a:r>
            <a:r>
              <a:rPr lang="en-US" dirty="0" smtClean="0"/>
              <a:t>  15.9</a:t>
            </a:r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Percent of sessions with sent message: </a:t>
            </a:r>
            <a:r>
              <a:rPr lang="en-US" dirty="0" smtClean="0"/>
              <a:t>  16.5</a:t>
            </a:r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Percent of sessions with booking request: </a:t>
            </a:r>
            <a:r>
              <a:rPr lang="en-US" dirty="0" smtClean="0"/>
              <a:t>  1.9</a:t>
            </a:r>
            <a:r>
              <a:rPr lang="en-US" dirty="0"/>
              <a:t>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812" y="62484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Note:  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-Click </a:t>
            </a:r>
            <a:r>
              <a:rPr lang="en-US" sz="1200" dirty="0" smtClean="0">
                <a:hlinkClick r:id="rId2"/>
              </a:rPr>
              <a:t>here </a:t>
            </a:r>
            <a:r>
              <a:rPr lang="en-US" sz="1200" dirty="0" smtClean="0"/>
              <a:t>for more information about the ‘Airbnb User Pathways Challenge’ 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-User session data is the time users spend on the Airbnb website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1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753600" cy="715962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412" y="1295400"/>
            <a:ext cx="1120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Here is the ‘Airbnb User Pathways Challenge’ data dictionary: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53375"/>
              </p:ext>
            </p:extLst>
          </p:nvPr>
        </p:nvGraphicFramePr>
        <p:xfrm>
          <a:off x="608012" y="2147170"/>
          <a:ext cx="11125200" cy="388101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26783"/>
                <a:gridCol w="1158875"/>
                <a:gridCol w="849842"/>
                <a:gridCol w="1003300"/>
                <a:gridCol w="5486400"/>
              </a:tblGrid>
              <a:tr h="434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Partition Key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id_visitor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 of the </a:t>
                      </a:r>
                      <a:r>
                        <a:rPr lang="en-US" sz="1400" dirty="0" smtClean="0">
                          <a:effectLst/>
                        </a:rPr>
                        <a:t>visitor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id_session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 of the 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dim_session_number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bigint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number of </a:t>
                      </a:r>
                      <a:r>
                        <a:rPr lang="en-US" sz="1400" dirty="0" smtClean="0">
                          <a:effectLst/>
                        </a:rPr>
                        <a:t>sessions </a:t>
                      </a:r>
                      <a:r>
                        <a:rPr lang="en-US" sz="1400" dirty="0">
                          <a:effectLst/>
                        </a:rPr>
                        <a:t>on a given day for a visitor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dim_user_agent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agent of the </a:t>
                      </a:r>
                      <a:r>
                        <a:rPr lang="en-US" sz="1400" dirty="0" smtClean="0">
                          <a:effectLst/>
                        </a:rPr>
                        <a:t>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dim_device_app_combo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parsed out device/app combo from user </a:t>
                      </a:r>
                      <a:r>
                        <a:rPr lang="en-US" sz="1400" dirty="0" smtClean="0">
                          <a:effectLst/>
                        </a:rPr>
                        <a:t>agent (Android, iPhone)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stamp of 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ts_min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session start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1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ts_max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session end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did_search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bigint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flag indicating if the visitor performed a search during the 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sent_message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bigint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flag indicating if the visitor sent a message during the 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sent_booking_request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bigint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flag indicating if the visitor sent a booking request during the session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753600" cy="715962"/>
          </a:xfrm>
        </p:spPr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675" y="1295400"/>
            <a:ext cx="11201400" cy="349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Do any of the variables have an impact on the outcomes provided? 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the type of </a:t>
            </a:r>
            <a:r>
              <a:rPr lang="en-US" dirty="0" smtClean="0"/>
              <a:t>device have </a:t>
            </a:r>
            <a:r>
              <a:rPr lang="en-US" dirty="0"/>
              <a:t>an impact </a:t>
            </a:r>
            <a:r>
              <a:rPr lang="en-US" dirty="0" smtClean="0"/>
              <a:t>in sending a </a:t>
            </a:r>
            <a:r>
              <a:rPr lang="en-US" dirty="0"/>
              <a:t>booking request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 seasonality (month) play </a:t>
            </a:r>
            <a:r>
              <a:rPr lang="en-US" dirty="0"/>
              <a:t>a role </a:t>
            </a:r>
            <a:r>
              <a:rPr lang="en-US" dirty="0" smtClean="0"/>
              <a:t>in sending a booking request?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 the duration of a user session have an impact on sending a booking request?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 searching the Airbnb website have an impact on sending a booking request?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4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219200"/>
            <a:ext cx="9753600" cy="2362199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753600" cy="71596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675" y="1295400"/>
            <a:ext cx="11201400" cy="698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Curated data (how I cleaned the data)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Dropped missing data (7.7k to 6.7k total rows)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Deleted columns not relevant for analyses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Session </a:t>
            </a:r>
            <a:r>
              <a:rPr lang="en-US" sz="1400" dirty="0" smtClean="0"/>
              <a:t>variables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“Next” activities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Created dummy variables for: 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Device type</a:t>
            </a:r>
            <a:r>
              <a:rPr lang="en-US" sz="1400" dirty="0"/>
              <a:t>:  Android Phone - Android, Android Phone - Moweb, </a:t>
            </a:r>
            <a:r>
              <a:rPr lang="en-US" sz="1400" dirty="0" smtClean="0"/>
              <a:t>Android </a:t>
            </a:r>
            <a:r>
              <a:rPr lang="en-US" sz="1400" dirty="0"/>
              <a:t>Phone - Web, Android Tablet - Android, Android Tablet - Moweb, Android Tablet - Web, Desktop </a:t>
            </a:r>
            <a:r>
              <a:rPr lang="en-US" sz="1400" dirty="0" smtClean="0"/>
              <a:t>– Chrome, Desktop </a:t>
            </a:r>
            <a:r>
              <a:rPr lang="en-US" sz="1400" dirty="0"/>
              <a:t>- Firefox, Desktop - IE, Desktop - Safari, Other - Other, Unknown - Moweb, iPad - Web, iPad - iOS</a:t>
            </a:r>
            <a:r>
              <a:rPr lang="en-US" sz="1400" dirty="0" smtClean="0"/>
              <a:t>, iPhone </a:t>
            </a:r>
            <a:r>
              <a:rPr lang="en-US" sz="1400" dirty="0"/>
              <a:t>- Moweb, iPhone - Web, iPhone - iOS, </a:t>
            </a:r>
            <a:r>
              <a:rPr lang="en-US" sz="1400" dirty="0" smtClean="0"/>
              <a:t>Desktop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Device Type Category:  Desktop, Tablet, Phone</a:t>
            </a:r>
            <a:endParaRPr lang="en-US" sz="1400" dirty="0"/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Month/Year:  May 2014-April 2015 (12 months)</a:t>
            </a:r>
          </a:p>
          <a:p>
            <a:pPr lvl="2">
              <a:lnSpc>
                <a:spcPct val="90000"/>
              </a:lnSpc>
            </a:pPr>
            <a:endParaRPr lang="en-US" sz="1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Converted timestamp into new variables for analyses: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String to categorical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Month/Year/Time to Month/Year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Time into duration (minutes)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2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753600" cy="71596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675" y="1295400"/>
            <a:ext cx="11201400" cy="582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 descriptive statistics to frame the data: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Percent of booking requests by device type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Percent of booking requests by month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Average time spent in minutes if sent a booking request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models to predict and interpret variables on outcome: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Logistic regression for interpreting website usage behavior vs. sending a booking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KNN </a:t>
            </a:r>
            <a:r>
              <a:rPr lang="en-US" dirty="0"/>
              <a:t>to understand if there is a pattern </a:t>
            </a:r>
            <a:r>
              <a:rPr lang="en-US" dirty="0" smtClean="0"/>
              <a:t>in website usage behavior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Decision Trees to predict importance of variables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7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1570</Words>
  <Application>Microsoft Macintosh PowerPoint</Application>
  <PresentationFormat>Custom</PresentationFormat>
  <Paragraphs>367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Continental World 16x9</vt:lpstr>
      <vt:lpstr>Airbnb analyses: website behavior on booking outcomes</vt:lpstr>
      <vt:lpstr>agenda</vt:lpstr>
      <vt:lpstr>background</vt:lpstr>
      <vt:lpstr>Dataset</vt:lpstr>
      <vt:lpstr>Data dictionary</vt:lpstr>
      <vt:lpstr>Key Questions</vt:lpstr>
      <vt:lpstr>Methods</vt:lpstr>
      <vt:lpstr>Methods</vt:lpstr>
      <vt:lpstr>Methods</vt:lpstr>
      <vt:lpstr>Results</vt:lpstr>
      <vt:lpstr>Descriptive statistics</vt:lpstr>
      <vt:lpstr>Descriptive statistics</vt:lpstr>
      <vt:lpstr>Descriptive statistics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2016-08-09T02:10:47Z</dcterms:created>
  <dcterms:modified xsi:type="dcterms:W3CDTF">2016-08-19T16:27:45Z</dcterms:modified>
  <cp:version/>
</cp:coreProperties>
</file>