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5088"/>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26" Type="http://schemas.openxmlformats.org/officeDocument/2006/relationships/theme" Target="theme/theme1.xml" /><Relationship Id="rId3" Type="http://schemas.openxmlformats.org/officeDocument/2006/relationships/slideMaster" Target="slideMasters/slideMaster3.xml" /><Relationship Id="rId21" Type="http://schemas.openxmlformats.org/officeDocument/2006/relationships/slide" Target="slides/slide18.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slide" Target="slides/slide17.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24" Type="http://schemas.openxmlformats.org/officeDocument/2006/relationships/presProps" Target="presProps.xml" /><Relationship Id="rId5" Type="http://schemas.openxmlformats.org/officeDocument/2006/relationships/slide" Target="slides/slide2.xml" /><Relationship Id="rId15" Type="http://schemas.openxmlformats.org/officeDocument/2006/relationships/slide" Target="slides/slide12.xml" /><Relationship Id="rId23" Type="http://schemas.openxmlformats.org/officeDocument/2006/relationships/slide" Target="slides/slide20.xml" /><Relationship Id="rId10" Type="http://schemas.openxmlformats.org/officeDocument/2006/relationships/slide" Target="slides/slide7.xml" /><Relationship Id="rId19" Type="http://schemas.openxmlformats.org/officeDocument/2006/relationships/slide" Target="slides/slide16.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slide" Target="slides/slide19.xml" /><Relationship Id="rId27" Type="http://schemas.openxmlformats.org/officeDocument/2006/relationships/tableStyles" Target="tableStyles.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c:style val="2"/>
  <c:chart>
    <c:autoTitleDeleted val="1"/>
    <c:plotArea>
      <c:layout/>
      <c:barChart>
        <c:barDir val="bar"/>
        <c:grouping val="clustered"/>
        <c:varyColors val="0"/>
        <c:ser>
          <c:idx val="0"/>
          <c:order val="0"/>
          <c:tx>
            <c:strRef>
              <c:f>label 0</c:f>
              <c:strCache>
                <c:ptCount val="1"/>
                <c:pt idx="0">
                  <c:v>rfm_score</c:v>
                </c:pt>
              </c:strCache>
            </c:strRef>
          </c:tx>
          <c:spPr>
            <a:solidFill>
              <a:srgbClr val="004586"/>
            </a:solidFill>
            <a:ln w="0">
              <a:noFill/>
            </a:ln>
          </c:spPr>
          <c:invertIfNegative val="0"/>
          <c:dLbls>
            <c:spPr>
              <a:noFill/>
              <a:ln>
                <a:noFill/>
              </a:ln>
              <a:effectLst/>
            </c:spPr>
            <c:txPr>
              <a:bodyPr wrap="none"/>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10"/>
                <c:pt idx="0">
                  <c:v>1</c:v>
                </c:pt>
                <c:pt idx="1">
                  <c:v>2</c:v>
                </c:pt>
                <c:pt idx="2">
                  <c:v>3</c:v>
                </c:pt>
                <c:pt idx="3">
                  <c:v>4</c:v>
                </c:pt>
                <c:pt idx="4">
                  <c:v>5</c:v>
                </c:pt>
                <c:pt idx="5">
                  <c:v>6</c:v>
                </c:pt>
                <c:pt idx="6">
                  <c:v>7</c:v>
                </c:pt>
                <c:pt idx="7">
                  <c:v>8</c:v>
                </c:pt>
                <c:pt idx="8">
                  <c:v>9</c:v>
                </c:pt>
                <c:pt idx="9">
                  <c:v>10</c:v>
                </c:pt>
              </c:strCache>
            </c:strRef>
          </c:cat>
          <c:val>
            <c:numRef>
              <c:f>0</c:f>
              <c:numCache>
                <c:formatCode>General</c:formatCode>
                <c:ptCount val="10"/>
                <c:pt idx="0">
                  <c:v>443</c:v>
                </c:pt>
                <c:pt idx="1">
                  <c:v>112</c:v>
                </c:pt>
                <c:pt idx="2">
                  <c:v>422</c:v>
                </c:pt>
                <c:pt idx="3">
                  <c:v>344</c:v>
                </c:pt>
                <c:pt idx="4">
                  <c:v>222</c:v>
                </c:pt>
                <c:pt idx="5">
                  <c:v>233</c:v>
                </c:pt>
                <c:pt idx="6">
                  <c:v>334</c:v>
                </c:pt>
                <c:pt idx="7">
                  <c:v>211</c:v>
                </c:pt>
                <c:pt idx="8">
                  <c:v>321</c:v>
                </c:pt>
                <c:pt idx="9">
                  <c:v>124</c:v>
                </c:pt>
              </c:numCache>
            </c:numRef>
          </c:val>
          <c:extLst>
            <c:ext xmlns:c16="http://schemas.microsoft.com/office/drawing/2014/chart" uri="{C3380CC4-5D6E-409C-BE32-E72D297353CC}">
              <c16:uniqueId val="{00000000-FEB3-5141-AF9C-EE61C3FAAFE0}"/>
            </c:ext>
          </c:extLst>
        </c:ser>
        <c:ser>
          <c:idx val="1"/>
          <c:order val="1"/>
          <c:tx>
            <c:strRef>
              <c:f>label 1</c:f>
              <c:strCache>
                <c:ptCount val="1"/>
                <c:pt idx="0">
                  <c:v>customer_profile</c:v>
                </c:pt>
              </c:strCache>
            </c:strRef>
          </c:tx>
          <c:spPr>
            <a:solidFill>
              <a:srgbClr val="FF420E"/>
            </a:solidFill>
            <a:ln w="0">
              <a:noFill/>
            </a:ln>
          </c:spPr>
          <c:invertIfNegative val="0"/>
          <c:dLbls>
            <c:spPr>
              <a:noFill/>
              <a:ln>
                <a:noFill/>
              </a:ln>
              <a:effectLst/>
            </c:spPr>
            <c:txPr>
              <a:bodyPr wrap="none"/>
              <a:lstStyle/>
              <a:p>
                <a:pPr>
                  <a:defRPr sz="1000" b="0" strike="noStrike" spc="-1">
                    <a:solidFill>
                      <a:srgbClr val="000000"/>
                    </a:solidFill>
                    <a:latin typeface="Arial"/>
                    <a:ea typeface="DejaVu Sans"/>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10"/>
                <c:pt idx="0">
                  <c:v>1</c:v>
                </c:pt>
                <c:pt idx="1">
                  <c:v>2</c:v>
                </c:pt>
                <c:pt idx="2">
                  <c:v>3</c:v>
                </c:pt>
                <c:pt idx="3">
                  <c:v>4</c:v>
                </c:pt>
                <c:pt idx="4">
                  <c:v>5</c:v>
                </c:pt>
                <c:pt idx="5">
                  <c:v>6</c:v>
                </c:pt>
                <c:pt idx="6">
                  <c:v>7</c:v>
                </c:pt>
                <c:pt idx="7">
                  <c:v>8</c:v>
                </c:pt>
                <c:pt idx="8">
                  <c:v>9</c:v>
                </c:pt>
                <c:pt idx="9">
                  <c:v>10</c:v>
                </c:pt>
              </c:strCache>
            </c:strRef>
          </c:cat>
          <c:val>
            <c:numRef>
              <c:f>1</c:f>
              <c:numCache>
                <c:formatCode>General</c:formatCode>
                <c:ptCount val="10"/>
              </c:numCache>
            </c:numRef>
          </c:val>
          <c:extLst>
            <c:ext xmlns:c16="http://schemas.microsoft.com/office/drawing/2014/chart" uri="{C3380CC4-5D6E-409C-BE32-E72D297353CC}">
              <c16:uniqueId val="{00000001-FEB3-5141-AF9C-EE61C3FAAFE0}"/>
            </c:ext>
          </c:extLst>
        </c:ser>
        <c:dLbls>
          <c:showLegendKey val="0"/>
          <c:showVal val="0"/>
          <c:showCatName val="0"/>
          <c:showSerName val="0"/>
          <c:showPercent val="0"/>
          <c:showBubbleSize val="0"/>
        </c:dLbls>
        <c:gapWidth val="100"/>
        <c:axId val="91770535"/>
        <c:axId val="7286613"/>
      </c:barChart>
      <c:catAx>
        <c:axId val="91770535"/>
        <c:scaling>
          <c:orientation val="minMax"/>
        </c:scaling>
        <c:delete val="0"/>
        <c:axPos val="l"/>
        <c:title>
          <c:tx>
            <c:rich>
              <a:bodyPr rot="-5400000"/>
              <a:lstStyle/>
              <a:p>
                <a:pPr>
                  <a:defRPr sz="900" b="0" strike="noStrike" spc="-1">
                    <a:solidFill>
                      <a:srgbClr val="000000"/>
                    </a:solidFill>
                    <a:latin typeface="Arial"/>
                    <a:ea typeface="DejaVu Sans"/>
                  </a:defRPr>
                </a:pPr>
                <a:r>
                  <a:rPr lang="en-GB" sz="900" b="0" strike="noStrike" spc="-1">
                    <a:solidFill>
                      <a:srgbClr val="000000"/>
                    </a:solidFill>
                    <a:latin typeface="Arial"/>
                    <a:ea typeface="DejaVu Sans"/>
                  </a:rPr>
                  <a:t>customer_id</a:t>
                </a:r>
              </a:p>
            </c:rich>
          </c:tx>
          <c:overlay val="0"/>
          <c:spPr>
            <a:noFill/>
            <a:ln w="0">
              <a:noFill/>
            </a:ln>
          </c:spPr>
        </c:title>
        <c:numFmt formatCode="General" sourceLinked="0"/>
        <c:majorTickMark val="out"/>
        <c:minorTickMark val="none"/>
        <c:tickLblPos val="nextTo"/>
        <c:spPr>
          <a:ln w="0">
            <a:solidFill>
              <a:srgbClr val="B3B3B3"/>
            </a:solidFill>
          </a:ln>
        </c:spPr>
        <c:txPr>
          <a:bodyPr/>
          <a:lstStyle/>
          <a:p>
            <a:pPr>
              <a:defRPr sz="1000" b="0" strike="noStrike" spc="-1">
                <a:solidFill>
                  <a:srgbClr val="000000"/>
                </a:solidFill>
                <a:latin typeface="Arial"/>
                <a:ea typeface="DejaVu Sans"/>
              </a:defRPr>
            </a:pPr>
            <a:endParaRPr lang="en-US"/>
          </a:p>
        </c:txPr>
        <c:crossAx val="7286613"/>
        <c:crosses val="autoZero"/>
        <c:auto val="1"/>
        <c:lblAlgn val="ctr"/>
        <c:lblOffset val="100"/>
        <c:noMultiLvlLbl val="0"/>
      </c:catAx>
      <c:valAx>
        <c:axId val="7286613"/>
        <c:scaling>
          <c:orientation val="minMax"/>
        </c:scaling>
        <c:delete val="0"/>
        <c:axPos val="b"/>
        <c:majorGridlines>
          <c:spPr>
            <a:ln w="0">
              <a:solidFill>
                <a:srgbClr val="3465A4"/>
              </a:solidFill>
            </a:ln>
          </c:spPr>
        </c:majorGridlines>
        <c:title>
          <c:tx>
            <c:rich>
              <a:bodyPr rot="0"/>
              <a:lstStyle/>
              <a:p>
                <a:pPr>
                  <a:defRPr sz="900" b="0" strike="noStrike" spc="-1">
                    <a:solidFill>
                      <a:srgbClr val="000000"/>
                    </a:solidFill>
                    <a:latin typeface="Arial"/>
                    <a:ea typeface="DejaVu Sans"/>
                  </a:defRPr>
                </a:pPr>
                <a:r>
                  <a:rPr lang="en-GB" sz="900" b="0" strike="noStrike" spc="-1">
                    <a:solidFill>
                      <a:srgbClr val="000000"/>
                    </a:solidFill>
                    <a:latin typeface="Arial"/>
                    <a:ea typeface="DejaVu Sans"/>
                  </a:rPr>
                  <a:t>rfm_score</a:t>
                </a:r>
              </a:p>
            </c:rich>
          </c:tx>
          <c:overlay val="0"/>
          <c:spPr>
            <a:noFill/>
            <a:ln w="0">
              <a:noFill/>
            </a:ln>
          </c:spPr>
        </c:title>
        <c:numFmt formatCode="General" sourceLinked="0"/>
        <c:majorTickMark val="out"/>
        <c:minorTickMark val="none"/>
        <c:tickLblPos val="nextTo"/>
        <c:spPr>
          <a:ln w="0">
            <a:solidFill>
              <a:srgbClr val="B3B3B3"/>
            </a:solidFill>
          </a:ln>
        </c:spPr>
        <c:txPr>
          <a:bodyPr/>
          <a:lstStyle/>
          <a:p>
            <a:pPr>
              <a:defRPr sz="1000" b="0" strike="noStrike" spc="-1">
                <a:solidFill>
                  <a:srgbClr val="000000"/>
                </a:solidFill>
                <a:latin typeface="Arial"/>
                <a:ea typeface="DejaVu Sans"/>
              </a:defRPr>
            </a:pPr>
            <a:endParaRPr lang="en-US"/>
          </a:p>
        </c:txPr>
        <c:crossAx val="91770535"/>
        <c:crosses val="autoZero"/>
        <c:crossBetween val="between"/>
      </c:valAx>
      <c:spPr>
        <a:noFill/>
        <a:ln w="0">
          <a:noFill/>
        </a:ln>
      </c:spPr>
    </c:plotArea>
    <c:plotVisOnly val="1"/>
    <c:dispBlanksAs val="gap"/>
    <c:showDLblsOverMax val="1"/>
  </c:chart>
  <c:spPr>
    <a:noFill/>
    <a:ln w="0">
      <a:noFill/>
    </a:ln>
  </c:spPr>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6C95CC31-905D-4992-AB1B-6C3A9AA795C9}"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 name="PlaceHolder 4"/>
          <p:cNvSpPr>
            <a:spLocks noGrp="1"/>
          </p:cNvSpPr>
          <p:nvPr>
            <p:ph type="sldNum" idx="1"/>
          </p:nvPr>
        </p:nvSpPr>
        <p:spPr/>
        <p:txBody>
          <a:bodyPr/>
          <a:lstStyle/>
          <a:p>
            <a:fld id="{D9B88A57-225F-42A8-AC7C-0F92D18A94B6}"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 name="PlaceHolder 6"/>
          <p:cNvSpPr>
            <a:spLocks noGrp="1"/>
          </p:cNvSpPr>
          <p:nvPr>
            <p:ph type="sldNum" idx="1"/>
          </p:nvPr>
        </p:nvSpPr>
        <p:spPr/>
        <p:txBody>
          <a:bodyPr/>
          <a:lstStyle/>
          <a:p>
            <a:fld id="{A07B9B1D-CB0C-4AFD-A3E5-D8084C668A98}"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9" name="PlaceHolder 8"/>
          <p:cNvSpPr>
            <a:spLocks noGrp="1"/>
          </p:cNvSpPr>
          <p:nvPr>
            <p:ph type="sldNum" idx="1"/>
          </p:nvPr>
        </p:nvSpPr>
        <p:spPr/>
        <p:txBody>
          <a:bodyPr/>
          <a:lstStyle/>
          <a:p>
            <a:fld id="{34D67F9D-AEBD-4762-BAB9-00FFDE65D7DB}"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8AEEBF35-980E-4193-B19B-03A48661146E}"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43" name="PlaceHolder 2"/>
          <p:cNvSpPr>
            <a:spLocks noGrp="1"/>
          </p:cNvSpPr>
          <p:nvPr>
            <p:ph type="subTitle"/>
          </p:nvPr>
        </p:nvSpPr>
        <p:spPr>
          <a:xfrm>
            <a:off x="457200" y="1203480"/>
            <a:ext cx="8229240" cy="2983320"/>
          </a:xfrm>
          <a:prstGeom prst="rect">
            <a:avLst/>
          </a:prstGeom>
          <a:noFill/>
          <a:ln w="0">
            <a:noFill/>
          </a:ln>
        </p:spPr>
        <p:txBody>
          <a:bodyPr lIns="0" tIns="0" rIns="0" bIns="0" anchor="ctr">
            <a:noAutofit/>
          </a:bodyPr>
          <a:lstStyle/>
          <a:p>
            <a:pPr indent="0" algn="ctr">
              <a:buNone/>
            </a:pPr>
            <a:endParaRPr lang="en-GB" sz="3200" b="0" strike="noStrike" spc="-1">
              <a:solidFill>
                <a:srgbClr val="000000"/>
              </a:solidFill>
              <a:latin typeface="Arial"/>
            </a:endParaRPr>
          </a:p>
        </p:txBody>
      </p:sp>
      <p:sp>
        <p:nvSpPr>
          <p:cNvPr id="4" name="PlaceHolder 3"/>
          <p:cNvSpPr>
            <a:spLocks noGrp="1"/>
          </p:cNvSpPr>
          <p:nvPr>
            <p:ph type="sldNum" idx="2"/>
          </p:nvPr>
        </p:nvSpPr>
        <p:spPr/>
        <p:txBody>
          <a:bodyPr/>
          <a:lstStyle/>
          <a:p>
            <a:fld id="{BE563271-8422-4D8B-BFF3-16019627889A}"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45" name="PlaceHolder 2"/>
          <p:cNvSpPr>
            <a:spLocks noGrp="1"/>
          </p:cNvSpPr>
          <p:nvPr>
            <p:ph/>
          </p:nvPr>
        </p:nvSpPr>
        <p:spPr>
          <a:xfrm>
            <a:off x="457200" y="1203480"/>
            <a:ext cx="8229240" cy="29833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4" name="PlaceHolder 3"/>
          <p:cNvSpPr>
            <a:spLocks noGrp="1"/>
          </p:cNvSpPr>
          <p:nvPr>
            <p:ph type="sldNum" idx="2"/>
          </p:nvPr>
        </p:nvSpPr>
        <p:spPr/>
        <p:txBody>
          <a:bodyPr/>
          <a:lstStyle/>
          <a:p>
            <a:fld id="{053B95CF-EC66-49A6-B63C-FB002B75E98C}"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47" name="PlaceHolder 2"/>
          <p:cNvSpPr>
            <a:spLocks noGrp="1"/>
          </p:cNvSpPr>
          <p:nvPr>
            <p:ph/>
          </p:nvPr>
        </p:nvSpPr>
        <p:spPr>
          <a:xfrm>
            <a:off x="457200" y="1203480"/>
            <a:ext cx="4015800" cy="29833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48" name="PlaceHolder 3"/>
          <p:cNvSpPr>
            <a:spLocks noGrp="1"/>
          </p:cNvSpPr>
          <p:nvPr>
            <p:ph/>
          </p:nvPr>
        </p:nvSpPr>
        <p:spPr>
          <a:xfrm>
            <a:off x="4674240" y="1203480"/>
            <a:ext cx="4015800" cy="29833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 name="PlaceHolder 4"/>
          <p:cNvSpPr>
            <a:spLocks noGrp="1"/>
          </p:cNvSpPr>
          <p:nvPr>
            <p:ph type="sldNum" idx="2"/>
          </p:nvPr>
        </p:nvSpPr>
        <p:spPr/>
        <p:txBody>
          <a:bodyPr/>
          <a:lstStyle/>
          <a:p>
            <a:fld id="{DFE195E2-8664-46EE-B175-065837022EC1}"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3" name="PlaceHolder 2"/>
          <p:cNvSpPr>
            <a:spLocks noGrp="1"/>
          </p:cNvSpPr>
          <p:nvPr>
            <p:ph type="sldNum" idx="2"/>
          </p:nvPr>
        </p:nvSpPr>
        <p:spPr/>
        <p:txBody>
          <a:bodyPr/>
          <a:lstStyle/>
          <a:p>
            <a:fld id="{0CC971BD-D7B5-40AE-B307-50D37D0143A6}"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n-GB" sz="3200" b="0" strike="noStrike" spc="-1">
              <a:solidFill>
                <a:srgbClr val="000000"/>
              </a:solidFill>
              <a:latin typeface="Arial"/>
            </a:endParaRPr>
          </a:p>
        </p:txBody>
      </p:sp>
      <p:sp>
        <p:nvSpPr>
          <p:cNvPr id="3" name="PlaceHolder 2"/>
          <p:cNvSpPr>
            <a:spLocks noGrp="1"/>
          </p:cNvSpPr>
          <p:nvPr>
            <p:ph type="sldNum" idx="2"/>
          </p:nvPr>
        </p:nvSpPr>
        <p:spPr/>
        <p:txBody>
          <a:bodyPr/>
          <a:lstStyle/>
          <a:p>
            <a:fld id="{045CC750-1E3F-4D87-9F7A-40EF8C915D91}"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3" name="PlaceHolder 3"/>
          <p:cNvSpPr>
            <a:spLocks noGrp="1"/>
          </p:cNvSpPr>
          <p:nvPr>
            <p:ph/>
          </p:nvPr>
        </p:nvSpPr>
        <p:spPr>
          <a:xfrm>
            <a:off x="4674240" y="1203480"/>
            <a:ext cx="4015800" cy="29833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 name="PlaceHolder 5"/>
          <p:cNvSpPr>
            <a:spLocks noGrp="1"/>
          </p:cNvSpPr>
          <p:nvPr>
            <p:ph type="sldNum" idx="2"/>
          </p:nvPr>
        </p:nvSpPr>
        <p:spPr/>
        <p:txBody>
          <a:bodyPr/>
          <a:lstStyle/>
          <a:p>
            <a:fld id="{DB36F7EE-B087-451E-855F-059A3A21D47E}"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4" name="PlaceHolder 2"/>
          <p:cNvSpPr>
            <a:spLocks noGrp="1"/>
          </p:cNvSpPr>
          <p:nvPr>
            <p:ph type="subTitle"/>
          </p:nvPr>
        </p:nvSpPr>
        <p:spPr>
          <a:xfrm>
            <a:off x="457200" y="1203480"/>
            <a:ext cx="8229240" cy="2983320"/>
          </a:xfrm>
          <a:prstGeom prst="rect">
            <a:avLst/>
          </a:prstGeom>
          <a:noFill/>
          <a:ln w="0">
            <a:noFill/>
          </a:ln>
        </p:spPr>
        <p:txBody>
          <a:bodyPr lIns="0" tIns="0" rIns="0" bIns="0" anchor="ctr">
            <a:noAutofit/>
          </a:bodyPr>
          <a:lstStyle/>
          <a:p>
            <a:pPr indent="0" algn="ctr">
              <a:buNone/>
            </a:pPr>
            <a:endParaRPr lang="en-GB" sz="3200" b="0" strike="noStrike" spc="-1">
              <a:solidFill>
                <a:srgbClr val="000000"/>
              </a:solidFill>
              <a:latin typeface="Arial"/>
            </a:endParaRPr>
          </a:p>
        </p:txBody>
      </p:sp>
      <p:sp>
        <p:nvSpPr>
          <p:cNvPr id="2" name="PlaceHolder 3"/>
          <p:cNvSpPr>
            <a:spLocks noGrp="1"/>
          </p:cNvSpPr>
          <p:nvPr>
            <p:ph type="sldNum" idx="1"/>
          </p:nvPr>
        </p:nvSpPr>
        <p:spPr/>
        <p:txBody>
          <a:bodyPr/>
          <a:lstStyle/>
          <a:p>
            <a:fld id="{A6122753-C32C-42E6-A3FD-C4511F1DB548}"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56" name="PlaceHolder 2"/>
          <p:cNvSpPr>
            <a:spLocks noGrp="1"/>
          </p:cNvSpPr>
          <p:nvPr>
            <p:ph/>
          </p:nvPr>
        </p:nvSpPr>
        <p:spPr>
          <a:xfrm>
            <a:off x="457200" y="1203480"/>
            <a:ext cx="4015800" cy="29833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 name="PlaceHolder 5"/>
          <p:cNvSpPr>
            <a:spLocks noGrp="1"/>
          </p:cNvSpPr>
          <p:nvPr>
            <p:ph type="sldNum" idx="2"/>
          </p:nvPr>
        </p:nvSpPr>
        <p:spPr/>
        <p:txBody>
          <a:bodyPr/>
          <a:lstStyle/>
          <a:p>
            <a:fld id="{A0BF34E8-A396-4424-97A7-175FE4FE3304}"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 name="PlaceHolder 5"/>
          <p:cNvSpPr>
            <a:spLocks noGrp="1"/>
          </p:cNvSpPr>
          <p:nvPr>
            <p:ph type="sldNum" idx="2"/>
          </p:nvPr>
        </p:nvSpPr>
        <p:spPr/>
        <p:txBody>
          <a:bodyPr/>
          <a:lstStyle/>
          <a:p>
            <a:fld id="{417A949C-612A-4C3C-A065-D21775348E48}"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 name="PlaceHolder 4"/>
          <p:cNvSpPr>
            <a:spLocks noGrp="1"/>
          </p:cNvSpPr>
          <p:nvPr>
            <p:ph type="sldNum" idx="2"/>
          </p:nvPr>
        </p:nvSpPr>
        <p:spPr/>
        <p:txBody>
          <a:bodyPr/>
          <a:lstStyle/>
          <a:p>
            <a:fld id="{EDCA6E63-653E-4FC6-8C7B-0EF0F3AB076F}"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 name="PlaceHolder 6"/>
          <p:cNvSpPr>
            <a:spLocks noGrp="1"/>
          </p:cNvSpPr>
          <p:nvPr>
            <p:ph type="sldNum" idx="2"/>
          </p:nvPr>
        </p:nvSpPr>
        <p:spPr/>
        <p:txBody>
          <a:bodyPr/>
          <a:lstStyle/>
          <a:p>
            <a:fld id="{E71F3BCE-BCEF-49FF-ADB9-68B1191E2564}"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9" name="PlaceHolder 8"/>
          <p:cNvSpPr>
            <a:spLocks noGrp="1"/>
          </p:cNvSpPr>
          <p:nvPr>
            <p:ph type="sldNum" idx="2"/>
          </p:nvPr>
        </p:nvSpPr>
        <p:spPr/>
        <p:txBody>
          <a:bodyPr/>
          <a:lstStyle/>
          <a:p>
            <a:fld id="{AE1BA7E2-0231-47D9-B0C1-64DD1ECB1114}" type="slidenu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7727F177-7708-492E-8CD2-7FC43FB7B818}" type="slidenum">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82" name="PlaceHolder 2"/>
          <p:cNvSpPr>
            <a:spLocks noGrp="1"/>
          </p:cNvSpPr>
          <p:nvPr>
            <p:ph type="subTitle"/>
          </p:nvPr>
        </p:nvSpPr>
        <p:spPr>
          <a:xfrm>
            <a:off x="457200" y="1203480"/>
            <a:ext cx="8229240" cy="2983320"/>
          </a:xfrm>
          <a:prstGeom prst="rect">
            <a:avLst/>
          </a:prstGeom>
          <a:noFill/>
          <a:ln w="0">
            <a:noFill/>
          </a:ln>
        </p:spPr>
        <p:txBody>
          <a:bodyPr lIns="0" tIns="0" rIns="0" bIns="0" anchor="ctr">
            <a:noAutofit/>
          </a:bodyPr>
          <a:lstStyle/>
          <a:p>
            <a:pPr indent="0" algn="ctr">
              <a:buNone/>
            </a:pPr>
            <a:endParaRPr lang="en-GB" sz="3200" b="0" strike="noStrike" spc="-1">
              <a:solidFill>
                <a:srgbClr val="000000"/>
              </a:solidFill>
              <a:latin typeface="Arial"/>
            </a:endParaRPr>
          </a:p>
        </p:txBody>
      </p:sp>
      <p:sp>
        <p:nvSpPr>
          <p:cNvPr id="4" name="PlaceHolder 3"/>
          <p:cNvSpPr>
            <a:spLocks noGrp="1"/>
          </p:cNvSpPr>
          <p:nvPr>
            <p:ph type="sldNum" idx="3"/>
          </p:nvPr>
        </p:nvSpPr>
        <p:spPr/>
        <p:txBody>
          <a:bodyPr/>
          <a:lstStyle/>
          <a:p>
            <a:fld id="{3F349020-BE8A-4435-A0DF-83A098D15A65}" type="slidenum">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84" name="PlaceHolder 2"/>
          <p:cNvSpPr>
            <a:spLocks noGrp="1"/>
          </p:cNvSpPr>
          <p:nvPr>
            <p:ph/>
          </p:nvPr>
        </p:nvSpPr>
        <p:spPr>
          <a:xfrm>
            <a:off x="457200" y="1203480"/>
            <a:ext cx="8229240" cy="29833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4" name="PlaceHolder 3"/>
          <p:cNvSpPr>
            <a:spLocks noGrp="1"/>
          </p:cNvSpPr>
          <p:nvPr>
            <p:ph type="sldNum" idx="3"/>
          </p:nvPr>
        </p:nvSpPr>
        <p:spPr/>
        <p:txBody>
          <a:bodyPr/>
          <a:lstStyle/>
          <a:p>
            <a:fld id="{6255CF0D-1704-4168-BE0F-95E76557F21F}" type="slidenum">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86" name="PlaceHolder 2"/>
          <p:cNvSpPr>
            <a:spLocks noGrp="1"/>
          </p:cNvSpPr>
          <p:nvPr>
            <p:ph/>
          </p:nvPr>
        </p:nvSpPr>
        <p:spPr>
          <a:xfrm>
            <a:off x="457200" y="1203480"/>
            <a:ext cx="4015800" cy="29833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87" name="PlaceHolder 3"/>
          <p:cNvSpPr>
            <a:spLocks noGrp="1"/>
          </p:cNvSpPr>
          <p:nvPr>
            <p:ph/>
          </p:nvPr>
        </p:nvSpPr>
        <p:spPr>
          <a:xfrm>
            <a:off x="4674240" y="1203480"/>
            <a:ext cx="4015800" cy="29833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 name="PlaceHolder 4"/>
          <p:cNvSpPr>
            <a:spLocks noGrp="1"/>
          </p:cNvSpPr>
          <p:nvPr>
            <p:ph type="sldNum" idx="3"/>
          </p:nvPr>
        </p:nvSpPr>
        <p:spPr/>
        <p:txBody>
          <a:bodyPr/>
          <a:lstStyle/>
          <a:p>
            <a:fld id="{1DBA9879-4729-468B-8213-5E9F2D4A7305}" type="slidenum">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3" name="PlaceHolder 2"/>
          <p:cNvSpPr>
            <a:spLocks noGrp="1"/>
          </p:cNvSpPr>
          <p:nvPr>
            <p:ph type="sldNum" idx="3"/>
          </p:nvPr>
        </p:nvSpPr>
        <p:spPr/>
        <p:txBody>
          <a:bodyPr/>
          <a:lstStyle/>
          <a:p>
            <a:fld id="{B28F5098-313B-4314-9FCA-4E4069248492}"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6" name="PlaceHolder 2"/>
          <p:cNvSpPr>
            <a:spLocks noGrp="1"/>
          </p:cNvSpPr>
          <p:nvPr>
            <p:ph/>
          </p:nvPr>
        </p:nvSpPr>
        <p:spPr>
          <a:xfrm>
            <a:off x="457200" y="1203480"/>
            <a:ext cx="8229240" cy="29833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4" name="PlaceHolder 3"/>
          <p:cNvSpPr>
            <a:spLocks noGrp="1"/>
          </p:cNvSpPr>
          <p:nvPr>
            <p:ph type="sldNum" idx="1"/>
          </p:nvPr>
        </p:nvSpPr>
        <p:spPr/>
        <p:txBody>
          <a:bodyPr/>
          <a:lstStyle/>
          <a:p>
            <a:fld id="{129EEF2A-F7C8-4A6F-8F61-40D52C3767AB}"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n-GB" sz="3200" b="0" strike="noStrike" spc="-1">
              <a:solidFill>
                <a:srgbClr val="000000"/>
              </a:solidFill>
              <a:latin typeface="Arial"/>
            </a:endParaRPr>
          </a:p>
        </p:txBody>
      </p:sp>
      <p:sp>
        <p:nvSpPr>
          <p:cNvPr id="3" name="PlaceHolder 2"/>
          <p:cNvSpPr>
            <a:spLocks noGrp="1"/>
          </p:cNvSpPr>
          <p:nvPr>
            <p:ph type="sldNum" idx="3"/>
          </p:nvPr>
        </p:nvSpPr>
        <p:spPr/>
        <p:txBody>
          <a:bodyPr/>
          <a:lstStyle/>
          <a:p>
            <a:fld id="{594E26FA-98B1-4049-9AAA-A8705AFD2E8B}" type="slidenum">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9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92" name="PlaceHolder 3"/>
          <p:cNvSpPr>
            <a:spLocks noGrp="1"/>
          </p:cNvSpPr>
          <p:nvPr>
            <p:ph/>
          </p:nvPr>
        </p:nvSpPr>
        <p:spPr>
          <a:xfrm>
            <a:off x="4674240" y="1203480"/>
            <a:ext cx="4015800" cy="29833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9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 name="PlaceHolder 5"/>
          <p:cNvSpPr>
            <a:spLocks noGrp="1"/>
          </p:cNvSpPr>
          <p:nvPr>
            <p:ph type="sldNum" idx="3"/>
          </p:nvPr>
        </p:nvSpPr>
        <p:spPr/>
        <p:txBody>
          <a:bodyPr/>
          <a:lstStyle/>
          <a:p>
            <a:fld id="{B539D678-B5D7-41AC-83E3-4E082C5FFFA7}" type="slidenum">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95" name="PlaceHolder 2"/>
          <p:cNvSpPr>
            <a:spLocks noGrp="1"/>
          </p:cNvSpPr>
          <p:nvPr>
            <p:ph/>
          </p:nvPr>
        </p:nvSpPr>
        <p:spPr>
          <a:xfrm>
            <a:off x="457200" y="1203480"/>
            <a:ext cx="4015800" cy="29833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9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97"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 name="PlaceHolder 5"/>
          <p:cNvSpPr>
            <a:spLocks noGrp="1"/>
          </p:cNvSpPr>
          <p:nvPr>
            <p:ph type="sldNum" idx="3"/>
          </p:nvPr>
        </p:nvSpPr>
        <p:spPr/>
        <p:txBody>
          <a:bodyPr/>
          <a:lstStyle/>
          <a:p>
            <a:fld id="{F23D0108-7361-423A-826B-F5A0FF661849}" type="slidenum">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9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01"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 name="PlaceHolder 5"/>
          <p:cNvSpPr>
            <a:spLocks noGrp="1"/>
          </p:cNvSpPr>
          <p:nvPr>
            <p:ph type="sldNum" idx="3"/>
          </p:nvPr>
        </p:nvSpPr>
        <p:spPr/>
        <p:txBody>
          <a:bodyPr/>
          <a:lstStyle/>
          <a:p>
            <a:fld id="{30894DC0-9AAB-41D4-9F8E-CD28F916F71B}" type="slidenum">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03"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04"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 name="PlaceHolder 4"/>
          <p:cNvSpPr>
            <a:spLocks noGrp="1"/>
          </p:cNvSpPr>
          <p:nvPr>
            <p:ph type="sldNum" idx="3"/>
          </p:nvPr>
        </p:nvSpPr>
        <p:spPr/>
        <p:txBody>
          <a:bodyPr/>
          <a:lstStyle/>
          <a:p>
            <a:fld id="{4C75F046-7B34-4C53-83BE-9A6E2FC82DFB}" type="slidenum">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09"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 name="PlaceHolder 6"/>
          <p:cNvSpPr>
            <a:spLocks noGrp="1"/>
          </p:cNvSpPr>
          <p:nvPr>
            <p:ph type="sldNum" idx="3"/>
          </p:nvPr>
        </p:nvSpPr>
        <p:spPr/>
        <p:txBody>
          <a:bodyPr/>
          <a:lstStyle/>
          <a:p>
            <a:fld id="{6DAFF304-B8BE-48CF-827C-90335962EBEF}" type="slidenum">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11"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12"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13"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14"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15"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16"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9" name="PlaceHolder 8"/>
          <p:cNvSpPr>
            <a:spLocks noGrp="1"/>
          </p:cNvSpPr>
          <p:nvPr>
            <p:ph type="sldNum" idx="3"/>
          </p:nvPr>
        </p:nvSpPr>
        <p:spPr/>
        <p:txBody>
          <a:bodyPr/>
          <a:lstStyle/>
          <a:p>
            <a:fld id="{5E3776A3-A5D3-4351-A55B-CE52EBD5D349}"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8" name="PlaceHolder 2"/>
          <p:cNvSpPr>
            <a:spLocks noGrp="1"/>
          </p:cNvSpPr>
          <p:nvPr>
            <p:ph/>
          </p:nvPr>
        </p:nvSpPr>
        <p:spPr>
          <a:xfrm>
            <a:off x="457200" y="1203480"/>
            <a:ext cx="4015800" cy="29833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9" name="PlaceHolder 3"/>
          <p:cNvSpPr>
            <a:spLocks noGrp="1"/>
          </p:cNvSpPr>
          <p:nvPr>
            <p:ph/>
          </p:nvPr>
        </p:nvSpPr>
        <p:spPr>
          <a:xfrm>
            <a:off x="4674240" y="1203480"/>
            <a:ext cx="4015800" cy="29833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5" name="PlaceHolder 4"/>
          <p:cNvSpPr>
            <a:spLocks noGrp="1"/>
          </p:cNvSpPr>
          <p:nvPr>
            <p:ph type="sldNum" idx="1"/>
          </p:nvPr>
        </p:nvSpPr>
        <p:spPr/>
        <p:txBody>
          <a:bodyPr/>
          <a:lstStyle/>
          <a:p>
            <a:fld id="{EDDCCE1A-03F5-422B-8087-7EFA23B4CEE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3" name="PlaceHolder 2"/>
          <p:cNvSpPr>
            <a:spLocks noGrp="1"/>
          </p:cNvSpPr>
          <p:nvPr>
            <p:ph type="sldNum" idx="1"/>
          </p:nvPr>
        </p:nvSpPr>
        <p:spPr/>
        <p:txBody>
          <a:bodyPr/>
          <a:lstStyle/>
          <a:p>
            <a:fld id="{4AE0F362-13EC-4E6C-AA4F-3CCF9894F693}"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endParaRPr lang="en-GB" sz="3200" b="0" strike="noStrike" spc="-1">
              <a:solidFill>
                <a:srgbClr val="000000"/>
              </a:solidFill>
              <a:latin typeface="Arial"/>
            </a:endParaRPr>
          </a:p>
        </p:txBody>
      </p:sp>
      <p:sp>
        <p:nvSpPr>
          <p:cNvPr id="3" name="PlaceHolder 2"/>
          <p:cNvSpPr>
            <a:spLocks noGrp="1"/>
          </p:cNvSpPr>
          <p:nvPr>
            <p:ph type="sldNum" idx="1"/>
          </p:nvPr>
        </p:nvSpPr>
        <p:spPr/>
        <p:txBody>
          <a:bodyPr/>
          <a:lstStyle/>
          <a:p>
            <a:fld id="{9B6DD9BD-C1A1-4AD8-AC61-7DC8EF5C0F3B}"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4" name="PlaceHolder 3"/>
          <p:cNvSpPr>
            <a:spLocks noGrp="1"/>
          </p:cNvSpPr>
          <p:nvPr>
            <p:ph/>
          </p:nvPr>
        </p:nvSpPr>
        <p:spPr>
          <a:xfrm>
            <a:off x="4674240" y="1203480"/>
            <a:ext cx="4015800" cy="29833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 name="PlaceHolder 5"/>
          <p:cNvSpPr>
            <a:spLocks noGrp="1"/>
          </p:cNvSpPr>
          <p:nvPr>
            <p:ph type="sldNum" idx="1"/>
          </p:nvPr>
        </p:nvSpPr>
        <p:spPr/>
        <p:txBody>
          <a:bodyPr/>
          <a:lstStyle/>
          <a:p>
            <a:fld id="{6FCB54C2-3C8D-4F61-B343-794CBD8D2D81}"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7" name="PlaceHolder 2"/>
          <p:cNvSpPr>
            <a:spLocks noGrp="1"/>
          </p:cNvSpPr>
          <p:nvPr>
            <p:ph/>
          </p:nvPr>
        </p:nvSpPr>
        <p:spPr>
          <a:xfrm>
            <a:off x="457200" y="1203480"/>
            <a:ext cx="4015800" cy="29833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 name="PlaceHolder 5"/>
          <p:cNvSpPr>
            <a:spLocks noGrp="1"/>
          </p:cNvSpPr>
          <p:nvPr>
            <p:ph type="sldNum" idx="1"/>
          </p:nvPr>
        </p:nvSpPr>
        <p:spPr/>
        <p:txBody>
          <a:bodyPr/>
          <a:lstStyle/>
          <a:p>
            <a:fld id="{58FF3303-E14B-454F-A4E6-86D915CBFAC0}"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 name="PlaceHolder 5"/>
          <p:cNvSpPr>
            <a:spLocks noGrp="1"/>
          </p:cNvSpPr>
          <p:nvPr>
            <p:ph type="sldNum" idx="1"/>
          </p:nvPr>
        </p:nvSpPr>
        <p:spPr/>
        <p:txBody>
          <a:bodyPr/>
          <a:lstStyle/>
          <a:p>
            <a:fld id="{59115202-0ABE-4634-8F1B-6B665A64670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sldNum" idx="1"/>
          </p:nvPr>
        </p:nvSpPr>
        <p:spPr>
          <a:xfrm>
            <a:off x="8683560" y="4700880"/>
            <a:ext cx="334080" cy="315360"/>
          </a:xfrm>
          <a:prstGeom prst="rect">
            <a:avLst/>
          </a:prstGeom>
          <a:noFill/>
          <a:ln w="12600">
            <a:noFill/>
          </a:ln>
        </p:spPr>
        <p:txBody>
          <a:bodyPr lIns="90000" tIns="91440" rIns="90000" bIns="91440" anchor="ctr">
            <a:noAutofit/>
          </a:bodyPr>
          <a:lstStyle>
            <a:lvl1pPr indent="0">
              <a:lnSpc>
                <a:spcPct val="100000"/>
              </a:lnSpc>
              <a:buNone/>
              <a:tabLst>
                <a:tab pos="0" algn="l"/>
              </a:tabLst>
              <a:defRPr lang="en-GB" sz="1400" b="0" strike="noStrike" spc="-1">
                <a:solidFill>
                  <a:srgbClr val="000000"/>
                </a:solidFill>
                <a:latin typeface="Times New Roman"/>
              </a:defRPr>
            </a:lvl1pPr>
          </a:lstStyle>
          <a:p>
            <a:pPr indent="0">
              <a:lnSpc>
                <a:spcPct val="100000"/>
              </a:lnSpc>
              <a:buNone/>
              <a:tabLst>
                <a:tab pos="0" algn="l"/>
              </a:tabLst>
            </a:pPr>
            <a:fld id="{BE0BCC97-F683-422C-A0D6-5B382B84B259}" type="slidenum">
              <a:rPr lang="en-GB" sz="1400" b="0" strike="noStrike" spc="-1">
                <a:solidFill>
                  <a:srgbClr val="000000"/>
                </a:solidFill>
                <a:latin typeface="Times New Roman"/>
              </a:rPr>
              <a:t>‹#›</a:t>
            </a:fld>
            <a:endParaRPr lang="en-GB" sz="1400" b="0" strike="noStrike" spc="-1">
              <a:solidFill>
                <a:srgbClr val="000000"/>
              </a:solidFill>
              <a:latin typeface="Times New Roman"/>
            </a:endParaRPr>
          </a:p>
        </p:txBody>
      </p:sp>
      <p:sp>
        <p:nvSpPr>
          <p:cNvPr id="4"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2" name="PlaceHolder 3"/>
          <p:cNvSpPr>
            <a:spLocks noGrp="1"/>
          </p:cNvSpPr>
          <p:nvPr>
            <p:ph type="body"/>
          </p:nvPr>
        </p:nvSpPr>
        <p:spPr>
          <a:xfrm>
            <a:off x="457200" y="1203480"/>
            <a:ext cx="8229240" cy="29833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sldNum" idx="2"/>
          </p:nvPr>
        </p:nvSpPr>
        <p:spPr>
          <a:xfrm>
            <a:off x="8683560" y="4700880"/>
            <a:ext cx="334080" cy="315360"/>
          </a:xfrm>
          <a:prstGeom prst="rect">
            <a:avLst/>
          </a:prstGeom>
          <a:noFill/>
          <a:ln w="12600">
            <a:noFill/>
          </a:ln>
        </p:spPr>
        <p:txBody>
          <a:bodyPr lIns="90000" tIns="91440" rIns="90000" bIns="91440" anchor="ctr">
            <a:noAutofit/>
          </a:bodyPr>
          <a:lstStyle>
            <a:lvl1pPr indent="0">
              <a:lnSpc>
                <a:spcPct val="100000"/>
              </a:lnSpc>
              <a:buNone/>
              <a:tabLst>
                <a:tab pos="0" algn="l"/>
              </a:tabLst>
              <a:defRPr lang="en-GB" sz="1400" b="0" strike="noStrike" spc="-1">
                <a:solidFill>
                  <a:srgbClr val="000000"/>
                </a:solidFill>
                <a:latin typeface="Times New Roman"/>
              </a:defRPr>
            </a:lvl1pPr>
          </a:lstStyle>
          <a:p>
            <a:pPr indent="0">
              <a:lnSpc>
                <a:spcPct val="100000"/>
              </a:lnSpc>
              <a:buNone/>
              <a:tabLst>
                <a:tab pos="0" algn="l"/>
              </a:tabLst>
            </a:pPr>
            <a:fld id="{FE280E44-72B9-422C-A41C-FE8F08C2A194}" type="slidenum">
              <a:rPr lang="en-GB" sz="1400" b="0" strike="noStrike" spc="-1">
                <a:solidFill>
                  <a:srgbClr val="000000"/>
                </a:solidFill>
                <a:latin typeface="Times New Roman"/>
              </a:rPr>
              <a:t>‹#›</a:t>
            </a:fld>
            <a:endParaRPr lang="en-GB" sz="1400" b="0" strike="noStrike" spc="-1">
              <a:solidFill>
                <a:srgbClr val="000000"/>
              </a:solidFill>
              <a:latin typeface="Times New Roman"/>
            </a:endParaRPr>
          </a:p>
        </p:txBody>
      </p:sp>
      <p:sp>
        <p:nvSpPr>
          <p:cNvPr id="40"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41" name="PlaceHolder 3"/>
          <p:cNvSpPr>
            <a:spLocks noGrp="1"/>
          </p:cNvSpPr>
          <p:nvPr>
            <p:ph type="body"/>
          </p:nvPr>
        </p:nvSpPr>
        <p:spPr>
          <a:xfrm>
            <a:off x="457200" y="1203480"/>
            <a:ext cx="8229240" cy="29833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sldNum" idx="3"/>
          </p:nvPr>
        </p:nvSpPr>
        <p:spPr>
          <a:xfrm>
            <a:off x="8683560" y="4700880"/>
            <a:ext cx="334080" cy="315360"/>
          </a:xfrm>
          <a:prstGeom prst="rect">
            <a:avLst/>
          </a:prstGeom>
          <a:noFill/>
          <a:ln w="12600">
            <a:noFill/>
          </a:ln>
        </p:spPr>
        <p:txBody>
          <a:bodyPr lIns="90000" tIns="91440" rIns="90000" bIns="91440" anchor="ctr">
            <a:noAutofit/>
          </a:bodyPr>
          <a:lstStyle>
            <a:lvl1pPr indent="0">
              <a:lnSpc>
                <a:spcPct val="100000"/>
              </a:lnSpc>
              <a:buNone/>
              <a:tabLst>
                <a:tab pos="0" algn="l"/>
              </a:tabLst>
              <a:defRPr lang="en-GB" sz="1400" b="0" strike="noStrike" spc="-1">
                <a:solidFill>
                  <a:srgbClr val="000000"/>
                </a:solidFill>
                <a:latin typeface="Times New Roman"/>
              </a:defRPr>
            </a:lvl1pPr>
          </a:lstStyle>
          <a:p>
            <a:pPr indent="0">
              <a:lnSpc>
                <a:spcPct val="100000"/>
              </a:lnSpc>
              <a:buNone/>
              <a:tabLst>
                <a:tab pos="0" algn="l"/>
              </a:tabLst>
            </a:pPr>
            <a:fld id="{B6EE6C5B-E4E0-4E7F-B80E-0818AB7D5E70}" type="slidenum">
              <a:rPr lang="en-GB" sz="1400" b="0" strike="noStrike" spc="-1">
                <a:solidFill>
                  <a:srgbClr val="000000"/>
                </a:solidFill>
                <a:latin typeface="Times New Roman"/>
              </a:rPr>
              <a:t>‹#›</a:t>
            </a:fld>
            <a:endParaRPr lang="en-GB" sz="1400" b="0" strike="noStrike" spc="-1">
              <a:solidFill>
                <a:srgbClr val="000000"/>
              </a:solidFill>
              <a:latin typeface="Times New Roman"/>
            </a:endParaRPr>
          </a:p>
        </p:txBody>
      </p:sp>
      <p:sp>
        <p:nvSpPr>
          <p:cNvPr id="79"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80" name="PlaceHolder 3"/>
          <p:cNvSpPr>
            <a:spLocks noGrp="1"/>
          </p:cNvSpPr>
          <p:nvPr>
            <p:ph type="body"/>
          </p:nvPr>
        </p:nvSpPr>
        <p:spPr>
          <a:xfrm>
            <a:off x="457200" y="1203480"/>
            <a:ext cx="8229240" cy="29833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24" name="Shape 43"/>
          <p:cNvSpPr/>
          <p:nvPr/>
        </p:nvSpPr>
        <p:spPr>
          <a:xfrm rot="10800000" flipH="1">
            <a:off x="-135000" y="-156960"/>
            <a:ext cx="9160200" cy="5145840"/>
          </a:xfrm>
          <a:custGeom>
            <a:avLst/>
            <a:gdLst>
              <a:gd name="textAreaLeft" fmla="*/ 1440 w 9160200"/>
              <a:gd name="textAreaRight" fmla="*/ 9164520 w 9160200"/>
              <a:gd name="textAreaTop" fmla="*/ 0 h 5145840"/>
              <a:gd name="textAreaBottom" fmla="*/ 5148720 h 5145840"/>
            </a:gdLst>
            <a:ahLst/>
            <a:cxnLst/>
            <a:rect l="textAreaLeft" t="textAreaTop" r="textAreaRight" b="textAreaBottom"/>
            <a:pathLst>
              <a:path w="21600" h="21600">
                <a:moveTo>
                  <a:pt x="0" y="0"/>
                </a:moveTo>
                <a:lnTo>
                  <a:pt x="16564" y="0"/>
                </a:lnTo>
                <a:lnTo>
                  <a:pt x="21600" y="8964"/>
                </a:lnTo>
                <a:lnTo>
                  <a:pt x="21600" y="21600"/>
                </a:lnTo>
                <a:lnTo>
                  <a:pt x="0" y="21600"/>
                </a:lnTo>
                <a:close/>
              </a:path>
            </a:pathLst>
          </a:custGeom>
          <a:gradFill rotWithShape="0">
            <a:gsLst>
              <a:gs pos="0">
                <a:srgbClr val="1077D2"/>
              </a:gs>
              <a:gs pos="100000">
                <a:srgbClr val="093153"/>
              </a:gs>
            </a:gsLst>
            <a:lin ang="1206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endParaRPr lang="en-GB" sz="1400" b="0" strike="noStrike" spc="-1">
              <a:solidFill>
                <a:srgbClr val="000000"/>
              </a:solidFill>
              <a:latin typeface="Arial"/>
              <a:ea typeface="Arial"/>
            </a:endParaRPr>
          </a:p>
        </p:txBody>
      </p:sp>
      <p:sp>
        <p:nvSpPr>
          <p:cNvPr id="125" name="Shape 59"/>
          <p:cNvSpPr/>
          <p:nvPr/>
        </p:nvSpPr>
        <p:spPr>
          <a:xfrm>
            <a:off x="537480" y="1895040"/>
            <a:ext cx="3949920" cy="124956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3500" b="0" strike="noStrike" spc="-1">
                <a:solidFill>
                  <a:srgbClr val="FFFFFF"/>
                </a:solidFill>
                <a:latin typeface="Open Sans Extrabold"/>
                <a:ea typeface="Open Sans Extrabold"/>
              </a:rPr>
              <a:t>Sprocket Central Pty Ltd</a:t>
            </a:r>
            <a:endParaRPr lang="en-GB" sz="3500" b="0" strike="noStrike" spc="-1">
              <a:solidFill>
                <a:srgbClr val="000000"/>
              </a:solidFill>
              <a:latin typeface="Arial"/>
            </a:endParaRPr>
          </a:p>
        </p:txBody>
      </p:sp>
      <p:sp>
        <p:nvSpPr>
          <p:cNvPr id="126" name="Shape 60"/>
          <p:cNvSpPr/>
          <p:nvPr/>
        </p:nvSpPr>
        <p:spPr>
          <a:xfrm>
            <a:off x="537480" y="3315960"/>
            <a:ext cx="5547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0" strike="noStrike" spc="-1">
                <a:solidFill>
                  <a:srgbClr val="FFFFFF"/>
                </a:solidFill>
                <a:latin typeface="Open Sans Light"/>
                <a:ea typeface="Open Sans Light"/>
              </a:rPr>
              <a:t>Data analytics approach</a:t>
            </a:r>
            <a:endParaRPr lang="en-GB" sz="2000" b="0" strike="noStrike" spc="-1">
              <a:solidFill>
                <a:srgbClr val="000000"/>
              </a:solidFill>
              <a:latin typeface="Arial"/>
            </a:endParaRPr>
          </a:p>
        </p:txBody>
      </p:sp>
      <p:pic>
        <p:nvPicPr>
          <p:cNvPr id="127" name="Shape 61" descr="Shape 57"/>
          <p:cNvPicPr/>
          <p:nvPr/>
        </p:nvPicPr>
        <p:blipFill>
          <a:blip r:embed="rId2"/>
          <a:stretch/>
        </p:blipFill>
        <p:spPr>
          <a:xfrm>
            <a:off x="613440" y="1275120"/>
            <a:ext cx="1979640" cy="235800"/>
          </a:xfrm>
          <a:prstGeom prst="rect">
            <a:avLst/>
          </a:prstGeom>
          <a:ln w="12600">
            <a:noFill/>
          </a:ln>
        </p:spPr>
      </p:pic>
      <p:sp>
        <p:nvSpPr>
          <p:cNvPr id="128" name="Shape 62"/>
          <p:cNvSpPr/>
          <p:nvPr/>
        </p:nvSpPr>
        <p:spPr>
          <a:xfrm>
            <a:off x="411480" y="3666600"/>
            <a:ext cx="6246360" cy="4568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pPr>
            <a:r>
              <a:rPr lang="en-GB" sz="1800" b="0" strike="noStrike" spc="-1">
                <a:solidFill>
                  <a:srgbClr val="000000"/>
                </a:solidFill>
                <a:latin typeface="Arial"/>
                <a:ea typeface="DejaVu Sans"/>
              </a:rPr>
              <a:t>  </a:t>
            </a:r>
            <a:endParaRPr lang="en-GB" sz="1800" b="0" strike="noStrike" spc="-1">
              <a:solidFill>
                <a:srgbClr val="000000"/>
              </a:solidFill>
              <a:latin typeface="Arial"/>
            </a:endParaRPr>
          </a:p>
        </p:txBody>
      </p:sp>
      <p:sp>
        <p:nvSpPr>
          <p:cNvPr id="129" name="Note: The data and information in this document is reflective of a hypothetical situation and client. This document is to be used for KPMG Virtual Internship purposes only. 14"/>
          <p:cNvSpPr/>
          <p:nvPr/>
        </p:nvSpPr>
        <p:spPr>
          <a:xfrm>
            <a:off x="-134640" y="-1573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sp>
        <p:nvSpPr>
          <p:cNvPr id="130" name="Rectangle 129"/>
          <p:cNvSpPr/>
          <p:nvPr/>
        </p:nvSpPr>
        <p:spPr>
          <a:xfrm>
            <a:off x="2946240" y="2385720"/>
            <a:ext cx="3272760" cy="384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GB" sz="1800" b="0" strike="noStrike" spc="-1">
              <a:solidFill>
                <a:srgbClr val="000000"/>
              </a:solidFill>
              <a:latin typeface="Arial"/>
              <a:ea typeface="DejaVu Sans"/>
            </a:endParaRPr>
          </a:p>
        </p:txBody>
      </p:sp>
    </p:spTree>
  </p:cSld>
  <p:clrMapOvr>
    <a:masterClrMapping/>
  </p:clrMapOvr>
  <mc:AlternateContent xmlns:mc="http://schemas.openxmlformats.org/markup-compatibility/2006" xmlns:p14="http://schemas.microsoft.com/office/powerpoint/2010/main">
    <mc:Choice Requires="p14">
      <p:transition spd="slow" p14:dur="2000">
        <p:strips dir="ld"/>
      </p:transition>
    </mc:Choice>
    <mc:Fallback xmlns:p15="http://schemas.microsoft.com/office/powerpoint/2012/main" xmlns="">
      <p:transition spd="slow">
        <p:strips dir="ld"/>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88" name="Shape 28"/>
          <p:cNvSpPr/>
          <p:nvPr/>
        </p:nvSpPr>
        <p:spPr>
          <a:xfrm>
            <a:off x="360" y="-1908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189" name="Shape 29"/>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Data Exploration</a:t>
            </a:r>
            <a:endParaRPr lang="en-GB" sz="2000" b="0" strike="noStrike" spc="-1">
              <a:solidFill>
                <a:srgbClr val="000000"/>
              </a:solidFill>
              <a:latin typeface="Arial"/>
            </a:endParaRPr>
          </a:p>
        </p:txBody>
      </p:sp>
      <p:sp>
        <p:nvSpPr>
          <p:cNvPr id="190" name="Shape 30"/>
          <p:cNvSpPr/>
          <p:nvPr/>
        </p:nvSpPr>
        <p:spPr>
          <a:xfrm>
            <a:off x="204480" y="1083240"/>
            <a:ext cx="8562240" cy="53316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2000" b="1" strike="noStrike" spc="-1">
                <a:solidFill>
                  <a:srgbClr val="000000"/>
                </a:solidFill>
                <a:latin typeface="Open Sans"/>
                <a:ea typeface="Open Sans"/>
              </a:rPr>
              <a:t> </a:t>
            </a:r>
            <a:endParaRPr lang="en-GB" sz="2000" b="0" strike="noStrike" spc="-1">
              <a:solidFill>
                <a:srgbClr val="000000"/>
              </a:solidFill>
              <a:latin typeface="Arial"/>
            </a:endParaRPr>
          </a:p>
        </p:txBody>
      </p:sp>
      <p:sp>
        <p:nvSpPr>
          <p:cNvPr id="191" name="Shape 31"/>
          <p:cNvSpPr/>
          <p:nvPr/>
        </p:nvSpPr>
        <p:spPr>
          <a:xfrm>
            <a:off x="204840" y="2164320"/>
            <a:ext cx="4131720" cy="65808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endParaRPr lang="en-GB" sz="1400" b="0" strike="noStrike" spc="-1">
              <a:solidFill>
                <a:srgbClr val="000000"/>
              </a:solidFill>
              <a:latin typeface="Arial"/>
            </a:endParaRPr>
          </a:p>
          <a:p>
            <a:pPr>
              <a:lnSpc>
                <a:spcPct val="115000"/>
              </a:lnSpc>
              <a:tabLst>
                <a:tab pos="0" algn="l"/>
              </a:tabLst>
            </a:pPr>
            <a:r>
              <a:rPr lang="en-GB" sz="1500" b="0" strike="noStrike" spc="-1">
                <a:solidFill>
                  <a:srgbClr val="000000"/>
                </a:solidFill>
                <a:latin typeface="Open Sans"/>
                <a:ea typeface="Open Sans"/>
              </a:rPr>
              <a:t> </a:t>
            </a:r>
            <a:endParaRPr lang="en-GB" sz="1500" b="0" strike="noStrike" spc="-1">
              <a:solidFill>
                <a:srgbClr val="000000"/>
              </a:solidFill>
              <a:latin typeface="Arial"/>
            </a:endParaRPr>
          </a:p>
        </p:txBody>
      </p:sp>
      <p:sp>
        <p:nvSpPr>
          <p:cNvPr id="192" name="Note: The data and information in this document is reflective of a hypothetical situation and client. This document is to be used for KPMG Virtual Internship purposes only. 7"/>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sp>
        <p:nvSpPr>
          <p:cNvPr id="193" name="Rectangle 192"/>
          <p:cNvSpPr/>
          <p:nvPr/>
        </p:nvSpPr>
        <p:spPr>
          <a:xfrm>
            <a:off x="284760" y="1003680"/>
            <a:ext cx="8532360" cy="43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000" b="1" strike="noStrike" spc="-1">
                <a:solidFill>
                  <a:srgbClr val="000000"/>
                </a:solidFill>
                <a:latin typeface="Open Sans"/>
                <a:ea typeface="Open Sans"/>
              </a:rPr>
              <a:t>Gender vs Owns Car and State vs Gender</a:t>
            </a:r>
            <a:endParaRPr lang="en-GB" sz="2000" b="0" strike="noStrike" spc="-1">
              <a:solidFill>
                <a:srgbClr val="000000"/>
              </a:solidFill>
              <a:latin typeface="Arial"/>
            </a:endParaRPr>
          </a:p>
        </p:txBody>
      </p:sp>
      <p:pic>
        <p:nvPicPr>
          <p:cNvPr id="194" name="Picture 193"/>
          <p:cNvPicPr/>
          <p:nvPr/>
        </p:nvPicPr>
        <p:blipFill>
          <a:blip r:embed="rId2"/>
          <a:stretch/>
        </p:blipFill>
        <p:spPr>
          <a:xfrm>
            <a:off x="204480" y="1541520"/>
            <a:ext cx="3786840" cy="2056320"/>
          </a:xfrm>
          <a:prstGeom prst="rect">
            <a:avLst/>
          </a:prstGeom>
          <a:ln w="0">
            <a:noFill/>
          </a:ln>
        </p:spPr>
      </p:pic>
      <p:pic>
        <p:nvPicPr>
          <p:cNvPr id="195" name="Picture 194"/>
          <p:cNvPicPr/>
          <p:nvPr/>
        </p:nvPicPr>
        <p:blipFill>
          <a:blip r:embed="rId3"/>
          <a:stretch/>
        </p:blipFill>
        <p:spPr>
          <a:xfrm>
            <a:off x="4319640" y="1550880"/>
            <a:ext cx="4137480" cy="2022480"/>
          </a:xfrm>
          <a:prstGeom prst="rect">
            <a:avLst/>
          </a:prstGeom>
          <a:ln w="0">
            <a:noFill/>
          </a:ln>
        </p:spPr>
      </p:pic>
      <p:sp>
        <p:nvSpPr>
          <p:cNvPr id="196" name="Rectangle 195"/>
          <p:cNvSpPr/>
          <p:nvPr/>
        </p:nvSpPr>
        <p:spPr>
          <a:xfrm>
            <a:off x="685080" y="3780360"/>
            <a:ext cx="2890800" cy="87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800" b="0" strike="noStrike" spc="-1" baseline="33000">
                <a:solidFill>
                  <a:srgbClr val="000000"/>
                </a:solidFill>
                <a:latin typeface="Liberation Sans Narrow"/>
                <a:ea typeface="DejaVu Sans"/>
              </a:rPr>
              <a:t>Greater number of Females who owns a car buys bikes.</a:t>
            </a:r>
            <a:endParaRPr lang="en-GB" sz="1800" b="0" strike="noStrike" spc="-1">
              <a:solidFill>
                <a:srgbClr val="000000"/>
              </a:solidFill>
              <a:latin typeface="Arial"/>
            </a:endParaRPr>
          </a:p>
          <a:p>
            <a:pPr>
              <a:lnSpc>
                <a:spcPct val="100000"/>
              </a:lnSpc>
            </a:pPr>
            <a:r>
              <a:rPr lang="en-GB" sz="1800" b="0" strike="noStrike" spc="-1" baseline="33000">
                <a:solidFill>
                  <a:srgbClr val="000000"/>
                </a:solidFill>
                <a:latin typeface="Liberation Sans Narrow"/>
                <a:ea typeface="DejaVu Sans"/>
              </a:rPr>
              <a:t>Greater number of Males who does not owns </a:t>
            </a:r>
            <a:endParaRPr lang="en-GB" sz="1800" b="0" strike="noStrike" spc="-1">
              <a:solidFill>
                <a:srgbClr val="000000"/>
              </a:solidFill>
              <a:latin typeface="Arial"/>
            </a:endParaRPr>
          </a:p>
          <a:p>
            <a:pPr>
              <a:lnSpc>
                <a:spcPct val="100000"/>
              </a:lnSpc>
            </a:pPr>
            <a:r>
              <a:rPr lang="en-GB" sz="1800" b="0" strike="noStrike" spc="-1" baseline="33000">
                <a:solidFill>
                  <a:srgbClr val="000000"/>
                </a:solidFill>
                <a:latin typeface="Liberation Sans Narrow"/>
                <a:ea typeface="DejaVu Sans"/>
              </a:rPr>
              <a:t>a car buys bikes.  </a:t>
            </a:r>
            <a:endParaRPr lang="en-GB" sz="1800" b="0" strike="noStrike" spc="-1">
              <a:solidFill>
                <a:srgbClr val="000000"/>
              </a:solidFill>
              <a:latin typeface="Arial"/>
            </a:endParaRPr>
          </a:p>
        </p:txBody>
      </p:sp>
      <p:sp>
        <p:nvSpPr>
          <p:cNvPr id="197" name="Rectangle 196"/>
          <p:cNvSpPr/>
          <p:nvPr/>
        </p:nvSpPr>
        <p:spPr>
          <a:xfrm>
            <a:off x="4901400" y="3780360"/>
            <a:ext cx="2832480" cy="61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800" b="0" strike="noStrike" spc="-1" baseline="33000">
                <a:solidFill>
                  <a:srgbClr val="000000"/>
                </a:solidFill>
                <a:latin typeface="Liberation Sans Narrow"/>
                <a:ea typeface="DejaVu Sans"/>
              </a:rPr>
              <a:t>New South Wales has the highest count of customers. </a:t>
            </a:r>
            <a:endParaRPr lang="en-GB" sz="1800" b="0" strike="noStrike" spc="-1">
              <a:solidFill>
                <a:srgbClr val="000000"/>
              </a:solidFill>
              <a:latin typeface="Arial"/>
            </a:endParaRPr>
          </a:p>
          <a:p>
            <a:pPr>
              <a:lnSpc>
                <a:spcPct val="100000"/>
              </a:lnSpc>
            </a:pPr>
            <a:r>
              <a:rPr lang="en-GB" sz="1800" b="0" strike="noStrike" spc="-1" baseline="33000">
                <a:solidFill>
                  <a:srgbClr val="000000"/>
                </a:solidFill>
                <a:latin typeface="Liberation Sans Narrow"/>
                <a:ea typeface="DejaVu Sans"/>
              </a:rPr>
              <a:t> Females customers are more than males. </a:t>
            </a:r>
            <a:endParaRPr lang="en-GB" sz="18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98" name="Shape 32"/>
          <p:cNvSpPr/>
          <p:nvPr/>
        </p:nvSpPr>
        <p:spPr>
          <a:xfrm>
            <a:off x="360" y="-1908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199" name="Shape 33"/>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Data Exploration</a:t>
            </a:r>
            <a:endParaRPr lang="en-GB" sz="2000" b="0" strike="noStrike" spc="-1">
              <a:solidFill>
                <a:srgbClr val="000000"/>
              </a:solidFill>
              <a:latin typeface="Arial"/>
            </a:endParaRPr>
          </a:p>
        </p:txBody>
      </p:sp>
      <p:sp>
        <p:nvSpPr>
          <p:cNvPr id="200" name="Shape 34"/>
          <p:cNvSpPr/>
          <p:nvPr/>
        </p:nvSpPr>
        <p:spPr>
          <a:xfrm>
            <a:off x="204480" y="1083240"/>
            <a:ext cx="8562240" cy="53316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2000" b="1" strike="noStrike" spc="-1">
                <a:solidFill>
                  <a:srgbClr val="000000"/>
                </a:solidFill>
                <a:latin typeface="Open Sans"/>
                <a:ea typeface="Open Sans"/>
              </a:rPr>
              <a:t> </a:t>
            </a:r>
            <a:endParaRPr lang="en-GB" sz="2000" b="0" strike="noStrike" spc="-1">
              <a:solidFill>
                <a:srgbClr val="000000"/>
              </a:solidFill>
              <a:latin typeface="Arial"/>
            </a:endParaRPr>
          </a:p>
        </p:txBody>
      </p:sp>
      <p:sp>
        <p:nvSpPr>
          <p:cNvPr id="201" name="Shape 35"/>
          <p:cNvSpPr/>
          <p:nvPr/>
        </p:nvSpPr>
        <p:spPr>
          <a:xfrm>
            <a:off x="204840" y="2164320"/>
            <a:ext cx="4131720" cy="65808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endParaRPr lang="en-GB" sz="1400" b="0" strike="noStrike" spc="-1">
              <a:solidFill>
                <a:srgbClr val="000000"/>
              </a:solidFill>
              <a:latin typeface="Arial"/>
            </a:endParaRPr>
          </a:p>
          <a:p>
            <a:pPr>
              <a:lnSpc>
                <a:spcPct val="115000"/>
              </a:lnSpc>
              <a:tabLst>
                <a:tab pos="0" algn="l"/>
              </a:tabLst>
            </a:pPr>
            <a:r>
              <a:rPr lang="en-GB" sz="1500" b="0" strike="noStrike" spc="-1">
                <a:solidFill>
                  <a:srgbClr val="000000"/>
                </a:solidFill>
                <a:latin typeface="Open Sans"/>
                <a:ea typeface="Open Sans"/>
              </a:rPr>
              <a:t> </a:t>
            </a:r>
            <a:endParaRPr lang="en-GB" sz="1500" b="0" strike="noStrike" spc="-1">
              <a:solidFill>
                <a:srgbClr val="000000"/>
              </a:solidFill>
              <a:latin typeface="Arial"/>
            </a:endParaRPr>
          </a:p>
        </p:txBody>
      </p:sp>
      <p:sp>
        <p:nvSpPr>
          <p:cNvPr id="202" name="Note: The data and information in this document is reflective of a hypothetical situation and client. This document is to be used for KPMG Virtual Internship purposes only. 8"/>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sp>
        <p:nvSpPr>
          <p:cNvPr id="203" name="Rectangle 202"/>
          <p:cNvSpPr/>
          <p:nvPr/>
        </p:nvSpPr>
        <p:spPr>
          <a:xfrm>
            <a:off x="284760" y="1003680"/>
            <a:ext cx="8532360" cy="43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000" b="1" strike="noStrike" spc="-1">
                <a:solidFill>
                  <a:srgbClr val="000000"/>
                </a:solidFill>
                <a:latin typeface="Open Sans"/>
                <a:ea typeface="Open Sans"/>
              </a:rPr>
              <a:t>Online Order vs Gender</a:t>
            </a:r>
            <a:endParaRPr lang="en-GB" sz="2000" b="0" strike="noStrike" spc="-1">
              <a:solidFill>
                <a:srgbClr val="000000"/>
              </a:solidFill>
              <a:latin typeface="Arial"/>
            </a:endParaRPr>
          </a:p>
        </p:txBody>
      </p:sp>
      <p:pic>
        <p:nvPicPr>
          <p:cNvPr id="204" name="Picture 203"/>
          <p:cNvPicPr/>
          <p:nvPr/>
        </p:nvPicPr>
        <p:blipFill>
          <a:blip r:embed="rId2"/>
          <a:stretch/>
        </p:blipFill>
        <p:spPr>
          <a:xfrm>
            <a:off x="972000" y="1622520"/>
            <a:ext cx="6405120" cy="2515320"/>
          </a:xfrm>
          <a:prstGeom prst="rect">
            <a:avLst/>
          </a:prstGeom>
          <a:ln w="0">
            <a:noFill/>
          </a:ln>
        </p:spPr>
      </p:pic>
      <p:sp>
        <p:nvSpPr>
          <p:cNvPr id="205" name="Rectangle 204"/>
          <p:cNvSpPr/>
          <p:nvPr/>
        </p:nvSpPr>
        <p:spPr>
          <a:xfrm>
            <a:off x="2118240" y="4412520"/>
            <a:ext cx="2496600" cy="350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800" b="0" strike="noStrike" spc="-1" baseline="33000">
                <a:solidFill>
                  <a:srgbClr val="000000"/>
                </a:solidFill>
                <a:latin typeface="Liberation Sans Narrow"/>
                <a:ea typeface="DejaVu Sans"/>
              </a:rPr>
              <a:t>Females buys bikes online more than Males do.</a:t>
            </a:r>
            <a:endParaRPr lang="en-GB" sz="18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206" name="Shape 88"/>
          <p:cNvSpPr/>
          <p:nvPr/>
        </p:nvSpPr>
        <p:spPr>
          <a:xfrm>
            <a:off x="-10080" y="-612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207" name="Shape 89"/>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Model Development</a:t>
            </a:r>
            <a:endParaRPr lang="en-GB" sz="2000" b="0" strike="noStrike" spc="-1">
              <a:solidFill>
                <a:srgbClr val="000000"/>
              </a:solidFill>
              <a:latin typeface="Arial"/>
            </a:endParaRPr>
          </a:p>
        </p:txBody>
      </p:sp>
      <p:sp>
        <p:nvSpPr>
          <p:cNvPr id="208" name="Shape 90"/>
          <p:cNvSpPr/>
          <p:nvPr/>
        </p:nvSpPr>
        <p:spPr>
          <a:xfrm>
            <a:off x="204480" y="1083240"/>
            <a:ext cx="8562240" cy="53316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2000" b="1" strike="noStrike" spc="-1">
                <a:solidFill>
                  <a:srgbClr val="000000"/>
                </a:solidFill>
                <a:latin typeface="Open Sans"/>
                <a:ea typeface="Open Sans"/>
              </a:rPr>
              <a:t>Customer Segmentation using RFM Analysis.</a:t>
            </a:r>
            <a:endParaRPr lang="en-GB" sz="2000" b="0" strike="noStrike" spc="-1">
              <a:solidFill>
                <a:srgbClr val="000000"/>
              </a:solidFill>
              <a:latin typeface="Arial"/>
            </a:endParaRPr>
          </a:p>
        </p:txBody>
      </p:sp>
      <p:sp>
        <p:nvSpPr>
          <p:cNvPr id="209" name="Shape 91"/>
          <p:cNvSpPr/>
          <p:nvPr/>
        </p:nvSpPr>
        <p:spPr>
          <a:xfrm>
            <a:off x="359640" y="1967040"/>
            <a:ext cx="4131720" cy="44352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endParaRPr lang="en-GB" sz="1800" b="0" strike="noStrike" spc="-1">
              <a:solidFill>
                <a:srgbClr val="000000"/>
              </a:solidFill>
              <a:latin typeface="Arial"/>
              <a:ea typeface="DejaVu Sans"/>
            </a:endParaRPr>
          </a:p>
        </p:txBody>
      </p:sp>
      <p:sp>
        <p:nvSpPr>
          <p:cNvPr id="210" name="Note: The data and information in this document is reflective of a hypothetical situation and client. This document is to be used for KPMG Virtual Internship purposes only."/>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pic>
        <p:nvPicPr>
          <p:cNvPr id="211" name="Picture 210"/>
          <p:cNvPicPr/>
          <p:nvPr/>
        </p:nvPicPr>
        <p:blipFill>
          <a:blip r:embed="rId2"/>
          <a:stretch/>
        </p:blipFill>
        <p:spPr>
          <a:xfrm>
            <a:off x="5580000" y="1711080"/>
            <a:ext cx="3418200" cy="2633760"/>
          </a:xfrm>
          <a:prstGeom prst="rect">
            <a:avLst/>
          </a:prstGeom>
          <a:ln w="0">
            <a:noFill/>
          </a:ln>
        </p:spPr>
      </p:pic>
      <p:sp>
        <p:nvSpPr>
          <p:cNvPr id="212" name="Rectangle 211"/>
          <p:cNvSpPr/>
          <p:nvPr/>
        </p:nvSpPr>
        <p:spPr>
          <a:xfrm rot="21598200">
            <a:off x="180720" y="1618560"/>
            <a:ext cx="5385240" cy="3233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400" b="0" strike="noStrike" spc="-1">
                <a:solidFill>
                  <a:srgbClr val="000000"/>
                </a:solidFill>
                <a:latin typeface="Arial"/>
                <a:ea typeface="DejaVu Sans"/>
              </a:rPr>
              <a:t>RFM stands for Recency, Frequency and Monetary value,</a:t>
            </a:r>
            <a:endParaRPr lang="en-GB" sz="1400" b="0" strike="noStrike" spc="-1">
              <a:solidFill>
                <a:srgbClr val="000000"/>
              </a:solidFill>
              <a:latin typeface="Arial"/>
            </a:endParaRPr>
          </a:p>
          <a:p>
            <a:pPr>
              <a:lnSpc>
                <a:spcPct val="100000"/>
              </a:lnSpc>
            </a:pPr>
            <a:r>
              <a:rPr lang="en-GB" sz="1400" b="0" strike="noStrike" spc="-1">
                <a:solidFill>
                  <a:srgbClr val="000000"/>
                </a:solidFill>
                <a:latin typeface="Arial"/>
                <a:ea typeface="DejaVu Sans"/>
              </a:rPr>
              <a:t>Each value signifies key features of the customers.</a:t>
            </a:r>
            <a:endParaRPr lang="en-GB" sz="1400" b="0" strike="noStrike" spc="-1">
              <a:solidFill>
                <a:srgbClr val="000000"/>
              </a:solidFill>
              <a:latin typeface="Arial"/>
            </a:endParaRPr>
          </a:p>
          <a:p>
            <a:pPr>
              <a:lnSpc>
                <a:spcPct val="100000"/>
              </a:lnSpc>
            </a:pPr>
            <a:r>
              <a:rPr lang="en-GB" sz="1400" b="0" strike="noStrike" spc="-1">
                <a:solidFill>
                  <a:srgbClr val="000000"/>
                </a:solidFill>
                <a:latin typeface="Arial"/>
                <a:ea typeface="DejaVu Sans"/>
              </a:rPr>
              <a:t>RFM metrics are indicators of customers behavioural pattern</a:t>
            </a:r>
            <a:endParaRPr lang="en-GB" sz="1400" b="0" strike="noStrike" spc="-1">
              <a:solidFill>
                <a:srgbClr val="000000"/>
              </a:solidFill>
              <a:latin typeface="Arial"/>
            </a:endParaRPr>
          </a:p>
          <a:p>
            <a:pPr>
              <a:lnSpc>
                <a:spcPct val="100000"/>
              </a:lnSpc>
            </a:pPr>
            <a:r>
              <a:rPr lang="en-GB" sz="1400" b="0" strike="noStrike" spc="-1">
                <a:solidFill>
                  <a:srgbClr val="000000"/>
                </a:solidFill>
                <a:latin typeface="Arial"/>
                <a:ea typeface="DejaVu Sans"/>
              </a:rPr>
              <a:t>Because customer’s lifetime value is affected by the frequency and monetary value. The retention and measurement of engagement is affected by the recency value.   </a:t>
            </a:r>
            <a:endParaRPr lang="en-GB" sz="1400" b="0" strike="noStrike" spc="-1">
              <a:solidFill>
                <a:srgbClr val="000000"/>
              </a:solidFill>
              <a:latin typeface="Arial"/>
            </a:endParaRPr>
          </a:p>
          <a:p>
            <a:pPr>
              <a:lnSpc>
                <a:spcPct val="100000"/>
              </a:lnSpc>
            </a:pPr>
            <a:r>
              <a:rPr lang="en-GB" sz="1400" b="0" strike="noStrike" spc="-1">
                <a:solidFill>
                  <a:srgbClr val="000000"/>
                </a:solidFill>
                <a:latin typeface="Arial"/>
                <a:ea typeface="DejaVu Sans"/>
              </a:rPr>
              <a:t>Recency denotes the freshness of customer’s activity, it can be in the form of purchase or simply a visit to the store. It signifies how much a customer is engaged with the product.</a:t>
            </a:r>
            <a:endParaRPr lang="en-GB" sz="1400" b="0" strike="noStrike" spc="-1">
              <a:solidFill>
                <a:srgbClr val="000000"/>
              </a:solidFill>
              <a:latin typeface="Arial"/>
            </a:endParaRPr>
          </a:p>
          <a:p>
            <a:pPr>
              <a:lnSpc>
                <a:spcPct val="100000"/>
              </a:lnSpc>
            </a:pPr>
            <a:r>
              <a:rPr lang="en-GB" sz="1400" b="0" strike="noStrike" spc="-1">
                <a:solidFill>
                  <a:srgbClr val="000000"/>
                </a:solidFill>
                <a:latin typeface="Arial"/>
                <a:ea typeface="DejaVu Sans"/>
              </a:rPr>
              <a:t>Frequency denotes the total number of transactions or average time engaged between transaction and visits.</a:t>
            </a:r>
            <a:endParaRPr lang="en-GB" sz="1400" b="0" strike="noStrike" spc="-1">
              <a:solidFill>
                <a:srgbClr val="000000"/>
              </a:solidFill>
              <a:latin typeface="Arial"/>
            </a:endParaRPr>
          </a:p>
          <a:p>
            <a:pPr>
              <a:lnSpc>
                <a:spcPct val="100000"/>
              </a:lnSpc>
            </a:pPr>
            <a:r>
              <a:rPr lang="en-GB" sz="1400" b="0" strike="noStrike" spc="-1">
                <a:solidFill>
                  <a:srgbClr val="000000"/>
                </a:solidFill>
                <a:latin typeface="Arial"/>
                <a:ea typeface="DejaVu Sans"/>
              </a:rPr>
              <a:t>Monetary denotes the intention of a customer to spend or purchase a product that is the “purchasing power of the customer”.</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p:txBody>
      </p:sp>
      <p:sp>
        <p:nvSpPr>
          <p:cNvPr id="213" name="Rectangle 212"/>
          <p:cNvSpPr/>
          <p:nvPr/>
        </p:nvSpPr>
        <p:spPr>
          <a:xfrm>
            <a:off x="719640" y="3600000"/>
            <a:ext cx="227160" cy="286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400" b="0" strike="noStrike" spc="-1">
                <a:solidFill>
                  <a:srgbClr val="000000"/>
                </a:solidFill>
                <a:latin typeface="Arial"/>
                <a:ea typeface="DejaVu Sans"/>
              </a:rPr>
              <a:t> </a:t>
            </a:r>
            <a:endParaRPr lang="en-GB" sz="14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214" name="Shape 44"/>
          <p:cNvSpPr/>
          <p:nvPr/>
        </p:nvSpPr>
        <p:spPr>
          <a:xfrm>
            <a:off x="360" y="-612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215" name="Shape 45"/>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Model Development</a:t>
            </a:r>
            <a:endParaRPr lang="en-GB" sz="2000" b="0" strike="noStrike" spc="-1">
              <a:solidFill>
                <a:srgbClr val="000000"/>
              </a:solidFill>
              <a:latin typeface="Arial"/>
            </a:endParaRPr>
          </a:p>
        </p:txBody>
      </p:sp>
      <p:sp>
        <p:nvSpPr>
          <p:cNvPr id="216" name="Shape 46"/>
          <p:cNvSpPr/>
          <p:nvPr/>
        </p:nvSpPr>
        <p:spPr>
          <a:xfrm>
            <a:off x="179640" y="1260000"/>
            <a:ext cx="4858200" cy="53316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2000" b="1" strike="noStrike" spc="-1">
                <a:solidFill>
                  <a:srgbClr val="000000"/>
                </a:solidFill>
                <a:latin typeface="Open Sans"/>
                <a:ea typeface="Open Sans"/>
              </a:rPr>
              <a:t>Customer Id and rfm_score</a:t>
            </a:r>
            <a:endParaRPr lang="en-GB" sz="2000" b="0" strike="noStrike" spc="-1">
              <a:solidFill>
                <a:srgbClr val="000000"/>
              </a:solidFill>
              <a:latin typeface="Arial"/>
            </a:endParaRPr>
          </a:p>
        </p:txBody>
      </p:sp>
      <p:sp>
        <p:nvSpPr>
          <p:cNvPr id="217" name="Shape 47"/>
          <p:cNvSpPr/>
          <p:nvPr/>
        </p:nvSpPr>
        <p:spPr>
          <a:xfrm>
            <a:off x="335880" y="2074680"/>
            <a:ext cx="4131720" cy="44352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endParaRPr lang="en-GB" sz="1400" b="0" strike="noStrike" spc="-1">
              <a:solidFill>
                <a:srgbClr val="000000"/>
              </a:solidFill>
              <a:latin typeface="Arial"/>
              <a:ea typeface="DejaVu Sans"/>
            </a:endParaRPr>
          </a:p>
        </p:txBody>
      </p:sp>
      <p:sp>
        <p:nvSpPr>
          <p:cNvPr id="218" name="Note: The data and information in this document is reflective of a hypothetical situation and client. This document is to be used for KPMG Virtual Internship purposes only. 11"/>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graphicFrame>
        <p:nvGraphicFramePr>
          <p:cNvPr id="219" name="Chart 218"/>
          <p:cNvGraphicFramePr/>
          <p:nvPr/>
        </p:nvGraphicFramePr>
        <p:xfrm>
          <a:off x="5040000" y="2160000"/>
          <a:ext cx="3628080" cy="2040120"/>
        </p:xfrm>
        <a:graphic>
          <a:graphicData uri="http://schemas.openxmlformats.org/drawingml/2006/chart">
            <c:chart xmlns:c="http://schemas.openxmlformats.org/drawingml/2006/chart" xmlns:r="http://schemas.openxmlformats.org/officeDocument/2006/relationships" r:id="rId2"/>
          </a:graphicData>
        </a:graphic>
      </p:graphicFrame>
      <p:sp>
        <p:nvSpPr>
          <p:cNvPr id="220" name="Rectangle 219"/>
          <p:cNvSpPr/>
          <p:nvPr/>
        </p:nvSpPr>
        <p:spPr>
          <a:xfrm>
            <a:off x="283320" y="2004480"/>
            <a:ext cx="4318200" cy="17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400" b="0" strike="noStrike" spc="-1">
                <a:solidFill>
                  <a:srgbClr val="000000"/>
                </a:solidFill>
                <a:latin typeface="Arial"/>
                <a:ea typeface="DejaVu Sans"/>
              </a:rPr>
              <a:t>The rank of the customers is calculated by combining the individual R, F, and M rankings to get an aggregate value which is called RFM score. This score is the average of the individual R, F, and M scores obtained by giving weights to each attributes of RFM. </a:t>
            </a:r>
            <a:endParaRPr lang="en-GB" sz="14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221" name="Shape 3"/>
          <p:cNvSpPr/>
          <p:nvPr/>
        </p:nvSpPr>
        <p:spPr>
          <a:xfrm>
            <a:off x="-14400" y="-1908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222" name="Shape 4"/>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Model Development</a:t>
            </a:r>
            <a:endParaRPr lang="en-GB" sz="2000" b="0" strike="noStrike" spc="-1">
              <a:solidFill>
                <a:srgbClr val="000000"/>
              </a:solidFill>
              <a:latin typeface="Arial"/>
            </a:endParaRPr>
          </a:p>
        </p:txBody>
      </p:sp>
      <p:sp>
        <p:nvSpPr>
          <p:cNvPr id="223" name="Shape 5"/>
          <p:cNvSpPr/>
          <p:nvPr/>
        </p:nvSpPr>
        <p:spPr>
          <a:xfrm>
            <a:off x="204840" y="1080000"/>
            <a:ext cx="6092640" cy="53316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2000" b="1" strike="noStrike" spc="-1">
                <a:solidFill>
                  <a:srgbClr val="000000"/>
                </a:solidFill>
                <a:latin typeface="Open Sans"/>
                <a:ea typeface="Open Sans"/>
              </a:rPr>
              <a:t>Joint-plot based on Recency vs Monetary</a:t>
            </a:r>
            <a:endParaRPr lang="en-GB" sz="2000" b="0" strike="noStrike" spc="-1">
              <a:solidFill>
                <a:srgbClr val="000000"/>
              </a:solidFill>
              <a:latin typeface="Arial"/>
            </a:endParaRPr>
          </a:p>
        </p:txBody>
      </p:sp>
      <p:sp>
        <p:nvSpPr>
          <p:cNvPr id="224" name="Note: The data and information in this document is reflective of a hypothetical situation and client. This document is to be used for KPMG Virtual Internship purposes only. 1"/>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pic>
        <p:nvPicPr>
          <p:cNvPr id="225" name="Picture 224"/>
          <p:cNvPicPr/>
          <p:nvPr/>
        </p:nvPicPr>
        <p:blipFill>
          <a:blip r:embed="rId2"/>
          <a:stretch/>
        </p:blipFill>
        <p:spPr>
          <a:xfrm>
            <a:off x="5644440" y="1616760"/>
            <a:ext cx="3172320" cy="3204720"/>
          </a:xfrm>
          <a:prstGeom prst="rect">
            <a:avLst/>
          </a:prstGeom>
          <a:ln w="0">
            <a:noFill/>
          </a:ln>
        </p:spPr>
      </p:pic>
      <p:sp>
        <p:nvSpPr>
          <p:cNvPr id="226" name="Rectangle 225"/>
          <p:cNvSpPr/>
          <p:nvPr/>
        </p:nvSpPr>
        <p:spPr>
          <a:xfrm>
            <a:off x="359640" y="1799640"/>
            <a:ext cx="4857480" cy="2448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200" b="0" strike="noStrike" spc="-1">
                <a:solidFill>
                  <a:srgbClr val="000000"/>
                </a:solidFill>
                <a:latin typeface="Open Sans"/>
                <a:ea typeface="Open Sans"/>
              </a:rPr>
              <a:t>The relationship between a potential customer and its engagement can be estimated by the customers who has purchased recently contributed higher monetary value.</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a:p>
            <a:pPr>
              <a:lnSpc>
                <a:spcPct val="100000"/>
              </a:lnSpc>
            </a:pPr>
            <a:r>
              <a:rPr lang="en-US" sz="1200" b="0" strike="noStrike" spc="-1">
                <a:solidFill>
                  <a:srgbClr val="000000"/>
                </a:solidFill>
                <a:latin typeface="Open Sans"/>
                <a:ea typeface="Open Sans"/>
              </a:rPr>
              <a:t>Customers in the top-left of the joint-plot in cluster2 denotes</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Open Sans"/>
                <a:ea typeface="Open Sans"/>
              </a:rPr>
              <a:t>greater recency value and greater monetary value which combines to form potential customers who are active and purchases high value products. Business and marketing heads should concentrate on engaging and retaining them.</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a:p>
            <a:pPr>
              <a:lnSpc>
                <a:spcPct val="100000"/>
              </a:lnSpc>
            </a:pPr>
            <a:r>
              <a:rPr lang="en-US" sz="1200" b="0" strike="noStrike" spc="-1">
                <a:solidFill>
                  <a:srgbClr val="000000"/>
                </a:solidFill>
                <a:latin typeface="Open Sans"/>
                <a:ea typeface="Open Sans"/>
              </a:rPr>
              <a:t>Customers in the top-right of the joint-plot in cluster1 denotes lower recency value with greater monetary value.</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Open Sans"/>
                <a:ea typeface="Open Sans"/>
              </a:rPr>
              <a:t>This shows the customers at risk who spent a significant amount in the past but did not made any transaction recently.  </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227" name="Shape 36"/>
          <p:cNvSpPr/>
          <p:nvPr/>
        </p:nvSpPr>
        <p:spPr>
          <a:xfrm>
            <a:off x="-14400" y="-1908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228" name="Shape 37"/>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Model Development</a:t>
            </a:r>
            <a:endParaRPr lang="en-GB" sz="2000" b="0" strike="noStrike" spc="-1">
              <a:solidFill>
                <a:srgbClr val="000000"/>
              </a:solidFill>
              <a:latin typeface="Arial"/>
            </a:endParaRPr>
          </a:p>
        </p:txBody>
      </p:sp>
      <p:sp>
        <p:nvSpPr>
          <p:cNvPr id="229" name="Shape 38"/>
          <p:cNvSpPr/>
          <p:nvPr/>
        </p:nvSpPr>
        <p:spPr>
          <a:xfrm>
            <a:off x="204480" y="1083240"/>
            <a:ext cx="8562240" cy="53172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pPr>
            <a:endParaRPr lang="en-GB" sz="1800" b="0" strike="noStrike" spc="-1">
              <a:solidFill>
                <a:srgbClr val="000000"/>
              </a:solidFill>
              <a:latin typeface="Arial"/>
              <a:ea typeface="DejaVu Sans"/>
            </a:endParaRPr>
          </a:p>
        </p:txBody>
      </p:sp>
      <p:sp>
        <p:nvSpPr>
          <p:cNvPr id="230" name="Shape 39"/>
          <p:cNvSpPr/>
          <p:nvPr/>
        </p:nvSpPr>
        <p:spPr>
          <a:xfrm>
            <a:off x="204840" y="2164680"/>
            <a:ext cx="4131720" cy="44352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endParaRPr lang="en-GB" sz="1800" b="0" strike="noStrike" spc="-1">
              <a:solidFill>
                <a:srgbClr val="000000"/>
              </a:solidFill>
              <a:latin typeface="Arial"/>
              <a:ea typeface="DejaVu Sans"/>
            </a:endParaRPr>
          </a:p>
        </p:txBody>
      </p:sp>
      <p:sp>
        <p:nvSpPr>
          <p:cNvPr id="231" name="Note: The data and information in this document is reflective of a hypothetical situation and client. This document is to be used for KPMG Virtual Internship purposes only. 9"/>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sp>
        <p:nvSpPr>
          <p:cNvPr id="232" name="Rectangle 231"/>
          <p:cNvSpPr/>
          <p:nvPr/>
        </p:nvSpPr>
        <p:spPr>
          <a:xfrm>
            <a:off x="359640" y="1260000"/>
            <a:ext cx="6326280" cy="428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tabLst>
                <a:tab pos="0" algn="l"/>
              </a:tabLst>
            </a:pPr>
            <a:endParaRPr lang="en-GB" sz="2000" b="0" strike="noStrike" spc="-1">
              <a:solidFill>
                <a:srgbClr val="000000"/>
              </a:solidFill>
              <a:latin typeface="Arial"/>
            </a:endParaRPr>
          </a:p>
          <a:p>
            <a:pPr>
              <a:lnSpc>
                <a:spcPct val="115000"/>
              </a:lnSpc>
              <a:tabLst>
                <a:tab pos="0" algn="l"/>
              </a:tabLst>
            </a:pPr>
            <a:endParaRPr lang="en-GB" sz="2000" b="0" strike="noStrike" spc="-1">
              <a:solidFill>
                <a:srgbClr val="000000"/>
              </a:solidFill>
              <a:latin typeface="Arial"/>
            </a:endParaRPr>
          </a:p>
        </p:txBody>
      </p:sp>
      <p:pic>
        <p:nvPicPr>
          <p:cNvPr id="233" name="Picture 232"/>
          <p:cNvPicPr/>
          <p:nvPr/>
        </p:nvPicPr>
        <p:blipFill>
          <a:blip r:embed="rId2"/>
          <a:stretch/>
        </p:blipFill>
        <p:spPr>
          <a:xfrm>
            <a:off x="5759640" y="1689840"/>
            <a:ext cx="3237840" cy="3270600"/>
          </a:xfrm>
          <a:prstGeom prst="rect">
            <a:avLst/>
          </a:prstGeom>
          <a:ln w="0">
            <a:noFill/>
          </a:ln>
        </p:spPr>
      </p:pic>
      <p:sp>
        <p:nvSpPr>
          <p:cNvPr id="234" name="Rectangle 233"/>
          <p:cNvSpPr/>
          <p:nvPr/>
        </p:nvSpPr>
        <p:spPr>
          <a:xfrm>
            <a:off x="359640" y="1805760"/>
            <a:ext cx="4677840" cy="223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235" name="Rectangle 234"/>
          <p:cNvSpPr/>
          <p:nvPr/>
        </p:nvSpPr>
        <p:spPr>
          <a:xfrm>
            <a:off x="359640" y="1799640"/>
            <a:ext cx="4520160" cy="284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400" b="0" strike="noStrike" spc="-1">
                <a:solidFill>
                  <a:srgbClr val="000000"/>
                </a:solidFill>
                <a:latin typeface="Arial"/>
                <a:ea typeface="DejaVu Sans"/>
              </a:rPr>
              <a:t>Customers who purchases frequently tend to spend more and hence contribute to higher monetary value.</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en-GB" sz="1400" b="0" strike="noStrike" spc="-1">
                <a:solidFill>
                  <a:srgbClr val="000000"/>
                </a:solidFill>
                <a:latin typeface="Arial"/>
                <a:ea typeface="DejaVu Sans"/>
              </a:rPr>
              <a:t>In the joint-plot the customers in cluster 1 in the top-right position are the potential customers who spend a large amount of money frequently. Businesses and marketing heads should focus on nurturing relation with them.</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en-GB" sz="1400" b="0" strike="noStrike" spc="-1">
                <a:solidFill>
                  <a:srgbClr val="000000"/>
                </a:solidFill>
                <a:latin typeface="Arial"/>
                <a:ea typeface="DejaVu Sans"/>
              </a:rPr>
              <a:t>In the top-right of the joint-plot are the customers that spends significantly but are low in numbers. So, they should be targeted to increase the sales by cross-selling. </a:t>
            </a:r>
            <a:endParaRPr lang="en-GB" sz="1400" b="0" strike="noStrike" spc="-1">
              <a:solidFill>
                <a:srgbClr val="000000"/>
              </a:solidFill>
              <a:latin typeface="Arial"/>
            </a:endParaRPr>
          </a:p>
        </p:txBody>
      </p:sp>
      <p:sp>
        <p:nvSpPr>
          <p:cNvPr id="236" name="Rectangle 235"/>
          <p:cNvSpPr/>
          <p:nvPr/>
        </p:nvSpPr>
        <p:spPr>
          <a:xfrm>
            <a:off x="204480" y="1079640"/>
            <a:ext cx="7917840" cy="608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000" b="1" strike="noStrike" spc="-1">
                <a:solidFill>
                  <a:srgbClr val="000000"/>
                </a:solidFill>
                <a:latin typeface="Open Sans"/>
                <a:ea typeface="Open Sans"/>
              </a:rPr>
              <a:t>Joint-plot based on Frequency vs Monetary</a:t>
            </a:r>
            <a:endParaRPr lang="en-GB" sz="20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237" name="Shape 6"/>
          <p:cNvSpPr/>
          <p:nvPr/>
        </p:nvSpPr>
        <p:spPr>
          <a:xfrm>
            <a:off x="-14400" y="-1908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238" name="Shape 40"/>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Model Development</a:t>
            </a:r>
            <a:endParaRPr lang="en-GB" sz="2000" b="0" strike="noStrike" spc="-1">
              <a:solidFill>
                <a:srgbClr val="000000"/>
              </a:solidFill>
              <a:latin typeface="Arial"/>
            </a:endParaRPr>
          </a:p>
        </p:txBody>
      </p:sp>
      <p:sp>
        <p:nvSpPr>
          <p:cNvPr id="239" name="Shape 48"/>
          <p:cNvSpPr/>
          <p:nvPr/>
        </p:nvSpPr>
        <p:spPr>
          <a:xfrm>
            <a:off x="204840" y="1083240"/>
            <a:ext cx="6632640" cy="53172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pPr>
            <a:endParaRPr lang="en-GB" sz="1800" b="0" strike="noStrike" spc="-1">
              <a:solidFill>
                <a:srgbClr val="000000"/>
              </a:solidFill>
              <a:latin typeface="Arial"/>
              <a:ea typeface="DejaVu Sans"/>
            </a:endParaRPr>
          </a:p>
        </p:txBody>
      </p:sp>
      <p:sp>
        <p:nvSpPr>
          <p:cNvPr id="240" name="Shape 49"/>
          <p:cNvSpPr/>
          <p:nvPr/>
        </p:nvSpPr>
        <p:spPr>
          <a:xfrm>
            <a:off x="204840" y="2164680"/>
            <a:ext cx="4131720" cy="44352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pPr>
            <a:endParaRPr lang="en-GB" sz="1800" b="0" strike="noStrike" spc="-1">
              <a:solidFill>
                <a:srgbClr val="000000"/>
              </a:solidFill>
              <a:latin typeface="Arial"/>
              <a:ea typeface="DejaVu Sans"/>
            </a:endParaRPr>
          </a:p>
        </p:txBody>
      </p:sp>
      <p:sp>
        <p:nvSpPr>
          <p:cNvPr id="241" name="Note: The data and information in this document is reflective of a hypothetical situation and client. This document is to be used for KPMG Virtual Internship purposes only. 12"/>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sp>
        <p:nvSpPr>
          <p:cNvPr id="242" name="Rectangle 241"/>
          <p:cNvSpPr/>
          <p:nvPr/>
        </p:nvSpPr>
        <p:spPr>
          <a:xfrm>
            <a:off x="179640" y="1083240"/>
            <a:ext cx="6326280" cy="428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tabLst>
                <a:tab pos="0" algn="l"/>
              </a:tabLst>
            </a:pPr>
            <a:r>
              <a:rPr lang="en-GB" sz="2000" b="1" strike="noStrike" spc="-1">
                <a:solidFill>
                  <a:srgbClr val="000000"/>
                </a:solidFill>
                <a:latin typeface="Open Sans"/>
                <a:ea typeface="Open Sans"/>
              </a:rPr>
              <a:t>Joint-plot based on Recency vs Frequency</a:t>
            </a:r>
            <a:endParaRPr lang="en-GB" sz="2000" b="0" strike="noStrike" spc="-1">
              <a:solidFill>
                <a:srgbClr val="000000"/>
              </a:solidFill>
              <a:latin typeface="Arial"/>
            </a:endParaRPr>
          </a:p>
        </p:txBody>
      </p:sp>
      <p:sp>
        <p:nvSpPr>
          <p:cNvPr id="243" name="Rectangle 242"/>
          <p:cNvSpPr/>
          <p:nvPr/>
        </p:nvSpPr>
        <p:spPr>
          <a:xfrm>
            <a:off x="359640" y="1979640"/>
            <a:ext cx="5217840" cy="205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200" b="0" strike="noStrike" spc="-1">
                <a:solidFill>
                  <a:srgbClr val="000000"/>
                </a:solidFill>
                <a:latin typeface="Open Sans"/>
                <a:ea typeface="Open Sans"/>
              </a:rPr>
              <a:t> </a:t>
            </a:r>
            <a:endParaRPr lang="en-GB" sz="1200" b="0" strike="noStrike" spc="-1">
              <a:solidFill>
                <a:srgbClr val="000000"/>
              </a:solidFill>
              <a:latin typeface="Arial"/>
            </a:endParaRPr>
          </a:p>
        </p:txBody>
      </p:sp>
      <p:pic>
        <p:nvPicPr>
          <p:cNvPr id="244" name="Picture 243"/>
          <p:cNvPicPr/>
          <p:nvPr/>
        </p:nvPicPr>
        <p:blipFill>
          <a:blip r:embed="rId2"/>
          <a:stretch/>
        </p:blipFill>
        <p:spPr>
          <a:xfrm>
            <a:off x="5939280" y="1799640"/>
            <a:ext cx="2883240" cy="3058560"/>
          </a:xfrm>
          <a:prstGeom prst="rect">
            <a:avLst/>
          </a:prstGeom>
          <a:ln w="0">
            <a:noFill/>
          </a:ln>
        </p:spPr>
      </p:pic>
      <p:sp>
        <p:nvSpPr>
          <p:cNvPr id="245" name="Rectangle 244"/>
          <p:cNvSpPr/>
          <p:nvPr/>
        </p:nvSpPr>
        <p:spPr>
          <a:xfrm>
            <a:off x="359640" y="1852560"/>
            <a:ext cx="5218560" cy="227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400" b="0" strike="noStrike" spc="-1">
                <a:solidFill>
                  <a:srgbClr val="000000"/>
                </a:solidFill>
                <a:latin typeface="Arial"/>
                <a:ea typeface="DejaVu Sans"/>
              </a:rPr>
              <a:t>In the joint-plot, the top-left position denotes high frequency and  high recency with customers who are active and engaged.</a:t>
            </a:r>
            <a:endParaRPr lang="en-GB" sz="1400" b="0" strike="noStrike" spc="-1">
              <a:solidFill>
                <a:srgbClr val="000000"/>
              </a:solidFill>
              <a:latin typeface="Arial"/>
            </a:endParaRPr>
          </a:p>
          <a:p>
            <a:pPr>
              <a:lnSpc>
                <a:spcPct val="100000"/>
              </a:lnSpc>
            </a:pPr>
            <a:r>
              <a:rPr lang="en-GB" sz="1400" b="0" strike="noStrike" spc="-1">
                <a:solidFill>
                  <a:srgbClr val="000000"/>
                </a:solidFill>
                <a:latin typeface="Arial"/>
                <a:ea typeface="DejaVu Sans"/>
              </a:rPr>
              <a:t>The transaction made by these customers are recent and frequent.</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en-GB" sz="1400" b="0" strike="noStrike" spc="-1">
                <a:solidFill>
                  <a:srgbClr val="000000"/>
                </a:solidFill>
                <a:latin typeface="Arial"/>
                <a:ea typeface="DejaVu Sans"/>
              </a:rPr>
              <a:t>In the joint-plot, the bottom-left position denotes low frequency customers who made transactions recently who represent new customers. Business and marketing heads should focus on nurturing the relationship with them and encourage their number of purchases by increasing their engagement.</a:t>
            </a:r>
            <a:endParaRPr lang="en-GB" sz="1400" b="0" strike="noStrike" spc="-1">
              <a:solidFill>
                <a:srgbClr val="000000"/>
              </a:solidFill>
              <a:latin typeface="Arial"/>
            </a:endParaRPr>
          </a:p>
          <a:p>
            <a:pPr>
              <a:lnSpc>
                <a:spcPct val="100000"/>
              </a:lnSpc>
            </a:pPr>
            <a:r>
              <a:rPr lang="en-GB" sz="1400" b="0" strike="noStrike" spc="-1">
                <a:solidFill>
                  <a:srgbClr val="000000"/>
                </a:solidFill>
                <a:latin typeface="Arial"/>
                <a:ea typeface="DejaVu Sans"/>
              </a:rPr>
              <a:t> </a:t>
            </a:r>
            <a:endParaRPr lang="en-GB" sz="14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246" name="Shape 97"/>
          <p:cNvSpPr/>
          <p:nvPr/>
        </p:nvSpPr>
        <p:spPr>
          <a:xfrm>
            <a:off x="-14400" y="-1908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247" name="Shape 98"/>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Model Development</a:t>
            </a:r>
            <a:endParaRPr lang="en-GB" sz="2000" b="0" strike="noStrike" spc="-1">
              <a:solidFill>
                <a:srgbClr val="000000"/>
              </a:solidFill>
              <a:latin typeface="Arial"/>
            </a:endParaRPr>
          </a:p>
        </p:txBody>
      </p:sp>
      <p:sp>
        <p:nvSpPr>
          <p:cNvPr id="248" name="Shape 99"/>
          <p:cNvSpPr/>
          <p:nvPr/>
        </p:nvSpPr>
        <p:spPr>
          <a:xfrm>
            <a:off x="204840" y="1080000"/>
            <a:ext cx="4652640" cy="88380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2000" b="1" strike="noStrike" spc="-1">
                <a:solidFill>
                  <a:srgbClr val="000000"/>
                </a:solidFill>
                <a:latin typeface="Open Sans"/>
                <a:ea typeface="Open Sans"/>
              </a:rPr>
              <a:t>Customer Segmentation in the dataset</a:t>
            </a:r>
            <a:endParaRPr lang="en-GB" sz="2000" b="0" strike="noStrike" spc="-1">
              <a:solidFill>
                <a:srgbClr val="000000"/>
              </a:solidFill>
              <a:latin typeface="Arial"/>
            </a:endParaRPr>
          </a:p>
        </p:txBody>
      </p:sp>
      <p:sp>
        <p:nvSpPr>
          <p:cNvPr id="249" name="Shape 100"/>
          <p:cNvSpPr/>
          <p:nvPr/>
        </p:nvSpPr>
        <p:spPr>
          <a:xfrm>
            <a:off x="204840" y="2164680"/>
            <a:ext cx="4131720" cy="149508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1500" b="0" strike="noStrike" spc="-1">
                <a:solidFill>
                  <a:srgbClr val="000000"/>
                </a:solidFill>
                <a:latin typeface="Open Sans"/>
                <a:ea typeface="Open Sans"/>
              </a:rPr>
              <a:t>The customer profile column is created by creating the Customer profile ranking. These ranks include Bronze, Silver, Gold and Platinum.</a:t>
            </a:r>
            <a:endParaRPr lang="en-GB" sz="1500" b="0" strike="noStrike" spc="-1">
              <a:solidFill>
                <a:srgbClr val="000000"/>
              </a:solidFill>
              <a:latin typeface="Arial"/>
            </a:endParaRPr>
          </a:p>
          <a:p>
            <a:pPr>
              <a:lnSpc>
                <a:spcPct val="115000"/>
              </a:lnSpc>
              <a:tabLst>
                <a:tab pos="0" algn="l"/>
              </a:tabLst>
            </a:pPr>
            <a:endParaRPr lang="en-GB" sz="1500" b="0" strike="noStrike" spc="-1">
              <a:solidFill>
                <a:srgbClr val="000000"/>
              </a:solidFill>
              <a:latin typeface="Arial"/>
            </a:endParaRPr>
          </a:p>
        </p:txBody>
      </p:sp>
      <p:sp>
        <p:nvSpPr>
          <p:cNvPr id="250" name="Note: The data and information in this document is reflective of a hypothetical situation and client. This document is to be used for KPMG Virtual Internship purposes only."/>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pic>
        <p:nvPicPr>
          <p:cNvPr id="251" name="Picture 250"/>
          <p:cNvPicPr/>
          <p:nvPr/>
        </p:nvPicPr>
        <p:blipFill>
          <a:blip r:embed="rId2"/>
          <a:stretch/>
        </p:blipFill>
        <p:spPr>
          <a:xfrm>
            <a:off x="5039640" y="1085040"/>
            <a:ext cx="3271680" cy="341316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252" name="Shape 7"/>
          <p:cNvSpPr/>
          <p:nvPr/>
        </p:nvSpPr>
        <p:spPr>
          <a:xfrm>
            <a:off x="-14400" y="-1908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253" name="Shape 41"/>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Model Development</a:t>
            </a:r>
            <a:endParaRPr lang="en-GB" sz="2000" b="0" strike="noStrike" spc="-1">
              <a:solidFill>
                <a:srgbClr val="000000"/>
              </a:solidFill>
              <a:latin typeface="Arial"/>
            </a:endParaRPr>
          </a:p>
        </p:txBody>
      </p:sp>
      <p:sp>
        <p:nvSpPr>
          <p:cNvPr id="254" name="Shape 42"/>
          <p:cNvSpPr/>
          <p:nvPr/>
        </p:nvSpPr>
        <p:spPr>
          <a:xfrm>
            <a:off x="204840" y="900000"/>
            <a:ext cx="8613000" cy="53316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2000" b="1" strike="noStrike" spc="-1">
                <a:solidFill>
                  <a:srgbClr val="000000"/>
                </a:solidFill>
                <a:latin typeface="Open Sans"/>
                <a:ea typeface="Open Sans"/>
              </a:rPr>
              <a:t>Customer Segmentation – Target Potential Customers </a:t>
            </a:r>
            <a:endParaRPr lang="en-GB" sz="2000" b="0" strike="noStrike" spc="-1">
              <a:solidFill>
                <a:srgbClr val="000000"/>
              </a:solidFill>
              <a:latin typeface="Arial"/>
            </a:endParaRPr>
          </a:p>
        </p:txBody>
      </p:sp>
      <p:sp>
        <p:nvSpPr>
          <p:cNvPr id="255" name="Note: The data and information in this document is reflective of a hypothetical situation and client. This document is to be used for KPMG Virtual Internship purposes only. 10"/>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sp>
        <p:nvSpPr>
          <p:cNvPr id="256" name="Rectangle 255"/>
          <p:cNvSpPr/>
          <p:nvPr/>
        </p:nvSpPr>
        <p:spPr>
          <a:xfrm>
            <a:off x="1079640" y="1619640"/>
            <a:ext cx="6298200" cy="2338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400" b="0" strike="noStrike" spc="-1">
                <a:solidFill>
                  <a:srgbClr val="000000"/>
                </a:solidFill>
                <a:latin typeface="Arial"/>
                <a:ea typeface="DejaVu Sans"/>
              </a:rPr>
              <a:t>In the new customer list, following customers should be focused :</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marL="216000" indent="-216000">
              <a:lnSpc>
                <a:spcPct val="100000"/>
              </a:lnSpc>
              <a:buClr>
                <a:srgbClr val="000000"/>
              </a:buClr>
              <a:buSzPct val="25000"/>
              <a:buFont typeface="Wingdings" charset="2"/>
              <a:buChar char=""/>
            </a:pPr>
            <a:r>
              <a:rPr lang="en-GB" sz="1400" b="0" strike="noStrike" spc="-1">
                <a:solidFill>
                  <a:srgbClr val="000000"/>
                </a:solidFill>
                <a:latin typeface="Arial"/>
                <a:ea typeface="DejaVu Sans"/>
              </a:rPr>
              <a:t>Customers in the age-group 31-50.</a:t>
            </a:r>
            <a:endParaRPr lang="en-GB" sz="1400" b="0" strike="noStrike" spc="-1">
              <a:solidFill>
                <a:srgbClr val="000000"/>
              </a:solidFill>
              <a:latin typeface="Arial"/>
            </a:endParaRPr>
          </a:p>
          <a:p>
            <a:pPr marL="216000" indent="-216000">
              <a:lnSpc>
                <a:spcPct val="100000"/>
              </a:lnSpc>
              <a:buClr>
                <a:srgbClr val="000000"/>
              </a:buClr>
              <a:buSzPct val="25000"/>
              <a:buFont typeface="Wingdings" charset="2"/>
              <a:buChar char=""/>
            </a:pPr>
            <a:r>
              <a:rPr lang="en-GB" sz="1400" b="0" strike="noStrike" spc="-1">
                <a:solidFill>
                  <a:srgbClr val="000000"/>
                </a:solidFill>
                <a:latin typeface="Arial"/>
                <a:ea typeface="DejaVu Sans"/>
              </a:rPr>
              <a:t>Mass customers in the wealth segment.</a:t>
            </a:r>
            <a:endParaRPr lang="en-GB" sz="1400" b="0" strike="noStrike" spc="-1">
              <a:solidFill>
                <a:srgbClr val="000000"/>
              </a:solidFill>
              <a:latin typeface="Arial"/>
            </a:endParaRPr>
          </a:p>
          <a:p>
            <a:pPr marL="216000" indent="-216000">
              <a:lnSpc>
                <a:spcPct val="100000"/>
              </a:lnSpc>
              <a:buClr>
                <a:srgbClr val="000000"/>
              </a:buClr>
              <a:buSzPct val="25000"/>
              <a:buFont typeface="Wingdings" charset="2"/>
              <a:buChar char=""/>
            </a:pPr>
            <a:r>
              <a:rPr lang="en-GB" sz="1400" b="0" strike="noStrike" spc="-1">
                <a:solidFill>
                  <a:srgbClr val="000000"/>
                </a:solidFill>
                <a:latin typeface="Arial"/>
                <a:ea typeface="DejaVu Sans"/>
              </a:rPr>
              <a:t>Most of the high value customers are females compared to males.</a:t>
            </a:r>
            <a:endParaRPr lang="en-GB" sz="1400" b="0" strike="noStrike" spc="-1">
              <a:solidFill>
                <a:srgbClr val="000000"/>
              </a:solidFill>
              <a:latin typeface="Arial"/>
            </a:endParaRPr>
          </a:p>
          <a:p>
            <a:pPr marL="216000" indent="-216000">
              <a:lnSpc>
                <a:spcPct val="100000"/>
              </a:lnSpc>
              <a:buClr>
                <a:srgbClr val="000000"/>
              </a:buClr>
              <a:buSzPct val="25000"/>
              <a:buFont typeface="Wingdings" charset="2"/>
              <a:buChar char=""/>
            </a:pPr>
            <a:r>
              <a:rPr lang="en-GB" sz="1400" b="0" strike="noStrike" spc="-1">
                <a:solidFill>
                  <a:srgbClr val="000000"/>
                </a:solidFill>
                <a:latin typeface="Arial"/>
                <a:ea typeface="DejaVu Sans"/>
              </a:rPr>
              <a:t>Customers working in manufacturing, financial services and health sector.</a:t>
            </a:r>
            <a:endParaRPr lang="en-GB" sz="1400" b="0" strike="noStrike" spc="-1">
              <a:solidFill>
                <a:srgbClr val="000000"/>
              </a:solidFill>
              <a:latin typeface="Arial"/>
            </a:endParaRPr>
          </a:p>
          <a:p>
            <a:pPr marL="216000" indent="-216000">
              <a:lnSpc>
                <a:spcPct val="100000"/>
              </a:lnSpc>
              <a:buClr>
                <a:srgbClr val="000000"/>
              </a:buClr>
              <a:buSzPct val="25000"/>
              <a:buFont typeface="Wingdings" charset="2"/>
              <a:buChar char=""/>
            </a:pPr>
            <a:r>
              <a:rPr lang="en-GB" sz="1400" b="0" strike="noStrike" spc="-1">
                <a:solidFill>
                  <a:srgbClr val="000000"/>
                </a:solidFill>
                <a:latin typeface="Arial"/>
                <a:ea typeface="DejaVu Sans"/>
              </a:rPr>
              <a:t>Customers living in the New South Wales and Victoria.</a:t>
            </a:r>
            <a:endParaRPr lang="en-GB" sz="14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257" name="Shape 50"/>
          <p:cNvSpPr/>
          <p:nvPr/>
        </p:nvSpPr>
        <p:spPr>
          <a:xfrm>
            <a:off x="-20880" y="-612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258" name="Shape 51"/>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Interpretation</a:t>
            </a:r>
            <a:endParaRPr lang="en-GB" sz="2000" b="0" strike="noStrike" spc="-1">
              <a:solidFill>
                <a:srgbClr val="000000"/>
              </a:solidFill>
              <a:latin typeface="Arial"/>
            </a:endParaRPr>
          </a:p>
        </p:txBody>
      </p:sp>
      <p:sp>
        <p:nvSpPr>
          <p:cNvPr id="259" name="Shape 52"/>
          <p:cNvSpPr/>
          <p:nvPr/>
        </p:nvSpPr>
        <p:spPr>
          <a:xfrm>
            <a:off x="204480" y="1083240"/>
            <a:ext cx="8562240" cy="88380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2000" b="1" strike="noStrike" spc="-1">
                <a:solidFill>
                  <a:srgbClr val="000000"/>
                </a:solidFill>
                <a:latin typeface="Open Sans"/>
                <a:ea typeface="Open Sans"/>
              </a:rPr>
              <a:t>Potential Customers to target from the New Customers</a:t>
            </a:r>
            <a:endParaRPr lang="en-GB" sz="2000" b="0" strike="noStrike" spc="-1">
              <a:solidFill>
                <a:srgbClr val="000000"/>
              </a:solidFill>
              <a:latin typeface="Arial"/>
            </a:endParaRPr>
          </a:p>
          <a:p>
            <a:pPr>
              <a:lnSpc>
                <a:spcPct val="115000"/>
              </a:lnSpc>
              <a:tabLst>
                <a:tab pos="0" algn="l"/>
              </a:tabLst>
            </a:pPr>
            <a:r>
              <a:rPr lang="en-GB" sz="2000" b="1" strike="noStrike" spc="-1">
                <a:solidFill>
                  <a:srgbClr val="000000"/>
                </a:solidFill>
                <a:latin typeface="Open Sans"/>
                <a:ea typeface="Open Sans"/>
              </a:rPr>
              <a:t>List Dataset.</a:t>
            </a:r>
            <a:endParaRPr lang="en-GB" sz="2000" b="0" strike="noStrike" spc="-1">
              <a:solidFill>
                <a:srgbClr val="000000"/>
              </a:solidFill>
              <a:latin typeface="Arial"/>
            </a:endParaRPr>
          </a:p>
        </p:txBody>
      </p:sp>
      <p:sp>
        <p:nvSpPr>
          <p:cNvPr id="260" name="Shape 53"/>
          <p:cNvSpPr/>
          <p:nvPr/>
        </p:nvSpPr>
        <p:spPr>
          <a:xfrm>
            <a:off x="539280" y="2532600"/>
            <a:ext cx="4131720" cy="7052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endParaRPr lang="en-GB" sz="1800" b="0" strike="noStrike" spc="-1">
              <a:solidFill>
                <a:srgbClr val="000000"/>
              </a:solidFill>
              <a:latin typeface="Arial"/>
              <a:ea typeface="DejaVu Sans"/>
            </a:endParaRPr>
          </a:p>
        </p:txBody>
      </p:sp>
      <p:sp>
        <p:nvSpPr>
          <p:cNvPr id="261" name="Note: The data and information in this document is reflective of a hypothetical situation and client. This document is to be used for KPMG Virtual Internship purposes only. 13"/>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pic>
        <p:nvPicPr>
          <p:cNvPr id="262" name="Picture 261"/>
          <p:cNvPicPr/>
          <p:nvPr/>
        </p:nvPicPr>
        <p:blipFill>
          <a:blip r:embed="rId2"/>
          <a:stretch/>
        </p:blipFill>
        <p:spPr>
          <a:xfrm>
            <a:off x="448560" y="1966680"/>
            <a:ext cx="6929280" cy="280944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31" name="Shape 63"/>
          <p:cNvSpPr/>
          <p:nvPr/>
        </p:nvSpPr>
        <p:spPr>
          <a:xfrm>
            <a:off x="-14400" y="-1908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132" name="Shape 64"/>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Overview and Structure</a:t>
            </a:r>
            <a:endParaRPr lang="en-GB" sz="2000" b="0" strike="noStrike" spc="-1">
              <a:solidFill>
                <a:srgbClr val="000000"/>
              </a:solidFill>
              <a:latin typeface="Arial"/>
            </a:endParaRPr>
          </a:p>
        </p:txBody>
      </p:sp>
      <p:sp>
        <p:nvSpPr>
          <p:cNvPr id="133" name="Shape 65"/>
          <p:cNvSpPr/>
          <p:nvPr/>
        </p:nvSpPr>
        <p:spPr>
          <a:xfrm>
            <a:off x="343440" y="1211040"/>
            <a:ext cx="5456520" cy="1585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457200" indent="-355680">
              <a:lnSpc>
                <a:spcPct val="115000"/>
              </a:lnSpc>
              <a:buClr>
                <a:srgbClr val="000000"/>
              </a:buClr>
              <a:buFont typeface="StarSymbol"/>
              <a:buAutoNum type="arabicPeriod"/>
            </a:pPr>
            <a:r>
              <a:rPr lang="en-GB" sz="2000" b="0" strike="noStrike" spc="-1">
                <a:solidFill>
                  <a:srgbClr val="000000"/>
                </a:solidFill>
                <a:latin typeface="Open Sans"/>
                <a:ea typeface="Open Sans"/>
              </a:rPr>
              <a:t>Introduction</a:t>
            </a:r>
            <a:endParaRPr lang="en-GB" sz="2000" b="0" strike="noStrike" spc="-1">
              <a:solidFill>
                <a:srgbClr val="000000"/>
              </a:solidFill>
              <a:latin typeface="Arial"/>
            </a:endParaRPr>
          </a:p>
          <a:p>
            <a:pPr marL="457200" indent="-355680">
              <a:lnSpc>
                <a:spcPct val="115000"/>
              </a:lnSpc>
              <a:buClr>
                <a:srgbClr val="000000"/>
              </a:buClr>
              <a:buFont typeface="StarSymbol"/>
              <a:buAutoNum type="arabicPeriod"/>
            </a:pPr>
            <a:r>
              <a:rPr lang="en-GB" sz="2000" b="0" strike="noStrike" spc="-1">
                <a:solidFill>
                  <a:srgbClr val="000000"/>
                </a:solidFill>
                <a:latin typeface="Open Sans"/>
                <a:ea typeface="Open Sans"/>
              </a:rPr>
              <a:t>Data Exploration</a:t>
            </a:r>
            <a:endParaRPr lang="en-GB" sz="2000" b="0" strike="noStrike" spc="-1">
              <a:solidFill>
                <a:srgbClr val="000000"/>
              </a:solidFill>
              <a:latin typeface="Arial"/>
            </a:endParaRPr>
          </a:p>
          <a:p>
            <a:pPr marL="457200" indent="-355680">
              <a:lnSpc>
                <a:spcPct val="115000"/>
              </a:lnSpc>
              <a:buClr>
                <a:srgbClr val="000000"/>
              </a:buClr>
              <a:buFont typeface="StarSymbol"/>
              <a:buAutoNum type="arabicPeriod"/>
            </a:pPr>
            <a:r>
              <a:rPr lang="en-GB" sz="2000" b="0" strike="noStrike" spc="-1">
                <a:solidFill>
                  <a:srgbClr val="000000"/>
                </a:solidFill>
                <a:latin typeface="Open Sans"/>
                <a:ea typeface="Open Sans"/>
              </a:rPr>
              <a:t>Model Development</a:t>
            </a:r>
            <a:endParaRPr lang="en-GB" sz="2000" b="0" strike="noStrike" spc="-1">
              <a:solidFill>
                <a:srgbClr val="000000"/>
              </a:solidFill>
              <a:latin typeface="Arial"/>
            </a:endParaRPr>
          </a:p>
          <a:p>
            <a:pPr marL="457200" indent="-355680">
              <a:lnSpc>
                <a:spcPct val="115000"/>
              </a:lnSpc>
              <a:buClr>
                <a:srgbClr val="000000"/>
              </a:buClr>
              <a:buFont typeface="StarSymbol"/>
              <a:buAutoNum type="arabicPeriod"/>
            </a:pPr>
            <a:r>
              <a:rPr lang="en-GB" sz="2000" b="0" strike="noStrike" spc="-1">
                <a:solidFill>
                  <a:srgbClr val="000000"/>
                </a:solidFill>
                <a:latin typeface="Open Sans"/>
                <a:ea typeface="Open Sans"/>
              </a:rPr>
              <a:t>Interpretation</a:t>
            </a:r>
            <a:endParaRPr lang="en-GB" sz="2000" b="0" strike="noStrike" spc="-1">
              <a:solidFill>
                <a:srgbClr val="000000"/>
              </a:solidFill>
              <a:latin typeface="Arial"/>
            </a:endParaRPr>
          </a:p>
        </p:txBody>
      </p:sp>
      <p:sp>
        <p:nvSpPr>
          <p:cNvPr id="134" name="Note: The data and information in this document is reflective of a hypothetical situation and client. This document is to be used for KPMG Virtual Internship purposes only."/>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106"/>
          <p:cNvSpPr/>
          <p:nvPr/>
        </p:nvSpPr>
        <p:spPr>
          <a:xfrm rot="10800000" flipH="1">
            <a:off x="-360" y="2880"/>
            <a:ext cx="9160200" cy="5145840"/>
          </a:xfrm>
          <a:custGeom>
            <a:avLst/>
            <a:gdLst>
              <a:gd name="textAreaLeft" fmla="*/ 1440 w 9160200"/>
              <a:gd name="textAreaRight" fmla="*/ 9164520 w 9160200"/>
              <a:gd name="textAreaTop" fmla="*/ 0 h 5145840"/>
              <a:gd name="textAreaBottom" fmla="*/ 5148720 h 5145840"/>
            </a:gdLst>
            <a:ahLst/>
            <a:cxnLst/>
            <a:rect l="textAreaLeft" t="textAreaTop" r="textAreaRight" b="textAreaBottom"/>
            <a:pathLst>
              <a:path w="21600" h="21600">
                <a:moveTo>
                  <a:pt x="0" y="0"/>
                </a:moveTo>
                <a:lnTo>
                  <a:pt x="16564" y="0"/>
                </a:lnTo>
                <a:lnTo>
                  <a:pt x="21600" y="8964"/>
                </a:lnTo>
                <a:lnTo>
                  <a:pt x="21600" y="21600"/>
                </a:lnTo>
                <a:lnTo>
                  <a:pt x="0" y="21600"/>
                </a:lnTo>
                <a:close/>
              </a:path>
            </a:pathLst>
          </a:custGeom>
          <a:gradFill rotWithShape="0">
            <a:gsLst>
              <a:gs pos="0">
                <a:srgbClr val="1077D2"/>
              </a:gs>
              <a:gs pos="100000">
                <a:srgbClr val="093153"/>
              </a:gs>
            </a:gsLst>
            <a:lin ang="1206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264" name="Shape 107"/>
          <p:cNvSpPr/>
          <p:nvPr/>
        </p:nvSpPr>
        <p:spPr>
          <a:xfrm>
            <a:off x="537480" y="1895040"/>
            <a:ext cx="3949920" cy="7160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3500" b="0" strike="noStrike" spc="-1">
                <a:solidFill>
                  <a:srgbClr val="FFFFFF"/>
                </a:solidFill>
                <a:latin typeface="Open Sans Extrabold"/>
                <a:ea typeface="Open Sans Extrabold"/>
              </a:rPr>
              <a:t>Thank you.</a:t>
            </a:r>
            <a:endParaRPr lang="en-GB" sz="3500" b="0" strike="noStrike" spc="-1">
              <a:solidFill>
                <a:srgbClr val="000000"/>
              </a:solidFill>
              <a:latin typeface="Arial"/>
            </a:endParaRPr>
          </a:p>
        </p:txBody>
      </p:sp>
      <p:sp>
        <p:nvSpPr>
          <p:cNvPr id="265" name="Note: The data and information in this document is reflective of a hypothetical situation and client. This document is to be used for KPMG Virtual Internship purposes only."/>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35" name="Shape 70"/>
          <p:cNvSpPr/>
          <p:nvPr/>
        </p:nvSpPr>
        <p:spPr>
          <a:xfrm>
            <a:off x="-14400" y="-1908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136" name="Shape 71"/>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Introduction</a:t>
            </a:r>
            <a:endParaRPr lang="en-GB" sz="2000" b="0" strike="noStrike" spc="-1">
              <a:solidFill>
                <a:srgbClr val="000000"/>
              </a:solidFill>
              <a:latin typeface="Arial"/>
            </a:endParaRPr>
          </a:p>
        </p:txBody>
      </p:sp>
      <p:sp>
        <p:nvSpPr>
          <p:cNvPr id="137" name="Shape 72"/>
          <p:cNvSpPr/>
          <p:nvPr/>
        </p:nvSpPr>
        <p:spPr>
          <a:xfrm>
            <a:off x="204480" y="1083240"/>
            <a:ext cx="8562240" cy="53316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2000" b="1" strike="noStrike" spc="-1">
                <a:solidFill>
                  <a:srgbClr val="000000"/>
                </a:solidFill>
                <a:latin typeface="Open Sans"/>
                <a:ea typeface="Open Sans"/>
              </a:rPr>
              <a:t>Analyse the Data and recommend Potential Customers.</a:t>
            </a:r>
            <a:endParaRPr lang="en-GB" sz="2000" b="0" strike="noStrike" spc="-1">
              <a:solidFill>
                <a:srgbClr val="000000"/>
              </a:solidFill>
              <a:latin typeface="Arial"/>
            </a:endParaRPr>
          </a:p>
        </p:txBody>
      </p:sp>
      <p:sp>
        <p:nvSpPr>
          <p:cNvPr id="138" name="Shape 73"/>
          <p:cNvSpPr/>
          <p:nvPr/>
        </p:nvSpPr>
        <p:spPr>
          <a:xfrm>
            <a:off x="359640" y="1610280"/>
            <a:ext cx="4131720" cy="25448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marL="216000" indent="-216000">
              <a:lnSpc>
                <a:spcPct val="115000"/>
              </a:lnSpc>
              <a:buClr>
                <a:srgbClr val="000000"/>
              </a:buClr>
              <a:buSzPct val="35000"/>
              <a:buFont typeface="Wingdings" charset="2"/>
              <a:buChar char=""/>
              <a:tabLst>
                <a:tab pos="0" algn="l"/>
              </a:tabLst>
            </a:pPr>
            <a:r>
              <a:rPr lang="en-GB" sz="1500" b="0" strike="noStrike" spc="-1">
                <a:solidFill>
                  <a:srgbClr val="000000"/>
                </a:solidFill>
                <a:latin typeface="Open Sans"/>
                <a:ea typeface="Open Sans"/>
              </a:rPr>
              <a:t>Aims and Objective: </a:t>
            </a:r>
            <a:endParaRPr lang="en-GB" sz="1500" b="0" strike="noStrike" spc="-1">
              <a:solidFill>
                <a:srgbClr val="000000"/>
              </a:solidFill>
              <a:latin typeface="Arial"/>
            </a:endParaRPr>
          </a:p>
          <a:p>
            <a:pPr marL="216000" indent="-216000">
              <a:lnSpc>
                <a:spcPct val="115000"/>
              </a:lnSpc>
              <a:buClr>
                <a:srgbClr val="000000"/>
              </a:buClr>
              <a:buSzPct val="35000"/>
              <a:buFont typeface="Wingdings" charset="2"/>
              <a:buChar char=""/>
              <a:tabLst>
                <a:tab pos="0" algn="l"/>
              </a:tabLst>
            </a:pPr>
            <a:r>
              <a:rPr lang="en-GB" sz="1500" b="0" strike="noStrike" spc="-1">
                <a:solidFill>
                  <a:srgbClr val="000000"/>
                </a:solidFill>
                <a:latin typeface="Open Sans"/>
                <a:ea typeface="Open Sans"/>
              </a:rPr>
              <a:t>To study, explore and analyse the data.</a:t>
            </a:r>
            <a:endParaRPr lang="en-GB" sz="1500" b="0" strike="noStrike" spc="-1">
              <a:solidFill>
                <a:srgbClr val="000000"/>
              </a:solidFill>
              <a:latin typeface="Arial"/>
            </a:endParaRPr>
          </a:p>
          <a:p>
            <a:pPr marL="216000" indent="-216000">
              <a:lnSpc>
                <a:spcPct val="115000"/>
              </a:lnSpc>
              <a:buClr>
                <a:srgbClr val="000000"/>
              </a:buClr>
              <a:buSzPct val="35000"/>
              <a:buFont typeface="Wingdings" charset="2"/>
              <a:buChar char=""/>
              <a:tabLst>
                <a:tab pos="0" algn="l"/>
              </a:tabLst>
            </a:pPr>
            <a:r>
              <a:rPr lang="en-GB" sz="1500" b="0" strike="noStrike" spc="-1">
                <a:solidFill>
                  <a:srgbClr val="000000"/>
                </a:solidFill>
                <a:latin typeface="Open Sans"/>
                <a:ea typeface="Open Sans"/>
              </a:rPr>
              <a:t>To visualise the data in a meaningful way.</a:t>
            </a:r>
            <a:endParaRPr lang="en-GB" sz="1500" b="0" strike="noStrike" spc="-1">
              <a:solidFill>
                <a:srgbClr val="000000"/>
              </a:solidFill>
              <a:latin typeface="Arial"/>
            </a:endParaRPr>
          </a:p>
          <a:p>
            <a:pPr marL="216000" indent="-216000">
              <a:lnSpc>
                <a:spcPct val="115000"/>
              </a:lnSpc>
              <a:buClr>
                <a:srgbClr val="000000"/>
              </a:buClr>
              <a:buSzPct val="35000"/>
              <a:buFont typeface="Wingdings" charset="2"/>
              <a:buChar char=""/>
              <a:tabLst>
                <a:tab pos="0" algn="l"/>
              </a:tabLst>
            </a:pPr>
            <a:r>
              <a:rPr lang="en-GB" sz="1500" b="0" strike="noStrike" spc="-1">
                <a:solidFill>
                  <a:srgbClr val="000000"/>
                </a:solidFill>
                <a:latin typeface="Open Sans"/>
                <a:ea typeface="Open Sans"/>
              </a:rPr>
              <a:t>Determine ways to boost the sales of Spyrocket Central Pty Ltd.</a:t>
            </a:r>
            <a:endParaRPr lang="en-GB" sz="1500" b="0" strike="noStrike" spc="-1">
              <a:solidFill>
                <a:srgbClr val="000000"/>
              </a:solidFill>
              <a:latin typeface="Arial"/>
            </a:endParaRPr>
          </a:p>
          <a:p>
            <a:pPr marL="216000" indent="-216000">
              <a:lnSpc>
                <a:spcPct val="115000"/>
              </a:lnSpc>
              <a:buClr>
                <a:srgbClr val="000000"/>
              </a:buClr>
              <a:buSzPct val="35000"/>
              <a:buFont typeface="Wingdings" charset="2"/>
              <a:buChar char=""/>
              <a:tabLst>
                <a:tab pos="0" algn="l"/>
              </a:tabLst>
            </a:pPr>
            <a:r>
              <a:rPr lang="en-GB" sz="1500" b="0" strike="noStrike" spc="-1">
                <a:solidFill>
                  <a:srgbClr val="000000"/>
                </a:solidFill>
                <a:latin typeface="Open Sans"/>
                <a:ea typeface="Open Sans"/>
              </a:rPr>
              <a:t>Aim to know the Potential Customers that increase the sales.</a:t>
            </a:r>
            <a:endParaRPr lang="en-GB" sz="1500" b="0" strike="noStrike" spc="-1">
              <a:solidFill>
                <a:srgbClr val="000000"/>
              </a:solidFill>
              <a:latin typeface="Arial"/>
            </a:endParaRPr>
          </a:p>
        </p:txBody>
      </p:sp>
      <p:sp>
        <p:nvSpPr>
          <p:cNvPr id="139" name="Note: The data and information in this document is reflective of a hypothetical situation and client. This document is to be used for KPMG Virtual Internship purposes only."/>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sp>
        <p:nvSpPr>
          <p:cNvPr id="140" name="Shape 1"/>
          <p:cNvSpPr/>
          <p:nvPr/>
        </p:nvSpPr>
        <p:spPr>
          <a:xfrm>
            <a:off x="-14400" y="-1908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141" name="Shape 2"/>
          <p:cNvSpPr/>
          <p:nvPr/>
        </p:nvSpPr>
        <p:spPr>
          <a:xfrm>
            <a:off x="360" y="-612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2000" b="1" strike="noStrike" spc="-1">
                <a:solidFill>
                  <a:srgbClr val="FFFFFF"/>
                </a:solidFill>
                <a:latin typeface="Arial"/>
                <a:ea typeface="Arial"/>
              </a:rPr>
              <a:t>    Introduction</a:t>
            </a:r>
            <a:endParaRPr lang="en-GB" sz="2000" b="0" strike="noStrike" spc="-1">
              <a:solidFill>
                <a:srgbClr val="000000"/>
              </a:solidFill>
              <a:latin typeface="Arial"/>
            </a:endParaRPr>
          </a:p>
        </p:txBody>
      </p:sp>
      <p:sp>
        <p:nvSpPr>
          <p:cNvPr id="142" name="Rectangle 141"/>
          <p:cNvSpPr/>
          <p:nvPr/>
        </p:nvSpPr>
        <p:spPr>
          <a:xfrm>
            <a:off x="3754800" y="2388600"/>
            <a:ext cx="1662840" cy="37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3" name="Rectangle 142"/>
          <p:cNvSpPr/>
          <p:nvPr/>
        </p:nvSpPr>
        <p:spPr>
          <a:xfrm>
            <a:off x="4493160" y="1643040"/>
            <a:ext cx="4478760" cy="270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800" b="0" strike="noStrike" spc="-1">
                <a:solidFill>
                  <a:srgbClr val="000000"/>
                </a:solidFill>
                <a:latin typeface="Liberation Sans Narrow"/>
                <a:ea typeface="DejaVu Sans"/>
              </a:rPr>
              <a:t>Data Analysis Approach:</a:t>
            </a:r>
            <a:endParaRPr lang="en-GB" sz="1800" b="0" strike="noStrike" spc="-1">
              <a:solidFill>
                <a:srgbClr val="000000"/>
              </a:solidFill>
              <a:latin typeface="Arial"/>
            </a:endParaRPr>
          </a:p>
          <a:p>
            <a:pPr marL="216000" indent="-216000">
              <a:lnSpc>
                <a:spcPct val="100000"/>
              </a:lnSpc>
              <a:buClr>
                <a:srgbClr val="000000"/>
              </a:buClr>
              <a:buSzPct val="35000"/>
              <a:buFont typeface="Wingdings" charset="2"/>
              <a:buChar char=""/>
            </a:pPr>
            <a:r>
              <a:rPr lang="en-GB" sz="1800" b="0" strike="noStrike" spc="-1">
                <a:solidFill>
                  <a:srgbClr val="000000"/>
                </a:solidFill>
                <a:latin typeface="Liberation Sans Narrow"/>
                <a:ea typeface="DejaVu Sans"/>
              </a:rPr>
              <a:t>Age Distribution of Customers to maximum profit.</a:t>
            </a:r>
            <a:endParaRPr lang="en-GB" sz="1800" b="0" strike="noStrike" spc="-1">
              <a:solidFill>
                <a:srgbClr val="000000"/>
              </a:solidFill>
              <a:latin typeface="Arial"/>
            </a:endParaRPr>
          </a:p>
          <a:p>
            <a:pPr marL="216000" indent="-216000">
              <a:lnSpc>
                <a:spcPct val="100000"/>
              </a:lnSpc>
              <a:buClr>
                <a:srgbClr val="000000"/>
              </a:buClr>
              <a:buSzPct val="35000"/>
              <a:buFont typeface="Wingdings" charset="2"/>
              <a:buChar char=""/>
            </a:pPr>
            <a:r>
              <a:rPr lang="en-GB" sz="1800" b="0" strike="noStrike" spc="-1">
                <a:solidFill>
                  <a:srgbClr val="000000"/>
                </a:solidFill>
                <a:latin typeface="Liberation Sans Narrow"/>
                <a:ea typeface="DejaVu Sans"/>
              </a:rPr>
              <a:t>Order Distribution by Wealth Segment.</a:t>
            </a:r>
            <a:endParaRPr lang="en-GB" sz="1800" b="0" strike="noStrike" spc="-1">
              <a:solidFill>
                <a:srgbClr val="000000"/>
              </a:solidFill>
              <a:latin typeface="Arial"/>
            </a:endParaRPr>
          </a:p>
          <a:p>
            <a:pPr marL="216000" indent="-216000">
              <a:lnSpc>
                <a:spcPct val="100000"/>
              </a:lnSpc>
              <a:buClr>
                <a:srgbClr val="000000"/>
              </a:buClr>
              <a:buSzPct val="35000"/>
              <a:buFont typeface="Wingdings" charset="2"/>
              <a:buChar char=""/>
            </a:pPr>
            <a:r>
              <a:rPr lang="en-GB" sz="1800" b="0" strike="noStrike" spc="-1">
                <a:solidFill>
                  <a:srgbClr val="000000"/>
                </a:solidFill>
                <a:latin typeface="Liberation Sans Narrow"/>
                <a:ea typeface="DejaVu Sans"/>
              </a:rPr>
              <a:t>Distribution of Order by State, Gender.</a:t>
            </a:r>
            <a:endParaRPr lang="en-GB" sz="1800" b="0" strike="noStrike" spc="-1">
              <a:solidFill>
                <a:srgbClr val="000000"/>
              </a:solidFill>
              <a:latin typeface="Arial"/>
            </a:endParaRPr>
          </a:p>
          <a:p>
            <a:pPr marL="216000" indent="-216000">
              <a:lnSpc>
                <a:spcPct val="100000"/>
              </a:lnSpc>
              <a:buClr>
                <a:srgbClr val="000000"/>
              </a:buClr>
              <a:buSzPct val="35000"/>
              <a:buFont typeface="Wingdings" charset="2"/>
              <a:buChar char=""/>
            </a:pPr>
            <a:r>
              <a:rPr lang="en-GB" sz="1800" b="0" strike="noStrike" spc="-1">
                <a:solidFill>
                  <a:srgbClr val="000000"/>
                </a:solidFill>
                <a:latin typeface="Liberation Sans Narrow"/>
                <a:ea typeface="DejaVu Sans"/>
              </a:rPr>
              <a:t>Distribution of Order by Job industry and Job Title.</a:t>
            </a:r>
            <a:endParaRPr lang="en-GB" sz="1800" b="0" strike="noStrike" spc="-1">
              <a:solidFill>
                <a:srgbClr val="000000"/>
              </a:solidFill>
              <a:latin typeface="Arial"/>
            </a:endParaRPr>
          </a:p>
          <a:p>
            <a:pPr marL="216000" indent="-216000">
              <a:lnSpc>
                <a:spcPct val="100000"/>
              </a:lnSpc>
              <a:buClr>
                <a:srgbClr val="000000"/>
              </a:buClr>
              <a:buSzPct val="35000"/>
              <a:buFont typeface="Wingdings" charset="2"/>
              <a:buChar char=""/>
            </a:pPr>
            <a:r>
              <a:rPr lang="en-GB" sz="1800" b="0" strike="noStrike" spc="-1">
                <a:solidFill>
                  <a:srgbClr val="000000"/>
                </a:solidFill>
                <a:latin typeface="Liberation Sans Narrow"/>
                <a:ea typeface="DejaVu Sans"/>
              </a:rPr>
              <a:t>Gender vs Owns a Car.</a:t>
            </a:r>
            <a:endParaRPr lang="en-GB" sz="1800" b="0" strike="noStrike" spc="-1">
              <a:solidFill>
                <a:srgbClr val="000000"/>
              </a:solidFill>
              <a:latin typeface="Arial"/>
            </a:endParaRPr>
          </a:p>
          <a:p>
            <a:pPr marL="216000" indent="-216000">
              <a:lnSpc>
                <a:spcPct val="100000"/>
              </a:lnSpc>
              <a:buClr>
                <a:srgbClr val="000000"/>
              </a:buClr>
              <a:buSzPct val="35000"/>
              <a:buFont typeface="Wingdings" charset="2"/>
              <a:buChar char=""/>
            </a:pPr>
            <a:r>
              <a:rPr lang="en-GB" sz="1800" b="0" strike="noStrike" spc="-1">
                <a:solidFill>
                  <a:srgbClr val="000000"/>
                </a:solidFill>
                <a:latin typeface="Liberation Sans Narrow"/>
                <a:ea typeface="DejaVu Sans"/>
              </a:rPr>
              <a:t>State vs Owns a Car.</a:t>
            </a:r>
            <a:endParaRPr lang="en-GB" sz="1800" b="0" strike="noStrike" spc="-1">
              <a:solidFill>
                <a:srgbClr val="000000"/>
              </a:solidFill>
              <a:latin typeface="Arial"/>
            </a:endParaRPr>
          </a:p>
          <a:p>
            <a:pPr marL="216000" indent="-216000">
              <a:lnSpc>
                <a:spcPct val="100000"/>
              </a:lnSpc>
              <a:buClr>
                <a:srgbClr val="000000"/>
              </a:buClr>
              <a:buSzPct val="35000"/>
              <a:buFont typeface="Wingdings" charset="2"/>
              <a:buChar char=""/>
            </a:pPr>
            <a:r>
              <a:rPr lang="en-GB" sz="1800" b="0" strike="noStrike" spc="-1">
                <a:solidFill>
                  <a:srgbClr val="000000"/>
                </a:solidFill>
                <a:latin typeface="Liberation Sans Narrow"/>
                <a:ea typeface="DejaVu Sans"/>
              </a:rPr>
              <a:t>Order and Profit Distribution by Wealth Segment.</a:t>
            </a:r>
            <a:endParaRPr lang="en-GB" sz="1800" b="0" strike="noStrike" spc="-1">
              <a:solidFill>
                <a:srgbClr val="000000"/>
              </a:solidFill>
              <a:latin typeface="Arial"/>
            </a:endParaRPr>
          </a:p>
          <a:p>
            <a:pPr marL="216000" indent="-216000">
              <a:lnSpc>
                <a:spcPct val="100000"/>
              </a:lnSpc>
              <a:buClr>
                <a:srgbClr val="000000"/>
              </a:buClr>
              <a:buSzPct val="35000"/>
              <a:buFont typeface="Wingdings" charset="2"/>
              <a:buChar char=""/>
            </a:pPr>
            <a:r>
              <a:rPr lang="en-GB" sz="1800" b="0" strike="noStrike" spc="-1">
                <a:solidFill>
                  <a:srgbClr val="000000"/>
                </a:solidFill>
                <a:latin typeface="Liberation Sans Narrow"/>
                <a:ea typeface="DejaVu Sans"/>
              </a:rPr>
              <a:t>RFM(Recency Frequency Monetary) Analysis. </a:t>
            </a:r>
            <a:endParaRPr lang="en-GB" sz="18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44" name="Shape 79"/>
          <p:cNvSpPr/>
          <p:nvPr/>
        </p:nvSpPr>
        <p:spPr>
          <a:xfrm>
            <a:off x="-14400" y="-1908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145" name="Shape 80"/>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Data Exploration</a:t>
            </a:r>
            <a:endParaRPr lang="en-GB" sz="2000" b="0" strike="noStrike" spc="-1">
              <a:solidFill>
                <a:srgbClr val="000000"/>
              </a:solidFill>
              <a:latin typeface="Arial"/>
            </a:endParaRPr>
          </a:p>
        </p:txBody>
      </p:sp>
      <p:sp>
        <p:nvSpPr>
          <p:cNvPr id="146" name="Shape 81"/>
          <p:cNvSpPr/>
          <p:nvPr/>
        </p:nvSpPr>
        <p:spPr>
          <a:xfrm>
            <a:off x="204480" y="1083240"/>
            <a:ext cx="8562240" cy="53316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2000" b="1" strike="noStrike" spc="-1">
                <a:solidFill>
                  <a:srgbClr val="000000"/>
                </a:solidFill>
                <a:latin typeface="Open Sans"/>
                <a:ea typeface="Open Sans"/>
              </a:rPr>
              <a:t>Customers Age Distribution to maximum profit</a:t>
            </a:r>
            <a:endParaRPr lang="en-GB" sz="2000" b="0" strike="noStrike" spc="-1">
              <a:solidFill>
                <a:srgbClr val="000000"/>
              </a:solidFill>
              <a:latin typeface="Arial"/>
            </a:endParaRPr>
          </a:p>
        </p:txBody>
      </p:sp>
      <p:sp>
        <p:nvSpPr>
          <p:cNvPr id="147" name="Shape 82"/>
          <p:cNvSpPr/>
          <p:nvPr/>
        </p:nvSpPr>
        <p:spPr>
          <a:xfrm>
            <a:off x="204840" y="2164320"/>
            <a:ext cx="4131720" cy="9698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1500" b="0" strike="noStrike" spc="-1">
                <a:solidFill>
                  <a:srgbClr val="000000"/>
                </a:solidFill>
                <a:latin typeface="Open Sans"/>
                <a:ea typeface="Open Sans"/>
              </a:rPr>
              <a:t>The customers in the Age Group 31-50 gives the maximum profit. This Age group should be targeted.</a:t>
            </a:r>
            <a:endParaRPr lang="en-GB" sz="1500" b="0" strike="noStrike" spc="-1">
              <a:solidFill>
                <a:srgbClr val="000000"/>
              </a:solidFill>
              <a:latin typeface="Arial"/>
            </a:endParaRPr>
          </a:p>
        </p:txBody>
      </p:sp>
      <p:grpSp>
        <p:nvGrpSpPr>
          <p:cNvPr id="148" name="Shape 83"/>
          <p:cNvGrpSpPr/>
          <p:nvPr/>
        </p:nvGrpSpPr>
        <p:grpSpPr>
          <a:xfrm>
            <a:off x="4969800" y="2164680"/>
            <a:ext cx="3797640" cy="2646720"/>
            <a:chOff x="4969800" y="2164680"/>
            <a:chExt cx="3797640" cy="2646720"/>
          </a:xfrm>
        </p:grpSpPr>
        <p:sp>
          <p:nvSpPr>
            <p:cNvPr id="149" name="Rectangle"/>
            <p:cNvSpPr/>
            <p:nvPr/>
          </p:nvSpPr>
          <p:spPr>
            <a:xfrm>
              <a:off x="4969800" y="2164680"/>
              <a:ext cx="3797640" cy="2646720"/>
            </a:xfrm>
            <a:prstGeom prst="rect">
              <a:avLst/>
            </a:prstGeom>
            <a:solidFill>
              <a:srgbClr val="EEEEEE"/>
            </a:solidFill>
            <a:ln w="12600">
              <a:noFill/>
            </a:ln>
          </p:spPr>
          <p:style>
            <a:lnRef idx="0">
              <a:scrgbClr r="0" g="0" b="0"/>
            </a:lnRef>
            <a:fillRef idx="0">
              <a:scrgbClr r="0" g="0" b="0"/>
            </a:fillRef>
            <a:effectRef idx="0">
              <a:scrgbClr r="0" g="0" b="0"/>
            </a:effectRef>
            <a:fontRef idx="minor"/>
          </p:style>
          <p:txBody>
            <a:bodyPr lIns="45720" tIns="45000" rIns="45720" bIns="45000" numCol="1" spcCol="0" anchor="ctr">
              <a:noAutofit/>
            </a:bodyPr>
            <a:lstStyle/>
            <a:p>
              <a:pPr>
                <a:lnSpc>
                  <a:spcPct val="100000"/>
                </a:lnSpc>
              </a:pPr>
              <a:endParaRPr lang="en-GB" sz="1400" b="0" strike="noStrike" spc="-1">
                <a:solidFill>
                  <a:srgbClr val="666666"/>
                </a:solidFill>
                <a:latin typeface="Arial"/>
                <a:ea typeface="Arial"/>
              </a:endParaRPr>
            </a:p>
          </p:txBody>
        </p:sp>
        <p:sp>
          <p:nvSpPr>
            <p:cNvPr id="150" name="Place any supporting images, graphs, data or extra text here."/>
            <p:cNvSpPr/>
            <p:nvPr/>
          </p:nvSpPr>
          <p:spPr>
            <a:xfrm>
              <a:off x="4969800" y="3184200"/>
              <a:ext cx="3797640" cy="60876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numCol="1" spcCol="0" anchor="ctr">
              <a:spAutoFit/>
            </a:bodyPr>
            <a:lstStyle/>
            <a:p>
              <a:pPr algn="ctr">
                <a:lnSpc>
                  <a:spcPct val="100000"/>
                </a:lnSpc>
                <a:tabLst>
                  <a:tab pos="0" algn="l"/>
                </a:tabLst>
              </a:pPr>
              <a:r>
                <a:rPr lang="en-GB" sz="1400" b="0" strike="noStrike" spc="-1">
                  <a:solidFill>
                    <a:srgbClr val="666666"/>
                  </a:solidFill>
                  <a:latin typeface="Arial"/>
                  <a:ea typeface="Arial"/>
                </a:rPr>
                <a:t>Place any supporting images, graphs, data or extra text here.</a:t>
              </a:r>
              <a:endParaRPr lang="en-GB" sz="1400" b="0" strike="noStrike" spc="-1">
                <a:solidFill>
                  <a:srgbClr val="000000"/>
                </a:solidFill>
                <a:latin typeface="Arial"/>
              </a:endParaRPr>
            </a:p>
          </p:txBody>
        </p:sp>
      </p:grpSp>
      <p:sp>
        <p:nvSpPr>
          <p:cNvPr id="151" name="Note: The data and information in this document is reflective of a hypothetical situation and client. This document is to be used for KPMG Virtual Internship purposes only."/>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pic>
        <p:nvPicPr>
          <p:cNvPr id="152" name="Picture 151"/>
          <p:cNvPicPr/>
          <p:nvPr/>
        </p:nvPicPr>
        <p:blipFill>
          <a:blip r:embed="rId2"/>
          <a:stretch/>
        </p:blipFill>
        <p:spPr>
          <a:xfrm>
            <a:off x="4501440" y="2004840"/>
            <a:ext cx="4316040" cy="285300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53" name="Shape 8"/>
          <p:cNvSpPr/>
          <p:nvPr/>
        </p:nvSpPr>
        <p:spPr>
          <a:xfrm>
            <a:off x="-14400" y="-1908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154" name="Shape 9"/>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Data Exploration</a:t>
            </a:r>
            <a:endParaRPr lang="en-GB" sz="2000" b="0" strike="noStrike" spc="-1">
              <a:solidFill>
                <a:srgbClr val="000000"/>
              </a:solidFill>
              <a:latin typeface="Arial"/>
            </a:endParaRPr>
          </a:p>
        </p:txBody>
      </p:sp>
      <p:sp>
        <p:nvSpPr>
          <p:cNvPr id="155" name="Shape 10"/>
          <p:cNvSpPr/>
          <p:nvPr/>
        </p:nvSpPr>
        <p:spPr>
          <a:xfrm>
            <a:off x="0" y="900000"/>
            <a:ext cx="8562240" cy="53316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2000" b="1" strike="noStrike" spc="-1">
                <a:solidFill>
                  <a:srgbClr val="000000"/>
                </a:solidFill>
                <a:latin typeface="Open Sans"/>
                <a:ea typeface="Open Sans"/>
              </a:rPr>
              <a:t>Order and Profit Distribution by Wealth segment</a:t>
            </a:r>
            <a:endParaRPr lang="en-GB" sz="2000" b="0" strike="noStrike" spc="-1">
              <a:solidFill>
                <a:srgbClr val="000000"/>
              </a:solidFill>
              <a:latin typeface="Arial"/>
            </a:endParaRPr>
          </a:p>
        </p:txBody>
      </p:sp>
      <p:sp>
        <p:nvSpPr>
          <p:cNvPr id="156" name="Shape 11"/>
          <p:cNvSpPr/>
          <p:nvPr/>
        </p:nvSpPr>
        <p:spPr>
          <a:xfrm>
            <a:off x="204840" y="2164320"/>
            <a:ext cx="4131720" cy="144000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pPr>
            <a:endParaRPr lang="en-GB" sz="1800" b="0" strike="noStrike" spc="-1">
              <a:solidFill>
                <a:srgbClr val="000000"/>
              </a:solidFill>
              <a:latin typeface="Arial"/>
              <a:ea typeface="DejaVu Sans"/>
            </a:endParaRPr>
          </a:p>
        </p:txBody>
      </p:sp>
      <p:sp>
        <p:nvSpPr>
          <p:cNvPr id="157" name="Note: The data and information in this document is reflective of a hypothetical situation and client. This document is to be used for KPMG Virtual Internship purposes only. 2"/>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pic>
        <p:nvPicPr>
          <p:cNvPr id="158" name="Picture 157"/>
          <p:cNvPicPr/>
          <p:nvPr/>
        </p:nvPicPr>
        <p:blipFill>
          <a:blip r:embed="rId2"/>
          <a:stretch/>
        </p:blipFill>
        <p:spPr>
          <a:xfrm>
            <a:off x="359640" y="1664640"/>
            <a:ext cx="5757840" cy="1933200"/>
          </a:xfrm>
          <a:prstGeom prst="rect">
            <a:avLst/>
          </a:prstGeom>
          <a:ln w="0">
            <a:noFill/>
          </a:ln>
        </p:spPr>
      </p:pic>
      <p:sp>
        <p:nvSpPr>
          <p:cNvPr id="159" name="Rectangle 158"/>
          <p:cNvSpPr/>
          <p:nvPr/>
        </p:nvSpPr>
        <p:spPr>
          <a:xfrm>
            <a:off x="179640" y="3960000"/>
            <a:ext cx="8676720" cy="50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400" b="0" strike="noStrike" spc="-1">
                <a:solidFill>
                  <a:srgbClr val="252423"/>
                </a:solidFill>
                <a:latin typeface="Segoe UI"/>
                <a:ea typeface="Arial"/>
              </a:rPr>
              <a:t>Mass Customer shows the highest total Sum of Profit at $4,683325.11, followed by High Net Worth at $2368052.46 and Affluent Customer at $2352496.71.</a:t>
            </a:r>
            <a:r>
              <a:rPr lang="hi-IN" sz="1400" b="0" strike="noStrike" spc="-1">
                <a:solidFill>
                  <a:srgbClr val="252423"/>
                </a:solidFill>
                <a:latin typeface="Segoe UI"/>
                <a:cs typeface="Arial"/>
              </a:rPr>
              <a:t>﻿﻿</a:t>
            </a:r>
            <a:endParaRPr lang="en-GB" sz="14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60" name="Shape 13"/>
          <p:cNvSpPr/>
          <p:nvPr/>
        </p:nvSpPr>
        <p:spPr>
          <a:xfrm>
            <a:off x="-14400" y="-1908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161" name="Shape 14"/>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Data Exploration</a:t>
            </a:r>
            <a:endParaRPr lang="en-GB" sz="2000" b="0" strike="noStrike" spc="-1">
              <a:solidFill>
                <a:srgbClr val="000000"/>
              </a:solidFill>
              <a:latin typeface="Arial"/>
            </a:endParaRPr>
          </a:p>
        </p:txBody>
      </p:sp>
      <p:sp>
        <p:nvSpPr>
          <p:cNvPr id="162" name="Shape 15"/>
          <p:cNvSpPr/>
          <p:nvPr/>
        </p:nvSpPr>
        <p:spPr>
          <a:xfrm>
            <a:off x="204480" y="1083240"/>
            <a:ext cx="8562240" cy="53316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2000" b="1" strike="noStrike" spc="-1">
                <a:solidFill>
                  <a:srgbClr val="000000"/>
                </a:solidFill>
                <a:latin typeface="Open Sans"/>
                <a:ea typeface="Open Sans"/>
              </a:rPr>
              <a:t>Order Distribution according to the States </a:t>
            </a:r>
            <a:endParaRPr lang="en-GB" sz="2000" b="0" strike="noStrike" spc="-1">
              <a:solidFill>
                <a:srgbClr val="000000"/>
              </a:solidFill>
              <a:latin typeface="Arial"/>
            </a:endParaRPr>
          </a:p>
        </p:txBody>
      </p:sp>
      <p:sp>
        <p:nvSpPr>
          <p:cNvPr id="163" name="Shape 16"/>
          <p:cNvSpPr/>
          <p:nvPr/>
        </p:nvSpPr>
        <p:spPr>
          <a:xfrm>
            <a:off x="396000" y="4249800"/>
            <a:ext cx="8961840" cy="123228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1500" b="0" strike="noStrike" spc="-1">
                <a:solidFill>
                  <a:srgbClr val="000000"/>
                </a:solidFill>
                <a:latin typeface="Open Sans"/>
                <a:ea typeface="Open Sans"/>
              </a:rPr>
              <a:t>The State New South Wales has the highest order of  53.294152 and Victoria has 25.160153.</a:t>
            </a:r>
            <a:endParaRPr lang="en-GB" sz="1500" b="0" strike="noStrike" spc="-1">
              <a:solidFill>
                <a:srgbClr val="000000"/>
              </a:solidFill>
              <a:latin typeface="Arial"/>
            </a:endParaRPr>
          </a:p>
          <a:p>
            <a:pPr>
              <a:lnSpc>
                <a:spcPct val="115000"/>
              </a:lnSpc>
              <a:tabLst>
                <a:tab pos="0" algn="l"/>
              </a:tabLst>
            </a:pPr>
            <a:r>
              <a:rPr lang="en-GB" sz="1500" b="0" strike="noStrike" spc="-1">
                <a:solidFill>
                  <a:srgbClr val="000000"/>
                </a:solidFill>
                <a:latin typeface="Open Sans"/>
                <a:ea typeface="Open Sans"/>
              </a:rPr>
              <a:t>      </a:t>
            </a:r>
            <a:endParaRPr lang="en-GB" sz="1500" b="0" strike="noStrike" spc="-1">
              <a:solidFill>
                <a:srgbClr val="000000"/>
              </a:solidFill>
              <a:latin typeface="Arial"/>
            </a:endParaRPr>
          </a:p>
          <a:p>
            <a:pPr>
              <a:lnSpc>
                <a:spcPct val="115000"/>
              </a:lnSpc>
              <a:tabLst>
                <a:tab pos="0" algn="l"/>
              </a:tabLst>
            </a:pPr>
            <a:r>
              <a:rPr lang="en-GB" sz="1500" b="0" strike="noStrike" spc="-1">
                <a:solidFill>
                  <a:srgbClr val="000000"/>
                </a:solidFill>
                <a:latin typeface="Open Sans"/>
                <a:ea typeface="Open Sans"/>
              </a:rPr>
              <a:t> </a:t>
            </a:r>
            <a:endParaRPr lang="en-GB" sz="1500" b="0" strike="noStrike" spc="-1">
              <a:solidFill>
                <a:srgbClr val="000000"/>
              </a:solidFill>
              <a:latin typeface="Arial"/>
            </a:endParaRPr>
          </a:p>
        </p:txBody>
      </p:sp>
      <p:sp>
        <p:nvSpPr>
          <p:cNvPr id="164" name="Note: The data and information in this document is reflective of a hypothetical situation and client. This document is to be used for KPMG Virtual Internship purposes only. 3"/>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pic>
        <p:nvPicPr>
          <p:cNvPr id="165" name="Picture 164"/>
          <p:cNvPicPr/>
          <p:nvPr/>
        </p:nvPicPr>
        <p:blipFill>
          <a:blip r:embed="rId2"/>
          <a:stretch/>
        </p:blipFill>
        <p:spPr>
          <a:xfrm>
            <a:off x="1259280" y="1619640"/>
            <a:ext cx="4334760" cy="266508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66" name="Shape 12"/>
          <p:cNvSpPr/>
          <p:nvPr/>
        </p:nvSpPr>
        <p:spPr>
          <a:xfrm>
            <a:off x="360" y="-1908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167" name="Shape 17"/>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Data Exploration</a:t>
            </a:r>
            <a:endParaRPr lang="en-GB" sz="2000" b="0" strike="noStrike" spc="-1">
              <a:solidFill>
                <a:srgbClr val="000000"/>
              </a:solidFill>
              <a:latin typeface="Arial"/>
            </a:endParaRPr>
          </a:p>
        </p:txBody>
      </p:sp>
      <p:sp>
        <p:nvSpPr>
          <p:cNvPr id="168" name="Shape 18"/>
          <p:cNvSpPr/>
          <p:nvPr/>
        </p:nvSpPr>
        <p:spPr>
          <a:xfrm>
            <a:off x="204480" y="1083240"/>
            <a:ext cx="8562240" cy="53316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2000" b="1" strike="noStrike" spc="-1">
                <a:solidFill>
                  <a:srgbClr val="000000"/>
                </a:solidFill>
                <a:latin typeface="Open Sans"/>
                <a:ea typeface="Open Sans"/>
              </a:rPr>
              <a:t> Distribution of Customer orders according to the Gender.</a:t>
            </a:r>
            <a:endParaRPr lang="en-GB" sz="2000" b="0" strike="noStrike" spc="-1">
              <a:solidFill>
                <a:srgbClr val="000000"/>
              </a:solidFill>
              <a:latin typeface="Arial"/>
            </a:endParaRPr>
          </a:p>
        </p:txBody>
      </p:sp>
      <p:sp>
        <p:nvSpPr>
          <p:cNvPr id="169" name="Shape 19"/>
          <p:cNvSpPr/>
          <p:nvPr/>
        </p:nvSpPr>
        <p:spPr>
          <a:xfrm>
            <a:off x="204840" y="2164680"/>
            <a:ext cx="4131720" cy="198468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US" sz="1400" b="0" strike="noStrike" spc="-1">
                <a:solidFill>
                  <a:srgbClr val="252423"/>
                </a:solidFill>
                <a:latin typeface="Segoe UI"/>
                <a:ea typeface="Arial"/>
              </a:rPr>
              <a:t>Female forms the 50.8% of the market whereas Male forms 49.2%.</a:t>
            </a:r>
            <a:endParaRPr lang="en-GB" sz="1400" b="0" strike="noStrike" spc="-1">
              <a:solidFill>
                <a:srgbClr val="000000"/>
              </a:solidFill>
              <a:latin typeface="Arial"/>
            </a:endParaRPr>
          </a:p>
          <a:p>
            <a:pPr>
              <a:lnSpc>
                <a:spcPct val="115000"/>
              </a:lnSpc>
              <a:tabLst>
                <a:tab pos="0" algn="l"/>
              </a:tabLst>
            </a:pPr>
            <a:endParaRPr lang="en-GB" sz="1500" b="0" strike="noStrike" spc="-1">
              <a:solidFill>
                <a:srgbClr val="000000"/>
              </a:solidFill>
              <a:latin typeface="Arial"/>
            </a:endParaRPr>
          </a:p>
          <a:p>
            <a:pPr>
              <a:lnSpc>
                <a:spcPct val="115000"/>
              </a:lnSpc>
              <a:tabLst>
                <a:tab pos="0" algn="l"/>
              </a:tabLst>
            </a:pPr>
            <a:r>
              <a:rPr lang="en" sz="1500" b="0" strike="noStrike" spc="-1">
                <a:solidFill>
                  <a:schemeClr val="dk1"/>
                </a:solidFill>
                <a:latin typeface="Open Sans"/>
                <a:ea typeface="Open Sans"/>
              </a:rPr>
              <a:t>The target audience for our marketing and advertising should be inclined to provide focus on females than males</a:t>
            </a:r>
            <a:endParaRPr lang="en-GB" sz="1500" b="0" strike="noStrike" spc="-1">
              <a:solidFill>
                <a:srgbClr val="000000"/>
              </a:solidFill>
              <a:latin typeface="Arial"/>
            </a:endParaRPr>
          </a:p>
          <a:p>
            <a:pPr>
              <a:lnSpc>
                <a:spcPct val="115000"/>
              </a:lnSpc>
              <a:tabLst>
                <a:tab pos="0" algn="l"/>
              </a:tabLst>
            </a:pPr>
            <a:r>
              <a:rPr lang="en-GB" sz="1500" b="0" strike="noStrike" spc="-1">
                <a:solidFill>
                  <a:srgbClr val="000000"/>
                </a:solidFill>
                <a:latin typeface="Open Sans"/>
                <a:ea typeface="Open Sans"/>
              </a:rPr>
              <a:t> </a:t>
            </a:r>
            <a:endParaRPr lang="en-GB" sz="1500" b="0" strike="noStrike" spc="-1">
              <a:solidFill>
                <a:srgbClr val="000000"/>
              </a:solidFill>
              <a:latin typeface="Arial"/>
            </a:endParaRPr>
          </a:p>
        </p:txBody>
      </p:sp>
      <p:sp>
        <p:nvSpPr>
          <p:cNvPr id="170" name="Note: The data and information in this document is reflective of a hypothetical situation and client. This document is to be used for KPMG Virtual Internship purposes only. 4"/>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pic>
        <p:nvPicPr>
          <p:cNvPr id="171" name="Picture 170"/>
          <p:cNvPicPr/>
          <p:nvPr/>
        </p:nvPicPr>
        <p:blipFill>
          <a:blip r:embed="rId2"/>
          <a:stretch/>
        </p:blipFill>
        <p:spPr>
          <a:xfrm>
            <a:off x="5039640" y="1822320"/>
            <a:ext cx="2327040" cy="23155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72" name="Shape 23"/>
          <p:cNvSpPr/>
          <p:nvPr/>
        </p:nvSpPr>
        <p:spPr>
          <a:xfrm>
            <a:off x="360" y="-1908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173" name="Shape 24"/>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Data Exploration</a:t>
            </a:r>
            <a:endParaRPr lang="en-GB" sz="2000" b="0" strike="noStrike" spc="-1">
              <a:solidFill>
                <a:srgbClr val="000000"/>
              </a:solidFill>
              <a:latin typeface="Arial"/>
            </a:endParaRPr>
          </a:p>
        </p:txBody>
      </p:sp>
      <p:sp>
        <p:nvSpPr>
          <p:cNvPr id="174" name="Shape 25"/>
          <p:cNvSpPr/>
          <p:nvPr/>
        </p:nvSpPr>
        <p:spPr>
          <a:xfrm>
            <a:off x="204480" y="1083240"/>
            <a:ext cx="8562240" cy="53316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2000" b="1" strike="noStrike" spc="-1">
                <a:solidFill>
                  <a:srgbClr val="000000"/>
                </a:solidFill>
                <a:latin typeface="Open Sans"/>
                <a:ea typeface="Open Sans"/>
              </a:rPr>
              <a:t> </a:t>
            </a:r>
            <a:endParaRPr lang="en-GB" sz="2000" b="0" strike="noStrike" spc="-1">
              <a:solidFill>
                <a:srgbClr val="000000"/>
              </a:solidFill>
              <a:latin typeface="Arial"/>
            </a:endParaRPr>
          </a:p>
        </p:txBody>
      </p:sp>
      <p:sp>
        <p:nvSpPr>
          <p:cNvPr id="175" name="Shape 26"/>
          <p:cNvSpPr/>
          <p:nvPr/>
        </p:nvSpPr>
        <p:spPr>
          <a:xfrm>
            <a:off x="204840" y="2164320"/>
            <a:ext cx="4131720" cy="65808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endParaRPr lang="en-GB" sz="1400" b="0" strike="noStrike" spc="-1">
              <a:solidFill>
                <a:srgbClr val="000000"/>
              </a:solidFill>
              <a:latin typeface="Arial"/>
            </a:endParaRPr>
          </a:p>
          <a:p>
            <a:pPr>
              <a:lnSpc>
                <a:spcPct val="115000"/>
              </a:lnSpc>
              <a:tabLst>
                <a:tab pos="0" algn="l"/>
              </a:tabLst>
            </a:pPr>
            <a:r>
              <a:rPr lang="en-GB" sz="1500" b="0" strike="noStrike" spc="-1">
                <a:solidFill>
                  <a:srgbClr val="000000"/>
                </a:solidFill>
                <a:latin typeface="Open Sans"/>
                <a:ea typeface="Open Sans"/>
              </a:rPr>
              <a:t> </a:t>
            </a:r>
            <a:endParaRPr lang="en-GB" sz="1500" b="0" strike="noStrike" spc="-1">
              <a:solidFill>
                <a:srgbClr val="000000"/>
              </a:solidFill>
              <a:latin typeface="Arial"/>
            </a:endParaRPr>
          </a:p>
        </p:txBody>
      </p:sp>
      <p:sp>
        <p:nvSpPr>
          <p:cNvPr id="176" name="Note: The data and information in this document is reflective of a hypothetical situation and client. This document is to be used for KPMG Virtual Internship purposes only. 6"/>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sp>
        <p:nvSpPr>
          <p:cNvPr id="177" name="Rectangle 176"/>
          <p:cNvSpPr/>
          <p:nvPr/>
        </p:nvSpPr>
        <p:spPr>
          <a:xfrm>
            <a:off x="284760" y="1003680"/>
            <a:ext cx="8532360" cy="43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000" b="1" strike="noStrike" spc="-1">
                <a:solidFill>
                  <a:srgbClr val="000000"/>
                </a:solidFill>
                <a:latin typeface="Open Sans"/>
                <a:ea typeface="Open Sans"/>
              </a:rPr>
              <a:t>Order Distribution according to Job Industry and Job Title. </a:t>
            </a:r>
            <a:endParaRPr lang="en-GB" sz="2000" b="0" strike="noStrike" spc="-1">
              <a:solidFill>
                <a:srgbClr val="000000"/>
              </a:solidFill>
              <a:latin typeface="Arial"/>
            </a:endParaRPr>
          </a:p>
        </p:txBody>
      </p:sp>
      <p:pic>
        <p:nvPicPr>
          <p:cNvPr id="178" name="Picture 177"/>
          <p:cNvPicPr/>
          <p:nvPr/>
        </p:nvPicPr>
        <p:blipFill>
          <a:blip r:embed="rId2"/>
          <a:stretch/>
        </p:blipFill>
        <p:spPr>
          <a:xfrm>
            <a:off x="4139280" y="1760400"/>
            <a:ext cx="4677840" cy="3097440"/>
          </a:xfrm>
          <a:prstGeom prst="rect">
            <a:avLst/>
          </a:prstGeom>
          <a:ln w="0">
            <a:noFill/>
          </a:ln>
        </p:spPr>
      </p:pic>
      <p:sp>
        <p:nvSpPr>
          <p:cNvPr id="179" name="Rectangle 178"/>
          <p:cNvSpPr/>
          <p:nvPr/>
        </p:nvSpPr>
        <p:spPr>
          <a:xfrm>
            <a:off x="359640" y="1980000"/>
            <a:ext cx="3777120" cy="21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400" b="0" strike="noStrike" spc="-1">
                <a:solidFill>
                  <a:srgbClr val="252423"/>
                </a:solidFill>
                <a:latin typeface="Segoe UI"/>
                <a:ea typeface="Arial"/>
              </a:rPr>
              <a:t>Manufacturing sector shows the highest</a:t>
            </a:r>
            <a:endParaRPr lang="en-GB" sz="1400" b="0" strike="noStrike" spc="-1">
              <a:solidFill>
                <a:srgbClr val="000000"/>
              </a:solidFill>
              <a:latin typeface="Arial"/>
            </a:endParaRPr>
          </a:p>
          <a:p>
            <a:pPr>
              <a:lnSpc>
                <a:spcPct val="100000"/>
              </a:lnSpc>
            </a:pPr>
            <a:r>
              <a:rPr lang="en-US" sz="1400" b="0" strike="noStrike" spc="-1">
                <a:solidFill>
                  <a:srgbClr val="252423"/>
                </a:solidFill>
                <a:latin typeface="Segoe UI"/>
                <a:ea typeface="Arial"/>
              </a:rPr>
              <a:t>Distribution of orders.  </a:t>
            </a:r>
            <a:endParaRPr lang="en-GB" sz="1400" b="0" strike="noStrike" spc="-1">
              <a:solidFill>
                <a:srgbClr val="000000"/>
              </a:solidFill>
              <a:latin typeface="Arial"/>
            </a:endParaRPr>
          </a:p>
          <a:p>
            <a:pPr>
              <a:lnSpc>
                <a:spcPct val="100000"/>
              </a:lnSpc>
            </a:pPr>
            <a:r>
              <a:rPr lang="en-US" sz="1400" b="0" strike="noStrike" spc="-1">
                <a:solidFill>
                  <a:srgbClr val="252423"/>
                </a:solidFill>
                <a:latin typeface="Segoe UI"/>
                <a:ea typeface="Arial"/>
              </a:rPr>
              <a:t>Therefore, the Manufacturing sector, Financial Services sector and Health should be the focus.</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en-US" sz="1400" b="0" strike="noStrike" spc="-1">
                <a:solidFill>
                  <a:srgbClr val="252423"/>
                </a:solidFill>
                <a:latin typeface="Segoe UI"/>
                <a:ea typeface="Arial"/>
              </a:rPr>
              <a:t>In the distribution of Top 10 Job Titles Social Worker tops it, followed by Business Systems Development Analyst. </a:t>
            </a:r>
            <a:endParaRPr lang="en-GB" sz="14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DDE8CB"/>
            </a:gs>
            <a:gs pos="100000">
              <a:srgbClr val="FFD7D7"/>
            </a:gs>
          </a:gsLst>
          <a:lin ang="3600000"/>
        </a:gradFill>
        <a:effectLst/>
      </p:bgPr>
    </p:bg>
    <p:spTree>
      <p:nvGrpSpPr>
        <p:cNvPr id="1" name=""/>
        <p:cNvGrpSpPr/>
        <p:nvPr/>
      </p:nvGrpSpPr>
      <p:grpSpPr>
        <a:xfrm>
          <a:off x="0" y="0"/>
          <a:ext cx="0" cy="0"/>
          <a:chOff x="0" y="0"/>
          <a:chExt cx="0" cy="0"/>
        </a:xfrm>
      </p:grpSpPr>
      <p:sp>
        <p:nvSpPr>
          <p:cNvPr id="180" name="Shape 20"/>
          <p:cNvSpPr/>
          <p:nvPr/>
        </p:nvSpPr>
        <p:spPr>
          <a:xfrm>
            <a:off x="360" y="-19080"/>
            <a:ext cx="9188280" cy="837000"/>
          </a:xfrm>
          <a:prstGeom prst="rect">
            <a:avLst/>
          </a:prstGeom>
          <a:gradFill rotWithShape="0">
            <a:gsLst>
              <a:gs pos="0">
                <a:srgbClr val="1077D2"/>
              </a:gs>
              <a:gs pos="100000">
                <a:srgbClr val="093153"/>
              </a:gs>
            </a:gsLst>
            <a:lin ang="12000000"/>
          </a:gra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pPr>
            <a:endParaRPr lang="en-GB" sz="1400" b="0" strike="noStrike" spc="-1">
              <a:solidFill>
                <a:srgbClr val="000000"/>
              </a:solidFill>
              <a:latin typeface="Arial"/>
              <a:ea typeface="Arial"/>
            </a:endParaRPr>
          </a:p>
        </p:txBody>
      </p:sp>
      <p:sp>
        <p:nvSpPr>
          <p:cNvPr id="181" name="Shape 21"/>
          <p:cNvSpPr/>
          <p:nvPr/>
        </p:nvSpPr>
        <p:spPr>
          <a:xfrm>
            <a:off x="204480" y="263520"/>
            <a:ext cx="8562240" cy="48744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00000"/>
              </a:lnSpc>
              <a:tabLst>
                <a:tab pos="0" algn="l"/>
              </a:tabLst>
            </a:pPr>
            <a:r>
              <a:rPr lang="en-GB" sz="2000" b="1" strike="noStrike" spc="-1">
                <a:solidFill>
                  <a:srgbClr val="FFFFFF"/>
                </a:solidFill>
                <a:latin typeface="Arial"/>
                <a:ea typeface="Arial"/>
              </a:rPr>
              <a:t>Data Exploration</a:t>
            </a:r>
            <a:endParaRPr lang="en-GB" sz="2000" b="0" strike="noStrike" spc="-1">
              <a:solidFill>
                <a:srgbClr val="000000"/>
              </a:solidFill>
              <a:latin typeface="Arial"/>
            </a:endParaRPr>
          </a:p>
        </p:txBody>
      </p:sp>
      <p:sp>
        <p:nvSpPr>
          <p:cNvPr id="182" name="Shape 22"/>
          <p:cNvSpPr/>
          <p:nvPr/>
        </p:nvSpPr>
        <p:spPr>
          <a:xfrm>
            <a:off x="204480" y="1083240"/>
            <a:ext cx="8562240" cy="53316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r>
              <a:rPr lang="en-GB" sz="2000" b="1" strike="noStrike" spc="-1">
                <a:solidFill>
                  <a:srgbClr val="000000"/>
                </a:solidFill>
                <a:latin typeface="Open Sans"/>
                <a:ea typeface="Open Sans"/>
              </a:rPr>
              <a:t> </a:t>
            </a:r>
            <a:endParaRPr lang="en-GB" sz="2000" b="0" strike="noStrike" spc="-1">
              <a:solidFill>
                <a:srgbClr val="000000"/>
              </a:solidFill>
              <a:latin typeface="Arial"/>
            </a:endParaRPr>
          </a:p>
        </p:txBody>
      </p:sp>
      <p:sp>
        <p:nvSpPr>
          <p:cNvPr id="183" name="Shape 27"/>
          <p:cNvSpPr/>
          <p:nvPr/>
        </p:nvSpPr>
        <p:spPr>
          <a:xfrm>
            <a:off x="204840" y="2164320"/>
            <a:ext cx="4131720" cy="658080"/>
          </a:xfrm>
          <a:prstGeom prst="rect">
            <a:avLst/>
          </a:prstGeom>
          <a:noFill/>
          <a:ln w="12600">
            <a:noFill/>
          </a:ln>
        </p:spPr>
        <p:style>
          <a:lnRef idx="0">
            <a:scrgbClr r="0" g="0" b="0"/>
          </a:lnRef>
          <a:fillRef idx="0">
            <a:scrgbClr r="0" g="0" b="0"/>
          </a:fillRef>
          <a:effectRef idx="0">
            <a:scrgbClr r="0" g="0" b="0"/>
          </a:effectRef>
          <a:fontRef idx="minor"/>
        </p:style>
        <p:txBody>
          <a:bodyPr lIns="90000" tIns="91440" rIns="90000" bIns="91440" anchor="t">
            <a:spAutoFit/>
          </a:bodyPr>
          <a:lstStyle/>
          <a:p>
            <a:pPr>
              <a:lnSpc>
                <a:spcPct val="115000"/>
              </a:lnSpc>
              <a:tabLst>
                <a:tab pos="0" algn="l"/>
              </a:tabLst>
            </a:pPr>
            <a:endParaRPr lang="en-GB" sz="1400" b="0" strike="noStrike" spc="-1">
              <a:solidFill>
                <a:srgbClr val="000000"/>
              </a:solidFill>
              <a:latin typeface="Arial"/>
            </a:endParaRPr>
          </a:p>
          <a:p>
            <a:pPr>
              <a:lnSpc>
                <a:spcPct val="115000"/>
              </a:lnSpc>
              <a:tabLst>
                <a:tab pos="0" algn="l"/>
              </a:tabLst>
            </a:pPr>
            <a:r>
              <a:rPr lang="en-GB" sz="1500" b="0" strike="noStrike" spc="-1">
                <a:solidFill>
                  <a:srgbClr val="000000"/>
                </a:solidFill>
                <a:latin typeface="Open Sans"/>
                <a:ea typeface="Open Sans"/>
              </a:rPr>
              <a:t> </a:t>
            </a:r>
            <a:endParaRPr lang="en-GB" sz="1500" b="0" strike="noStrike" spc="-1">
              <a:solidFill>
                <a:srgbClr val="000000"/>
              </a:solidFill>
              <a:latin typeface="Arial"/>
            </a:endParaRPr>
          </a:p>
        </p:txBody>
      </p:sp>
      <p:sp>
        <p:nvSpPr>
          <p:cNvPr id="184" name="Note: The data and information in this document is reflective of a hypothetical situation and client. This document is to be used for KPMG Virtual Internship purposes only. 5"/>
          <p:cNvSpPr/>
          <p:nvPr/>
        </p:nvSpPr>
        <p:spPr>
          <a:xfrm>
            <a:off x="-5400" y="-6120"/>
            <a:ext cx="9172080" cy="235440"/>
          </a:xfrm>
          <a:prstGeom prst="rect">
            <a:avLst/>
          </a:prstGeom>
          <a:solidFill>
            <a:schemeClr val="accent3"/>
          </a:solidFill>
          <a:ln w="12600">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nSpc>
                <a:spcPct val="100000"/>
              </a:lnSpc>
              <a:tabLst>
                <a:tab pos="0" algn="l"/>
              </a:tabLst>
            </a:pPr>
            <a:r>
              <a:rPr lang="en-GB" sz="500" b="1" strike="noStrike" spc="-1">
                <a:solidFill>
                  <a:srgbClr val="000000"/>
                </a:solidFill>
                <a:latin typeface="Calibri"/>
                <a:ea typeface="Calibri"/>
              </a:rPr>
              <a:t>       Note: </a:t>
            </a:r>
            <a:r>
              <a:rPr lang="en-GB" sz="500" b="0" strike="noStrike" spc="-1">
                <a:solidFill>
                  <a:srgbClr val="000000"/>
                </a:solidFill>
                <a:latin typeface="Calibri"/>
                <a:ea typeface="Calibri"/>
              </a:rPr>
              <a:t>The data and information in this document is reflective of a hypothetical situation and client. This document is to be used for KPMG Virtual Internship purposes only. </a:t>
            </a:r>
            <a:endParaRPr lang="en-GB" sz="500" b="0" strike="noStrike" spc="-1">
              <a:solidFill>
                <a:srgbClr val="000000"/>
              </a:solidFill>
              <a:latin typeface="Arial"/>
            </a:endParaRPr>
          </a:p>
        </p:txBody>
      </p:sp>
      <p:sp>
        <p:nvSpPr>
          <p:cNvPr id="185" name="Rectangle 184"/>
          <p:cNvSpPr/>
          <p:nvPr/>
        </p:nvSpPr>
        <p:spPr>
          <a:xfrm>
            <a:off x="284760" y="1003680"/>
            <a:ext cx="8532360" cy="43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000" b="1" strike="noStrike" spc="-1">
                <a:solidFill>
                  <a:srgbClr val="000000"/>
                </a:solidFill>
                <a:latin typeface="Open Sans"/>
                <a:ea typeface="Open Sans"/>
              </a:rPr>
              <a:t>Brand vs Profit and Brand vs Standard Cost</a:t>
            </a:r>
            <a:endParaRPr lang="en-GB" sz="2000" b="0" strike="noStrike" spc="-1">
              <a:solidFill>
                <a:srgbClr val="000000"/>
              </a:solidFill>
              <a:latin typeface="Arial"/>
            </a:endParaRPr>
          </a:p>
        </p:txBody>
      </p:sp>
      <p:sp>
        <p:nvSpPr>
          <p:cNvPr id="186" name="Rectangle 185"/>
          <p:cNvSpPr/>
          <p:nvPr/>
        </p:nvSpPr>
        <p:spPr>
          <a:xfrm>
            <a:off x="179640" y="4140000"/>
            <a:ext cx="7377840" cy="80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400" b="0" strike="noStrike" spc="-1">
                <a:solidFill>
                  <a:srgbClr val="252423"/>
                </a:solidFill>
                <a:latin typeface="Segoe UI"/>
                <a:ea typeface="Arial"/>
              </a:rPr>
              <a:t>The Brand WeareA2B makes the most profit with the lowest standard cost.</a:t>
            </a:r>
            <a:endParaRPr lang="en-GB" sz="1400" b="0" strike="noStrike" spc="-1">
              <a:solidFill>
                <a:srgbClr val="000000"/>
              </a:solidFill>
              <a:latin typeface="Arial"/>
            </a:endParaRPr>
          </a:p>
        </p:txBody>
      </p:sp>
      <p:pic>
        <p:nvPicPr>
          <p:cNvPr id="187" name="Picture 186"/>
          <p:cNvPicPr/>
          <p:nvPr/>
        </p:nvPicPr>
        <p:blipFill>
          <a:blip r:embed="rId2"/>
          <a:stretch/>
        </p:blipFill>
        <p:spPr>
          <a:xfrm>
            <a:off x="899640" y="1472040"/>
            <a:ext cx="5038200" cy="2485800"/>
          </a:xfrm>
          <a:prstGeom prst="rect">
            <a:avLst/>
          </a:prstGeom>
          <a:ln w="0">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3276</TotalTime>
  <Application>Microsoft Office PowerPoint</Application>
  <PresentationFormat>Custom</PresentationFormat>
  <Slides>20</Slides>
  <Notes>0</Notes>
  <HiddenSlides>0</HiddenSlide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Simple Light</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SABA ANSARIA</cp:lastModifiedBy>
  <cp:revision>31</cp:revision>
  <dcterms:modified xsi:type="dcterms:W3CDTF">2023-10-23T23:22:07Z</dcterms:modified>
  <dc:language>en-GB</dc:language>
</cp:coreProperties>
</file>