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9027-4B89-232F-6111-867E0022E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A4D7BB-D586-26F5-4662-B7EDDD9F6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6F7F89-EEB0-A4A8-13A8-1C0833A95232}"/>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811E30B1-89CE-C505-5422-EE768AF69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A6DB5-93F3-4DC4-4B67-5F7903BA0A30}"/>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1912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98DC-CD00-95B4-FF11-C5687492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B2716-D1D1-E914-2225-2D7F9E047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69013-0AF2-267C-3BE1-6D0D8562B915}"/>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156AAB55-3957-FD7A-988C-EB081F42D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3F2B8-3D05-04B3-6728-C8308B75C285}"/>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284884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BE109-5A11-A20E-B94D-AC0162A9BA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A3799-8061-4B08-7F12-626749997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FC035-9966-374B-3CD2-D60B9CD9E120}"/>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66AAC9A1-C444-12FF-B99C-F20EA1630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8BE27-EAF5-FC85-4629-0A2263975C7F}"/>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20748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8AE-138B-50F4-1D27-D01C92CB0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31E8C-ABC2-8025-8154-0496502470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8BD66-9DCD-EBBB-290A-74B937D97628}"/>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D1489B2B-D09F-4A4C-C56C-05B4621E6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CF8D0-190B-4962-8C61-33BF722D9E58}"/>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227196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5E0-FD11-E83D-D848-E6B6CD3BD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45AB06-9DC7-8DB2-918B-2617957A3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1A9A6-F72C-30B6-48B3-9C4169086B52}"/>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1662A4F3-488E-4D66-E15C-8B22539DF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79B0C-3A57-4940-E6F9-07760166FE32}"/>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38690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0B8B-F61D-7C7E-DF7A-BF93D0351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C07E1-C334-3D56-96A6-C38B88751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BA48EA-D4BC-E167-B1AF-4AACB4665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B58B6-F76C-3549-E4B4-825DB96907D2}"/>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6" name="Footer Placeholder 5">
            <a:extLst>
              <a:ext uri="{FF2B5EF4-FFF2-40B4-BE49-F238E27FC236}">
                <a16:creationId xmlns:a16="http://schemas.microsoft.com/office/drawing/2014/main" id="{F71C4776-C4C6-A0A9-B5D2-B6FCF38DA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5AC81-47CD-08B3-C7DF-4118CCEE338C}"/>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179626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70C6-52D2-5625-4A2F-1132120C78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6CE778-0FE9-DCFC-4B0B-EDE0ECD2F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3D979-45A9-0C3C-09AE-72CF4F574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37300A-41A4-1894-83B1-555D910DF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52714-3DD3-FA5E-3400-634E55649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EAD974-8548-9759-A3EC-ABDDD3ABB77A}"/>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8" name="Footer Placeholder 7">
            <a:extLst>
              <a:ext uri="{FF2B5EF4-FFF2-40B4-BE49-F238E27FC236}">
                <a16:creationId xmlns:a16="http://schemas.microsoft.com/office/drawing/2014/main" id="{4B1D9604-13AF-305B-A8BD-A1A8532D3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E80B-39FE-A555-EE82-FFFCF96004D4}"/>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242199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8B9E-0A38-2054-557B-132ED4E80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AF9EF-E552-B3A5-4F17-9A52948B364F}"/>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4" name="Footer Placeholder 3">
            <a:extLst>
              <a:ext uri="{FF2B5EF4-FFF2-40B4-BE49-F238E27FC236}">
                <a16:creationId xmlns:a16="http://schemas.microsoft.com/office/drawing/2014/main" id="{206B9248-4FD7-B0E2-2F6B-717C477302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110D9B-4B6F-578F-A292-FF9D006E832B}"/>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13137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D10B5-3EE1-0CCC-3507-B75ABA5DD78C}"/>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3" name="Footer Placeholder 2">
            <a:extLst>
              <a:ext uri="{FF2B5EF4-FFF2-40B4-BE49-F238E27FC236}">
                <a16:creationId xmlns:a16="http://schemas.microsoft.com/office/drawing/2014/main" id="{FAD8CAC3-BE4C-6E18-B94B-B235E32DC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2D994F-ED72-998E-D4E8-E871E2FACFF0}"/>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64236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D726-F78B-2D85-24F7-5AB2B075E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BD1E4-8D8A-6098-80E3-A8518A5FF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46CDD-1E68-DE20-0D7B-74EEB56D6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235C0-7F68-40B5-0D5D-5FA1A945CB7A}"/>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6" name="Footer Placeholder 5">
            <a:extLst>
              <a:ext uri="{FF2B5EF4-FFF2-40B4-BE49-F238E27FC236}">
                <a16:creationId xmlns:a16="http://schemas.microsoft.com/office/drawing/2014/main" id="{9060A0E4-1D30-3F24-7628-B71C61AB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EC493-41F0-2B03-08BA-E228DDD0EEAB}"/>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409924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E2EB-33B0-1673-C994-76A8E262F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11E3D-E81D-489B-A5DC-898AA0A85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A8AD45-9002-26B1-9B3A-9CD2530F0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7F592-923D-962C-CF80-B40A4015AA79}"/>
              </a:ext>
            </a:extLst>
          </p:cNvPr>
          <p:cNvSpPr>
            <a:spLocks noGrp="1"/>
          </p:cNvSpPr>
          <p:nvPr>
            <p:ph type="dt" sz="half" idx="10"/>
          </p:nvPr>
        </p:nvSpPr>
        <p:spPr/>
        <p:txBody>
          <a:bodyPr/>
          <a:lstStyle/>
          <a:p>
            <a:fld id="{BC7731E4-555C-4DF4-BF98-5E77E85F0452}" type="datetimeFigureOut">
              <a:rPr lang="en-US" smtClean="0"/>
              <a:t>6/1/2024</a:t>
            </a:fld>
            <a:endParaRPr lang="en-US"/>
          </a:p>
        </p:txBody>
      </p:sp>
      <p:sp>
        <p:nvSpPr>
          <p:cNvPr id="6" name="Footer Placeholder 5">
            <a:extLst>
              <a:ext uri="{FF2B5EF4-FFF2-40B4-BE49-F238E27FC236}">
                <a16:creationId xmlns:a16="http://schemas.microsoft.com/office/drawing/2014/main" id="{7745DBEB-0960-A040-13EA-B677B2F2F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FE7B1-EC48-42E0-6D43-B54155154237}"/>
              </a:ext>
            </a:extLst>
          </p:cNvPr>
          <p:cNvSpPr>
            <a:spLocks noGrp="1"/>
          </p:cNvSpPr>
          <p:nvPr>
            <p:ph type="sldNum" sz="quarter" idx="12"/>
          </p:nvPr>
        </p:nvSpPr>
        <p:spPr/>
        <p:txBody>
          <a:bodyPr/>
          <a:lstStyle/>
          <a:p>
            <a:fld id="{F8A6E071-69A3-4EA2-9CBC-F2DFCC564074}" type="slidenum">
              <a:rPr lang="en-US" smtClean="0"/>
              <a:t>‹#›</a:t>
            </a:fld>
            <a:endParaRPr lang="en-US"/>
          </a:p>
        </p:txBody>
      </p:sp>
    </p:spTree>
    <p:extLst>
      <p:ext uri="{BB962C8B-B14F-4D97-AF65-F5344CB8AC3E}">
        <p14:creationId xmlns:p14="http://schemas.microsoft.com/office/powerpoint/2010/main" val="28418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1BE99-6F1E-D07B-C2AC-51FB7C587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DA6AD-5F59-188E-86E9-30A1E297C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9F99A-44F3-840E-A330-DB47C0097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731E4-555C-4DF4-BF98-5E77E85F0452}" type="datetimeFigureOut">
              <a:rPr lang="en-US" smtClean="0"/>
              <a:t>6/1/2024</a:t>
            </a:fld>
            <a:endParaRPr lang="en-US"/>
          </a:p>
        </p:txBody>
      </p:sp>
      <p:sp>
        <p:nvSpPr>
          <p:cNvPr id="5" name="Footer Placeholder 4">
            <a:extLst>
              <a:ext uri="{FF2B5EF4-FFF2-40B4-BE49-F238E27FC236}">
                <a16:creationId xmlns:a16="http://schemas.microsoft.com/office/drawing/2014/main" id="{33D77957-87F6-E0D6-1D19-4E3A9273F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5F1DE-79A3-D162-3063-3796249F3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6E071-69A3-4EA2-9CBC-F2DFCC564074}" type="slidenum">
              <a:rPr lang="en-US" smtClean="0"/>
              <a:t>‹#›</a:t>
            </a:fld>
            <a:endParaRPr lang="en-US"/>
          </a:p>
        </p:txBody>
      </p:sp>
    </p:spTree>
    <p:extLst>
      <p:ext uri="{BB962C8B-B14F-4D97-AF65-F5344CB8AC3E}">
        <p14:creationId xmlns:p14="http://schemas.microsoft.com/office/powerpoint/2010/main" val="3566131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7C7C-D87B-314E-964B-81B93BBC48B3}"/>
              </a:ext>
            </a:extLst>
          </p:cNvPr>
          <p:cNvSpPr>
            <a:spLocks noGrp="1"/>
          </p:cNvSpPr>
          <p:nvPr>
            <p:ph type="ctrTitle"/>
          </p:nvPr>
        </p:nvSpPr>
        <p:spPr/>
        <p:txBody>
          <a:bodyPr/>
          <a:lstStyle/>
          <a:p>
            <a:r>
              <a:rPr lang="en-US" dirty="0"/>
              <a:t>Craft Demo</a:t>
            </a:r>
          </a:p>
        </p:txBody>
      </p:sp>
      <p:sp>
        <p:nvSpPr>
          <p:cNvPr id="3" name="Subtitle 2">
            <a:extLst>
              <a:ext uri="{FF2B5EF4-FFF2-40B4-BE49-F238E27FC236}">
                <a16:creationId xmlns:a16="http://schemas.microsoft.com/office/drawing/2014/main" id="{45F97AFF-B3B2-9F69-533A-0D3FF7EF2CD7}"/>
              </a:ext>
            </a:extLst>
          </p:cNvPr>
          <p:cNvSpPr>
            <a:spLocks noGrp="1"/>
          </p:cNvSpPr>
          <p:nvPr>
            <p:ph type="subTitle" idx="1"/>
          </p:nvPr>
        </p:nvSpPr>
        <p:spPr/>
        <p:txBody>
          <a:bodyPr/>
          <a:lstStyle/>
          <a:p>
            <a:r>
              <a:rPr lang="en-US" dirty="0"/>
              <a:t>Social Media Post Service</a:t>
            </a:r>
          </a:p>
        </p:txBody>
      </p:sp>
    </p:spTree>
    <p:extLst>
      <p:ext uri="{BB962C8B-B14F-4D97-AF65-F5344CB8AC3E}">
        <p14:creationId xmlns:p14="http://schemas.microsoft.com/office/powerpoint/2010/main" val="251647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9F9E-BFF4-14C2-3F26-0CD6964EB3E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60BC27-C944-2CE1-C060-140C060340BB}"/>
              </a:ext>
            </a:extLst>
          </p:cNvPr>
          <p:cNvSpPr>
            <a:spLocks noGrp="1"/>
          </p:cNvSpPr>
          <p:nvPr>
            <p:ph idx="1"/>
          </p:nvPr>
        </p:nvSpPr>
        <p:spPr>
          <a:xfrm>
            <a:off x="838200" y="1592869"/>
            <a:ext cx="10515600" cy="4351338"/>
          </a:xfrm>
        </p:spPr>
        <p:txBody>
          <a:bodyPr/>
          <a:lstStyle/>
          <a:p>
            <a:r>
              <a:rPr lang="en-US" dirty="0"/>
              <a:t>This social media post service exposes REST endpoints which can be used to execute the listed operations on a post -</a:t>
            </a:r>
          </a:p>
          <a:p>
            <a:pPr lvl="1"/>
            <a:r>
              <a:rPr lang="en-US" dirty="0"/>
              <a:t>Create</a:t>
            </a:r>
          </a:p>
          <a:p>
            <a:pPr lvl="1"/>
            <a:r>
              <a:rPr lang="en-US" dirty="0"/>
              <a:t>Read</a:t>
            </a:r>
          </a:p>
          <a:p>
            <a:pPr lvl="1"/>
            <a:r>
              <a:rPr lang="en-US" dirty="0"/>
              <a:t>Update </a:t>
            </a:r>
          </a:p>
          <a:p>
            <a:pPr lvl="1"/>
            <a:r>
              <a:rPr lang="en-US" dirty="0"/>
              <a:t>Delete</a:t>
            </a:r>
          </a:p>
          <a:p>
            <a:pPr marL="457200" lvl="1" indent="0">
              <a:buNone/>
            </a:pPr>
            <a:endParaRPr lang="en-US" dirty="0"/>
          </a:p>
          <a:p>
            <a:pPr lvl="1"/>
            <a:endParaRPr lang="en-US" dirty="0"/>
          </a:p>
        </p:txBody>
      </p:sp>
    </p:spTree>
    <p:extLst>
      <p:ext uri="{BB962C8B-B14F-4D97-AF65-F5344CB8AC3E}">
        <p14:creationId xmlns:p14="http://schemas.microsoft.com/office/powerpoint/2010/main" val="161127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7405-4412-C3CA-4F21-A599BEEB96CB}"/>
              </a:ext>
            </a:extLst>
          </p:cNvPr>
          <p:cNvSpPr>
            <a:spLocks noGrp="1"/>
          </p:cNvSpPr>
          <p:nvPr>
            <p:ph type="title"/>
          </p:nvPr>
        </p:nvSpPr>
        <p:spPr>
          <a:xfrm>
            <a:off x="838200" y="606195"/>
            <a:ext cx="10515600" cy="1156104"/>
          </a:xfrm>
        </p:spPr>
        <p:txBody>
          <a:bodyPr>
            <a:noAutofit/>
          </a:bodyPr>
          <a:lstStyle/>
          <a:p>
            <a:r>
              <a:rPr lang="en-US" dirty="0"/>
              <a:t>Technical Specifications</a:t>
            </a:r>
            <a:br>
              <a:rPr lang="en-US"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C2F2246-6E47-A75B-FF7D-805C06B5091F}"/>
              </a:ext>
            </a:extLst>
          </p:cNvPr>
          <p:cNvSpPr>
            <a:spLocks noGrp="1"/>
          </p:cNvSpPr>
          <p:nvPr>
            <p:ph idx="1"/>
          </p:nvPr>
        </p:nvSpPr>
        <p:spPr>
          <a:xfrm>
            <a:off x="746760" y="1418301"/>
            <a:ext cx="10515600" cy="4351338"/>
          </a:xfrm>
        </p:spPr>
        <p:txBody>
          <a:bodyPr/>
          <a:lstStyle/>
          <a:p>
            <a:pPr algn="l">
              <a:buFont typeface="Arial" panose="020B0604020202020204" pitchFamily="34" charset="0"/>
              <a:buChar char="•"/>
            </a:pPr>
            <a:r>
              <a:rPr lang="en-US" dirty="0"/>
              <a:t>Programming Language: Java</a:t>
            </a:r>
          </a:p>
          <a:p>
            <a:pPr algn="l">
              <a:buFont typeface="Arial" panose="020B0604020202020204" pitchFamily="34" charset="0"/>
              <a:buChar char="•"/>
            </a:pPr>
            <a:r>
              <a:rPr lang="en-US" dirty="0"/>
              <a:t>Framework: Spring Boot</a:t>
            </a:r>
          </a:p>
          <a:p>
            <a:pPr algn="l">
              <a:buFont typeface="Arial" panose="020B0604020202020204" pitchFamily="34" charset="0"/>
              <a:buChar char="•"/>
            </a:pPr>
            <a:r>
              <a:rPr lang="en-US" dirty="0"/>
              <a:t>Database: H2</a:t>
            </a:r>
          </a:p>
          <a:p>
            <a:pPr algn="l">
              <a:buFont typeface="Arial" panose="020B0604020202020204" pitchFamily="34" charset="0"/>
              <a:buChar char="•"/>
            </a:pPr>
            <a:r>
              <a:rPr lang="en-US" dirty="0"/>
              <a:t>Testing Framework: JUnit, Mockito</a:t>
            </a:r>
          </a:p>
          <a:p>
            <a:pPr algn="l">
              <a:buFont typeface="Arial" panose="020B0604020202020204" pitchFamily="34" charset="0"/>
              <a:buChar char="•"/>
            </a:pPr>
            <a:r>
              <a:rPr lang="en-US" dirty="0"/>
              <a:t>Build Tool: Maven</a:t>
            </a:r>
          </a:p>
          <a:p>
            <a:pPr algn="l">
              <a:buFont typeface="Arial" panose="020B0604020202020204" pitchFamily="34" charset="0"/>
              <a:buChar char="•"/>
            </a:pPr>
            <a:r>
              <a:rPr lang="en-US" dirty="0"/>
              <a:t>IDE: IntelliJ IDEA</a:t>
            </a:r>
          </a:p>
          <a:p>
            <a:pPr marL="0" indent="0" algn="l">
              <a:buNone/>
            </a:pPr>
            <a:endParaRPr lang="en-US" dirty="0"/>
          </a:p>
        </p:txBody>
      </p:sp>
    </p:spTree>
    <p:extLst>
      <p:ext uri="{BB962C8B-B14F-4D97-AF65-F5344CB8AC3E}">
        <p14:creationId xmlns:p14="http://schemas.microsoft.com/office/powerpoint/2010/main" val="342179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7405-4412-C3CA-4F21-A599BEEB96CB}"/>
              </a:ext>
            </a:extLst>
          </p:cNvPr>
          <p:cNvSpPr>
            <a:spLocks noGrp="1"/>
          </p:cNvSpPr>
          <p:nvPr>
            <p:ph type="title"/>
          </p:nvPr>
        </p:nvSpPr>
        <p:spPr>
          <a:xfrm>
            <a:off x="921327" y="120882"/>
            <a:ext cx="10515600" cy="1156104"/>
          </a:xfrm>
        </p:spPr>
        <p:txBody>
          <a:bodyPr>
            <a:noAutofit/>
          </a:bodyPr>
          <a:lstStyle/>
          <a:p>
            <a:r>
              <a:rPr lang="en-US" dirty="0"/>
              <a:t>Functional Specifications </a:t>
            </a:r>
            <a:br>
              <a:rPr lang="en-US"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C2F2246-6E47-A75B-FF7D-805C06B5091F}"/>
              </a:ext>
            </a:extLst>
          </p:cNvPr>
          <p:cNvSpPr>
            <a:spLocks noGrp="1"/>
          </p:cNvSpPr>
          <p:nvPr>
            <p:ph idx="1"/>
          </p:nvPr>
        </p:nvSpPr>
        <p:spPr>
          <a:xfrm>
            <a:off x="921327" y="935359"/>
            <a:ext cx="10758055" cy="2352325"/>
          </a:xfrm>
        </p:spPr>
        <p:txBody>
          <a:bodyPr>
            <a:normAutofit fontScale="85000" lnSpcReduction="20000"/>
          </a:bodyPr>
          <a:lstStyle/>
          <a:p>
            <a:pPr algn="l">
              <a:buFont typeface="Arial" panose="020B0604020202020204" pitchFamily="34" charset="0"/>
              <a:buChar char="•"/>
            </a:pPr>
            <a:r>
              <a:rPr lang="en-US" dirty="0"/>
              <a:t>Get All Posts Endpoint</a:t>
            </a:r>
          </a:p>
          <a:p>
            <a:pPr algn="l">
              <a:buFont typeface="Arial" panose="020B0604020202020204" pitchFamily="34" charset="0"/>
              <a:buChar char="•"/>
            </a:pPr>
            <a:r>
              <a:rPr lang="en-US" dirty="0"/>
              <a:t>Get Post by Id</a:t>
            </a:r>
          </a:p>
          <a:p>
            <a:pPr algn="l">
              <a:buFont typeface="Arial" panose="020B0604020202020204" pitchFamily="34" charset="0"/>
              <a:buChar char="•"/>
            </a:pPr>
            <a:r>
              <a:rPr lang="en-US" dirty="0"/>
              <a:t>Create Post Endpoint</a:t>
            </a:r>
          </a:p>
          <a:p>
            <a:pPr algn="l">
              <a:buFont typeface="Arial" panose="020B0604020202020204" pitchFamily="34" charset="0"/>
              <a:buChar char="•"/>
            </a:pPr>
            <a:r>
              <a:rPr lang="en-US" dirty="0"/>
              <a:t>Update Post Endpoint</a:t>
            </a:r>
          </a:p>
          <a:p>
            <a:pPr algn="l">
              <a:buFont typeface="Arial" panose="020B0604020202020204" pitchFamily="34" charset="0"/>
              <a:buChar char="•"/>
            </a:pPr>
            <a:r>
              <a:rPr lang="en-US" dirty="0"/>
              <a:t>Delete Post Endpoint</a:t>
            </a:r>
          </a:p>
          <a:p>
            <a:pPr algn="l">
              <a:buFont typeface="Arial" panose="020B0604020202020204" pitchFamily="34" charset="0"/>
              <a:buChar char="•"/>
            </a:pPr>
            <a:r>
              <a:rPr lang="en-US" dirty="0"/>
              <a:t>Get Comments for a Post</a:t>
            </a:r>
          </a:p>
        </p:txBody>
      </p:sp>
      <p:sp>
        <p:nvSpPr>
          <p:cNvPr id="4" name="Title 1">
            <a:extLst>
              <a:ext uri="{FF2B5EF4-FFF2-40B4-BE49-F238E27FC236}">
                <a16:creationId xmlns:a16="http://schemas.microsoft.com/office/drawing/2014/main" id="{106AD6DB-2669-F6A8-AEF9-7E82E08B27D2}"/>
              </a:ext>
            </a:extLst>
          </p:cNvPr>
          <p:cNvSpPr txBox="1">
            <a:spLocks/>
          </p:cNvSpPr>
          <p:nvPr/>
        </p:nvSpPr>
        <p:spPr>
          <a:xfrm>
            <a:off x="838200" y="3570316"/>
            <a:ext cx="10515600" cy="11561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Non-Functional Specifications </a:t>
            </a:r>
            <a:br>
              <a:rPr lang="en-US" kern="100" dirty="0">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6" name="Content Placeholder 2">
            <a:extLst>
              <a:ext uri="{FF2B5EF4-FFF2-40B4-BE49-F238E27FC236}">
                <a16:creationId xmlns:a16="http://schemas.microsoft.com/office/drawing/2014/main" id="{41C874B9-0D3E-CCD7-815D-5BACCDD05E21}"/>
              </a:ext>
            </a:extLst>
          </p:cNvPr>
          <p:cNvSpPr txBox="1">
            <a:spLocks/>
          </p:cNvSpPr>
          <p:nvPr/>
        </p:nvSpPr>
        <p:spPr>
          <a:xfrm>
            <a:off x="838200" y="4359533"/>
            <a:ext cx="10515600" cy="1969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Must support frequent reads compared to other operations</a:t>
            </a:r>
          </a:p>
          <a:p>
            <a:r>
              <a:rPr lang="en-US" sz="2400" dirty="0"/>
              <a:t>Description field supports 1000 characters</a:t>
            </a:r>
          </a:p>
          <a:p>
            <a:r>
              <a:rPr lang="en-US" sz="2400" dirty="0"/>
              <a:t>Scalability</a:t>
            </a:r>
          </a:p>
          <a:p>
            <a:r>
              <a:rPr lang="en-US" sz="2400" dirty="0"/>
              <a:t>Must support listing of millions of posts</a:t>
            </a:r>
          </a:p>
          <a:p>
            <a:endParaRPr lang="en-US" dirty="0"/>
          </a:p>
        </p:txBody>
      </p:sp>
    </p:spTree>
    <p:extLst>
      <p:ext uri="{BB962C8B-B14F-4D97-AF65-F5344CB8AC3E}">
        <p14:creationId xmlns:p14="http://schemas.microsoft.com/office/powerpoint/2010/main" val="142384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7405-4412-C3CA-4F21-A599BEEB96CB}"/>
              </a:ext>
            </a:extLst>
          </p:cNvPr>
          <p:cNvSpPr>
            <a:spLocks noGrp="1"/>
          </p:cNvSpPr>
          <p:nvPr>
            <p:ph type="title"/>
          </p:nvPr>
        </p:nvSpPr>
        <p:spPr>
          <a:xfrm>
            <a:off x="663633" y="212322"/>
            <a:ext cx="10515600" cy="1156104"/>
          </a:xfrm>
        </p:spPr>
        <p:txBody>
          <a:bodyPr>
            <a:noAutofit/>
          </a:bodyPr>
          <a:lstStyle/>
          <a:p>
            <a:r>
              <a:rPr lang="en-US" dirty="0"/>
              <a:t>Assumptions</a:t>
            </a:r>
          </a:p>
        </p:txBody>
      </p:sp>
      <p:sp>
        <p:nvSpPr>
          <p:cNvPr id="3" name="Content Placeholder 2">
            <a:extLst>
              <a:ext uri="{FF2B5EF4-FFF2-40B4-BE49-F238E27FC236}">
                <a16:creationId xmlns:a16="http://schemas.microsoft.com/office/drawing/2014/main" id="{4C2F2246-6E47-A75B-FF7D-805C06B5091F}"/>
              </a:ext>
            </a:extLst>
          </p:cNvPr>
          <p:cNvSpPr>
            <a:spLocks noGrp="1"/>
          </p:cNvSpPr>
          <p:nvPr>
            <p:ph idx="1"/>
          </p:nvPr>
        </p:nvSpPr>
        <p:spPr>
          <a:xfrm>
            <a:off x="838200" y="1368425"/>
            <a:ext cx="10515600" cy="2488679"/>
          </a:xfrm>
        </p:spPr>
        <p:txBody>
          <a:bodyPr>
            <a:normAutofit lnSpcReduction="10000"/>
          </a:bodyPr>
          <a:lstStyle/>
          <a:p>
            <a:pPr algn="l">
              <a:buFont typeface="Arial" panose="020B0604020202020204" pitchFamily="34" charset="0"/>
              <a:buChar char="•"/>
            </a:pPr>
            <a:r>
              <a:rPr lang="en-US" sz="2400" dirty="0"/>
              <a:t>As part of editing a post, can add new comments</a:t>
            </a:r>
          </a:p>
          <a:p>
            <a:pPr algn="l">
              <a:buFont typeface="Arial" panose="020B0604020202020204" pitchFamily="34" charset="0"/>
              <a:buChar char="•"/>
            </a:pPr>
            <a:r>
              <a:rPr lang="en-US" sz="2400" dirty="0"/>
              <a:t>Posts are only in text format</a:t>
            </a:r>
          </a:p>
          <a:p>
            <a:pPr algn="l">
              <a:buFont typeface="Arial" panose="020B0604020202020204" pitchFamily="34" charset="0"/>
              <a:buChar char="•"/>
            </a:pPr>
            <a:r>
              <a:rPr lang="en-US" sz="2400" dirty="0"/>
              <a:t>Deleting comments not supported</a:t>
            </a:r>
          </a:p>
          <a:p>
            <a:pPr algn="l">
              <a:buFont typeface="Arial" panose="020B0604020202020204" pitchFamily="34" charset="0"/>
              <a:buChar char="•"/>
            </a:pPr>
            <a:r>
              <a:rPr lang="en-US" sz="2400" dirty="0"/>
              <a:t>Editing comments not supported</a:t>
            </a:r>
          </a:p>
          <a:p>
            <a:pPr algn="l">
              <a:buFont typeface="Arial" panose="020B0604020202020204" pitchFamily="34" charset="0"/>
              <a:buChar char="•"/>
            </a:pPr>
            <a:r>
              <a:rPr lang="en-US" sz="2400" dirty="0"/>
              <a:t>Posts might not be immediately consistent, but eventual consistency should be there in production</a:t>
            </a:r>
          </a:p>
        </p:txBody>
      </p:sp>
    </p:spTree>
    <p:extLst>
      <p:ext uri="{BB962C8B-B14F-4D97-AF65-F5344CB8AC3E}">
        <p14:creationId xmlns:p14="http://schemas.microsoft.com/office/powerpoint/2010/main" val="165879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6BBF-5349-6A24-B741-1F418637FC48}"/>
              </a:ext>
            </a:extLst>
          </p:cNvPr>
          <p:cNvSpPr>
            <a:spLocks noGrp="1"/>
          </p:cNvSpPr>
          <p:nvPr>
            <p:ph type="title"/>
          </p:nvPr>
        </p:nvSpPr>
        <p:spPr>
          <a:xfrm>
            <a:off x="116322" y="14628"/>
            <a:ext cx="10515600" cy="921805"/>
          </a:xfrm>
        </p:spPr>
        <p:txBody>
          <a:bodyPr/>
          <a:lstStyle/>
          <a:p>
            <a:r>
              <a:rPr lang="en-US" dirty="0"/>
              <a:t>Service Layers and Architecture</a:t>
            </a:r>
          </a:p>
        </p:txBody>
      </p:sp>
      <p:sp>
        <p:nvSpPr>
          <p:cNvPr id="3" name="Rectangle 2">
            <a:extLst>
              <a:ext uri="{FF2B5EF4-FFF2-40B4-BE49-F238E27FC236}">
                <a16:creationId xmlns:a16="http://schemas.microsoft.com/office/drawing/2014/main" id="{C428E0B1-B82A-0B5F-58FC-84092C859328}"/>
              </a:ext>
            </a:extLst>
          </p:cNvPr>
          <p:cNvSpPr/>
          <p:nvPr/>
        </p:nvSpPr>
        <p:spPr>
          <a:xfrm>
            <a:off x="1334997" y="3562806"/>
            <a:ext cx="1219721" cy="48213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PostController</a:t>
            </a:r>
          </a:p>
        </p:txBody>
      </p:sp>
      <p:sp>
        <p:nvSpPr>
          <p:cNvPr id="4" name="Rectangle 3">
            <a:extLst>
              <a:ext uri="{FF2B5EF4-FFF2-40B4-BE49-F238E27FC236}">
                <a16:creationId xmlns:a16="http://schemas.microsoft.com/office/drawing/2014/main" id="{0F4ADF50-1363-B994-4B3B-54EA6B51E481}"/>
              </a:ext>
            </a:extLst>
          </p:cNvPr>
          <p:cNvSpPr/>
          <p:nvPr/>
        </p:nvSpPr>
        <p:spPr>
          <a:xfrm>
            <a:off x="5830797" y="2606251"/>
            <a:ext cx="814141" cy="39571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Post Service</a:t>
            </a:r>
          </a:p>
        </p:txBody>
      </p:sp>
      <p:sp>
        <p:nvSpPr>
          <p:cNvPr id="5" name="Rectangle 4">
            <a:extLst>
              <a:ext uri="{FF2B5EF4-FFF2-40B4-BE49-F238E27FC236}">
                <a16:creationId xmlns:a16="http://schemas.microsoft.com/office/drawing/2014/main" id="{8A970F67-BA47-2B18-0834-8C82FD7F5E4C}"/>
              </a:ext>
            </a:extLst>
          </p:cNvPr>
          <p:cNvSpPr/>
          <p:nvPr/>
        </p:nvSpPr>
        <p:spPr>
          <a:xfrm>
            <a:off x="5830797" y="3010487"/>
            <a:ext cx="814141" cy="51814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Comment Service</a:t>
            </a:r>
          </a:p>
        </p:txBody>
      </p:sp>
      <p:sp>
        <p:nvSpPr>
          <p:cNvPr id="6" name="Rectangle 5">
            <a:extLst>
              <a:ext uri="{FF2B5EF4-FFF2-40B4-BE49-F238E27FC236}">
                <a16:creationId xmlns:a16="http://schemas.microsoft.com/office/drawing/2014/main" id="{9D5C7F39-FCD1-F58E-5F74-D057A75CB2BA}"/>
              </a:ext>
            </a:extLst>
          </p:cNvPr>
          <p:cNvSpPr/>
          <p:nvPr/>
        </p:nvSpPr>
        <p:spPr>
          <a:xfrm>
            <a:off x="2630285" y="2682917"/>
            <a:ext cx="1077191" cy="353232"/>
          </a:xfrm>
          <a:prstGeom prst="rect">
            <a:avLst/>
          </a:prstGeom>
          <a:solidFill>
            <a:srgbClr val="0070C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PostDTO</a:t>
            </a:r>
          </a:p>
        </p:txBody>
      </p:sp>
      <p:sp>
        <p:nvSpPr>
          <p:cNvPr id="7" name="Rectangle 6">
            <a:extLst>
              <a:ext uri="{FF2B5EF4-FFF2-40B4-BE49-F238E27FC236}">
                <a16:creationId xmlns:a16="http://schemas.microsoft.com/office/drawing/2014/main" id="{783BE4E4-544C-05C4-51D7-8EE71E8A8AD4}"/>
              </a:ext>
            </a:extLst>
          </p:cNvPr>
          <p:cNvSpPr/>
          <p:nvPr/>
        </p:nvSpPr>
        <p:spPr>
          <a:xfrm>
            <a:off x="2630285" y="3036150"/>
            <a:ext cx="1077191" cy="430333"/>
          </a:xfrm>
          <a:prstGeom prst="rect">
            <a:avLst/>
          </a:prstGeom>
          <a:solidFill>
            <a:srgbClr val="0070C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CommentDTO</a:t>
            </a:r>
          </a:p>
        </p:txBody>
      </p:sp>
      <p:sp>
        <p:nvSpPr>
          <p:cNvPr id="8" name="Rectangle 7">
            <a:extLst>
              <a:ext uri="{FF2B5EF4-FFF2-40B4-BE49-F238E27FC236}">
                <a16:creationId xmlns:a16="http://schemas.microsoft.com/office/drawing/2014/main" id="{9DF619D5-F132-BC4D-E5DB-7280E7A4F4B7}"/>
              </a:ext>
            </a:extLst>
          </p:cNvPr>
          <p:cNvSpPr/>
          <p:nvPr/>
        </p:nvSpPr>
        <p:spPr>
          <a:xfrm>
            <a:off x="392081" y="2493817"/>
            <a:ext cx="1124296" cy="805567"/>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SocialMedia</a:t>
            </a:r>
          </a:p>
          <a:p>
            <a:pPr algn="ctr"/>
            <a:r>
              <a:rPr lang="en-US" sz="1200" dirty="0"/>
              <a:t>PostsApp</a:t>
            </a:r>
          </a:p>
        </p:txBody>
      </p:sp>
      <p:sp>
        <p:nvSpPr>
          <p:cNvPr id="9" name="Rectangle 8">
            <a:extLst>
              <a:ext uri="{FF2B5EF4-FFF2-40B4-BE49-F238E27FC236}">
                <a16:creationId xmlns:a16="http://schemas.microsoft.com/office/drawing/2014/main" id="{B7D1A5B2-2FBE-8E2F-DE13-0A6B311BF42B}"/>
              </a:ext>
            </a:extLst>
          </p:cNvPr>
          <p:cNvSpPr/>
          <p:nvPr/>
        </p:nvSpPr>
        <p:spPr>
          <a:xfrm>
            <a:off x="128154" y="1188970"/>
            <a:ext cx="1620981" cy="4821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LoadPostData</a:t>
            </a:r>
          </a:p>
        </p:txBody>
      </p:sp>
      <p:sp>
        <p:nvSpPr>
          <p:cNvPr id="10" name="Rectangle 9">
            <a:extLst>
              <a:ext uri="{FF2B5EF4-FFF2-40B4-BE49-F238E27FC236}">
                <a16:creationId xmlns:a16="http://schemas.microsoft.com/office/drawing/2014/main" id="{8F3C0CD3-F4C1-B1D4-5A15-BC16619E868A}"/>
              </a:ext>
            </a:extLst>
          </p:cNvPr>
          <p:cNvSpPr/>
          <p:nvPr/>
        </p:nvSpPr>
        <p:spPr>
          <a:xfrm>
            <a:off x="1421252" y="4937142"/>
            <a:ext cx="1204985" cy="507879"/>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SecurityConfig</a:t>
            </a:r>
          </a:p>
        </p:txBody>
      </p:sp>
      <p:sp>
        <p:nvSpPr>
          <p:cNvPr id="11" name="Rectangle 10">
            <a:extLst>
              <a:ext uri="{FF2B5EF4-FFF2-40B4-BE49-F238E27FC236}">
                <a16:creationId xmlns:a16="http://schemas.microsoft.com/office/drawing/2014/main" id="{79A2EA1B-CDDC-2BE5-B5C3-DF85A2A84FEF}"/>
              </a:ext>
            </a:extLst>
          </p:cNvPr>
          <p:cNvSpPr/>
          <p:nvPr/>
        </p:nvSpPr>
        <p:spPr>
          <a:xfrm>
            <a:off x="10564856" y="4871378"/>
            <a:ext cx="1184563" cy="373827"/>
          </a:xfrm>
          <a:prstGeom prst="rect">
            <a:avLst/>
          </a:prstGeom>
          <a:solidFill>
            <a:srgbClr val="0070C0">
              <a:alpha val="3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PostEntity</a:t>
            </a:r>
          </a:p>
        </p:txBody>
      </p:sp>
      <p:sp>
        <p:nvSpPr>
          <p:cNvPr id="12" name="Rectangle 11">
            <a:extLst>
              <a:ext uri="{FF2B5EF4-FFF2-40B4-BE49-F238E27FC236}">
                <a16:creationId xmlns:a16="http://schemas.microsoft.com/office/drawing/2014/main" id="{381755AB-6D34-59C1-90F1-2D59AA7C7A91}"/>
              </a:ext>
            </a:extLst>
          </p:cNvPr>
          <p:cNvSpPr/>
          <p:nvPr/>
        </p:nvSpPr>
        <p:spPr>
          <a:xfrm>
            <a:off x="10571302" y="5756845"/>
            <a:ext cx="1184564" cy="418296"/>
          </a:xfrm>
          <a:prstGeom prst="rect">
            <a:avLst/>
          </a:prstGeom>
          <a:solidFill>
            <a:schemeClr val="accent1">
              <a:alpha val="5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CommentEntity</a:t>
            </a:r>
          </a:p>
        </p:txBody>
      </p:sp>
      <p:sp>
        <p:nvSpPr>
          <p:cNvPr id="13" name="Rectangle 12">
            <a:extLst>
              <a:ext uri="{FF2B5EF4-FFF2-40B4-BE49-F238E27FC236}">
                <a16:creationId xmlns:a16="http://schemas.microsoft.com/office/drawing/2014/main" id="{E1D3FB85-A224-FC21-E660-C0D898727E6A}"/>
              </a:ext>
            </a:extLst>
          </p:cNvPr>
          <p:cNvSpPr/>
          <p:nvPr/>
        </p:nvSpPr>
        <p:spPr>
          <a:xfrm>
            <a:off x="9110564" y="5649524"/>
            <a:ext cx="1086715" cy="63293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ISpringDataCommentRepo</a:t>
            </a:r>
          </a:p>
        </p:txBody>
      </p:sp>
      <p:sp>
        <p:nvSpPr>
          <p:cNvPr id="14" name="Rectangle 13">
            <a:extLst>
              <a:ext uri="{FF2B5EF4-FFF2-40B4-BE49-F238E27FC236}">
                <a16:creationId xmlns:a16="http://schemas.microsoft.com/office/drawing/2014/main" id="{4CA18F16-9C60-4BEF-BF5F-16F894E421D9}"/>
              </a:ext>
            </a:extLst>
          </p:cNvPr>
          <p:cNvSpPr/>
          <p:nvPr/>
        </p:nvSpPr>
        <p:spPr>
          <a:xfrm>
            <a:off x="9151123" y="4871378"/>
            <a:ext cx="1086715" cy="41809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ISpringDataPostRepo</a:t>
            </a:r>
          </a:p>
        </p:txBody>
      </p:sp>
      <p:cxnSp>
        <p:nvCxnSpPr>
          <p:cNvPr id="27" name="Connector: Elbow 26">
            <a:extLst>
              <a:ext uri="{FF2B5EF4-FFF2-40B4-BE49-F238E27FC236}">
                <a16:creationId xmlns:a16="http://schemas.microsoft.com/office/drawing/2014/main" id="{87623779-CE66-7722-88DD-EC10C1D5953C}"/>
              </a:ext>
            </a:extLst>
          </p:cNvPr>
          <p:cNvCxnSpPr>
            <a:cxnSpLocks/>
            <a:stCxn id="8" idx="2"/>
            <a:endCxn id="3" idx="1"/>
          </p:cNvCxnSpPr>
          <p:nvPr/>
        </p:nvCxnSpPr>
        <p:spPr>
          <a:xfrm rot="16200000" flipH="1">
            <a:off x="892367" y="3361246"/>
            <a:ext cx="504492" cy="3807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50F6F3C-EA75-00BB-5520-4A438EC587CC}"/>
              </a:ext>
            </a:extLst>
          </p:cNvPr>
          <p:cNvCxnSpPr/>
          <p:nvPr/>
        </p:nvCxnSpPr>
        <p:spPr>
          <a:xfrm flipV="1">
            <a:off x="606827" y="1671108"/>
            <a:ext cx="0" cy="838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1A68012-E783-CDD4-DDAF-34866AABBEDF}"/>
              </a:ext>
            </a:extLst>
          </p:cNvPr>
          <p:cNvCxnSpPr>
            <a:cxnSpLocks/>
          </p:cNvCxnSpPr>
          <p:nvPr/>
        </p:nvCxnSpPr>
        <p:spPr>
          <a:xfrm>
            <a:off x="1238595" y="1671108"/>
            <a:ext cx="0" cy="822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Flowchart: Magnetic Disk 52">
            <a:extLst>
              <a:ext uri="{FF2B5EF4-FFF2-40B4-BE49-F238E27FC236}">
                <a16:creationId xmlns:a16="http://schemas.microsoft.com/office/drawing/2014/main" id="{50C53EA3-0BED-3CD5-3E4B-11FB418D8EEA}"/>
              </a:ext>
            </a:extLst>
          </p:cNvPr>
          <p:cNvSpPr/>
          <p:nvPr/>
        </p:nvSpPr>
        <p:spPr>
          <a:xfrm>
            <a:off x="9097836" y="901017"/>
            <a:ext cx="769620" cy="99262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H2 DB</a:t>
            </a:r>
          </a:p>
        </p:txBody>
      </p:sp>
      <p:cxnSp>
        <p:nvCxnSpPr>
          <p:cNvPr id="55" name="Straight Arrow Connector 54">
            <a:extLst>
              <a:ext uri="{FF2B5EF4-FFF2-40B4-BE49-F238E27FC236}">
                <a16:creationId xmlns:a16="http://schemas.microsoft.com/office/drawing/2014/main" id="{F5D7C267-B73E-A52F-813B-1D11456A07B9}"/>
              </a:ext>
            </a:extLst>
          </p:cNvPr>
          <p:cNvCxnSpPr>
            <a:cxnSpLocks/>
          </p:cNvCxnSpPr>
          <p:nvPr/>
        </p:nvCxnSpPr>
        <p:spPr>
          <a:xfrm flipV="1">
            <a:off x="1819862" y="1426696"/>
            <a:ext cx="7270066" cy="13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13B91A09-F12F-8D23-DA72-7625C1991A8C}"/>
              </a:ext>
            </a:extLst>
          </p:cNvPr>
          <p:cNvCxnSpPr>
            <a:cxnSpLocks/>
            <a:stCxn id="3" idx="0"/>
          </p:cNvCxnSpPr>
          <p:nvPr/>
        </p:nvCxnSpPr>
        <p:spPr>
          <a:xfrm rot="5400000" flipH="1" flipV="1">
            <a:off x="2022219" y="2958789"/>
            <a:ext cx="526657" cy="681379"/>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6DF2EF0-E09B-4E51-1C32-B494ECAC3BEB}"/>
              </a:ext>
            </a:extLst>
          </p:cNvPr>
          <p:cNvCxnSpPr>
            <a:cxnSpLocks/>
          </p:cNvCxnSpPr>
          <p:nvPr/>
        </p:nvCxnSpPr>
        <p:spPr>
          <a:xfrm>
            <a:off x="3707476" y="3092628"/>
            <a:ext cx="48126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Connector: Elbow 69">
            <a:extLst>
              <a:ext uri="{FF2B5EF4-FFF2-40B4-BE49-F238E27FC236}">
                <a16:creationId xmlns:a16="http://schemas.microsoft.com/office/drawing/2014/main" id="{2E0FC9B1-9F4C-6FA6-BF32-27D2B258C05B}"/>
              </a:ext>
            </a:extLst>
          </p:cNvPr>
          <p:cNvCxnSpPr>
            <a:cxnSpLocks/>
          </p:cNvCxnSpPr>
          <p:nvPr/>
        </p:nvCxnSpPr>
        <p:spPr>
          <a:xfrm flipH="1" flipV="1">
            <a:off x="9482646" y="1913112"/>
            <a:ext cx="2316006" cy="4044878"/>
          </a:xfrm>
          <a:prstGeom prst="bentConnector4">
            <a:avLst>
              <a:gd name="adj1" fmla="val -9870"/>
              <a:gd name="adj2" fmla="val 525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0" name="Rectangle 99">
            <a:extLst>
              <a:ext uri="{FF2B5EF4-FFF2-40B4-BE49-F238E27FC236}">
                <a16:creationId xmlns:a16="http://schemas.microsoft.com/office/drawing/2014/main" id="{0239222E-FB13-08D2-71DB-DB17D1FA9DA5}"/>
              </a:ext>
            </a:extLst>
          </p:cNvPr>
          <p:cNvSpPr/>
          <p:nvPr/>
        </p:nvSpPr>
        <p:spPr>
          <a:xfrm>
            <a:off x="116322" y="4959967"/>
            <a:ext cx="943681" cy="482139"/>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REST Client</a:t>
            </a:r>
          </a:p>
        </p:txBody>
      </p:sp>
      <p:cxnSp>
        <p:nvCxnSpPr>
          <p:cNvPr id="102" name="Straight Arrow Connector 101">
            <a:extLst>
              <a:ext uri="{FF2B5EF4-FFF2-40B4-BE49-F238E27FC236}">
                <a16:creationId xmlns:a16="http://schemas.microsoft.com/office/drawing/2014/main" id="{583A17CE-1E57-6E1A-2B55-B291E1F5E652}"/>
              </a:ext>
            </a:extLst>
          </p:cNvPr>
          <p:cNvCxnSpPr>
            <a:cxnSpLocks/>
            <a:stCxn id="100" idx="3"/>
            <a:endCxn id="10" idx="1"/>
          </p:cNvCxnSpPr>
          <p:nvPr/>
        </p:nvCxnSpPr>
        <p:spPr>
          <a:xfrm flipV="1">
            <a:off x="1060003" y="5191082"/>
            <a:ext cx="361249" cy="99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FD1DF042-1A07-5680-1D36-069555C41FB5}"/>
              </a:ext>
            </a:extLst>
          </p:cNvPr>
          <p:cNvCxnSpPr>
            <a:cxnSpLocks/>
          </p:cNvCxnSpPr>
          <p:nvPr/>
        </p:nvCxnSpPr>
        <p:spPr>
          <a:xfrm flipV="1">
            <a:off x="1944858" y="4027892"/>
            <a:ext cx="0" cy="9007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5034B65-8B36-0304-30C9-5ED1B39F4101}"/>
              </a:ext>
            </a:extLst>
          </p:cNvPr>
          <p:cNvSpPr/>
          <p:nvPr/>
        </p:nvSpPr>
        <p:spPr>
          <a:xfrm>
            <a:off x="3890820" y="4478281"/>
            <a:ext cx="1942925" cy="48168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GlobalExceptionHandler</a:t>
            </a:r>
          </a:p>
        </p:txBody>
      </p:sp>
      <p:cxnSp>
        <p:nvCxnSpPr>
          <p:cNvPr id="31" name="Connector: Elbow 30">
            <a:extLst>
              <a:ext uri="{FF2B5EF4-FFF2-40B4-BE49-F238E27FC236}">
                <a16:creationId xmlns:a16="http://schemas.microsoft.com/office/drawing/2014/main" id="{FE264DAD-F44B-CF9D-3938-7190AA5ACCCF}"/>
              </a:ext>
            </a:extLst>
          </p:cNvPr>
          <p:cNvCxnSpPr>
            <a:cxnSpLocks/>
            <a:stCxn id="3" idx="3"/>
            <a:endCxn id="16" idx="1"/>
          </p:cNvCxnSpPr>
          <p:nvPr/>
        </p:nvCxnSpPr>
        <p:spPr>
          <a:xfrm>
            <a:off x="2554718" y="3803876"/>
            <a:ext cx="1336102" cy="915248"/>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26D3F82B-D626-AA9E-113D-B1A51AA3D6C5}"/>
              </a:ext>
            </a:extLst>
          </p:cNvPr>
          <p:cNvCxnSpPr>
            <a:cxnSpLocks/>
          </p:cNvCxnSpPr>
          <p:nvPr/>
        </p:nvCxnSpPr>
        <p:spPr>
          <a:xfrm>
            <a:off x="6644938" y="3251316"/>
            <a:ext cx="60001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3A24352-8CCB-C848-1827-C22D60AA7F54}"/>
              </a:ext>
            </a:extLst>
          </p:cNvPr>
          <p:cNvCxnSpPr>
            <a:cxnSpLocks/>
            <a:endCxn id="93" idx="1"/>
          </p:cNvCxnSpPr>
          <p:nvPr/>
        </p:nvCxnSpPr>
        <p:spPr>
          <a:xfrm>
            <a:off x="6634012" y="2791294"/>
            <a:ext cx="1621854" cy="50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BA2B930-5AEA-EDE4-E9BE-1B4ED4CE2683}"/>
              </a:ext>
            </a:extLst>
          </p:cNvPr>
          <p:cNvSpPr/>
          <p:nvPr/>
        </p:nvSpPr>
        <p:spPr>
          <a:xfrm>
            <a:off x="4192606" y="3111726"/>
            <a:ext cx="1343223" cy="37279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IPostService</a:t>
            </a:r>
            <a:endParaRPr lang="en-US" sz="1200" dirty="0"/>
          </a:p>
        </p:txBody>
      </p:sp>
      <p:sp>
        <p:nvSpPr>
          <p:cNvPr id="45" name="Rectangle 44">
            <a:extLst>
              <a:ext uri="{FF2B5EF4-FFF2-40B4-BE49-F238E27FC236}">
                <a16:creationId xmlns:a16="http://schemas.microsoft.com/office/drawing/2014/main" id="{E41A8A72-A2F7-9774-DA67-514EE94974FF}"/>
              </a:ext>
            </a:extLst>
          </p:cNvPr>
          <p:cNvSpPr/>
          <p:nvPr/>
        </p:nvSpPr>
        <p:spPr>
          <a:xfrm>
            <a:off x="4188739" y="2593801"/>
            <a:ext cx="1347089" cy="52411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ICommentService</a:t>
            </a:r>
            <a:endParaRPr lang="en-US" sz="1200" dirty="0"/>
          </a:p>
        </p:txBody>
      </p:sp>
      <p:sp>
        <p:nvSpPr>
          <p:cNvPr id="92" name="Rectangle 91">
            <a:extLst>
              <a:ext uri="{FF2B5EF4-FFF2-40B4-BE49-F238E27FC236}">
                <a16:creationId xmlns:a16="http://schemas.microsoft.com/office/drawing/2014/main" id="{9CF5F293-8844-0EB5-97D0-00C060DEC257}"/>
              </a:ext>
            </a:extLst>
          </p:cNvPr>
          <p:cNvSpPr/>
          <p:nvPr/>
        </p:nvSpPr>
        <p:spPr>
          <a:xfrm>
            <a:off x="7249002" y="2934846"/>
            <a:ext cx="895257" cy="63293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ICommentRepository</a:t>
            </a:r>
            <a:endParaRPr lang="en-US" sz="1200" dirty="0"/>
          </a:p>
        </p:txBody>
      </p:sp>
      <p:sp>
        <p:nvSpPr>
          <p:cNvPr id="93" name="Rectangle 92">
            <a:extLst>
              <a:ext uri="{FF2B5EF4-FFF2-40B4-BE49-F238E27FC236}">
                <a16:creationId xmlns:a16="http://schemas.microsoft.com/office/drawing/2014/main" id="{CC92D7BD-275E-FD5A-C667-B34CF4135560}"/>
              </a:ext>
            </a:extLst>
          </p:cNvPr>
          <p:cNvSpPr/>
          <p:nvPr/>
        </p:nvSpPr>
        <p:spPr>
          <a:xfrm>
            <a:off x="8255866" y="2582249"/>
            <a:ext cx="895257" cy="4282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IPostRepository</a:t>
            </a:r>
            <a:endParaRPr lang="en-US" sz="1200" dirty="0"/>
          </a:p>
        </p:txBody>
      </p:sp>
      <p:sp>
        <p:nvSpPr>
          <p:cNvPr id="99" name="Rectangle 98">
            <a:extLst>
              <a:ext uri="{FF2B5EF4-FFF2-40B4-BE49-F238E27FC236}">
                <a16:creationId xmlns:a16="http://schemas.microsoft.com/office/drawing/2014/main" id="{36531EBD-EF06-CC73-94F6-82150E498449}"/>
              </a:ext>
            </a:extLst>
          </p:cNvPr>
          <p:cNvSpPr/>
          <p:nvPr/>
        </p:nvSpPr>
        <p:spPr>
          <a:xfrm>
            <a:off x="8296423" y="4164533"/>
            <a:ext cx="814141" cy="39571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PostRepositoryImpl</a:t>
            </a:r>
            <a:endParaRPr lang="en-US" sz="1200" dirty="0"/>
          </a:p>
        </p:txBody>
      </p:sp>
      <p:sp>
        <p:nvSpPr>
          <p:cNvPr id="101" name="Rectangle 100">
            <a:extLst>
              <a:ext uri="{FF2B5EF4-FFF2-40B4-BE49-F238E27FC236}">
                <a16:creationId xmlns:a16="http://schemas.microsoft.com/office/drawing/2014/main" id="{8D2AAC3C-16B3-6E0E-5BB3-4B03C2FD2906}"/>
              </a:ext>
            </a:extLst>
          </p:cNvPr>
          <p:cNvSpPr/>
          <p:nvPr/>
        </p:nvSpPr>
        <p:spPr>
          <a:xfrm>
            <a:off x="7288245" y="4932009"/>
            <a:ext cx="856014" cy="83702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CommentRepositoryImpl</a:t>
            </a:r>
            <a:endParaRPr lang="en-US" sz="1200" dirty="0"/>
          </a:p>
        </p:txBody>
      </p:sp>
      <p:cxnSp>
        <p:nvCxnSpPr>
          <p:cNvPr id="109" name="Connector: Elbow 108">
            <a:extLst>
              <a:ext uri="{FF2B5EF4-FFF2-40B4-BE49-F238E27FC236}">
                <a16:creationId xmlns:a16="http://schemas.microsoft.com/office/drawing/2014/main" id="{7FD934AF-F4D1-D38C-97CF-CF5D463D0B9A}"/>
              </a:ext>
            </a:extLst>
          </p:cNvPr>
          <p:cNvCxnSpPr>
            <a:cxnSpLocks/>
            <a:stCxn id="39" idx="2"/>
            <a:endCxn id="16" idx="0"/>
          </p:cNvCxnSpPr>
          <p:nvPr/>
        </p:nvCxnSpPr>
        <p:spPr>
          <a:xfrm rot="5400000">
            <a:off x="4366369" y="3980432"/>
            <a:ext cx="993764" cy="1935"/>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8" name="Straight Arrow Connector 117">
            <a:extLst>
              <a:ext uri="{FF2B5EF4-FFF2-40B4-BE49-F238E27FC236}">
                <a16:creationId xmlns:a16="http://schemas.microsoft.com/office/drawing/2014/main" id="{81B604B3-E0C9-8995-547D-6CB1EC95A040}"/>
              </a:ext>
            </a:extLst>
          </p:cNvPr>
          <p:cNvCxnSpPr>
            <a:cxnSpLocks/>
            <a:stCxn id="92" idx="2"/>
            <a:endCxn id="101" idx="0"/>
          </p:cNvCxnSpPr>
          <p:nvPr/>
        </p:nvCxnSpPr>
        <p:spPr>
          <a:xfrm>
            <a:off x="7696631" y="3567785"/>
            <a:ext cx="19621" cy="13642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5C7E628D-2EB6-9AA4-49BA-8C9B7F63B7A7}"/>
              </a:ext>
            </a:extLst>
          </p:cNvPr>
          <p:cNvCxnSpPr>
            <a:cxnSpLocks/>
            <a:stCxn id="93" idx="2"/>
            <a:endCxn id="99" idx="0"/>
          </p:cNvCxnSpPr>
          <p:nvPr/>
        </p:nvCxnSpPr>
        <p:spPr>
          <a:xfrm flipH="1">
            <a:off x="8703494" y="3010487"/>
            <a:ext cx="1" cy="11540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2437B4E4-6759-A9C1-DDDE-CB699D44D096}"/>
              </a:ext>
            </a:extLst>
          </p:cNvPr>
          <p:cNvCxnSpPr>
            <a:cxnSpLocks/>
            <a:stCxn id="101" idx="2"/>
            <a:endCxn id="13" idx="1"/>
          </p:cNvCxnSpPr>
          <p:nvPr/>
        </p:nvCxnSpPr>
        <p:spPr>
          <a:xfrm rot="16200000" flipH="1">
            <a:off x="8314927" y="5170357"/>
            <a:ext cx="196962" cy="1394312"/>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4" name="Connector: Elbow 133">
            <a:extLst>
              <a:ext uri="{FF2B5EF4-FFF2-40B4-BE49-F238E27FC236}">
                <a16:creationId xmlns:a16="http://schemas.microsoft.com/office/drawing/2014/main" id="{09117F08-AF1D-8406-25DD-F0A6313B4BFA}"/>
              </a:ext>
            </a:extLst>
          </p:cNvPr>
          <p:cNvCxnSpPr>
            <a:cxnSpLocks/>
            <a:stCxn id="99" idx="2"/>
            <a:endCxn id="14" idx="1"/>
          </p:cNvCxnSpPr>
          <p:nvPr/>
        </p:nvCxnSpPr>
        <p:spPr>
          <a:xfrm rot="16200000" flipH="1">
            <a:off x="8667218" y="4596518"/>
            <a:ext cx="520180" cy="44762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32E02828-4D42-0FBA-AA32-44352D86E694}"/>
              </a:ext>
            </a:extLst>
          </p:cNvPr>
          <p:cNvCxnSpPr>
            <a:cxnSpLocks/>
            <a:endCxn id="11" idx="1"/>
          </p:cNvCxnSpPr>
          <p:nvPr/>
        </p:nvCxnSpPr>
        <p:spPr>
          <a:xfrm>
            <a:off x="10237838" y="5058291"/>
            <a:ext cx="327018"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8E869F11-6AEB-97A6-7EBA-96BC769C5FCE}"/>
              </a:ext>
            </a:extLst>
          </p:cNvPr>
          <p:cNvCxnSpPr>
            <a:cxnSpLocks/>
            <a:stCxn id="13" idx="3"/>
            <a:endCxn id="12" idx="1"/>
          </p:cNvCxnSpPr>
          <p:nvPr/>
        </p:nvCxnSpPr>
        <p:spPr>
          <a:xfrm flipV="1">
            <a:off x="10197279" y="5965993"/>
            <a:ext cx="374023"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1A2910A-A7EF-B5AC-578F-13FC2F63EE7C}"/>
              </a:ext>
            </a:extLst>
          </p:cNvPr>
          <p:cNvCxnSpPr>
            <a:cxnSpLocks/>
            <a:endCxn id="11" idx="3"/>
          </p:cNvCxnSpPr>
          <p:nvPr/>
        </p:nvCxnSpPr>
        <p:spPr>
          <a:xfrm flipH="1">
            <a:off x="11749419" y="5058291"/>
            <a:ext cx="2951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A78B65E3-6DEB-A567-FA47-0D0AD52B8EA7}"/>
              </a:ext>
            </a:extLst>
          </p:cNvPr>
          <p:cNvCxnSpPr>
            <a:cxnSpLocks/>
          </p:cNvCxnSpPr>
          <p:nvPr/>
        </p:nvCxnSpPr>
        <p:spPr>
          <a:xfrm>
            <a:off x="5535828" y="3092628"/>
            <a:ext cx="2949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739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6BBF-5349-6A24-B741-1F418637FC48}"/>
              </a:ext>
            </a:extLst>
          </p:cNvPr>
          <p:cNvSpPr>
            <a:spLocks noGrp="1"/>
          </p:cNvSpPr>
          <p:nvPr>
            <p:ph type="title"/>
          </p:nvPr>
        </p:nvSpPr>
        <p:spPr>
          <a:xfrm>
            <a:off x="269472" y="257694"/>
            <a:ext cx="10515600" cy="921805"/>
          </a:xfrm>
        </p:spPr>
        <p:txBody>
          <a:bodyPr/>
          <a:lstStyle/>
          <a:p>
            <a:r>
              <a:rPr lang="en-US" dirty="0"/>
              <a:t>Database Schema</a:t>
            </a:r>
          </a:p>
        </p:txBody>
      </p:sp>
      <p:pic>
        <p:nvPicPr>
          <p:cNvPr id="21" name="Picture 20">
            <a:extLst>
              <a:ext uri="{FF2B5EF4-FFF2-40B4-BE49-F238E27FC236}">
                <a16:creationId xmlns:a16="http://schemas.microsoft.com/office/drawing/2014/main" id="{B316AF12-EF91-F390-0256-BDC8AD8149E8}"/>
              </a:ext>
            </a:extLst>
          </p:cNvPr>
          <p:cNvPicPr>
            <a:picLocks noChangeAspect="1"/>
          </p:cNvPicPr>
          <p:nvPr/>
        </p:nvPicPr>
        <p:blipFill>
          <a:blip r:embed="rId2"/>
          <a:stretch>
            <a:fillRect/>
          </a:stretch>
        </p:blipFill>
        <p:spPr>
          <a:xfrm>
            <a:off x="269472" y="1684337"/>
            <a:ext cx="7219950" cy="3286125"/>
          </a:xfrm>
          <a:prstGeom prst="rect">
            <a:avLst/>
          </a:prstGeom>
        </p:spPr>
      </p:pic>
    </p:spTree>
    <p:extLst>
      <p:ext uri="{BB962C8B-B14F-4D97-AF65-F5344CB8AC3E}">
        <p14:creationId xmlns:p14="http://schemas.microsoft.com/office/powerpoint/2010/main" val="61050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6BBF-5349-6A24-B741-1F418637FC48}"/>
              </a:ext>
            </a:extLst>
          </p:cNvPr>
          <p:cNvSpPr>
            <a:spLocks noGrp="1"/>
          </p:cNvSpPr>
          <p:nvPr>
            <p:ph type="title"/>
          </p:nvPr>
        </p:nvSpPr>
        <p:spPr>
          <a:xfrm>
            <a:off x="269472" y="0"/>
            <a:ext cx="10515600" cy="921805"/>
          </a:xfrm>
        </p:spPr>
        <p:txBody>
          <a:bodyPr/>
          <a:lstStyle/>
          <a:p>
            <a:r>
              <a:rPr lang="en-US" dirty="0"/>
              <a:t>Design Decisions</a:t>
            </a:r>
          </a:p>
        </p:txBody>
      </p:sp>
      <p:sp>
        <p:nvSpPr>
          <p:cNvPr id="15" name="Content Placeholder 2">
            <a:extLst>
              <a:ext uri="{FF2B5EF4-FFF2-40B4-BE49-F238E27FC236}">
                <a16:creationId xmlns:a16="http://schemas.microsoft.com/office/drawing/2014/main" id="{736FFCF9-660F-9FA5-6AB4-C3E0E01AAE23}"/>
              </a:ext>
            </a:extLst>
          </p:cNvPr>
          <p:cNvSpPr>
            <a:spLocks noGrp="1"/>
          </p:cNvSpPr>
          <p:nvPr>
            <p:ph idx="1"/>
          </p:nvPr>
        </p:nvSpPr>
        <p:spPr>
          <a:xfrm>
            <a:off x="269472" y="921805"/>
            <a:ext cx="11725793" cy="5487308"/>
          </a:xfrm>
        </p:spPr>
        <p:txBody>
          <a:bodyPr>
            <a:normAutofit fontScale="92500" lnSpcReduction="10000"/>
          </a:bodyPr>
          <a:lstStyle/>
          <a:p>
            <a:pPr algn="just">
              <a:buFont typeface="Arial" panose="020B0604020202020204" pitchFamily="34" charset="0"/>
              <a:buChar char="•"/>
            </a:pPr>
            <a:r>
              <a:rPr lang="en-US" dirty="0"/>
              <a:t>Production</a:t>
            </a:r>
          </a:p>
          <a:p>
            <a:pPr lvl="1" algn="just"/>
            <a:r>
              <a:rPr lang="en-US" b="1" dirty="0"/>
              <a:t>Relational Database (SQL): </a:t>
            </a:r>
          </a:p>
          <a:p>
            <a:pPr lvl="2" algn="just"/>
            <a:r>
              <a:rPr lang="en-US" sz="2400" dirty="0"/>
              <a:t>Databases offer ACID compliance and are well-suited for structured data. Data might grow and have complex relationships and transactions with joins. </a:t>
            </a:r>
          </a:p>
          <a:p>
            <a:pPr lvl="2" algn="just"/>
            <a:r>
              <a:rPr lang="en-US" sz="2400" dirty="0"/>
              <a:t>MySQL/PostgreSQL is suitable.</a:t>
            </a:r>
          </a:p>
          <a:p>
            <a:pPr lvl="1" algn="just"/>
            <a:r>
              <a:rPr lang="en-US" b="1" dirty="0"/>
              <a:t>Caching</a:t>
            </a:r>
            <a:r>
              <a:rPr lang="en-US" dirty="0"/>
              <a:t> </a:t>
            </a:r>
          </a:p>
          <a:p>
            <a:pPr lvl="2" algn="just"/>
            <a:r>
              <a:rPr lang="en-US" sz="2400" b="0" i="0" dirty="0">
                <a:solidFill>
                  <a:srgbClr val="0D0D0D"/>
                </a:solidFill>
                <a:effectLst/>
                <a:latin typeface="Söhne"/>
              </a:rPr>
              <a:t>For caching and high-speed data access, consider using an in-memory data grid like Redis or Memcached. These can be used alongside your primary database to cache frequently accessed data and improve performance for frequently accessed posts.</a:t>
            </a:r>
            <a:endParaRPr lang="en-US" sz="2400" dirty="0"/>
          </a:p>
          <a:p>
            <a:pPr lvl="1" algn="just"/>
            <a:r>
              <a:rPr lang="en-US" b="1" dirty="0"/>
              <a:t>Read Replicas</a:t>
            </a:r>
          </a:p>
          <a:p>
            <a:pPr lvl="2" algn="just"/>
            <a:r>
              <a:rPr lang="en-US" sz="2400" dirty="0">
                <a:solidFill>
                  <a:srgbClr val="0D0D0D"/>
                </a:solidFill>
                <a:latin typeface="Söhne"/>
              </a:rPr>
              <a:t>Read replicas are copies of the primary (master) database that are synchronized asynchronously to ensure eventual consistency. The primary database handles write operations (such as creating, updating, and deleting posts), while read replicas handle read operations (such as retrieving posts). They also provide HA.</a:t>
            </a:r>
          </a:p>
          <a:p>
            <a:pPr lvl="2" algn="just"/>
            <a:endParaRPr lang="en-US" b="1" dirty="0"/>
          </a:p>
          <a:p>
            <a:pPr algn="just"/>
            <a:r>
              <a:rPr lang="en-US" dirty="0"/>
              <a:t>Dev/Local</a:t>
            </a:r>
          </a:p>
          <a:p>
            <a:pPr lvl="1" algn="just"/>
            <a:r>
              <a:rPr lang="en-US" dirty="0"/>
              <a:t>In memory DB recommended for dev environment and local testing</a:t>
            </a:r>
          </a:p>
          <a:p>
            <a:pPr lvl="1" algn="just"/>
            <a:endParaRPr lang="en-US" dirty="0"/>
          </a:p>
        </p:txBody>
      </p:sp>
    </p:spTree>
    <p:extLst>
      <p:ext uri="{BB962C8B-B14F-4D97-AF65-F5344CB8AC3E}">
        <p14:creationId xmlns:p14="http://schemas.microsoft.com/office/powerpoint/2010/main" val="338242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5922</TotalTime>
  <Words>328</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Söhne</vt:lpstr>
      <vt:lpstr>Office Theme</vt:lpstr>
      <vt:lpstr>Craft Demo</vt:lpstr>
      <vt:lpstr>Objective</vt:lpstr>
      <vt:lpstr>Technical Specifications </vt:lpstr>
      <vt:lpstr>Functional Specifications  </vt:lpstr>
      <vt:lpstr>Assumptions</vt:lpstr>
      <vt:lpstr>Service Layers and Architecture</vt:lpstr>
      <vt:lpstr>Database Schema</vt:lpstr>
      <vt:lpstr>Design Decisions</vt:lpstr>
    </vt:vector>
  </TitlesOfParts>
  <Company>BlackBerry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 Demo</dc:title>
  <dc:creator>Syeda Farha Azmi</dc:creator>
  <cp:lastModifiedBy>Syeda Farha Azmi</cp:lastModifiedBy>
  <cp:revision>37</cp:revision>
  <dcterms:created xsi:type="dcterms:W3CDTF">2024-05-18T09:55:49Z</dcterms:created>
  <dcterms:modified xsi:type="dcterms:W3CDTF">2024-06-04T06:21:56Z</dcterms:modified>
</cp:coreProperties>
</file>