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9" r:id="rId5"/>
    <p:sldId id="268" r:id="rId6"/>
    <p:sldId id="267" r:id="rId7"/>
    <p:sldId id="269" r:id="rId8"/>
    <p:sldId id="274" r:id="rId9"/>
    <p:sldId id="271"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9" d="100"/>
          <a:sy n="99" d="100"/>
        </p:scale>
        <p:origin x="25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7/21/2024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2623988"/>
            <a:ext cx="9603275" cy="1049235"/>
          </a:xfrm>
        </p:spPr>
        <p:txBody>
          <a:bodyPr>
            <a:normAutofit/>
          </a:bodyPr>
          <a:lstStyle/>
          <a:p>
            <a:pPr algn="ctr"/>
            <a:r>
              <a:rPr lang="en-IN" sz="6600" dirty="0">
                <a:solidFill>
                  <a:schemeClr val="accent1">
                    <a:lumMod val="50000"/>
                  </a:schemeClr>
                </a:solidFill>
                <a:latin typeface="Times New Roman" panose="02020603050405020304" pitchFamily="18" charset="0"/>
                <a:cs typeface="Times New Roman" panose="02020603050405020304" pitchFamily="18" charset="0"/>
              </a:rPr>
              <a:t>BANKRUPTCY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698641"/>
            <a:ext cx="9603275" cy="1049235"/>
          </a:xfrm>
        </p:spPr>
        <p:txBody>
          <a:bodyPr>
            <a:normAutofit/>
          </a:bodyPr>
          <a:lstStyle/>
          <a:p>
            <a:pPr algn="ctr"/>
            <a:r>
              <a:rPr lang="en-US" dirty="0">
                <a:solidFill>
                  <a:schemeClr val="accent1">
                    <a:lumMod val="50000"/>
                  </a:schemeClr>
                </a:solidFill>
                <a:latin typeface="Times New Roman" panose="02020603050405020304" pitchFamily="18" charset="0"/>
                <a:cs typeface="Times New Roman" panose="02020603050405020304" pitchFamily="18" charset="0"/>
              </a:rPr>
              <a:t>Challenges Faced and Potential Solutions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3740175"/>
          </a:xfrm>
        </p:spPr>
        <p:txBody>
          <a:bodyPr>
            <a:normAutofit/>
          </a:bodyPr>
          <a:lstStyle/>
          <a:p>
            <a:r>
              <a:rPr lang="en-IN" u="sng" dirty="0">
                <a:solidFill>
                  <a:schemeClr val="accent1">
                    <a:lumMod val="75000"/>
                  </a:schemeClr>
                </a:solidFill>
                <a:latin typeface="Times New Roman" panose="02020603050405020304" pitchFamily="18" charset="0"/>
                <a:cs typeface="Times New Roman" panose="02020603050405020304" pitchFamily="18" charset="0"/>
              </a:rPr>
              <a:t>Data Imbalance</a:t>
            </a:r>
          </a:p>
          <a:p>
            <a:pPr marL="0" indent="0">
              <a:buNone/>
            </a:pPr>
            <a:r>
              <a:rPr lang="en-US" i="1" dirty="0">
                <a:solidFill>
                  <a:schemeClr val="accent1">
                    <a:lumMod val="75000"/>
                  </a:schemeClr>
                </a:solidFill>
                <a:latin typeface="Times New Roman" panose="02020603050405020304" pitchFamily="18" charset="0"/>
                <a:cs typeface="Times New Roman" panose="02020603050405020304" pitchFamily="18" charset="0"/>
              </a:rPr>
              <a:t>Challenge</a:t>
            </a:r>
            <a:r>
              <a:rPr lang="en-US" dirty="0">
                <a:solidFill>
                  <a:schemeClr val="accent1">
                    <a:lumMod val="75000"/>
                  </a:schemeClr>
                </a:solidFill>
                <a:latin typeface="Times New Roman" panose="02020603050405020304" pitchFamily="18" charset="0"/>
                <a:cs typeface="Times New Roman" panose="02020603050405020304" pitchFamily="18" charset="0"/>
              </a:rPr>
              <a:t>: The dataset is highly imbalanced and unstructured, with significantly more        non-bankrupt businesses than bankrupt ones.</a:t>
            </a:r>
          </a:p>
          <a:p>
            <a:pPr marL="0" indent="0">
              <a:buNone/>
            </a:pPr>
            <a:r>
              <a:rPr lang="fr-FR" i="1" dirty="0">
                <a:solidFill>
                  <a:schemeClr val="accent1">
                    <a:lumMod val="75000"/>
                  </a:schemeClr>
                </a:solidFill>
                <a:latin typeface="Times New Roman" panose="02020603050405020304" pitchFamily="18" charset="0"/>
                <a:cs typeface="Times New Roman" panose="02020603050405020304" pitchFamily="18" charset="0"/>
              </a:rPr>
              <a:t>Potential Solutions</a:t>
            </a:r>
            <a:r>
              <a:rPr lang="fr-FR" dirty="0">
                <a:solidFill>
                  <a:schemeClr val="accent1">
                    <a:lumMod val="75000"/>
                  </a:schemeClr>
                </a:solidFill>
                <a:latin typeface="Times New Roman" panose="02020603050405020304" pitchFamily="18" charset="0"/>
                <a:cs typeface="Times New Roman" panose="02020603050405020304" pitchFamily="18" charset="0"/>
              </a:rPr>
              <a:t>: Implementing re-sampling techniques.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r>
              <a:rPr lang="en-IN" u="sng" dirty="0">
                <a:solidFill>
                  <a:schemeClr val="accent1">
                    <a:lumMod val="75000"/>
                  </a:schemeClr>
                </a:solidFill>
                <a:latin typeface="Times New Roman" panose="02020603050405020304" pitchFamily="18" charset="0"/>
                <a:cs typeface="Times New Roman" panose="02020603050405020304" pitchFamily="18" charset="0"/>
              </a:rPr>
              <a:t>Model Overfitting</a:t>
            </a:r>
          </a:p>
          <a:p>
            <a:pPr marL="0" indent="0">
              <a:lnSpc>
                <a:spcPct val="100000"/>
              </a:lnSpc>
              <a:buNone/>
            </a:pPr>
            <a:r>
              <a:rPr lang="en-US" i="1" dirty="0">
                <a:solidFill>
                  <a:schemeClr val="accent1">
                    <a:lumMod val="75000"/>
                  </a:schemeClr>
                </a:solidFill>
                <a:latin typeface="Times New Roman" panose="02020603050405020304" pitchFamily="18" charset="0"/>
                <a:cs typeface="Times New Roman" panose="02020603050405020304" pitchFamily="18" charset="0"/>
              </a:rPr>
              <a:t>Challenge: </a:t>
            </a:r>
            <a:r>
              <a:rPr lang="en-US" dirty="0">
                <a:solidFill>
                  <a:schemeClr val="accent1">
                    <a:lumMod val="75000"/>
                  </a:schemeClr>
                </a:solidFill>
                <a:latin typeface="Times New Roman" panose="02020603050405020304" pitchFamily="18" charset="0"/>
                <a:cs typeface="Times New Roman" panose="02020603050405020304" pitchFamily="18" charset="0"/>
              </a:rPr>
              <a:t>Some models tend to overfit, capturing noise rather than the </a:t>
            </a:r>
          </a:p>
          <a:p>
            <a:pPr marL="0" indent="0">
              <a:lnSpc>
                <a:spcPct val="100000"/>
              </a:lnSpc>
              <a:buNone/>
            </a:pPr>
            <a:r>
              <a:rPr lang="en-US" dirty="0">
                <a:solidFill>
                  <a:schemeClr val="accent1">
                    <a:lumMod val="75000"/>
                  </a:schemeClr>
                </a:solidFill>
                <a:latin typeface="Times New Roman" panose="02020603050405020304" pitchFamily="18" charset="0"/>
                <a:cs typeface="Times New Roman" panose="02020603050405020304" pitchFamily="18" charset="0"/>
              </a:rPr>
              <a:t>underlying pattern.</a:t>
            </a:r>
          </a:p>
          <a:p>
            <a:pPr marL="0" indent="0">
              <a:buNone/>
            </a:pPr>
            <a:r>
              <a:rPr lang="en-IN" i="1" dirty="0">
                <a:solidFill>
                  <a:schemeClr val="accent1">
                    <a:lumMod val="75000"/>
                  </a:schemeClr>
                </a:solidFill>
                <a:latin typeface="Times New Roman" panose="02020603050405020304" pitchFamily="18" charset="0"/>
                <a:cs typeface="Times New Roman" panose="02020603050405020304" pitchFamily="18" charset="0"/>
              </a:rPr>
              <a:t>Potential Solutions: </a:t>
            </a:r>
            <a:r>
              <a:rPr lang="en-IN" dirty="0">
                <a:solidFill>
                  <a:schemeClr val="accent1">
                    <a:lumMod val="75000"/>
                  </a:schemeClr>
                </a:solidFill>
                <a:latin typeface="Times New Roman" panose="02020603050405020304" pitchFamily="18" charset="0"/>
                <a:cs typeface="Times New Roman" panose="02020603050405020304" pitchFamily="18" charset="0"/>
              </a:rPr>
              <a:t>Implement regularization techniques, Ex. Cross-Validation.</a:t>
            </a:r>
          </a:p>
        </p:txBody>
      </p:sp>
      <p:cxnSp>
        <p:nvCxnSpPr>
          <p:cNvPr id="5" name="Straight Connector 4">
            <a:extLst>
              <a:ext uri="{FF2B5EF4-FFF2-40B4-BE49-F238E27FC236}">
                <a16:creationId xmlns:a16="http://schemas.microsoft.com/office/drawing/2014/main" id="{4451DD90-52DD-C297-8610-02EBFFD402C7}"/>
              </a:ext>
            </a:extLst>
          </p:cNvPr>
          <p:cNvCxnSpPr>
            <a:cxnSpLocks/>
          </p:cNvCxnSpPr>
          <p:nvPr/>
        </p:nvCxnSpPr>
        <p:spPr>
          <a:xfrm>
            <a:off x="1343608" y="1657811"/>
            <a:ext cx="971124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2623989"/>
            <a:ext cx="9603275" cy="1049235"/>
          </a:xfrm>
        </p:spPr>
        <p:txBody>
          <a:bodyPr>
            <a:normAutofit/>
          </a:bodyPr>
          <a:lstStyle/>
          <a:p>
            <a:pPr algn="ctr"/>
            <a:r>
              <a:rPr lang="en-IN" sz="54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68533" y="1297218"/>
            <a:ext cx="9603275" cy="572276"/>
          </a:xfrm>
        </p:spPr>
        <p:txBody>
          <a:bodyPr>
            <a:normAutofit fontScale="90000"/>
          </a:bodyPr>
          <a:lstStyle/>
          <a:p>
            <a:pPr algn="ctr"/>
            <a:r>
              <a:rPr lang="en-IN" sz="3600" b="1" dirty="0">
                <a:solidFill>
                  <a:schemeClr val="accent1">
                    <a:lumMod val="50000"/>
                  </a:schemeClr>
                </a:solidFill>
                <a:latin typeface="Times New Roman" panose="02020603050405020304" pitchFamily="18" charset="0"/>
                <a:cs typeface="Times New Roman" panose="02020603050405020304" pitchFamily="18" charset="0"/>
              </a:rPr>
              <a:t>Problem statement &amp; OVERVIEW</a:t>
            </a:r>
          </a:p>
        </p:txBody>
      </p:sp>
      <p:sp>
        <p:nvSpPr>
          <p:cNvPr id="3" name="Content Placeholder 2"/>
          <p:cNvSpPr>
            <a:spLocks noGrp="1"/>
          </p:cNvSpPr>
          <p:nvPr>
            <p:ph idx="1"/>
          </p:nvPr>
        </p:nvSpPr>
        <p:spPr>
          <a:xfrm>
            <a:off x="1451578" y="2072293"/>
            <a:ext cx="9603275" cy="3202351"/>
          </a:xfrm>
        </p:spPr>
        <p:txBody>
          <a:bodyPr/>
          <a:lstStyle/>
          <a:p>
            <a:pPr marL="0" indent="0" algn="just">
              <a:buNone/>
            </a:pPr>
            <a:r>
              <a:rPr lang="en-IN" sz="1800" dirty="0">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This is a classification project, since the variable to predict is binary (bankruptcy or non-bankruptcy). The goal here is to model the probability that a business goes bankrupt from different features.</a:t>
            </a:r>
          </a:p>
          <a:p>
            <a:pPr marL="0" indent="0" algn="just">
              <a:buNone/>
            </a:pPr>
            <a:endParaRPr lang="en-IN" sz="1800" dirty="0">
              <a:solidFill>
                <a:schemeClr val="accent1">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r>
              <a:rPr lang="en-US" sz="1800" dirty="0">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The project aims to predict the probability of a business going bankrupt based on various features. We've gathered a dataset containing financial and operational metrics of businesses, which serve as the features for our model. Our initial data preprocessing and exploratory data analysis (EDA) have provided insights into feature importance and correlations. Several classification algorithms are being evaluated, including logistic regression, decision trees, and random forest.</a:t>
            </a:r>
          </a:p>
          <a:p>
            <a:pPr marL="0" indent="0" algn="just">
              <a:buNone/>
            </a:pPr>
            <a:endParaRPr lang="en-IN" sz="1800" dirty="0">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IN" dirty="0">
              <a:solidFill>
                <a:schemeClr val="accent1">
                  <a:lumMod val="75000"/>
                </a:schemeClr>
              </a:solidFill>
            </a:endParaRPr>
          </a:p>
        </p:txBody>
      </p:sp>
      <p:cxnSp>
        <p:nvCxnSpPr>
          <p:cNvPr id="5" name="Straight Connector 4">
            <a:extLst>
              <a:ext uri="{FF2B5EF4-FFF2-40B4-BE49-F238E27FC236}">
                <a16:creationId xmlns:a16="http://schemas.microsoft.com/office/drawing/2014/main" id="{E8806F01-4F96-E816-653F-D0E4A53697DC}"/>
              </a:ext>
            </a:extLst>
          </p:cNvPr>
          <p:cNvCxnSpPr/>
          <p:nvPr/>
        </p:nvCxnSpPr>
        <p:spPr>
          <a:xfrm>
            <a:off x="1352939" y="1828800"/>
            <a:ext cx="983446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24398"/>
            <a:ext cx="9603275" cy="587136"/>
          </a:xfrm>
        </p:spPr>
        <p:txBody>
          <a:bodyPr>
            <a:norm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collaborators</a:t>
            </a: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K.Sai</a:t>
            </a:r>
            <a:r>
              <a:rPr lang="en-US" dirty="0">
                <a:solidFill>
                  <a:schemeClr val="accent1">
                    <a:lumMod val="75000"/>
                  </a:schemeClr>
                </a:solidFill>
                <a:latin typeface="Times New Roman" panose="02020603050405020304" pitchFamily="18" charset="0"/>
                <a:cs typeface="Times New Roman" panose="02020603050405020304" pitchFamily="18" charset="0"/>
              </a:rPr>
              <a:t> Shruthi</a:t>
            </a:r>
          </a:p>
          <a:p>
            <a:pPr>
              <a:lnSpc>
                <a:spcPct val="200000"/>
              </a:lnSpc>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 Syed </a:t>
            </a:r>
            <a:r>
              <a:rPr lang="en-US" dirty="0" err="1">
                <a:solidFill>
                  <a:schemeClr val="accent1">
                    <a:lumMod val="75000"/>
                  </a:schemeClr>
                </a:solidFill>
                <a:latin typeface="Times New Roman" panose="02020603050405020304" pitchFamily="18" charset="0"/>
                <a:cs typeface="Times New Roman" panose="02020603050405020304" pitchFamily="18" charset="0"/>
              </a:rPr>
              <a:t>Farhanuddin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 P Ranganath Swamy</a:t>
            </a:r>
          </a:p>
          <a:p>
            <a:pPr>
              <a:lnSpc>
                <a:spcPct val="200000"/>
              </a:lnSpc>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Vyankatesh</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Magnur</a:t>
            </a:r>
            <a:endParaRPr lang="en-US" dirty="0"/>
          </a:p>
          <a:p>
            <a:pPr>
              <a:buFont typeface="Wingdings" panose="05000000000000000000" pitchFamily="2" charset="2"/>
              <a:buChar char="Ø"/>
            </a:pPr>
            <a:endParaRPr lang="en-US" dirty="0"/>
          </a:p>
        </p:txBody>
      </p:sp>
      <p:cxnSp>
        <p:nvCxnSpPr>
          <p:cNvPr id="5" name="Straight Connector 4">
            <a:extLst>
              <a:ext uri="{FF2B5EF4-FFF2-40B4-BE49-F238E27FC236}">
                <a16:creationId xmlns:a16="http://schemas.microsoft.com/office/drawing/2014/main" id="{431C7F0A-5F54-08A0-0973-DF1110C27FA4}"/>
              </a:ext>
            </a:extLst>
          </p:cNvPr>
          <p:cNvCxnSpPr/>
          <p:nvPr/>
        </p:nvCxnSpPr>
        <p:spPr>
          <a:xfrm flipV="1">
            <a:off x="1293995" y="1744825"/>
            <a:ext cx="9918441" cy="66709"/>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1318601"/>
            <a:ext cx="9603275" cy="587136"/>
          </a:xfrm>
        </p:spPr>
        <p:txBody>
          <a:bodyPr>
            <a:normAutofit fontScale="90000"/>
          </a:bodyPr>
          <a:lstStyle/>
          <a:p>
            <a:pPr algn="ctr"/>
            <a:r>
              <a:rPr lang="en-IN" sz="4000" b="1" dirty="0">
                <a:solidFill>
                  <a:schemeClr val="accent1">
                    <a:lumMod val="50000"/>
                  </a:schemeClr>
                </a:solidFill>
                <a:latin typeface="Times New Roman" panose="02020603050405020304" pitchFamily="18" charset="0"/>
                <a:cs typeface="Times New Roman" panose="02020603050405020304" pitchFamily="18" charset="0"/>
              </a:rPr>
              <a:t>Module division</a:t>
            </a:r>
          </a:p>
        </p:txBody>
      </p:sp>
      <p:sp>
        <p:nvSpPr>
          <p:cNvPr id="3" name="Content Placeholder 2"/>
          <p:cNvSpPr>
            <a:spLocks noGrp="1"/>
          </p:cNvSpPr>
          <p:nvPr>
            <p:ph idx="1"/>
          </p:nvPr>
        </p:nvSpPr>
        <p:spPr>
          <a:xfrm>
            <a:off x="1451579" y="1942401"/>
            <a:ext cx="9603275" cy="4342891"/>
          </a:xfrm>
        </p:spPr>
        <p:txBody>
          <a:bodyPr>
            <a:normAutofit lnSpcReduction="10000"/>
          </a:bodyPr>
          <a:lstStyle/>
          <a:p>
            <a:pPr marL="457200" indent="-457200">
              <a:lnSpc>
                <a:spcPct val="200000"/>
              </a:lnSpc>
              <a:buFont typeface="+mj-lt"/>
              <a:buAutoNum type="arabicPeriod"/>
            </a:pPr>
            <a:r>
              <a:rPr lang="en-US" dirty="0">
                <a:solidFill>
                  <a:schemeClr val="accent1">
                    <a:lumMod val="75000"/>
                  </a:schemeClr>
                </a:solidFill>
                <a:latin typeface="Times New Roman" panose="02020603050405020304" pitchFamily="18" charset="0"/>
                <a:cs typeface="Times New Roman" panose="02020603050405020304" pitchFamily="18" charset="0"/>
              </a:rPr>
              <a:t>Data Collection and Preprocessing </a:t>
            </a:r>
          </a:p>
          <a:p>
            <a:pPr marL="457200" indent="-457200">
              <a:lnSpc>
                <a:spcPct val="200000"/>
              </a:lnSpc>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rPr>
              <a:t>Exploratory Data Analysis (EDA) </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rPr>
              <a:t>Model Building</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US" dirty="0">
                <a:solidFill>
                  <a:schemeClr val="accent1">
                    <a:lumMod val="75000"/>
                  </a:schemeClr>
                </a:solidFill>
                <a:latin typeface="Times New Roman" panose="02020603050405020304" pitchFamily="18" charset="0"/>
                <a:cs typeface="Times New Roman" panose="02020603050405020304" pitchFamily="18" charset="0"/>
              </a:rPr>
              <a:t>Model Evaluation</a:t>
            </a:r>
          </a:p>
          <a:p>
            <a:pPr marL="457200" indent="-457200">
              <a:lnSpc>
                <a:spcPct val="200000"/>
              </a:lnSpc>
              <a:buFont typeface="+mj-lt"/>
              <a:buAutoNum type="arabicPeriod"/>
            </a:pPr>
            <a:r>
              <a:rPr lang="en-US" dirty="0">
                <a:solidFill>
                  <a:schemeClr val="accent1">
                    <a:lumMod val="75000"/>
                  </a:schemeClr>
                </a:solidFill>
                <a:latin typeface="Times New Roman" panose="02020603050405020304" pitchFamily="18" charset="0"/>
                <a:cs typeface="Times New Roman" panose="02020603050405020304" pitchFamily="18" charset="0"/>
              </a:rPr>
              <a:t>Deployment</a:t>
            </a:r>
          </a:p>
          <a:p>
            <a:pPr marL="457200" indent="-457200">
              <a:lnSpc>
                <a:spcPct val="200000"/>
              </a:lnSpc>
              <a:buFont typeface="+mj-lt"/>
              <a:buAutoNum type="arabicPeriod"/>
            </a:pPr>
            <a:r>
              <a:rPr lang="en-US" dirty="0">
                <a:solidFill>
                  <a:schemeClr val="accent1">
                    <a:lumMod val="75000"/>
                  </a:schemeClr>
                </a:solidFill>
                <a:latin typeface="Times New Roman" panose="02020603050405020304" pitchFamily="18" charset="0"/>
                <a:cs typeface="Times New Roman" panose="02020603050405020304" pitchFamily="18" charset="0"/>
              </a:rPr>
              <a:t>Challenges and Solutions</a:t>
            </a:r>
          </a:p>
          <a:p>
            <a:pPr marL="457200" indent="-457200">
              <a:lnSpc>
                <a:spcPct val="200000"/>
              </a:lnSpc>
              <a:buFont typeface="+mj-lt"/>
              <a:buAutoNum type="arabicPeriod"/>
            </a:pP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3666A4C4-E4CA-6C3D-FBDE-44C213935171}"/>
              </a:ext>
            </a:extLst>
          </p:cNvPr>
          <p:cNvCxnSpPr>
            <a:cxnSpLocks/>
          </p:cNvCxnSpPr>
          <p:nvPr/>
        </p:nvCxnSpPr>
        <p:spPr>
          <a:xfrm>
            <a:off x="1380931" y="1869072"/>
            <a:ext cx="990911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C57B8E78-AE96-073F-75C6-2451C36E42F3}"/>
              </a:ext>
            </a:extLst>
          </p:cNvPr>
          <p:cNvSpPr>
            <a:spLocks noGrp="1"/>
          </p:cNvSpPr>
          <p:nvPr>
            <p:ph type="title"/>
          </p:nvPr>
        </p:nvSpPr>
        <p:spPr/>
        <p:txBody>
          <a:bodyPr>
            <a:normAutofit/>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Data Collection and Preprocessing</a:t>
            </a:r>
            <a:endParaRPr lang="en-IN" dirty="0"/>
          </a:p>
        </p:txBody>
      </p:sp>
      <p:sp>
        <p:nvSpPr>
          <p:cNvPr id="17" name="Text Placeholder 16">
            <a:extLst>
              <a:ext uri="{FF2B5EF4-FFF2-40B4-BE49-F238E27FC236}">
                <a16:creationId xmlns:a16="http://schemas.microsoft.com/office/drawing/2014/main" id="{A18CD9A3-43B3-B4E5-C8D0-4C3EF940F102}"/>
              </a:ext>
            </a:extLst>
          </p:cNvPr>
          <p:cNvSpPr>
            <a:spLocks noGrp="1"/>
          </p:cNvSpPr>
          <p:nvPr>
            <p:ph type="body" sz="half" idx="2"/>
          </p:nvPr>
        </p:nvSpPr>
        <p:spPr>
          <a:xfrm>
            <a:off x="1450329" y="3145992"/>
            <a:ext cx="5524404" cy="2330542"/>
          </a:xfrm>
        </p:spPr>
        <p:txBody>
          <a:bodyPr>
            <a:normAutofit fontScale="77500" lnSpcReduction="20000"/>
          </a:bodyPr>
          <a:lstStyle/>
          <a:p>
            <a:pPr algn="just"/>
            <a:r>
              <a:rPr lang="en-US" sz="1800" dirty="0">
                <a:solidFill>
                  <a:schemeClr val="accent1">
                    <a:lumMod val="75000"/>
                  </a:schemeClr>
                </a:solidFill>
                <a:latin typeface="Times New Roman" panose="02020603050405020304" pitchFamily="18" charset="0"/>
                <a:cs typeface="Times New Roman" panose="02020603050405020304" pitchFamily="18" charset="0"/>
              </a:rPr>
              <a:t>In Machine Learning, the Classification is a predictive modeling algorithm where the class label is anticipated for a specific example of input data. It requires training data with a large number of datasets of input and output. </a:t>
            </a:r>
          </a:p>
          <a:p>
            <a:pPr algn="just"/>
            <a:r>
              <a:rPr lang="en-US" sz="1800" dirty="0">
                <a:solidFill>
                  <a:schemeClr val="accent1">
                    <a:lumMod val="75000"/>
                  </a:schemeClr>
                </a:solidFill>
                <a:latin typeface="Times New Roman" panose="02020603050405020304" pitchFamily="18" charset="0"/>
                <a:cs typeface="Times New Roman" panose="02020603050405020304" pitchFamily="18" charset="0"/>
              </a:rPr>
              <a:t>The data is accessed or collected through Pandas library and processed to determine the shape, size or statistics, as per requirements.</a:t>
            </a:r>
          </a:p>
          <a:p>
            <a:pPr algn="just"/>
            <a:r>
              <a:rPr lang="en-US" sz="1800" dirty="0">
                <a:solidFill>
                  <a:schemeClr val="accent1">
                    <a:lumMod val="75000"/>
                  </a:schemeClr>
                </a:solidFill>
                <a:latin typeface="Times New Roman" panose="02020603050405020304" pitchFamily="18" charset="0"/>
                <a:cs typeface="Times New Roman" panose="02020603050405020304" pitchFamily="18" charset="0"/>
              </a:rPr>
              <a:t>This can be used for determining handwriting characters, identifying spam, and so on.</a:t>
            </a:r>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6" name="Picture Placeholder 25">
            <a:extLst>
              <a:ext uri="{FF2B5EF4-FFF2-40B4-BE49-F238E27FC236}">
                <a16:creationId xmlns:a16="http://schemas.microsoft.com/office/drawing/2014/main" id="{51BF3FDD-15CD-F9F1-ADFE-3ABC22ECA038}"/>
              </a:ext>
            </a:extLst>
          </p:cNvPr>
          <p:cNvSpPr>
            <a:spLocks noGrp="1"/>
          </p:cNvSpPr>
          <p:nvPr>
            <p:ph type="pic" idx="1"/>
          </p:nvPr>
        </p:nvSpPr>
        <p:spPr/>
      </p:sp>
      <p:pic>
        <p:nvPicPr>
          <p:cNvPr id="27" name="Picture 26">
            <a:extLst>
              <a:ext uri="{FF2B5EF4-FFF2-40B4-BE49-F238E27FC236}">
                <a16:creationId xmlns:a16="http://schemas.microsoft.com/office/drawing/2014/main" id="{E67E7A7A-04EC-8959-8F9B-89ED1AE6A552}"/>
              </a:ext>
            </a:extLst>
          </p:cNvPr>
          <p:cNvPicPr>
            <a:picLocks noChangeAspect="1"/>
          </p:cNvPicPr>
          <p:nvPr/>
        </p:nvPicPr>
        <p:blipFill>
          <a:blip r:embed="rId2"/>
          <a:stretch>
            <a:fillRect/>
          </a:stretch>
        </p:blipFill>
        <p:spPr>
          <a:xfrm>
            <a:off x="8124389" y="1122541"/>
            <a:ext cx="2791171" cy="3866327"/>
          </a:xfrm>
          <a:prstGeom prst="rect">
            <a:avLst/>
          </a:prstGeom>
        </p:spPr>
      </p:pic>
      <p:sp>
        <p:nvSpPr>
          <p:cNvPr id="28" name="Rectangle: Beveled 27">
            <a:extLst>
              <a:ext uri="{FF2B5EF4-FFF2-40B4-BE49-F238E27FC236}">
                <a16:creationId xmlns:a16="http://schemas.microsoft.com/office/drawing/2014/main" id="{59247890-9E8F-5721-B9D3-6C1335DC7496}"/>
              </a:ext>
            </a:extLst>
          </p:cNvPr>
          <p:cNvSpPr/>
          <p:nvPr/>
        </p:nvSpPr>
        <p:spPr>
          <a:xfrm>
            <a:off x="7641771" y="653143"/>
            <a:ext cx="3760237" cy="4814596"/>
          </a:xfrm>
          <a:prstGeom prst="bevel">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25F6355B-31A2-36F1-D5E9-34E984A3157F}"/>
              </a:ext>
            </a:extLst>
          </p:cNvPr>
          <p:cNvSpPr/>
          <p:nvPr/>
        </p:nvSpPr>
        <p:spPr>
          <a:xfrm>
            <a:off x="8124389" y="653143"/>
            <a:ext cx="2791171" cy="4693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92B2C75C-9960-95E5-9B6D-696A112DD81F}"/>
              </a:ext>
            </a:extLst>
          </p:cNvPr>
          <p:cNvSpPr/>
          <p:nvPr/>
        </p:nvSpPr>
        <p:spPr>
          <a:xfrm>
            <a:off x="8124388" y="4998342"/>
            <a:ext cx="2791171" cy="4693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72E39770-6B67-FE77-774D-B995A3F42C9E}"/>
              </a:ext>
            </a:extLst>
          </p:cNvPr>
          <p:cNvSpPr/>
          <p:nvPr/>
        </p:nvSpPr>
        <p:spPr>
          <a:xfrm rot="5400000">
            <a:off x="9242670" y="2827978"/>
            <a:ext cx="3866327" cy="4693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05748B1C-EDA8-112C-0946-BE60B6F38CE0}"/>
              </a:ext>
            </a:extLst>
          </p:cNvPr>
          <p:cNvSpPr/>
          <p:nvPr/>
        </p:nvSpPr>
        <p:spPr>
          <a:xfrm rot="5400000">
            <a:off x="5956526" y="2821006"/>
            <a:ext cx="3866327" cy="4693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C5691007-F951-387A-35B8-DCFAE1CADD34}"/>
              </a:ext>
            </a:extLst>
          </p:cNvPr>
          <p:cNvSpPr/>
          <p:nvPr/>
        </p:nvSpPr>
        <p:spPr>
          <a:xfrm rot="2718460">
            <a:off x="7673401" y="613719"/>
            <a:ext cx="684255" cy="337382"/>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Isosceles Triangle 33">
            <a:extLst>
              <a:ext uri="{FF2B5EF4-FFF2-40B4-BE49-F238E27FC236}">
                <a16:creationId xmlns:a16="http://schemas.microsoft.com/office/drawing/2014/main" id="{07F6E4B1-BF26-C62F-9B47-EEDC5EB31E32}"/>
              </a:ext>
            </a:extLst>
          </p:cNvPr>
          <p:cNvSpPr/>
          <p:nvPr/>
        </p:nvSpPr>
        <p:spPr>
          <a:xfrm rot="2718460">
            <a:off x="10952278" y="4940514"/>
            <a:ext cx="681906" cy="344788"/>
          </a:xfrm>
          <a:prstGeom prst="triangle">
            <a:avLst>
              <a:gd name="adj" fmla="val 4905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1518A84B-C3CD-1845-EB6C-FA3D14B43CD6}"/>
              </a:ext>
            </a:extLst>
          </p:cNvPr>
          <p:cNvSpPr/>
          <p:nvPr/>
        </p:nvSpPr>
        <p:spPr>
          <a:xfrm rot="18987423">
            <a:off x="7418452" y="4917388"/>
            <a:ext cx="721757" cy="360072"/>
          </a:xfrm>
          <a:prstGeom prst="triangle">
            <a:avLst>
              <a:gd name="adj" fmla="val 4650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Isosceles Triangle 35">
            <a:extLst>
              <a:ext uri="{FF2B5EF4-FFF2-40B4-BE49-F238E27FC236}">
                <a16:creationId xmlns:a16="http://schemas.microsoft.com/office/drawing/2014/main" id="{95187BA4-DD83-AB39-CB57-711DB2481CCD}"/>
              </a:ext>
            </a:extLst>
          </p:cNvPr>
          <p:cNvSpPr/>
          <p:nvPr/>
        </p:nvSpPr>
        <p:spPr>
          <a:xfrm rot="13568116">
            <a:off x="7415335" y="843991"/>
            <a:ext cx="688123" cy="352293"/>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Isosceles Triangle 36">
            <a:extLst>
              <a:ext uri="{FF2B5EF4-FFF2-40B4-BE49-F238E27FC236}">
                <a16:creationId xmlns:a16="http://schemas.microsoft.com/office/drawing/2014/main" id="{0AFF7D0B-AEEB-469A-D040-C5CE2019D3BD}"/>
              </a:ext>
            </a:extLst>
          </p:cNvPr>
          <p:cNvSpPr/>
          <p:nvPr/>
        </p:nvSpPr>
        <p:spPr>
          <a:xfrm rot="18910343">
            <a:off x="10705334" y="608552"/>
            <a:ext cx="653096" cy="328660"/>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92079F47-8CCD-DD71-9E2A-FC339B87A3CD}"/>
              </a:ext>
            </a:extLst>
          </p:cNvPr>
          <p:cNvSpPr/>
          <p:nvPr/>
        </p:nvSpPr>
        <p:spPr>
          <a:xfrm rot="8115731">
            <a:off x="10921984" y="831072"/>
            <a:ext cx="710629" cy="361260"/>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6A4697C8-97FE-E75F-1D62-DD06CC760569}"/>
              </a:ext>
            </a:extLst>
          </p:cNvPr>
          <p:cNvSpPr/>
          <p:nvPr/>
        </p:nvSpPr>
        <p:spPr>
          <a:xfrm rot="8147366">
            <a:off x="7677558" y="5176550"/>
            <a:ext cx="682437" cy="359522"/>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75502F49-F51A-3299-182E-80702E38A421}"/>
              </a:ext>
            </a:extLst>
          </p:cNvPr>
          <p:cNvSpPr/>
          <p:nvPr/>
        </p:nvSpPr>
        <p:spPr>
          <a:xfrm rot="13567748">
            <a:off x="10676305" y="5151841"/>
            <a:ext cx="709303" cy="371169"/>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3A2FDEE6-6FB6-E7D8-569A-F7BD98B90222}"/>
              </a:ext>
            </a:extLst>
          </p:cNvPr>
          <p:cNvCxnSpPr/>
          <p:nvPr/>
        </p:nvCxnSpPr>
        <p:spPr>
          <a:xfrm>
            <a:off x="1450329" y="2960097"/>
            <a:ext cx="553320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551C-F1E8-90A9-3D4C-B311BD51D348}"/>
              </a:ext>
            </a:extLst>
          </p:cNvPr>
          <p:cNvSpPr>
            <a:spLocks noGrp="1"/>
          </p:cNvSpPr>
          <p:nvPr>
            <p:ph type="title"/>
          </p:nvPr>
        </p:nvSpPr>
        <p:spPr>
          <a:xfrm>
            <a:off x="1447191" y="836200"/>
            <a:ext cx="9607661" cy="464892"/>
          </a:xfrm>
        </p:spPr>
        <p:txBody>
          <a:bodyPr>
            <a:normAutofit fontScale="90000"/>
          </a:bodyPr>
          <a:lstStyle/>
          <a:p>
            <a:pPr algn="ctr"/>
            <a:r>
              <a:rPr lang="en-IN" dirty="0">
                <a:solidFill>
                  <a:schemeClr val="accent1">
                    <a:lumMod val="50000"/>
                  </a:schemeClr>
                </a:solidFill>
                <a:latin typeface="Times New Roman" panose="02020603050405020304" pitchFamily="18" charset="0"/>
                <a:cs typeface="Times New Roman" panose="02020603050405020304" pitchFamily="18" charset="0"/>
              </a:rPr>
              <a:t>Exploratory Data Analysis (EDA)</a:t>
            </a:r>
            <a:endParaRPr lang="en-IN" dirty="0"/>
          </a:p>
        </p:txBody>
      </p:sp>
      <p:sp>
        <p:nvSpPr>
          <p:cNvPr id="20" name="Text Placeholder 19">
            <a:extLst>
              <a:ext uri="{FF2B5EF4-FFF2-40B4-BE49-F238E27FC236}">
                <a16:creationId xmlns:a16="http://schemas.microsoft.com/office/drawing/2014/main" id="{BD83F484-7A3B-0A59-C50E-3C1E510ACF65}"/>
              </a:ext>
            </a:extLst>
          </p:cNvPr>
          <p:cNvSpPr>
            <a:spLocks noGrp="1"/>
          </p:cNvSpPr>
          <p:nvPr>
            <p:ph type="body" idx="1"/>
          </p:nvPr>
        </p:nvSpPr>
        <p:spPr>
          <a:xfrm>
            <a:off x="1447191" y="1529208"/>
            <a:ext cx="4645152" cy="801943"/>
          </a:xfrm>
        </p:spPr>
        <p:txBody>
          <a:bodyPr>
            <a:normAutofit fontScale="85000" lnSpcReduction="20000"/>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Feature Engineering &amp; analysis of individual features in correlation</a:t>
            </a:r>
          </a:p>
        </p:txBody>
      </p:sp>
      <p:sp>
        <p:nvSpPr>
          <p:cNvPr id="21" name="Text Placeholder 20">
            <a:extLst>
              <a:ext uri="{FF2B5EF4-FFF2-40B4-BE49-F238E27FC236}">
                <a16:creationId xmlns:a16="http://schemas.microsoft.com/office/drawing/2014/main" id="{CB79BC3E-F24A-B8FD-D339-83A277181DA9}"/>
              </a:ext>
            </a:extLst>
          </p:cNvPr>
          <p:cNvSpPr>
            <a:spLocks noGrp="1"/>
          </p:cNvSpPr>
          <p:nvPr>
            <p:ph type="body" sz="quarter" idx="3"/>
          </p:nvPr>
        </p:nvSpPr>
        <p:spPr>
          <a:xfrm>
            <a:off x="6337717" y="1529208"/>
            <a:ext cx="4645152" cy="802237"/>
          </a:xfrm>
        </p:spPr>
        <p:txBody>
          <a:bodyPr>
            <a:noAutofit/>
          </a:bodyPr>
          <a:lstStyle/>
          <a:p>
            <a:r>
              <a:rPr lang="en-IN" sz="2400" dirty="0">
                <a:solidFill>
                  <a:schemeClr val="accent1">
                    <a:lumMod val="50000"/>
                  </a:schemeClr>
                </a:solidFill>
                <a:latin typeface="Times New Roman" panose="02020603050405020304" pitchFamily="18" charset="0"/>
                <a:cs typeface="Times New Roman" panose="02020603050405020304" pitchFamily="18" charset="0"/>
              </a:rPr>
              <a:t>Correlation heatmap &amp; other visualizations</a:t>
            </a:r>
          </a:p>
        </p:txBody>
      </p:sp>
      <p:cxnSp>
        <p:nvCxnSpPr>
          <p:cNvPr id="6" name="Straight Connector 5">
            <a:extLst>
              <a:ext uri="{FF2B5EF4-FFF2-40B4-BE49-F238E27FC236}">
                <a16:creationId xmlns:a16="http://schemas.microsoft.com/office/drawing/2014/main" id="{0058B69B-3142-D6CC-418E-B29BF636DBB5}"/>
              </a:ext>
            </a:extLst>
          </p:cNvPr>
          <p:cNvCxnSpPr>
            <a:cxnSpLocks/>
          </p:cNvCxnSpPr>
          <p:nvPr/>
        </p:nvCxnSpPr>
        <p:spPr>
          <a:xfrm>
            <a:off x="1286458" y="1301092"/>
            <a:ext cx="9924467" cy="3123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B1C103C-C1FE-1865-F7BF-C2842B89B66F}"/>
              </a:ext>
            </a:extLst>
          </p:cNvPr>
          <p:cNvPicPr>
            <a:picLocks noChangeAspect="1"/>
          </p:cNvPicPr>
          <p:nvPr/>
        </p:nvPicPr>
        <p:blipFill rotWithShape="1">
          <a:blip r:embed="rId2"/>
          <a:srcRect l="8203" t="24145"/>
          <a:stretch/>
        </p:blipFill>
        <p:spPr>
          <a:xfrm>
            <a:off x="6412360" y="2481392"/>
            <a:ext cx="5179562" cy="1895216"/>
          </a:xfrm>
          <a:prstGeom prst="rect">
            <a:avLst/>
          </a:prstGeom>
        </p:spPr>
      </p:pic>
      <p:pic>
        <p:nvPicPr>
          <p:cNvPr id="14" name="Picture 13">
            <a:extLst>
              <a:ext uri="{FF2B5EF4-FFF2-40B4-BE49-F238E27FC236}">
                <a16:creationId xmlns:a16="http://schemas.microsoft.com/office/drawing/2014/main" id="{E6ABCEF1-D810-35AF-0C0E-6BCBF81D42C4}"/>
              </a:ext>
            </a:extLst>
          </p:cNvPr>
          <p:cNvPicPr>
            <a:picLocks noChangeAspect="1"/>
          </p:cNvPicPr>
          <p:nvPr/>
        </p:nvPicPr>
        <p:blipFill rotWithShape="1">
          <a:blip r:embed="rId3"/>
          <a:srcRect l="14805" t="33248" r="27461" b="1027"/>
          <a:stretch/>
        </p:blipFill>
        <p:spPr>
          <a:xfrm>
            <a:off x="6412360" y="4376608"/>
            <a:ext cx="2448570" cy="1820261"/>
          </a:xfrm>
          <a:prstGeom prst="rect">
            <a:avLst/>
          </a:prstGeom>
        </p:spPr>
      </p:pic>
      <p:pic>
        <p:nvPicPr>
          <p:cNvPr id="16" name="Picture 15">
            <a:extLst>
              <a:ext uri="{FF2B5EF4-FFF2-40B4-BE49-F238E27FC236}">
                <a16:creationId xmlns:a16="http://schemas.microsoft.com/office/drawing/2014/main" id="{06FCB9FB-C944-071F-0677-F8307EB32EBA}"/>
              </a:ext>
            </a:extLst>
          </p:cNvPr>
          <p:cNvPicPr>
            <a:picLocks noChangeAspect="1"/>
          </p:cNvPicPr>
          <p:nvPr/>
        </p:nvPicPr>
        <p:blipFill>
          <a:blip r:embed="rId4"/>
          <a:stretch>
            <a:fillRect/>
          </a:stretch>
        </p:blipFill>
        <p:spPr>
          <a:xfrm>
            <a:off x="8860930" y="4376608"/>
            <a:ext cx="2730992" cy="1820261"/>
          </a:xfrm>
          <a:prstGeom prst="rect">
            <a:avLst/>
          </a:prstGeom>
        </p:spPr>
      </p:pic>
      <p:pic>
        <p:nvPicPr>
          <p:cNvPr id="27" name="Picture 26">
            <a:extLst>
              <a:ext uri="{FF2B5EF4-FFF2-40B4-BE49-F238E27FC236}">
                <a16:creationId xmlns:a16="http://schemas.microsoft.com/office/drawing/2014/main" id="{30F5602C-8090-DE40-4B95-36353C8DBD35}"/>
              </a:ext>
            </a:extLst>
          </p:cNvPr>
          <p:cNvPicPr>
            <a:picLocks noChangeAspect="1"/>
          </p:cNvPicPr>
          <p:nvPr/>
        </p:nvPicPr>
        <p:blipFill rotWithShape="1">
          <a:blip r:embed="rId5"/>
          <a:srcRect t="7886" b="6334"/>
          <a:stretch/>
        </p:blipFill>
        <p:spPr>
          <a:xfrm>
            <a:off x="1289989" y="4557187"/>
            <a:ext cx="4958702" cy="1639682"/>
          </a:xfrm>
          <a:prstGeom prst="rect">
            <a:avLst/>
          </a:prstGeom>
        </p:spPr>
      </p:pic>
      <p:pic>
        <p:nvPicPr>
          <p:cNvPr id="31" name="Picture 30">
            <a:extLst>
              <a:ext uri="{FF2B5EF4-FFF2-40B4-BE49-F238E27FC236}">
                <a16:creationId xmlns:a16="http://schemas.microsoft.com/office/drawing/2014/main" id="{98F296C8-C04D-394F-BDD8-2EB51182A07B}"/>
              </a:ext>
            </a:extLst>
          </p:cNvPr>
          <p:cNvPicPr>
            <a:picLocks noChangeAspect="1"/>
          </p:cNvPicPr>
          <p:nvPr/>
        </p:nvPicPr>
        <p:blipFill rotWithShape="1">
          <a:blip r:embed="rId6"/>
          <a:srcRect l="3166"/>
          <a:stretch/>
        </p:blipFill>
        <p:spPr>
          <a:xfrm>
            <a:off x="1289989" y="2481391"/>
            <a:ext cx="4965893" cy="2073466"/>
          </a:xfrm>
          <a:prstGeom prst="rect">
            <a:avLst/>
          </a:prstGeom>
        </p:spPr>
      </p:pic>
    </p:spTree>
    <p:extLst>
      <p:ext uri="{BB962C8B-B14F-4D97-AF65-F5344CB8AC3E}">
        <p14:creationId xmlns:p14="http://schemas.microsoft.com/office/powerpoint/2010/main" val="402358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FF2016-4626-2B1B-1D83-6D81F1169074}"/>
              </a:ext>
            </a:extLst>
          </p:cNvPr>
          <p:cNvSpPr>
            <a:spLocks noGrp="1"/>
          </p:cNvSpPr>
          <p:nvPr>
            <p:ph type="title"/>
          </p:nvPr>
        </p:nvSpPr>
        <p:spPr>
          <a:xfrm>
            <a:off x="1444671" y="798973"/>
            <a:ext cx="3273099" cy="1104089"/>
          </a:xfrm>
        </p:spPr>
        <p:txBody>
          <a:bodyPr>
            <a:noAutofit/>
          </a:bodyPr>
          <a:lstStyle/>
          <a:p>
            <a:pPr algn="ctr"/>
            <a:r>
              <a:rPr lang="en-IN" sz="3600" dirty="0">
                <a:solidFill>
                  <a:schemeClr val="accent1">
                    <a:lumMod val="50000"/>
                  </a:schemeClr>
                </a:solidFill>
                <a:latin typeface="Times New Roman" panose="02020603050405020304" pitchFamily="18" charset="0"/>
                <a:cs typeface="Times New Roman" panose="02020603050405020304" pitchFamily="18" charset="0"/>
              </a:rPr>
              <a:t>Model Building</a:t>
            </a:r>
            <a:endParaRPr lang="en-IN" sz="3600" dirty="0">
              <a:solidFill>
                <a:schemeClr val="accent1">
                  <a:lumMod val="50000"/>
                </a:schemeClr>
              </a:solidFill>
            </a:endParaRPr>
          </a:p>
        </p:txBody>
      </p:sp>
      <p:sp>
        <p:nvSpPr>
          <p:cNvPr id="3" name="Text Placeholder 2">
            <a:extLst>
              <a:ext uri="{FF2B5EF4-FFF2-40B4-BE49-F238E27FC236}">
                <a16:creationId xmlns:a16="http://schemas.microsoft.com/office/drawing/2014/main" id="{F5746A65-B95B-1271-60ED-FDCC5249B289}"/>
              </a:ext>
            </a:extLst>
          </p:cNvPr>
          <p:cNvSpPr>
            <a:spLocks noGrp="1"/>
          </p:cNvSpPr>
          <p:nvPr>
            <p:ph type="body" sz="half" idx="2"/>
          </p:nvPr>
        </p:nvSpPr>
        <p:spPr>
          <a:xfrm>
            <a:off x="1444671" y="1978094"/>
            <a:ext cx="3275013" cy="2901911"/>
          </a:xfrm>
        </p:spPr>
        <p:txBody>
          <a:bodyPr>
            <a:normAutofit/>
          </a:bodyPr>
          <a:lstStyle/>
          <a:p>
            <a:pPr marL="0" indent="0" algn="just">
              <a:lnSpc>
                <a:spcPct val="100000"/>
              </a:lnSpc>
              <a:buNone/>
            </a:pPr>
            <a:r>
              <a:rPr lang="en-US" sz="1400" dirty="0">
                <a:solidFill>
                  <a:schemeClr val="accent1">
                    <a:lumMod val="75000"/>
                  </a:schemeClr>
                </a:solidFill>
                <a:latin typeface="Times New Roman" panose="02020603050405020304" pitchFamily="18" charset="0"/>
                <a:cs typeface="Times New Roman" panose="02020603050405020304" pitchFamily="18" charset="0"/>
              </a:rPr>
              <a:t>For the classification project of </a:t>
            </a:r>
            <a:r>
              <a:rPr lang="en-IN" sz="1400" dirty="0">
                <a:solidFill>
                  <a:schemeClr val="accent1">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modelling the probability of a business going bankrupt, we leveraged several algorithms, one of which is as follows.</a:t>
            </a:r>
            <a:endParaRPr lang="en-US" sz="1400"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0000"/>
              </a:lnSpc>
            </a:pPr>
            <a:r>
              <a:rPr lang="en-US" sz="1400" i="1" dirty="0">
                <a:solidFill>
                  <a:schemeClr val="accent1">
                    <a:lumMod val="75000"/>
                  </a:schemeClr>
                </a:solidFill>
                <a:latin typeface="Times New Roman" panose="02020603050405020304" pitchFamily="18" charset="0"/>
                <a:cs typeface="Times New Roman" panose="02020603050405020304" pitchFamily="18" charset="0"/>
              </a:rPr>
              <a:t>Decision Tree Classification</a:t>
            </a:r>
            <a:r>
              <a:rPr lang="en-US" sz="1400" dirty="0">
                <a:solidFill>
                  <a:schemeClr val="accent1">
                    <a:lumMod val="75000"/>
                  </a:schemeClr>
                </a:solidFill>
                <a:latin typeface="Times New Roman" panose="02020603050405020304" pitchFamily="18" charset="0"/>
                <a:cs typeface="Times New Roman" panose="02020603050405020304" pitchFamily="18" charset="0"/>
              </a:rPr>
              <a:t> technique is based on graphical representation of the attributes; it is a tree structure similar to a flowchart. A simple form of hierarchical partitioning of dataset, makes it easier to interpret and understand the result.</a:t>
            </a:r>
          </a:p>
        </p:txBody>
      </p:sp>
      <p:cxnSp>
        <p:nvCxnSpPr>
          <p:cNvPr id="11" name="Straight Connector 10">
            <a:extLst>
              <a:ext uri="{FF2B5EF4-FFF2-40B4-BE49-F238E27FC236}">
                <a16:creationId xmlns:a16="http://schemas.microsoft.com/office/drawing/2014/main" id="{78F380E5-95CA-47CE-A076-DC357F0E940B}"/>
              </a:ext>
            </a:extLst>
          </p:cNvPr>
          <p:cNvCxnSpPr>
            <a:cxnSpLocks/>
          </p:cNvCxnSpPr>
          <p:nvPr/>
        </p:nvCxnSpPr>
        <p:spPr>
          <a:xfrm>
            <a:off x="1444671" y="1865671"/>
            <a:ext cx="327309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Content Placeholder 15">
            <a:extLst>
              <a:ext uri="{FF2B5EF4-FFF2-40B4-BE49-F238E27FC236}">
                <a16:creationId xmlns:a16="http://schemas.microsoft.com/office/drawing/2014/main" id="{143173B2-7738-0C19-49CD-A39EA2CA006B}"/>
              </a:ext>
            </a:extLst>
          </p:cNvPr>
          <p:cNvPicPr>
            <a:picLocks noChangeAspect="1"/>
          </p:cNvPicPr>
          <p:nvPr/>
        </p:nvPicPr>
        <p:blipFill rotWithShape="1">
          <a:blip r:embed="rId2"/>
          <a:srcRect b="2709"/>
          <a:stretch/>
        </p:blipFill>
        <p:spPr>
          <a:xfrm>
            <a:off x="6993542" y="807242"/>
            <a:ext cx="4062642" cy="2191639"/>
          </a:xfrm>
          <a:prstGeom prst="rect">
            <a:avLst/>
          </a:prstGeom>
          <a:no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Content Placeholder 12">
            <a:extLst>
              <a:ext uri="{FF2B5EF4-FFF2-40B4-BE49-F238E27FC236}">
                <a16:creationId xmlns:a16="http://schemas.microsoft.com/office/drawing/2014/main" id="{95C9E8AB-0D7B-83F3-199A-ECD71582CACF}"/>
              </a:ext>
            </a:extLst>
          </p:cNvPr>
          <p:cNvPicPr>
            <a:picLocks noGrp="1" noChangeAspect="1"/>
          </p:cNvPicPr>
          <p:nvPr>
            <p:ph idx="1"/>
          </p:nvPr>
        </p:nvPicPr>
        <p:blipFill rotWithShape="1">
          <a:blip r:embed="rId3"/>
          <a:srcRect l="10756" t="39225" r="14868" b="6408"/>
          <a:stretch/>
        </p:blipFill>
        <p:spPr>
          <a:xfrm>
            <a:off x="6023158" y="2998881"/>
            <a:ext cx="4062643" cy="2191639"/>
          </a:xfrm>
          <a:prstGeom prst="rect">
            <a:avLst/>
          </a:prstGeom>
        </p:spPr>
      </p:pic>
    </p:spTree>
    <p:extLst>
      <p:ext uri="{BB962C8B-B14F-4D97-AF65-F5344CB8AC3E}">
        <p14:creationId xmlns:p14="http://schemas.microsoft.com/office/powerpoint/2010/main" val="168095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331" y="1114509"/>
            <a:ext cx="9605635" cy="719835"/>
          </a:xfrm>
        </p:spPr>
        <p:txBody>
          <a:bodyPr>
            <a:normAutofit/>
          </a:bodyPr>
          <a:lstStyle/>
          <a:p>
            <a:pPr algn="ctr"/>
            <a:r>
              <a:rPr lang="en-US" dirty="0">
                <a:solidFill>
                  <a:schemeClr val="accent1">
                    <a:lumMod val="50000"/>
                  </a:schemeClr>
                </a:solidFill>
                <a:latin typeface="Times New Roman" panose="02020603050405020304" pitchFamily="18" charset="0"/>
                <a:cs typeface="Times New Roman" panose="02020603050405020304" pitchFamily="18" charset="0"/>
              </a:rPr>
              <a:t>MODEL PERFORMANCE EVALUATION</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447331" y="1864194"/>
            <a:ext cx="4479760" cy="4322002"/>
          </a:xfrm>
        </p:spPr>
        <p:txBody>
          <a:bodyPr>
            <a:normAutofit fontScale="85000" lnSpcReduction="10000"/>
          </a:bodyPr>
          <a:lstStyle/>
          <a:p>
            <a:pPr marL="0" indent="0">
              <a:buNone/>
            </a:pPr>
            <a:r>
              <a:rPr lang="en-IN" sz="2200" dirty="0">
                <a:solidFill>
                  <a:schemeClr val="accent1">
                    <a:lumMod val="75000"/>
                  </a:schemeClr>
                </a:solidFill>
                <a:latin typeface="Times New Roman" panose="02020603050405020304" pitchFamily="18" charset="0"/>
                <a:cs typeface="Times New Roman" panose="02020603050405020304" pitchFamily="18" charset="0"/>
              </a:rPr>
              <a:t>We performed model evaluation based on some of the evaluation metrics. They include:</a:t>
            </a:r>
          </a:p>
          <a:p>
            <a:r>
              <a:rPr lang="en-IN" sz="2200" dirty="0">
                <a:solidFill>
                  <a:schemeClr val="accent1">
                    <a:lumMod val="75000"/>
                  </a:schemeClr>
                </a:solidFill>
                <a:latin typeface="Times New Roman" panose="02020603050405020304" pitchFamily="18" charset="0"/>
                <a:cs typeface="Times New Roman" panose="02020603050405020304" pitchFamily="18" charset="0"/>
              </a:rPr>
              <a:t>Accuracy: </a:t>
            </a:r>
            <a:r>
              <a:rPr lang="en-US" sz="2200" dirty="0">
                <a:solidFill>
                  <a:schemeClr val="accent1">
                    <a:lumMod val="75000"/>
                  </a:schemeClr>
                </a:solidFill>
                <a:latin typeface="Times New Roman" panose="02020603050405020304" pitchFamily="18" charset="0"/>
                <a:cs typeface="Times New Roman" panose="02020603050405020304" pitchFamily="18" charset="0"/>
              </a:rPr>
              <a:t>measure of how often a model correctly predicts the target variable. </a:t>
            </a:r>
            <a:endParaRPr lang="en-IN" sz="2200" dirty="0">
              <a:solidFill>
                <a:schemeClr val="accent1">
                  <a:lumMod val="75000"/>
                </a:schemeClr>
              </a:solidFill>
              <a:latin typeface="Times New Roman" panose="02020603050405020304" pitchFamily="18" charset="0"/>
              <a:cs typeface="Times New Roman" panose="02020603050405020304" pitchFamily="18" charset="0"/>
            </a:endParaRPr>
          </a:p>
          <a:p>
            <a:r>
              <a:rPr lang="en-IN" sz="2200" dirty="0">
                <a:solidFill>
                  <a:schemeClr val="accent1">
                    <a:lumMod val="75000"/>
                  </a:schemeClr>
                </a:solidFill>
                <a:latin typeface="Times New Roman" panose="02020603050405020304" pitchFamily="18" charset="0"/>
                <a:cs typeface="Times New Roman" panose="02020603050405020304" pitchFamily="18" charset="0"/>
              </a:rPr>
              <a:t>Confusion Matrix: </a:t>
            </a:r>
            <a:r>
              <a:rPr lang="en-US" sz="2200" dirty="0">
                <a:solidFill>
                  <a:schemeClr val="accent1">
                    <a:lumMod val="75000"/>
                  </a:schemeClr>
                </a:solidFill>
                <a:latin typeface="Times New Roman" panose="02020603050405020304" pitchFamily="18" charset="0"/>
                <a:cs typeface="Times New Roman" panose="02020603050405020304" pitchFamily="18" charset="0"/>
              </a:rPr>
              <a:t>table used to evaluate the performance of a classification model.</a:t>
            </a:r>
            <a:endParaRPr lang="en-IN" sz="2200" dirty="0">
              <a:solidFill>
                <a:schemeClr val="accent1">
                  <a:lumMod val="75000"/>
                </a:schemeClr>
              </a:solidFill>
              <a:latin typeface="Times New Roman" panose="02020603050405020304" pitchFamily="18" charset="0"/>
              <a:cs typeface="Times New Roman" panose="02020603050405020304" pitchFamily="18" charset="0"/>
            </a:endParaRPr>
          </a:p>
          <a:p>
            <a:r>
              <a:rPr lang="en-IN" sz="2200" dirty="0">
                <a:solidFill>
                  <a:schemeClr val="accent1">
                    <a:lumMod val="75000"/>
                  </a:schemeClr>
                </a:solidFill>
                <a:latin typeface="Times New Roman" panose="02020603050405020304" pitchFamily="18" charset="0"/>
                <a:cs typeface="Times New Roman" panose="02020603050405020304" pitchFamily="18" charset="0"/>
              </a:rPr>
              <a:t>Classification Report: </a:t>
            </a:r>
            <a:r>
              <a:rPr lang="en-US" sz="2200" dirty="0">
                <a:solidFill>
                  <a:schemeClr val="accent1">
                    <a:lumMod val="75000"/>
                  </a:schemeClr>
                </a:solidFill>
                <a:latin typeface="Times New Roman" panose="02020603050405020304" pitchFamily="18" charset="0"/>
                <a:cs typeface="Times New Roman" panose="02020603050405020304" pitchFamily="18" charset="0"/>
              </a:rPr>
              <a:t>summary of classification performance metrics</a:t>
            </a:r>
            <a:r>
              <a:rPr lang="en-IN" sz="2200" dirty="0">
                <a:solidFill>
                  <a:schemeClr val="accent1">
                    <a:lumMod val="75000"/>
                  </a:schemeClr>
                </a:solidFill>
                <a:latin typeface="Times New Roman" panose="02020603050405020304" pitchFamily="18" charset="0"/>
                <a:cs typeface="Times New Roman" panose="02020603050405020304" pitchFamily="18" charset="0"/>
              </a:rPr>
              <a:t>.</a:t>
            </a:r>
          </a:p>
          <a:p>
            <a:r>
              <a:rPr lang="en-IN" sz="2200" dirty="0">
                <a:solidFill>
                  <a:schemeClr val="accent1">
                    <a:lumMod val="75000"/>
                  </a:schemeClr>
                </a:solidFill>
                <a:latin typeface="Times New Roman" panose="02020603050405020304" pitchFamily="18" charset="0"/>
                <a:cs typeface="Times New Roman" panose="02020603050405020304" pitchFamily="18" charset="0"/>
              </a:rPr>
              <a:t>ROC Curve: understands the overall performance of the model.</a:t>
            </a:r>
          </a:p>
          <a:p>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451DD90-52DD-C297-8610-02EBFFD402C7}"/>
              </a:ext>
            </a:extLst>
          </p:cNvPr>
          <p:cNvCxnSpPr>
            <a:cxnSpLocks/>
          </p:cNvCxnSpPr>
          <p:nvPr/>
        </p:nvCxnSpPr>
        <p:spPr>
          <a:xfrm>
            <a:off x="1343608" y="1657811"/>
            <a:ext cx="971124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C87DC943-EEB5-46C4-3C61-1174AADE2E51}"/>
              </a:ext>
            </a:extLst>
          </p:cNvPr>
          <p:cNvPicPr>
            <a:picLocks noGrp="1" noChangeAspect="1"/>
          </p:cNvPicPr>
          <p:nvPr>
            <p:ph sz="half" idx="2"/>
          </p:nvPr>
        </p:nvPicPr>
        <p:blipFill>
          <a:blip r:embed="rId2"/>
          <a:stretch>
            <a:fillRect/>
          </a:stretch>
        </p:blipFill>
        <p:spPr>
          <a:xfrm>
            <a:off x="6288833" y="2070576"/>
            <a:ext cx="4907902" cy="1816437"/>
          </a:xfrm>
          <a:prstGeom prst="rect">
            <a:avLst/>
          </a:prstGeom>
        </p:spPr>
      </p:pic>
      <p:sp>
        <p:nvSpPr>
          <p:cNvPr id="7" name="Rectangle 6">
            <a:extLst>
              <a:ext uri="{FF2B5EF4-FFF2-40B4-BE49-F238E27FC236}">
                <a16:creationId xmlns:a16="http://schemas.microsoft.com/office/drawing/2014/main" id="{52080D2D-46EE-731E-4F89-C2B1E889C90A}"/>
              </a:ext>
            </a:extLst>
          </p:cNvPr>
          <p:cNvSpPr/>
          <p:nvPr/>
        </p:nvSpPr>
        <p:spPr>
          <a:xfrm>
            <a:off x="6188755" y="2010878"/>
            <a:ext cx="5094514" cy="4042233"/>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09F679D-E14F-044B-DBED-0E1D297EECDB}"/>
              </a:ext>
            </a:extLst>
          </p:cNvPr>
          <p:cNvSpPr/>
          <p:nvPr/>
        </p:nvSpPr>
        <p:spPr>
          <a:xfrm>
            <a:off x="6057923" y="1864194"/>
            <a:ext cx="5356178" cy="4322002"/>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7EFAA3B-F795-45AF-8EC7-64EFCB1C9F32}"/>
              </a:ext>
            </a:extLst>
          </p:cNvPr>
          <p:cNvPicPr>
            <a:picLocks noChangeAspect="1"/>
          </p:cNvPicPr>
          <p:nvPr/>
        </p:nvPicPr>
        <p:blipFill>
          <a:blip r:embed="rId3"/>
          <a:stretch>
            <a:fillRect/>
          </a:stretch>
        </p:blipFill>
        <p:spPr>
          <a:xfrm>
            <a:off x="6288833" y="3946712"/>
            <a:ext cx="4907901" cy="2044224"/>
          </a:xfrm>
          <a:prstGeom prst="rect">
            <a:avLst/>
          </a:prstGeom>
        </p:spPr>
      </p:pic>
    </p:spTree>
    <p:extLst>
      <p:ext uri="{BB962C8B-B14F-4D97-AF65-F5344CB8AC3E}">
        <p14:creationId xmlns:p14="http://schemas.microsoft.com/office/powerpoint/2010/main" val="381901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9EBE4-4B00-F41A-B960-7105E0EA9491}"/>
              </a:ext>
            </a:extLst>
          </p:cNvPr>
          <p:cNvSpPr>
            <a:spLocks noGrp="1"/>
          </p:cNvSpPr>
          <p:nvPr>
            <p:ph type="title"/>
          </p:nvPr>
        </p:nvSpPr>
        <p:spPr>
          <a:xfrm>
            <a:off x="1447191" y="804164"/>
            <a:ext cx="9607661" cy="801944"/>
          </a:xfrm>
        </p:spPr>
        <p:txBody>
          <a:bodyPr>
            <a:normAutofit/>
          </a:bodyPr>
          <a:lstStyle/>
          <a:p>
            <a:pPr algn="ctr"/>
            <a:r>
              <a:rPr lang="en-IN" sz="4000" dirty="0">
                <a:solidFill>
                  <a:schemeClr val="accent1">
                    <a:lumMod val="50000"/>
                  </a:schemeClr>
                </a:solidFill>
                <a:latin typeface="Times New Roman" panose="02020603050405020304" pitchFamily="18" charset="0"/>
                <a:cs typeface="Times New Roman" panose="02020603050405020304" pitchFamily="18" charset="0"/>
              </a:rPr>
              <a:t>deployment</a:t>
            </a:r>
          </a:p>
        </p:txBody>
      </p:sp>
      <p:sp>
        <p:nvSpPr>
          <p:cNvPr id="4" name="Text Placeholder 3">
            <a:extLst>
              <a:ext uri="{FF2B5EF4-FFF2-40B4-BE49-F238E27FC236}">
                <a16:creationId xmlns:a16="http://schemas.microsoft.com/office/drawing/2014/main" id="{BF4F14A1-92B7-D96F-AAC3-A7321AAC61B0}"/>
              </a:ext>
            </a:extLst>
          </p:cNvPr>
          <p:cNvSpPr>
            <a:spLocks noGrp="1"/>
          </p:cNvSpPr>
          <p:nvPr>
            <p:ph type="body" idx="1"/>
          </p:nvPr>
        </p:nvSpPr>
        <p:spPr>
          <a:xfrm>
            <a:off x="1447191" y="1793489"/>
            <a:ext cx="4645152" cy="643609"/>
          </a:xfrm>
        </p:spPr>
        <p:txBody>
          <a:bodyPr>
            <a:normAutofit fontScale="85000" lnSpcReduction="10000"/>
          </a:bodyPr>
          <a:lstStyle/>
          <a:p>
            <a:pPr algn="ctr"/>
            <a:r>
              <a:rPr lang="en-IN" dirty="0">
                <a:latin typeface="Times New Roman" panose="02020603050405020304" pitchFamily="18" charset="0"/>
                <a:cs typeface="Times New Roman" panose="02020603050405020304" pitchFamily="18" charset="0"/>
              </a:rPr>
              <a:t>Outcome when risks are valued or are high</a:t>
            </a:r>
          </a:p>
        </p:txBody>
      </p:sp>
      <p:pic>
        <p:nvPicPr>
          <p:cNvPr id="3" name="Content Placeholder 2">
            <a:extLst>
              <a:ext uri="{FF2B5EF4-FFF2-40B4-BE49-F238E27FC236}">
                <a16:creationId xmlns:a16="http://schemas.microsoft.com/office/drawing/2014/main" id="{211815DF-7964-4FF1-B232-94B0EF271472}"/>
              </a:ext>
            </a:extLst>
          </p:cNvPr>
          <p:cNvPicPr>
            <a:picLocks noGrp="1" noChangeAspect="1"/>
          </p:cNvPicPr>
          <p:nvPr>
            <p:ph sz="half" idx="2"/>
          </p:nvPr>
        </p:nvPicPr>
        <p:blipFill rotWithShape="1">
          <a:blip r:embed="rId2"/>
          <a:srcRect l="24644" t="18967" r="25406" b="7092"/>
          <a:stretch/>
        </p:blipFill>
        <p:spPr>
          <a:xfrm>
            <a:off x="1447191" y="2624479"/>
            <a:ext cx="4645152" cy="2834383"/>
          </a:xfrm>
        </p:spPr>
      </p:pic>
      <p:sp>
        <p:nvSpPr>
          <p:cNvPr id="6" name="Text Placeholder 5">
            <a:extLst>
              <a:ext uri="{FF2B5EF4-FFF2-40B4-BE49-F238E27FC236}">
                <a16:creationId xmlns:a16="http://schemas.microsoft.com/office/drawing/2014/main" id="{1BA5C468-833D-AA6A-22A2-968A7019F15C}"/>
              </a:ext>
            </a:extLst>
          </p:cNvPr>
          <p:cNvSpPr>
            <a:spLocks noGrp="1"/>
          </p:cNvSpPr>
          <p:nvPr>
            <p:ph type="body" sz="quarter" idx="3"/>
          </p:nvPr>
        </p:nvSpPr>
        <p:spPr>
          <a:xfrm>
            <a:off x="6409700" y="1793489"/>
            <a:ext cx="4645152" cy="643609"/>
          </a:xfrm>
        </p:spPr>
        <p:txBody>
          <a:bodyPr>
            <a:normAutofit fontScale="85000" lnSpcReduction="10000"/>
          </a:bodyPr>
          <a:lstStyle/>
          <a:p>
            <a:pPr algn="ctr"/>
            <a:r>
              <a:rPr lang="en-IN" dirty="0">
                <a:latin typeface="Times New Roman" panose="02020603050405020304" pitchFamily="18" charset="0"/>
                <a:cs typeface="Times New Roman" panose="02020603050405020304" pitchFamily="18" charset="0"/>
              </a:rPr>
              <a:t>Outcome when required factors are valued and risks are low</a:t>
            </a:r>
          </a:p>
        </p:txBody>
      </p:sp>
      <p:sp>
        <p:nvSpPr>
          <p:cNvPr id="9" name="Content Placeholder 8">
            <a:extLst>
              <a:ext uri="{FF2B5EF4-FFF2-40B4-BE49-F238E27FC236}">
                <a16:creationId xmlns:a16="http://schemas.microsoft.com/office/drawing/2014/main" id="{2C2F25D7-3593-063C-6B3E-5F399704CDF0}"/>
              </a:ext>
            </a:extLst>
          </p:cNvPr>
          <p:cNvSpPr>
            <a:spLocks noGrp="1"/>
          </p:cNvSpPr>
          <p:nvPr>
            <p:ph sz="quarter" idx="4"/>
          </p:nvPr>
        </p:nvSpPr>
        <p:spPr/>
        <p:txBody>
          <a:bodyPr/>
          <a:lstStyle/>
          <a:p>
            <a:endParaRPr lang="en-IN"/>
          </a:p>
        </p:txBody>
      </p:sp>
      <p:cxnSp>
        <p:nvCxnSpPr>
          <p:cNvPr id="8" name="Straight Connector 7">
            <a:extLst>
              <a:ext uri="{FF2B5EF4-FFF2-40B4-BE49-F238E27FC236}">
                <a16:creationId xmlns:a16="http://schemas.microsoft.com/office/drawing/2014/main" id="{051FB6D6-B3E7-1730-2006-8685F3C97041}"/>
              </a:ext>
            </a:extLst>
          </p:cNvPr>
          <p:cNvCxnSpPr/>
          <p:nvPr/>
        </p:nvCxnSpPr>
        <p:spPr>
          <a:xfrm>
            <a:off x="1451578" y="1492897"/>
            <a:ext cx="9603275"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93DE1AE-3847-487A-929F-938F0B5A0171}"/>
              </a:ext>
            </a:extLst>
          </p:cNvPr>
          <p:cNvPicPr>
            <a:picLocks noChangeAspect="1"/>
          </p:cNvPicPr>
          <p:nvPr/>
        </p:nvPicPr>
        <p:blipFill rotWithShape="1">
          <a:blip r:embed="rId3"/>
          <a:srcRect l="37276" t="21769" r="15700" b="4999"/>
          <a:stretch/>
        </p:blipFill>
        <p:spPr>
          <a:xfrm>
            <a:off x="6412362" y="2643127"/>
            <a:ext cx="4642490" cy="2834382"/>
          </a:xfrm>
          <a:prstGeom prst="rect">
            <a:avLst/>
          </a:prstGeom>
        </p:spPr>
      </p:pic>
    </p:spTree>
    <p:extLst>
      <p:ext uri="{BB962C8B-B14F-4D97-AF65-F5344CB8AC3E}">
        <p14:creationId xmlns:p14="http://schemas.microsoft.com/office/powerpoint/2010/main" val="32978497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315</TotalTime>
  <Words>475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Times New Roman</vt:lpstr>
      <vt:lpstr>Wingdings</vt:lpstr>
      <vt:lpstr>Gallery</vt:lpstr>
      <vt:lpstr>BANKRUPTCY</vt:lpstr>
      <vt:lpstr>Problem statement &amp; OVERVIEW</vt:lpstr>
      <vt:lpstr>collaborators</vt:lpstr>
      <vt:lpstr>Module division</vt:lpstr>
      <vt:lpstr>Data Collection and Preprocessing</vt:lpstr>
      <vt:lpstr>Exploratory Data Analysis (EDA)</vt:lpstr>
      <vt:lpstr>Model Building</vt:lpstr>
      <vt:lpstr>MODEL PERFORMANCE EVALUATION</vt:lpstr>
      <vt:lpstr>deployment</vt:lpstr>
      <vt:lpstr>Challenges Faced and Potential Solutions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dc:title>
  <dc:creator>Kasireddi Sai Shruthi</dc:creator>
  <cp:lastModifiedBy>Syed FARHAN</cp:lastModifiedBy>
  <cp:revision>12</cp:revision>
  <dcterms:created xsi:type="dcterms:W3CDTF">2024-07-01T00:01:00Z</dcterms:created>
  <dcterms:modified xsi:type="dcterms:W3CDTF">2024-07-21T12:22:14Z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1917259E0A3243B889B6CCFFD15CC7D8_13</vt:lpwstr>
  </property>
  <property fmtid="{D5CDD505-2E9C-101B-9397-08002B2CF9AE}" pid="3" name="KSOProductBuildVer">
    <vt:lpwstr>1033-12.2.0.17119</vt:lpwstr>
  </property>
</Properties>
</file>