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8" r:id="rId6"/>
    <p:sldId id="269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3AA0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2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5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55410-2E03-94B6-7B52-2FB37E1C8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E7249F-D41C-E1B9-1A56-B01470CE8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6078E-3874-0F1E-A891-0C670D490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1015-93DF-4173-805F-639FA9874668}" type="datetimeFigureOut">
              <a:rPr lang="en-IN" smtClean="0"/>
              <a:t>19-06-2024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AFA9B-8FAF-0C00-BCA9-65051853C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99F0F-B915-42AD-3ACA-AE70EB77F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BC1D3-6B6D-47B6-BE5C-EB259532AF2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239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C339-9194-24B6-854C-FF1C8A4BD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2E6517-EA20-7284-E3FE-ECCFBFCA8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931D7-1130-3DE7-9B1F-B61695455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1015-93DF-4173-805F-639FA9874668}" type="datetimeFigureOut">
              <a:rPr lang="en-IN" smtClean="0"/>
              <a:t>19-06-2024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99A81-3715-567F-E32B-9EE738B9F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FA36B-D782-B4D8-749F-51655CC00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BC1D3-6B6D-47B6-BE5C-EB259532AF2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0057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869F58-B093-5864-5D41-05C3A90E9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976241-A85D-A6F8-35A7-A82A52FB97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6BCBB-0108-2200-9612-75C89D63B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1015-93DF-4173-805F-639FA9874668}" type="datetimeFigureOut">
              <a:rPr lang="en-IN" smtClean="0"/>
              <a:t>19-06-2024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D7102-C7B8-0542-CC7E-B67D559E3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28B5C-A9B8-F56A-9A53-33DD2A05D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BC1D3-6B6D-47B6-BE5C-EB259532AF2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6113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558C2-5160-1DED-FE93-CAC403913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FFC64-5D25-BF8C-02E4-668ECA789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3F710-4EC0-9929-5F6C-52DAF4388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1015-93DF-4173-805F-639FA9874668}" type="datetimeFigureOut">
              <a:rPr lang="en-IN" smtClean="0"/>
              <a:t>19-06-2024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2AED4-60DC-6D48-A66E-554D2D9C1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EACD1-280E-FC4B-181C-D4F8A6F29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BC1D3-6B6D-47B6-BE5C-EB259532AF2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7513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9B078-839D-0EE0-3DF3-747CAD8E0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F9A83-E63F-39DC-E9DC-DFE863D3C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D9982-0918-95CE-B589-22ECD5FD3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1015-93DF-4173-805F-639FA9874668}" type="datetimeFigureOut">
              <a:rPr lang="en-IN" smtClean="0"/>
              <a:t>19-06-2024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A3A56-C499-859D-2FB0-F93C7B6B6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91E99-CDE9-1FC3-DB37-A1A1FE1C3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BC1D3-6B6D-47B6-BE5C-EB259532AF2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918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9AD0-2245-8068-2EDE-EC8B3A08A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6842F-0729-6132-00D1-16512CF311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1A7858-9AD5-2068-6350-31BDC04BD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C7582E-4059-24E3-4AF5-E6197F7E0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1015-93DF-4173-805F-639FA9874668}" type="datetimeFigureOut">
              <a:rPr lang="en-IN" smtClean="0"/>
              <a:t>19-06-2024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08D3D-FEC9-2474-D68C-149ED39A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C59B67-27BA-6654-940B-8556BDB28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BC1D3-6B6D-47B6-BE5C-EB259532AF2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6506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59910-306D-9958-BBC0-509AB00EA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BDF20-ADBF-5577-A232-F20C85EB3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3D8DE6-E8EE-34F9-3E93-C597AACB3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AAD16B-7A5D-1D9D-1FFF-DD1E8C0EC4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44C2D6-E8FA-7107-D95D-478EB59F84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95C143-79D2-284A-9420-DC88540B5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1015-93DF-4173-805F-639FA9874668}" type="datetimeFigureOut">
              <a:rPr lang="en-IN" smtClean="0"/>
              <a:t>19-06-2024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486432-EECE-7B1F-4DB4-2156BE72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3EB607-CE47-8C83-5F62-9A135B06F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BC1D3-6B6D-47B6-BE5C-EB259532AF2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5798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13A17-9A00-5ED1-94CD-AF96036CA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336E53-E8FB-640E-FA91-300E60F51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1015-93DF-4173-805F-639FA9874668}" type="datetimeFigureOut">
              <a:rPr lang="en-IN" smtClean="0"/>
              <a:t>19-06-2024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0E349A-FDF9-ED11-E5A6-E539D4A5B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1EC8FB-8CA7-DF7C-90B8-19876A7F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BC1D3-6B6D-47B6-BE5C-EB259532AF2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4734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F520DF-D6DE-4AB6-E600-618701BE1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1015-93DF-4173-805F-639FA9874668}" type="datetimeFigureOut">
              <a:rPr lang="en-IN" smtClean="0"/>
              <a:t>19-06-2024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E278CA-2EC9-8134-1212-33E46F113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5EF66E-3B9E-07F7-AD94-077E6205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BC1D3-6B6D-47B6-BE5C-EB259532AF2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7824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FAB5F-22B1-EFFB-8F3B-A3B987C55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A3151-EEDC-D066-D9C7-6D6DCD747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B20E2-9A90-FB4A-BF72-C81AD1834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C96538-8D50-234D-91A0-8F4B72650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1015-93DF-4173-805F-639FA9874668}" type="datetimeFigureOut">
              <a:rPr lang="en-IN" smtClean="0"/>
              <a:t>19-06-2024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BA2990-0CD9-AD41-3E54-52F68C4B9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65AEC-4C8E-616F-5C1C-91432F218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BC1D3-6B6D-47B6-BE5C-EB259532AF2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9009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AAF12-C556-65E9-767A-E4B4DD898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2F3E71-F6EA-5D1B-B0F4-82F6AAEB1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FD8571-C772-C6A2-98F0-C77C5894F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9607B-16EB-8A62-0DA3-C347E51E8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1015-93DF-4173-805F-639FA9874668}" type="datetimeFigureOut">
              <a:rPr lang="en-IN" smtClean="0"/>
              <a:t>19-06-2024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F7A90-C322-560A-F090-441A8525B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447EE-B86D-87DA-B3AB-50D274410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BC1D3-6B6D-47B6-BE5C-EB259532AF2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080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57FDEA-3C88-DD97-545A-793206F18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3181E-A74D-E19D-7F5E-C0B4671AF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F9B4B-2509-A4ED-BA59-734B092A32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31015-93DF-4173-805F-639FA9874668}" type="datetimeFigureOut">
              <a:rPr lang="en-IN" smtClean="0"/>
              <a:t>19-06-2024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31AE5-E236-661D-9454-2822F6912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4D8D3-89F2-3732-09B5-DE97E15DAC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BC1D3-6B6D-47B6-BE5C-EB259532AF2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0466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D953847-6C25-6681-CD6E-FEB479B9DCBE}"/>
              </a:ext>
            </a:extLst>
          </p:cNvPr>
          <p:cNvSpPr/>
          <p:nvPr/>
        </p:nvSpPr>
        <p:spPr>
          <a:xfrm>
            <a:off x="534237" y="2151727"/>
            <a:ext cx="11242431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Franklin Gothic Heavy" panose="020B0903020102020204" pitchFamily="34" charset="0"/>
                <a:cs typeface="Arial" panose="020B0604020202020204" pitchFamily="34" charset="0"/>
              </a:rPr>
              <a:t>FORECASTING </a:t>
            </a:r>
          </a:p>
          <a:p>
            <a:pPr algn="ctr"/>
            <a:r>
              <a:rPr lang="en-US" sz="8000" b="1" cap="none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Franklin Gothic Heavy" panose="020B0903020102020204" pitchFamily="34" charset="0"/>
                <a:cs typeface="Arial" panose="020B0604020202020204" pitchFamily="34" charset="0"/>
              </a:rPr>
              <a:t>STOCKS</a:t>
            </a:r>
          </a:p>
        </p:txBody>
      </p:sp>
    </p:spTree>
    <p:extLst>
      <p:ext uri="{BB962C8B-B14F-4D97-AF65-F5344CB8AC3E}">
        <p14:creationId xmlns:p14="http://schemas.microsoft.com/office/powerpoint/2010/main" val="289710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D92264-B3F7-B544-D223-2AEE428EB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32015"/>
            <a:ext cx="9144000" cy="944044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2">
                    <a:lumMod val="50000"/>
                  </a:schemeClr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Business Objective</a:t>
            </a:r>
            <a:endParaRPr lang="en-IN" sz="4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7CCE0B7-42E9-66CF-DB8E-CCF2CA3845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69772"/>
            <a:ext cx="9144000" cy="2256214"/>
          </a:xfrm>
        </p:spPr>
        <p:txBody>
          <a:bodyPr>
            <a:normAutofit fontScale="70000" lnSpcReduction="20000"/>
          </a:bodyPr>
          <a:lstStyle/>
          <a:p>
            <a:r>
              <a:rPr lang="en-US" sz="2800" dirty="0">
                <a:solidFill>
                  <a:srgbClr val="C00000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Predict the Stock Price for the next 30 days &amp; 365 days (1 Year). There are Open, High, Low and Close prices for a day starting from Year 2000 until 2022 for Reliance Industries. For 365 days, split the last year into a test set to build model, find short term and long term trends, see how it is impacted from external factors or any big external events.</a:t>
            </a:r>
          </a:p>
          <a:p>
            <a:endParaRPr lang="en-US" sz="2800" dirty="0">
              <a:solidFill>
                <a:srgbClr val="C00000"/>
              </a:solidFill>
              <a:effectLst/>
              <a:latin typeface="Aptos Display" panose="020B00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solidFill>
                  <a:srgbClr val="C00000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Collaborators: Syed Farhanuddin, Ranjith Samudrala, Jyotsna Thakre, </a:t>
            </a:r>
          </a:p>
          <a:p>
            <a:r>
              <a:rPr lang="en-US" sz="2800" dirty="0">
                <a:solidFill>
                  <a:srgbClr val="C00000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Vivek Ratan Singh</a:t>
            </a:r>
          </a:p>
        </p:txBody>
      </p:sp>
    </p:spTree>
    <p:extLst>
      <p:ext uri="{BB962C8B-B14F-4D97-AF65-F5344CB8AC3E}">
        <p14:creationId xmlns:p14="http://schemas.microsoft.com/office/powerpoint/2010/main" val="3565855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E309DF-A7E7-5846-F788-C11B3A11E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b="1" i="1" dirty="0">
                <a:solidFill>
                  <a:schemeClr val="accent2">
                    <a:lumMod val="50000"/>
                  </a:schemeClr>
                </a:solidFill>
                <a:latin typeface="Aptos Display" panose="020B0004020202020204" pitchFamily="34" charset="0"/>
              </a:rPr>
              <a:t>Index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624813-71D4-E9C8-3E8E-1B6076B05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75"/>
            <a:ext cx="10515600" cy="5037299"/>
          </a:xfrm>
        </p:spPr>
        <p:txBody>
          <a:bodyPr>
            <a:normAutofit/>
          </a:bodyPr>
          <a:lstStyle/>
          <a:p>
            <a:pPr marL="514350" indent="-514350">
              <a:lnSpc>
                <a:spcPct val="250000"/>
              </a:lnSpc>
              <a:buFont typeface="+mj-lt"/>
              <a:buAutoNum type="arabicPeriod"/>
            </a:pPr>
            <a:r>
              <a:rPr lang="en-IN" sz="2600" b="1" dirty="0">
                <a:solidFill>
                  <a:srgbClr val="C00000"/>
                </a:solidFill>
                <a:latin typeface="Aptos Display" panose="020B0004020202020204" pitchFamily="34" charset="0"/>
              </a:rPr>
              <a:t>Introduction</a:t>
            </a:r>
          </a:p>
          <a:p>
            <a:pPr marL="514350" indent="-514350">
              <a:lnSpc>
                <a:spcPct val="250000"/>
              </a:lnSpc>
              <a:buFont typeface="+mj-lt"/>
              <a:buAutoNum type="arabicPeriod"/>
            </a:pPr>
            <a:r>
              <a:rPr lang="en-IN" sz="2600" b="1" dirty="0">
                <a:solidFill>
                  <a:srgbClr val="C00000"/>
                </a:solidFill>
                <a:latin typeface="Aptos Display" panose="020B0004020202020204" pitchFamily="34" charset="0"/>
              </a:rPr>
              <a:t>Exploratory Data Analysis (EDA)</a:t>
            </a:r>
          </a:p>
          <a:p>
            <a:pPr marL="514350" indent="-514350">
              <a:lnSpc>
                <a:spcPct val="250000"/>
              </a:lnSpc>
              <a:buFont typeface="+mj-lt"/>
              <a:buAutoNum type="arabicPeriod"/>
            </a:pPr>
            <a:r>
              <a:rPr lang="en-IN" sz="2600" b="1" dirty="0">
                <a:solidFill>
                  <a:srgbClr val="C00000"/>
                </a:solidFill>
                <a:latin typeface="Aptos Display" panose="020B0004020202020204" pitchFamily="34" charset="0"/>
              </a:rPr>
              <a:t>Model Building – Forecasting Stocks</a:t>
            </a:r>
          </a:p>
          <a:p>
            <a:pPr marL="514350" indent="-514350">
              <a:lnSpc>
                <a:spcPct val="250000"/>
              </a:lnSpc>
              <a:buFont typeface="+mj-lt"/>
              <a:buAutoNum type="arabicPeriod"/>
            </a:pPr>
            <a:r>
              <a:rPr lang="en-IN" sz="2600" b="1" dirty="0">
                <a:solidFill>
                  <a:srgbClr val="C00000"/>
                </a:solidFill>
                <a:latin typeface="Aptos Display" panose="020B0004020202020204" pitchFamily="34" charset="0"/>
              </a:rPr>
              <a:t>Model Deployment</a:t>
            </a:r>
          </a:p>
        </p:txBody>
      </p:sp>
    </p:spTree>
    <p:extLst>
      <p:ext uri="{BB962C8B-B14F-4D97-AF65-F5344CB8AC3E}">
        <p14:creationId xmlns:p14="http://schemas.microsoft.com/office/powerpoint/2010/main" val="1463320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92249-A8CF-ED3E-DBD8-E46947E4B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44824"/>
            <a:ext cx="9144000" cy="1511139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accent2">
                    <a:lumMod val="50000"/>
                  </a:schemeClr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Introduction to Forecasting of Stocks</a:t>
            </a:r>
            <a:endParaRPr lang="en-IN" sz="4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F57D6-8F09-A935-CF2F-4DB05AC3A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6103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>
                <a:solidFill>
                  <a:srgbClr val="C00000"/>
                </a:solidFill>
                <a:latin typeface="Aptos Display" panose="020B0004020202020204" pitchFamily="34" charset="0"/>
              </a:rPr>
              <a:t>Forecasting is a Machine learning process that uses algorithms to learn from data and make predictions about future events. For example, to understand audience's needs or predicting the next big trend.</a:t>
            </a:r>
          </a:p>
          <a:p>
            <a:r>
              <a:rPr lang="en-US" sz="2000" dirty="0">
                <a:solidFill>
                  <a:srgbClr val="C00000"/>
                </a:solidFill>
                <a:latin typeface="Aptos Display" panose="020B0004020202020204" pitchFamily="34" charset="0"/>
              </a:rPr>
              <a:t>In this project, we are building a model to Forecast Stocks by leveraging multiple forecasting algorithms such as KNN, Random Forest, LSTM (Long Short-Term Memory) and Decision Tree, to name a few, on five components namely, Open, Close, High, Low &amp; Volume.</a:t>
            </a:r>
          </a:p>
        </p:txBody>
      </p:sp>
    </p:spTree>
    <p:extLst>
      <p:ext uri="{BB962C8B-B14F-4D97-AF65-F5344CB8AC3E}">
        <p14:creationId xmlns:p14="http://schemas.microsoft.com/office/powerpoint/2010/main" val="2230944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96D578-7D19-B225-AC2E-AD7E41ECC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solidFill>
                  <a:schemeClr val="accent2">
                    <a:lumMod val="50000"/>
                  </a:schemeClr>
                </a:solidFill>
                <a:latin typeface="Aptos Display" panose="020B0004020202020204" pitchFamily="34" charset="0"/>
              </a:rPr>
              <a:t>Exploratory Data Analysis (EDA)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5F938E-3FF2-9F5C-FBC1-65B00334A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80977"/>
            <a:ext cx="3601583" cy="404517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C00000"/>
                </a:solidFill>
                <a:latin typeface="Aptos Display" panose="020B0004020202020204" pitchFamily="34" charset="0"/>
              </a:rPr>
              <a:t>Data Analysis and Cleaning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C00000"/>
                </a:solidFill>
                <a:latin typeface="Aptos Display" panose="020B0004020202020204" pitchFamily="34" charset="0"/>
              </a:rPr>
              <a:t>Referring Statistics, Size, Shape, and Type of dataset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C00000"/>
                </a:solidFill>
                <a:latin typeface="Aptos Display" panose="020B0004020202020204" pitchFamily="34" charset="0"/>
              </a:rPr>
              <a:t>Feature Engineering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C00000"/>
                </a:solidFill>
                <a:latin typeface="Aptos Display" panose="020B0004020202020204" pitchFamily="34" charset="0"/>
              </a:rPr>
              <a:t>Box plot for Outliers, it’s Detection and Treatment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C00000"/>
                </a:solidFill>
                <a:latin typeface="Aptos Display" panose="020B0004020202020204" pitchFamily="34" charset="0"/>
              </a:rPr>
              <a:t>Correlation Heatmap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C00000"/>
                </a:solidFill>
                <a:latin typeface="Aptos Display" panose="020B0004020202020204" pitchFamily="34" charset="0"/>
              </a:rPr>
              <a:t>Visualizing other points through Bar graph, Scatter plot, Pie Chart, Line graph and Histogram</a:t>
            </a: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10A3DCE0-1CAD-CB33-518D-B646D6DC22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966"/>
          <a:stretch/>
        </p:blipFill>
        <p:spPr>
          <a:xfrm>
            <a:off x="8373608" y="995738"/>
            <a:ext cx="3431172" cy="2737909"/>
          </a:xfr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6E155C2-0C1D-01AA-A54A-0751ED84C9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079"/>
          <a:stretch/>
        </p:blipFill>
        <p:spPr>
          <a:xfrm>
            <a:off x="4772025" y="995738"/>
            <a:ext cx="3601584" cy="271976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4D1A225-03EA-FF23-5BC2-623899BB5C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59" b="2281"/>
          <a:stretch/>
        </p:blipFill>
        <p:spPr>
          <a:xfrm>
            <a:off x="4441371" y="3715505"/>
            <a:ext cx="3932237" cy="302319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43386E3-86F1-9CA4-1C33-2AD2B3E890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087" y="3733647"/>
            <a:ext cx="1486107" cy="265782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D71288D-C1B1-E020-B75A-28DAEDE7A9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194" y="3962267"/>
            <a:ext cx="1581371" cy="242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397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75718-23B2-B1A8-86BE-4A98F3DA1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Aptos Display" panose="020B0004020202020204" pitchFamily="34" charset="0"/>
              </a:rPr>
              <a:t>Model Building – Forecasting Stocks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CF579-515A-114E-20CB-D5B71563E5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40767"/>
            <a:ext cx="5181600" cy="4359549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200" dirty="0">
                <a:solidFill>
                  <a:srgbClr val="C00000"/>
                </a:solidFill>
                <a:latin typeface="Aptos Display" panose="020B0004020202020204" pitchFamily="34" charset="0"/>
              </a:rPr>
              <a:t>A model captures underlying patterns and relationships of data. Once built, it can be applied to new data to make predictions and obtain results. Some of the leveraged forecasting models are,</a:t>
            </a:r>
          </a:p>
          <a:p>
            <a:pPr>
              <a:lnSpc>
                <a:spcPct val="100000"/>
              </a:lnSpc>
            </a:pPr>
            <a:r>
              <a:rPr lang="en-IN" sz="2200" u="sng" dirty="0">
                <a:solidFill>
                  <a:srgbClr val="C00000"/>
                </a:solidFill>
                <a:latin typeface="Aptos Display" panose="020B0004020202020204" pitchFamily="34" charset="0"/>
              </a:rPr>
              <a:t>K Nearest Neighbours (KNN)</a:t>
            </a:r>
            <a:endParaRPr lang="en-US" sz="2200" dirty="0">
              <a:solidFill>
                <a:srgbClr val="C00000"/>
              </a:solidFill>
              <a:latin typeface="Aptos Display" panose="020B00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200" u="sng" dirty="0">
                <a:solidFill>
                  <a:srgbClr val="C00000"/>
                </a:solidFill>
                <a:latin typeface="Aptos Display" panose="020B0004020202020204" pitchFamily="34" charset="0"/>
              </a:rPr>
              <a:t>Decision Tree</a:t>
            </a:r>
          </a:p>
          <a:p>
            <a:pPr>
              <a:lnSpc>
                <a:spcPct val="100000"/>
              </a:lnSpc>
            </a:pPr>
            <a:r>
              <a:rPr lang="en-IN" sz="2200" u="sng" dirty="0">
                <a:solidFill>
                  <a:srgbClr val="C00000"/>
                </a:solidFill>
                <a:latin typeface="Aptos Display" panose="020B0004020202020204" pitchFamily="34" charset="0"/>
              </a:rPr>
              <a:t>Long Short-Term Memory (LSTM)</a:t>
            </a:r>
          </a:p>
          <a:p>
            <a:pPr>
              <a:lnSpc>
                <a:spcPct val="100000"/>
              </a:lnSpc>
            </a:pPr>
            <a:r>
              <a:rPr lang="en-IN" sz="2200" u="sng" dirty="0">
                <a:solidFill>
                  <a:srgbClr val="C00000"/>
                </a:solidFill>
                <a:latin typeface="Aptos Display" panose="020B0004020202020204" pitchFamily="34" charset="0"/>
              </a:rPr>
              <a:t>Random Forest</a:t>
            </a:r>
          </a:p>
          <a:p>
            <a:pPr marL="0" indent="0">
              <a:lnSpc>
                <a:spcPct val="100000"/>
              </a:lnSpc>
              <a:buNone/>
            </a:pPr>
            <a:endParaRPr lang="en-IN" sz="2200" u="sng" dirty="0">
              <a:solidFill>
                <a:srgbClr val="C00000"/>
              </a:solidFill>
              <a:latin typeface="Aptos Display" panose="020B00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2200" dirty="0">
                <a:solidFill>
                  <a:srgbClr val="C00000"/>
                </a:solidFill>
                <a:latin typeface="Aptos Display" panose="020B0004020202020204" pitchFamily="34" charset="0"/>
              </a:rPr>
              <a:t>These models are evaluated by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200" i="1" dirty="0">
                <a:solidFill>
                  <a:srgbClr val="C00000"/>
                </a:solidFill>
                <a:latin typeface="Aptos Display" panose="020B0004020202020204" pitchFamily="34" charset="0"/>
              </a:rPr>
              <a:t>accuracy</a:t>
            </a:r>
            <a:r>
              <a:rPr lang="en-IN" sz="2200" dirty="0">
                <a:solidFill>
                  <a:srgbClr val="C00000"/>
                </a:solidFill>
                <a:latin typeface="Aptos Display" panose="020B0004020202020204" pitchFamily="34" charset="0"/>
              </a:rPr>
              <a:t> (100%),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200" i="1" dirty="0">
                <a:solidFill>
                  <a:srgbClr val="C00000"/>
                </a:solidFill>
                <a:latin typeface="Aptos Display" panose="020B0004020202020204" pitchFamily="34" charset="0"/>
              </a:rPr>
              <a:t>precision</a:t>
            </a:r>
            <a:r>
              <a:rPr lang="en-IN" sz="2200" dirty="0">
                <a:solidFill>
                  <a:srgbClr val="C00000"/>
                </a:solidFill>
                <a:latin typeface="Aptos Display" panose="020B0004020202020204" pitchFamily="34" charset="0"/>
              </a:rPr>
              <a:t> (approx. 100%) and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200" i="1" dirty="0">
                <a:solidFill>
                  <a:srgbClr val="C00000"/>
                </a:solidFill>
                <a:latin typeface="Aptos Display" panose="020B0004020202020204" pitchFamily="34" charset="0"/>
              </a:rPr>
              <a:t>root mean squared error</a:t>
            </a:r>
            <a:r>
              <a:rPr lang="en-IN" sz="2200" dirty="0">
                <a:solidFill>
                  <a:srgbClr val="C00000"/>
                </a:solidFill>
                <a:latin typeface="Aptos Display" panose="020B0004020202020204" pitchFamily="34" charset="0"/>
              </a:rPr>
              <a:t> (probable 36).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655496E-64D8-2261-DDDB-61577B92B2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25"/>
          <a:stretch/>
        </p:blipFill>
        <p:spPr>
          <a:xfrm>
            <a:off x="6172199" y="1940767"/>
            <a:ext cx="5575041" cy="2040889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95863F-1586-A790-F262-1E1820AEE3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2"/>
          <a:stretch/>
        </p:blipFill>
        <p:spPr>
          <a:xfrm>
            <a:off x="6019800" y="4133680"/>
            <a:ext cx="5727440" cy="204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890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B02B64-4BD4-DD47-EDCD-E4B42473F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090021" cy="1600200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chemeClr val="accent2">
                    <a:lumMod val="50000"/>
                  </a:schemeClr>
                </a:solidFill>
                <a:latin typeface="Aptos Display" panose="020B0004020202020204" pitchFamily="34" charset="0"/>
              </a:rPr>
              <a:t>Model Deployment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D41F32-8DCB-F503-8CED-599DD11493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59" t="6173" r="45361" b="22258"/>
          <a:stretch/>
        </p:blipFill>
        <p:spPr>
          <a:xfrm>
            <a:off x="5519530" y="3681452"/>
            <a:ext cx="1152939" cy="2187535"/>
          </a:xfr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B2475E-B21E-C980-DED7-D9B4B317F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090021" cy="38115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This is a process of making machine learning models available to users, developers, and systems to assist them in making business decisions based on data, and applications to interact with the model.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In Python, libraries like Pickle or job lib can serialize the model and save it to a file. This file can then be loaded into a Flask application to make predictions.</a:t>
            </a:r>
          </a:p>
          <a:p>
            <a:r>
              <a:rPr lang="en-US" sz="1600" u="sng" dirty="0">
                <a:solidFill>
                  <a:srgbClr val="C00000"/>
                </a:solidFill>
              </a:rPr>
              <a:t>Pickle</a:t>
            </a:r>
            <a:r>
              <a:rPr lang="en-US" sz="1600" dirty="0">
                <a:solidFill>
                  <a:srgbClr val="C00000"/>
                </a:solidFill>
              </a:rPr>
              <a:t>: This is primarily used in serializing and deserializing a Python object structure or a process of converting a Python object into a byte stream to store it in a file/database, maintain program state across sessions, or transport data over the network.</a:t>
            </a:r>
          </a:p>
          <a:p>
            <a:r>
              <a:rPr lang="en-US" sz="1600" u="sng" dirty="0" err="1">
                <a:solidFill>
                  <a:srgbClr val="C00000"/>
                </a:solidFill>
              </a:rPr>
              <a:t>Streamlit</a:t>
            </a:r>
            <a:r>
              <a:rPr lang="en-US" sz="1600" dirty="0">
                <a:solidFill>
                  <a:srgbClr val="C00000"/>
                </a:solidFill>
              </a:rPr>
              <a:t>: This is an open-source Python framework for to deliver dynamic data apps with few lines of code</a:t>
            </a:r>
          </a:p>
          <a:p>
            <a:endParaRPr lang="en-IN" sz="1600" dirty="0">
              <a:solidFill>
                <a:srgbClr val="C00000"/>
              </a:solidFill>
            </a:endParaRPr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E2AB4E-D0B7-2C1A-B1B5-8917FEA9C7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43" t="8854" r="59737" b="28388"/>
          <a:stretch/>
        </p:blipFill>
        <p:spPr>
          <a:xfrm>
            <a:off x="5519530" y="1257300"/>
            <a:ext cx="1417367" cy="23525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B0133B1-7379-2B36-E6F4-7D5599EA8CC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44" t="22515" r="14173" b="21920"/>
          <a:stretch/>
        </p:blipFill>
        <p:spPr>
          <a:xfrm>
            <a:off x="6774511" y="3900195"/>
            <a:ext cx="5200154" cy="19687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60BA05-67A8-0024-2160-59171CD25A2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29" t="22835" r="13673" b="26289"/>
          <a:stretch/>
        </p:blipFill>
        <p:spPr>
          <a:xfrm>
            <a:off x="6936897" y="1572221"/>
            <a:ext cx="5037768" cy="207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882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573</TotalTime>
  <Words>473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 Display</vt:lpstr>
      <vt:lpstr>Arial</vt:lpstr>
      <vt:lpstr>Calibri</vt:lpstr>
      <vt:lpstr>Calibri Light</vt:lpstr>
      <vt:lpstr>Franklin Gothic Heavy</vt:lpstr>
      <vt:lpstr>Office Theme</vt:lpstr>
      <vt:lpstr>PowerPoint Presentation</vt:lpstr>
      <vt:lpstr>Business Objective</vt:lpstr>
      <vt:lpstr>Index</vt:lpstr>
      <vt:lpstr>Introduction to Forecasting of Stocks</vt:lpstr>
      <vt:lpstr>Exploratory Data Analysis (EDA)</vt:lpstr>
      <vt:lpstr>Model Building – Forecasting Stocks</vt:lpstr>
      <vt:lpstr>Model Deployment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Syed FARHAN</dc:creator>
  <cp:lastModifiedBy>Syed FARHAN</cp:lastModifiedBy>
  <cp:revision>14</cp:revision>
  <dcterms:created xsi:type="dcterms:W3CDTF">2024-04-25T20:58:09Z</dcterms:created>
  <dcterms:modified xsi:type="dcterms:W3CDTF">2024-06-19T08:50:59Z</dcterms:modified>
</cp:coreProperties>
</file>