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0" r:id="rId19"/>
    <p:sldId id="273" r:id="rId20"/>
    <p:sldId id="275" r:id="rId21"/>
    <p:sldId id="274" r:id="rId22"/>
    <p:sldId id="276" r:id="rId23"/>
    <p:sldId id="278" r:id="rId24"/>
    <p:sldId id="279" r:id="rId25"/>
    <p:sldId id="281" r:id="rId26"/>
    <p:sldId id="282" r:id="rId27"/>
    <p:sldId id="277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237FA-FE2E-4E63-8DFC-9D78CA2A466D}" v="6591" dt="2021-02-03T20:34:47.305"/>
    <p1510:client id="{DBE715F9-10E2-4794-8D33-E4515CC61017}" v="21" dt="2021-02-03T13:40:06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5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85EAB6-BAED-4BFF-A635-698629F2BE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B14A1-4EE7-4107-9852-766EE1AC89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0A054-96F6-43CB-9172-6DB7B3743032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70F2C-A56F-417C-8FC6-DED3C6DCA7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FAF56E-81F9-412B-9955-A098E2F8BC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B540E-1D9B-4119-A6A0-98ED495D17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836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EA740-A9E1-4120-813A-C58E9EBE4907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7E210-1DD0-42D7-A788-1FC4CB6622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938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39DBDD1-30A5-45B0-9EE7-41435161827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56F5BD7-6FCC-48AD-BE2A-B8E503788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9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DD1-30A5-45B0-9EE7-41435161827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5BD7-6FCC-48AD-BE2A-B8E503788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4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DD1-30A5-45B0-9EE7-41435161827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5BD7-6FCC-48AD-BE2A-B8E503788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91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DD1-30A5-45B0-9EE7-41435161827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5BD7-6FCC-48AD-BE2A-B8E5037884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7397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DD1-30A5-45B0-9EE7-41435161827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5BD7-6FCC-48AD-BE2A-B8E503788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97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DD1-30A5-45B0-9EE7-41435161827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5BD7-6FCC-48AD-BE2A-B8E503788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18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DD1-30A5-45B0-9EE7-41435161827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5BD7-6FCC-48AD-BE2A-B8E503788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477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DD1-30A5-45B0-9EE7-41435161827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5BD7-6FCC-48AD-BE2A-B8E503788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87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DD1-30A5-45B0-9EE7-41435161827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5BD7-6FCC-48AD-BE2A-B8E503788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DD1-30A5-45B0-9EE7-41435161827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5BD7-6FCC-48AD-BE2A-B8E503788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4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DD1-30A5-45B0-9EE7-41435161827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5BD7-6FCC-48AD-BE2A-B8E503788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7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DD1-30A5-45B0-9EE7-41435161827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5BD7-6FCC-48AD-BE2A-B8E503788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7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DD1-30A5-45B0-9EE7-41435161827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5BD7-6FCC-48AD-BE2A-B8E503788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63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DD1-30A5-45B0-9EE7-41435161827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5BD7-6FCC-48AD-BE2A-B8E503788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71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DD1-30A5-45B0-9EE7-41435161827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5BD7-6FCC-48AD-BE2A-B8E503788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0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DD1-30A5-45B0-9EE7-41435161827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5BD7-6FCC-48AD-BE2A-B8E503788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7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DD1-30A5-45B0-9EE7-41435161827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5BD7-6FCC-48AD-BE2A-B8E503788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30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DBDD1-30A5-45B0-9EE7-414351618276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F5BD7-6FCC-48AD-BE2A-B8E503788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97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faria/CHIP-8-Emulator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rnay.free.fr/hacks/chip8/" TargetMode="External"/><Relationship Id="rId2" Type="http://schemas.openxmlformats.org/officeDocument/2006/relationships/hyperlink" Target="http://www.pong-story.com/chip8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HIP-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67BE-BEB7-4763-BB1D-08DE9C03D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Write an Emulator!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2E86A-47A2-4831-8B9B-97FAE882F6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 (very) Basic Crash Course in Writing an Emulator using the CHIP-8 Language/VM.</a:t>
            </a:r>
          </a:p>
          <a:p>
            <a:endParaRPr lang="en-US" dirty="0"/>
          </a:p>
          <a:p>
            <a:r>
              <a:rPr lang="en-US" dirty="0"/>
              <a:t>Scott Faria</a:t>
            </a:r>
          </a:p>
          <a:p>
            <a:r>
              <a:rPr lang="en-US" dirty="0"/>
              <a:t>scott.faria@protonmail.com</a:t>
            </a:r>
          </a:p>
          <a:p>
            <a:r>
              <a:rPr lang="en-US" dirty="0"/>
              <a:t>https://github.com/sfaria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2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A00F-0661-45D5-94EB-F06BBA320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CHIP-8 Architecture (I/O)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60420-9DB8-4235-85F6-393CA3E74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Sound is a single tone beeper.</a:t>
            </a:r>
          </a:p>
          <a:p>
            <a:endParaRPr lang="en-US" dirty="0"/>
          </a:p>
          <a:p>
            <a:r>
              <a:rPr lang="en-US" dirty="0"/>
              <a:t>Video is a 64x32 pixel, monochrome display.</a:t>
            </a:r>
          </a:p>
          <a:p>
            <a:endParaRPr lang="en-US" dirty="0"/>
          </a:p>
          <a:p>
            <a:r>
              <a:rPr lang="en-US" dirty="0"/>
              <a:t>Keyboard is a 16 key hexadecimal pad.</a:t>
            </a:r>
          </a:p>
        </p:txBody>
      </p:sp>
    </p:spTree>
    <p:extLst>
      <p:ext uri="{BB962C8B-B14F-4D97-AF65-F5344CB8AC3E}">
        <p14:creationId xmlns:p14="http://schemas.microsoft.com/office/powerpoint/2010/main" val="2920689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B524-8BA7-4DC4-A0E7-47E890A5A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Simple!?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323C-F4E2-400E-92CA-58CD277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As an example, the CPU in the Atari 2600 (8-bit MOS 6507) has:</a:t>
            </a:r>
          </a:p>
          <a:p>
            <a:endParaRPr lang="en-US" dirty="0"/>
          </a:p>
          <a:p>
            <a:r>
              <a:rPr lang="en-US" dirty="0"/>
              <a:t>56 instructions.</a:t>
            </a:r>
          </a:p>
          <a:p>
            <a:r>
              <a:rPr lang="en-US" dirty="0"/>
              <a:t>Up to 64KB of memory access</a:t>
            </a:r>
          </a:p>
          <a:p>
            <a:r>
              <a:rPr lang="en-US" dirty="0"/>
              <a:t>Variable length stack.</a:t>
            </a:r>
          </a:p>
          <a:p>
            <a:endParaRPr lang="en-US" dirty="0"/>
          </a:p>
          <a:p>
            <a:r>
              <a:rPr lang="en-US" dirty="0"/>
              <a:t>Each instruction has to be fully implemented.</a:t>
            </a:r>
          </a:p>
          <a:p>
            <a:pPr lvl="1"/>
            <a:r>
              <a:rPr lang="en-US" dirty="0"/>
              <a:t>More instructions === More complication.</a:t>
            </a:r>
          </a:p>
        </p:txBody>
      </p:sp>
    </p:spTree>
    <p:extLst>
      <p:ext uri="{BB962C8B-B14F-4D97-AF65-F5344CB8AC3E}">
        <p14:creationId xmlns:p14="http://schemas.microsoft.com/office/powerpoint/2010/main" val="49458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C0DF-B4F7-4E8A-B7A6-8E798F97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like, how!?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E01A1-C0D5-4BC9-88A8-E1EBE7333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order to build an emulator that behaves like the system the program expects, we act like it.</a:t>
            </a:r>
          </a:p>
          <a:p>
            <a:endParaRPr lang="en-US" dirty="0"/>
          </a:p>
          <a:p>
            <a:r>
              <a:rPr lang="en-US" dirty="0"/>
              <a:t>We follow the same formula all classical computers use:</a:t>
            </a:r>
          </a:p>
          <a:p>
            <a:endParaRPr lang="en-US" dirty="0"/>
          </a:p>
          <a:p>
            <a:pPr lvl="1"/>
            <a:r>
              <a:rPr lang="en-US" dirty="0"/>
              <a:t>Fetch</a:t>
            </a:r>
          </a:p>
          <a:p>
            <a:pPr lvl="1"/>
            <a:r>
              <a:rPr lang="en-US" dirty="0"/>
              <a:t>Decode</a:t>
            </a:r>
          </a:p>
          <a:p>
            <a:pPr lvl="1"/>
            <a:r>
              <a:rPr lang="en-US" dirty="0"/>
              <a:t>Execute</a:t>
            </a:r>
          </a:p>
          <a:p>
            <a:endParaRPr lang="en-US" dirty="0"/>
          </a:p>
          <a:p>
            <a:r>
              <a:rPr lang="en-US" dirty="0"/>
              <a:t>Remember that from your CS classes? </a:t>
            </a:r>
          </a:p>
        </p:txBody>
      </p:sp>
    </p:spTree>
    <p:extLst>
      <p:ext uri="{BB962C8B-B14F-4D97-AF65-F5344CB8AC3E}">
        <p14:creationId xmlns:p14="http://schemas.microsoft.com/office/powerpoint/2010/main" val="3282505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AB39-AA3F-4E50-8CC7-B44DAE10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Halt and Probably Don’t Catch Fire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34B7C-D901-46A1-8F88-C9AB25B48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Fetch</a:t>
            </a:r>
          </a:p>
          <a:p>
            <a:pPr lvl="1"/>
            <a:r>
              <a:rPr lang="en-US" dirty="0"/>
              <a:t>We need to get an instruction from memory, which will contain either an instruction or data.</a:t>
            </a:r>
          </a:p>
          <a:p>
            <a:endParaRPr lang="en-US" dirty="0"/>
          </a:p>
          <a:p>
            <a:r>
              <a:rPr lang="en-US" dirty="0"/>
              <a:t>Decode</a:t>
            </a:r>
          </a:p>
          <a:p>
            <a:pPr lvl="1"/>
            <a:r>
              <a:rPr lang="en-US" dirty="0"/>
              <a:t>Once we read that memory, we need to figure out what the program wants to do with it.</a:t>
            </a:r>
          </a:p>
          <a:p>
            <a:endParaRPr lang="en-US" dirty="0"/>
          </a:p>
          <a:p>
            <a:r>
              <a:rPr lang="en-US" dirty="0"/>
              <a:t>Execute</a:t>
            </a:r>
          </a:p>
          <a:p>
            <a:pPr lvl="1"/>
            <a:r>
              <a:rPr lang="en-US" dirty="0"/>
              <a:t>Given our newly decoded instruction we do what it wants, updating the right registers, memory, counters, etc.</a:t>
            </a:r>
          </a:p>
        </p:txBody>
      </p:sp>
    </p:spTree>
    <p:extLst>
      <p:ext uri="{BB962C8B-B14F-4D97-AF65-F5344CB8AC3E}">
        <p14:creationId xmlns:p14="http://schemas.microsoft.com/office/powerpoint/2010/main" val="2872732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19B0-14BF-4476-A6E8-9A69FC69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 Fetch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D0B05-810D-4740-8278-975D1428D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014"/>
            <a:ext cx="10515600" cy="4351338"/>
          </a:xfrm>
        </p:spPr>
        <p:txBody>
          <a:bodyPr/>
          <a:lstStyle/>
          <a:p>
            <a:r>
              <a:rPr lang="en-US" dirty="0"/>
              <a:t>If we want to fetch something there needs to be something to fetch, right?</a:t>
            </a:r>
          </a:p>
          <a:p>
            <a:pPr lvl="1"/>
            <a:r>
              <a:rPr lang="en-US" dirty="0"/>
              <a:t>The first step we take in CHIP-8 emulation is reading the ROM into memory.</a:t>
            </a:r>
          </a:p>
          <a:p>
            <a:pPr lvl="1"/>
            <a:endParaRPr lang="en-US" dirty="0"/>
          </a:p>
          <a:p>
            <a:r>
              <a:rPr lang="en-US" dirty="0"/>
              <a:t>We read the ROM file bytes and we copy a single byte at a time into memory starting at memory location 512.</a:t>
            </a:r>
          </a:p>
          <a:p>
            <a:pPr lvl="1"/>
            <a:r>
              <a:rPr lang="en-US" dirty="0"/>
              <a:t>Remember, our memory is organized in 4096 byte wide “words”.</a:t>
            </a:r>
          </a:p>
          <a:p>
            <a:pPr lvl="1"/>
            <a:endParaRPr lang="en-US" dirty="0"/>
          </a:p>
          <a:p>
            <a:r>
              <a:rPr lang="en-US" dirty="0"/>
              <a:t>We set the Program Counter to 512. </a:t>
            </a:r>
          </a:p>
        </p:txBody>
      </p:sp>
    </p:spTree>
    <p:extLst>
      <p:ext uri="{BB962C8B-B14F-4D97-AF65-F5344CB8AC3E}">
        <p14:creationId xmlns:p14="http://schemas.microsoft.com/office/powerpoint/2010/main" val="1234396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34DA-F638-4073-8ABB-C4383417B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 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8600-CE17-4CE7-A7AA-4EE199E06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6376"/>
            <a:ext cx="9905999" cy="4164825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We have filled our memory, so now we have to fetch our first instruction.</a:t>
            </a:r>
          </a:p>
          <a:p>
            <a:pPr lvl="1"/>
            <a:r>
              <a:rPr lang="en-US" sz="1800" dirty="0"/>
              <a:t> (WARNING: BIT MATH INCOMING/!\)</a:t>
            </a:r>
          </a:p>
          <a:p>
            <a:pPr lvl="1"/>
            <a:endParaRPr lang="en-US" sz="2200" dirty="0"/>
          </a:p>
          <a:p>
            <a:r>
              <a:rPr lang="en-US" sz="2200" dirty="0"/>
              <a:t>Each instruction in CHIP-8 is 16 bits (2 bytes) wide. </a:t>
            </a:r>
          </a:p>
          <a:p>
            <a:endParaRPr lang="en-US" sz="2200" dirty="0"/>
          </a:p>
          <a:p>
            <a:r>
              <a:rPr lang="en-US" sz="2200" dirty="0"/>
              <a:t>We read 2 sequential bytes from memory: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Now we combine them into a single 2 byte value: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9F10D1-F02F-4B43-80F5-13B4448F0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785" y="4290288"/>
            <a:ext cx="4489025" cy="7102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AB5BEC-F10F-47F6-8667-ECAF07161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502" y="5681730"/>
            <a:ext cx="8643589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09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523F-B898-449C-B730-EB0BFDB28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 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CCEA6-D839-4150-BC30-E96BEF15C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  <a:p>
            <a:endParaRPr lang="en-US" dirty="0"/>
          </a:p>
          <a:p>
            <a:r>
              <a:rPr lang="en-US" dirty="0"/>
              <a:t>Let’s break that down a bit.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944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6471-2635-4B3A-AC57-0B0C3385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 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DFB25-3B13-4230-B427-3EEF5BE68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One instruction is 16 bits wide. We have two 8-bit values. Let’s glue em’ together!</a:t>
            </a:r>
          </a:p>
          <a:p>
            <a:endParaRPr lang="en-US" dirty="0"/>
          </a:p>
          <a:p>
            <a:r>
              <a:rPr lang="en-US" dirty="0"/>
              <a:t>We take our “high byte” (memory[ProgramCounter]) and we cast it to a short: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sz="4000" dirty="0"/>
              <a:t> </a:t>
            </a:r>
            <a:r>
              <a:rPr lang="en-US" sz="4000" b="1" dirty="0"/>
              <a:t>1000</a:t>
            </a:r>
            <a:r>
              <a:rPr lang="en-US" sz="4000" dirty="0"/>
              <a:t>_</a:t>
            </a:r>
            <a:r>
              <a:rPr lang="en-US" sz="4000" b="1" dirty="0"/>
              <a:t>0011</a:t>
            </a:r>
            <a:r>
              <a:rPr lang="en-US" sz="4000" dirty="0"/>
              <a:t> (0x83) -&gt; </a:t>
            </a:r>
            <a:r>
              <a:rPr lang="en-US" sz="4000" b="1" dirty="0"/>
              <a:t>1111</a:t>
            </a:r>
            <a:r>
              <a:rPr lang="en-US" sz="4000" dirty="0"/>
              <a:t>_</a:t>
            </a:r>
            <a:r>
              <a:rPr lang="en-US" sz="4000" b="1" dirty="0"/>
              <a:t>1111</a:t>
            </a:r>
            <a:r>
              <a:rPr lang="en-US" sz="4000" dirty="0"/>
              <a:t>_</a:t>
            </a:r>
            <a:r>
              <a:rPr lang="en-US" sz="4000" b="1" dirty="0"/>
              <a:t>1000</a:t>
            </a:r>
            <a:r>
              <a:rPr lang="en-US" sz="4000" dirty="0"/>
              <a:t>_</a:t>
            </a:r>
            <a:r>
              <a:rPr lang="en-US" sz="4000" b="1" dirty="0"/>
              <a:t>0011</a:t>
            </a:r>
            <a:r>
              <a:rPr lang="en-US" sz="4000" dirty="0"/>
              <a:t>  </a:t>
            </a:r>
          </a:p>
          <a:p>
            <a:pPr marL="457200" lvl="1" indent="0">
              <a:buNone/>
            </a:pPr>
            <a:r>
              <a:rPr lang="en-US" dirty="0"/>
              <a:t>   </a:t>
            </a:r>
          </a:p>
          <a:p>
            <a:pPr marL="457200" lvl="1" indent="0">
              <a:buNone/>
            </a:pPr>
            <a:r>
              <a:rPr lang="en-US" dirty="0"/>
              <a:t>   (note: Why the leading 1’s?)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Then we take that number and left shift (&lt;&lt;) it by 8 to move it to the higher 8 bits: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4000" dirty="0"/>
              <a:t> </a:t>
            </a:r>
            <a:r>
              <a:rPr lang="en-US" sz="4000" b="1" dirty="0"/>
              <a:t>1111</a:t>
            </a:r>
            <a:r>
              <a:rPr lang="en-US" sz="4000" dirty="0"/>
              <a:t>_</a:t>
            </a:r>
            <a:r>
              <a:rPr lang="en-US" sz="4000" b="1" dirty="0"/>
              <a:t>1111</a:t>
            </a:r>
            <a:r>
              <a:rPr lang="en-US" sz="4000" dirty="0"/>
              <a:t>_</a:t>
            </a:r>
            <a:r>
              <a:rPr lang="en-US" sz="4000" b="1" dirty="0"/>
              <a:t>1000</a:t>
            </a:r>
            <a:r>
              <a:rPr lang="en-US" sz="4000" dirty="0"/>
              <a:t>_</a:t>
            </a:r>
            <a:r>
              <a:rPr lang="en-US" sz="4000" b="1" dirty="0"/>
              <a:t>0011 </a:t>
            </a:r>
            <a:r>
              <a:rPr lang="en-US" sz="4000" dirty="0"/>
              <a:t>-&gt; </a:t>
            </a:r>
            <a:r>
              <a:rPr lang="en-US" sz="4000" b="1" dirty="0"/>
              <a:t>1000</a:t>
            </a:r>
            <a:r>
              <a:rPr lang="en-US" sz="4000" dirty="0"/>
              <a:t>_</a:t>
            </a:r>
            <a:r>
              <a:rPr lang="en-US" sz="4000" b="1" dirty="0"/>
              <a:t>0011</a:t>
            </a:r>
            <a:r>
              <a:rPr lang="en-US" sz="4000" dirty="0"/>
              <a:t>_</a:t>
            </a:r>
            <a:r>
              <a:rPr lang="en-US" sz="4000" b="1" dirty="0"/>
              <a:t>0000</a:t>
            </a:r>
            <a:r>
              <a:rPr lang="en-US" sz="4000" dirty="0"/>
              <a:t>_</a:t>
            </a:r>
            <a:r>
              <a:rPr lang="en-US" sz="4000" b="1" dirty="0"/>
              <a:t>0000</a:t>
            </a:r>
          </a:p>
          <a:p>
            <a:pPr marL="457200" lvl="1" indent="0">
              <a:buNone/>
            </a:pPr>
            <a:endParaRPr lang="en-US" sz="4000" b="1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86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A032-7713-49E0-A2E7-FCDEB6B9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 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3CD35-7274-4643-8F56-EC2BFB85A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400" dirty="0"/>
              <a:t>We now take our “low byte” (memory[ProgramCounter++]) and we upcast that as well: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</a:p>
          <a:p>
            <a:pPr marL="457200" lvl="1" indent="0">
              <a:buNone/>
            </a:pPr>
            <a:r>
              <a:rPr lang="en-US" sz="3400" b="1" dirty="0"/>
              <a:t>0100</a:t>
            </a:r>
            <a:r>
              <a:rPr lang="en-US" sz="3400" dirty="0"/>
              <a:t>_</a:t>
            </a:r>
            <a:r>
              <a:rPr lang="en-US" sz="3400" b="1" dirty="0"/>
              <a:t>0010</a:t>
            </a:r>
            <a:r>
              <a:rPr lang="en-US" sz="3400" dirty="0"/>
              <a:t> (0x42) -&gt; </a:t>
            </a:r>
            <a:r>
              <a:rPr lang="en-US" sz="3400" b="1" dirty="0"/>
              <a:t>0000</a:t>
            </a:r>
            <a:r>
              <a:rPr lang="en-US" sz="3400" dirty="0"/>
              <a:t>_</a:t>
            </a:r>
            <a:r>
              <a:rPr lang="en-US" sz="3400" b="1" dirty="0"/>
              <a:t>0000</a:t>
            </a:r>
            <a:r>
              <a:rPr lang="en-US" sz="3400" dirty="0"/>
              <a:t>_</a:t>
            </a:r>
            <a:r>
              <a:rPr lang="en-US" sz="3400" b="1" dirty="0"/>
              <a:t>0100</a:t>
            </a:r>
            <a:r>
              <a:rPr lang="en-US" sz="3400" dirty="0"/>
              <a:t>_</a:t>
            </a:r>
            <a:r>
              <a:rPr lang="en-US" sz="3400" b="1" dirty="0"/>
              <a:t>0010</a:t>
            </a:r>
            <a:r>
              <a:rPr lang="en-US" sz="3400" dirty="0"/>
              <a:t> </a:t>
            </a:r>
          </a:p>
          <a:p>
            <a:pPr marL="457200" lvl="1" indent="0">
              <a:buNone/>
            </a:pPr>
            <a:endParaRPr lang="en-US" sz="3400" dirty="0"/>
          </a:p>
          <a:p>
            <a:pPr marL="457200" lvl="1" indent="0">
              <a:buNone/>
            </a:pPr>
            <a:r>
              <a:rPr lang="en-US" dirty="0"/>
              <a:t>(note: Why the 0’s this time?)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400" dirty="0"/>
              <a:t>Then we AND the low byte value with 0x00FF (again, why?) and then we OR the high byte and low byte together:</a:t>
            </a:r>
          </a:p>
          <a:p>
            <a:endParaRPr lang="en-US" sz="2400" dirty="0"/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sz="3400" b="1" dirty="0"/>
              <a:t>1000</a:t>
            </a:r>
            <a:r>
              <a:rPr lang="en-US" sz="3400" dirty="0"/>
              <a:t>_</a:t>
            </a:r>
            <a:r>
              <a:rPr lang="en-US" sz="3400" b="1" dirty="0"/>
              <a:t>0011</a:t>
            </a:r>
            <a:r>
              <a:rPr lang="en-US" sz="3400" dirty="0"/>
              <a:t>_</a:t>
            </a:r>
            <a:r>
              <a:rPr lang="en-US" sz="3400" b="1" dirty="0"/>
              <a:t>0100</a:t>
            </a:r>
            <a:r>
              <a:rPr lang="en-US" sz="3400" dirty="0"/>
              <a:t>_</a:t>
            </a:r>
            <a:r>
              <a:rPr lang="en-US" sz="3400" b="1" dirty="0"/>
              <a:t>0010</a:t>
            </a:r>
            <a:r>
              <a:rPr lang="en-US" sz="3400" dirty="0"/>
              <a:t> (0x8342)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400" dirty="0"/>
              <a:t>We have our instruction! </a:t>
            </a:r>
            <a:r>
              <a:rPr lang="en-US" sz="2400" b="1" dirty="0"/>
              <a:t>0x8342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848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6C71-6A91-401F-AAA1-EACAD951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 the Decoder 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AF227-060F-41AE-8766-684A634E6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23768"/>
            <a:ext cx="9905999" cy="4067433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What do we do with </a:t>
            </a:r>
            <a:r>
              <a:rPr lang="en-US" b="1" dirty="0"/>
              <a:t>0x8342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We look it up and see what that means!</a:t>
            </a:r>
          </a:p>
          <a:p>
            <a:endParaRPr lang="en-US" dirty="0"/>
          </a:p>
          <a:p>
            <a:r>
              <a:rPr lang="en-US" dirty="0"/>
              <a:t>All CHIP-8 instructions like this have a format that tell you it’s function and its variables.</a:t>
            </a:r>
          </a:p>
          <a:p>
            <a:endParaRPr lang="en-US" dirty="0"/>
          </a:p>
          <a:p>
            <a:r>
              <a:rPr lang="en-US" dirty="0"/>
              <a:t>The highest “nibble” (half-byte!), </a:t>
            </a:r>
            <a:r>
              <a:rPr lang="en-US" b="1" dirty="0"/>
              <a:t>8</a:t>
            </a:r>
            <a:r>
              <a:rPr lang="en-US" dirty="0"/>
              <a:t>, tells us this is an arithmetic function. Looking that up we can now know what to do with the rest of the nibbles:</a:t>
            </a:r>
          </a:p>
          <a:p>
            <a:endParaRPr lang="en-US" dirty="0"/>
          </a:p>
          <a:p>
            <a:r>
              <a:rPr lang="en-US" dirty="0"/>
              <a:t>Now that we know the instruction “family”, we can see that the 0x8xxx functions all follow the formula of:</a:t>
            </a:r>
          </a:p>
          <a:p>
            <a:pPr lvl="1"/>
            <a:r>
              <a:rPr lang="en-US" dirty="0"/>
              <a:t>First nibble (MSN): family (</a:t>
            </a:r>
            <a:r>
              <a:rPr lang="en-US" b="1" dirty="0"/>
              <a:t>8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nibble: variable X value (</a:t>
            </a:r>
            <a:r>
              <a:rPr lang="en-US" b="1" dirty="0"/>
              <a:t>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Third nibble: variable Y value (</a:t>
            </a:r>
            <a:r>
              <a:rPr lang="en-US" b="1" dirty="0"/>
              <a:t>4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Fourth nibble (LSN): Specific instruction (</a:t>
            </a:r>
            <a:r>
              <a:rPr lang="en-US" b="1" dirty="0"/>
              <a:t>2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For 0x8342 that means: </a:t>
            </a:r>
            <a:r>
              <a:rPr lang="en-US" b="1" dirty="0"/>
              <a:t>8XY2 - Set VX to VX AND VY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7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D8577-5002-4CBD-9744-A6E890697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emulator?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6D22D-81F6-437D-8EA6-8858E51D8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 </a:t>
            </a:r>
            <a:r>
              <a:rPr lang="en-US" b="1" i="1" dirty="0"/>
              <a:t>emulator</a:t>
            </a:r>
            <a:r>
              <a:rPr lang="en-US" dirty="0"/>
              <a:t> is a software program (or hardware platform!)  that enables a computer system, the </a:t>
            </a:r>
            <a:r>
              <a:rPr lang="en-US" i="1" dirty="0"/>
              <a:t>host</a:t>
            </a:r>
            <a:r>
              <a:rPr lang="en-US" dirty="0"/>
              <a:t>, to behave like another type of computer system (from here on out we will call it the </a:t>
            </a:r>
            <a:r>
              <a:rPr lang="en-US" i="1" dirty="0"/>
              <a:t>guest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For our purposes, an emulator is software that runs foreign code and responds to its low-level commands in a way that the guest system would expect to.</a:t>
            </a:r>
          </a:p>
          <a:p>
            <a:endParaRPr lang="en-US" dirty="0"/>
          </a:p>
          <a:p>
            <a:r>
              <a:rPr lang="en-US" dirty="0"/>
              <a:t>Game Boy on MacOS? Commodore 64 running on your Windows 10 Machine? </a:t>
            </a:r>
          </a:p>
          <a:p>
            <a:endParaRPr lang="en-US" dirty="0"/>
          </a:p>
          <a:p>
            <a:r>
              <a:rPr lang="en-US" dirty="0"/>
              <a:t>… Doom on a toaster?</a:t>
            </a:r>
          </a:p>
        </p:txBody>
      </p:sp>
    </p:spTree>
    <p:extLst>
      <p:ext uri="{BB962C8B-B14F-4D97-AF65-F5344CB8AC3E}">
        <p14:creationId xmlns:p14="http://schemas.microsoft.com/office/powerpoint/2010/main" val="2860633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1757-5F33-47D4-8B3A-D7173E4C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Order 66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DDAEC-6539-4BBF-AC70-C16089F0E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Now what? </a:t>
            </a:r>
          </a:p>
          <a:p>
            <a:endParaRPr lang="en-US" dirty="0"/>
          </a:p>
          <a:p>
            <a:r>
              <a:rPr lang="en-US" dirty="0"/>
              <a:t>Fill those registers!</a:t>
            </a:r>
          </a:p>
          <a:p>
            <a:endParaRPr lang="en-US" dirty="0"/>
          </a:p>
          <a:p>
            <a:r>
              <a:rPr lang="en-US" dirty="0"/>
              <a:t>We take the value of register </a:t>
            </a:r>
            <a:r>
              <a:rPr lang="en-US" b="1" dirty="0"/>
              <a:t>v3</a:t>
            </a:r>
            <a:r>
              <a:rPr lang="en-US" dirty="0"/>
              <a:t>, bitwise </a:t>
            </a:r>
            <a:r>
              <a:rPr lang="en-US" b="1" dirty="0"/>
              <a:t>AND</a:t>
            </a:r>
            <a:r>
              <a:rPr lang="en-US" dirty="0"/>
              <a:t> that with the value of register </a:t>
            </a:r>
            <a:r>
              <a:rPr lang="en-US" b="1" dirty="0"/>
              <a:t>v4</a:t>
            </a:r>
            <a:r>
              <a:rPr lang="en-US" dirty="0"/>
              <a:t> and store that back in </a:t>
            </a:r>
            <a:r>
              <a:rPr lang="en-US" b="1" dirty="0"/>
              <a:t>v3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We’ve performed our first instruction! We did math, pat yourself on the back!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34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66A5-A525-48C3-8207-5DBC99F2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Order 66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482C5-CE9E-4D03-9B76-3517DF65F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such opcodes for CHIP-8.</a:t>
            </a:r>
          </a:p>
          <a:p>
            <a:endParaRPr lang="en-US" dirty="0"/>
          </a:p>
          <a:p>
            <a:r>
              <a:rPr lang="en-US" dirty="0"/>
              <a:t>They handle arithmetic, drawing to the screen, sound, etc.</a:t>
            </a:r>
          </a:p>
          <a:p>
            <a:endParaRPr lang="en-US" dirty="0"/>
          </a:p>
          <a:p>
            <a:r>
              <a:rPr lang="en-US" dirty="0"/>
              <a:t>Each pass of the decode phase you increment the program counter, take the opcode, find the correct operation and fill in the registers to match.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0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682A-A888-43F3-9EB6-C2956EAB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with the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C1301-DB8E-4660-9726-35A4EF8D9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rest of the program’s flow is just repeating this same 3 step process.</a:t>
            </a:r>
          </a:p>
          <a:p>
            <a:endParaRPr lang="en-US" dirty="0"/>
          </a:p>
          <a:p>
            <a:r>
              <a:rPr lang="en-US" dirty="0"/>
              <a:t>Loop back around, fetch a new opcode, find the operation and execute it.</a:t>
            </a:r>
          </a:p>
          <a:p>
            <a:endParaRPr lang="en-US" dirty="0"/>
          </a:p>
          <a:p>
            <a:r>
              <a:rPr lang="en-US" dirty="0"/>
              <a:t>The program will either loop back on itself (programs do that, ya know) or we hit the end of memory space.</a:t>
            </a:r>
          </a:p>
        </p:txBody>
      </p:sp>
    </p:spTree>
    <p:extLst>
      <p:ext uri="{BB962C8B-B14F-4D97-AF65-F5344CB8AC3E}">
        <p14:creationId xmlns:p14="http://schemas.microsoft.com/office/powerpoint/2010/main" val="1404802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CC2FC-A9E0-42A6-BEDF-75AA858C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Well, what about sound?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80B97-7B94-41B4-9FC2-C3F8C9003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Remember those two timers, delay and sound?</a:t>
            </a:r>
          </a:p>
          <a:p>
            <a:endParaRPr lang="en-US" dirty="0"/>
          </a:p>
          <a:p>
            <a:r>
              <a:rPr lang="en-US" dirty="0"/>
              <a:t>Well, when sound &gt; 0, a single tone is played. </a:t>
            </a:r>
          </a:p>
          <a:p>
            <a:endParaRPr lang="en-US" dirty="0"/>
          </a:p>
          <a:p>
            <a:r>
              <a:rPr lang="en-US" dirty="0"/>
              <a:t>That timer counts down by 1 at a steady 60hz. That means the bigger the number, the longer the sound will play.</a:t>
            </a:r>
          </a:p>
          <a:p>
            <a:endParaRPr lang="en-US" dirty="0"/>
          </a:p>
          <a:p>
            <a:r>
              <a:rPr lang="en-US" dirty="0"/>
              <a:t>Clever, huh?</a:t>
            </a:r>
          </a:p>
          <a:p>
            <a:endParaRPr lang="en-US" dirty="0"/>
          </a:p>
          <a:p>
            <a:r>
              <a:rPr lang="en-US" dirty="0"/>
              <a:t>The setting of the timers controlled by two opcodes:</a:t>
            </a:r>
          </a:p>
          <a:p>
            <a:pPr lvl="1"/>
            <a:r>
              <a:rPr lang="en-US" dirty="0"/>
              <a:t>0xFx18 - LD ST, Vx </a:t>
            </a:r>
          </a:p>
          <a:p>
            <a:pPr lvl="1"/>
            <a:r>
              <a:rPr lang="en-US" dirty="0"/>
              <a:t>0xFx07 - LD Vx, DT</a:t>
            </a:r>
          </a:p>
        </p:txBody>
      </p:sp>
    </p:spTree>
    <p:extLst>
      <p:ext uri="{BB962C8B-B14F-4D97-AF65-F5344CB8AC3E}">
        <p14:creationId xmlns:p14="http://schemas.microsoft.com/office/powerpoint/2010/main" val="2125412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2E29-F987-40DE-A4CD-13367C658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Video?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E485C-A329-4874-ADF9-FBE857906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CHIP-8 video is a 64x32 canvas that allows sprites that are </a:t>
            </a:r>
            <a:r>
              <a:rPr lang="en-US" b="1" dirty="0"/>
              <a:t>8</a:t>
            </a:r>
            <a:r>
              <a:rPr lang="en-US" dirty="0"/>
              <a:t> bits wide by </a:t>
            </a:r>
            <a:r>
              <a:rPr lang="en-US" b="1" dirty="0"/>
              <a:t>n</a:t>
            </a:r>
            <a:r>
              <a:rPr lang="en-US" dirty="0"/>
              <a:t> bits tall to be drawn to the screen.</a:t>
            </a:r>
          </a:p>
          <a:p>
            <a:endParaRPr lang="en-US" dirty="0"/>
          </a:p>
          <a:p>
            <a:r>
              <a:rPr lang="en-US" dirty="0"/>
              <a:t>Rasterized drawing (ex. drawing pixel by pixel) is not allowed. </a:t>
            </a:r>
          </a:p>
          <a:p>
            <a:endParaRPr lang="en-US" dirty="0"/>
          </a:p>
          <a:p>
            <a:r>
              <a:rPr lang="en-US" dirty="0"/>
              <a:t>The operation is Dxyn - DRW Vx, Vy, 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B8864-7155-4505-B0BF-F54A9450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http://devernay.free.fr/hacks/chip8/C8TECH10.HTM#font</a:t>
            </a:r>
          </a:p>
        </p:txBody>
      </p:sp>
    </p:spTree>
    <p:extLst>
      <p:ext uri="{BB962C8B-B14F-4D97-AF65-F5344CB8AC3E}">
        <p14:creationId xmlns:p14="http://schemas.microsoft.com/office/powerpoint/2010/main" val="1113117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B01D-26B4-4EE3-B0DF-3C5BF71E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Video?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572E-E06C-42C8-B9D4-AC7960DF4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point to the memory location in our </a:t>
            </a:r>
            <a:r>
              <a:rPr lang="en-US" b="1" dirty="0"/>
              <a:t>instruction register</a:t>
            </a:r>
            <a:r>
              <a:rPr lang="en-US" dirty="0"/>
              <a:t>. This is our first </a:t>
            </a:r>
            <a:r>
              <a:rPr lang="en-US" b="1" dirty="0"/>
              <a:t>sprite line.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We take those 8 bits and write them starting at our (vX, vY) on screen.</a:t>
            </a:r>
          </a:p>
          <a:p>
            <a:endParaRPr lang="en-US" dirty="0"/>
          </a:p>
          <a:p>
            <a:r>
              <a:rPr lang="en-US" dirty="0"/>
              <a:t>If a bit is turned off, we have a collision has happened and a flag is set.</a:t>
            </a:r>
          </a:p>
          <a:p>
            <a:endParaRPr lang="en-US" dirty="0"/>
          </a:p>
          <a:p>
            <a:r>
              <a:rPr lang="en-US" dirty="0"/>
              <a:t>We increment y and then repeat until y == n. </a:t>
            </a:r>
          </a:p>
        </p:txBody>
      </p:sp>
    </p:spTree>
    <p:extLst>
      <p:ext uri="{BB962C8B-B14F-4D97-AF65-F5344CB8AC3E}">
        <p14:creationId xmlns:p14="http://schemas.microsoft.com/office/powerpoint/2010/main" val="1322345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5E8F7-29BC-4867-891C-96E45E9F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Video?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0D3E8-CB78-46C3-95A6-3BC367A4A3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Each row in the binary column is an 8-bit line of the sprite.</a:t>
            </a:r>
          </a:p>
          <a:p>
            <a:endParaRPr lang="en-US" dirty="0"/>
          </a:p>
          <a:p>
            <a:r>
              <a:rPr lang="en-US" dirty="0"/>
              <a:t>Each line is written from MSB to LSB in the X direction.</a:t>
            </a:r>
          </a:p>
          <a:p>
            <a:endParaRPr lang="en-US" dirty="0"/>
          </a:p>
          <a:p>
            <a:r>
              <a:rPr lang="en-US" dirty="0"/>
              <a:t>Once the line is written, we increment Y and repeat.</a:t>
            </a:r>
          </a:p>
          <a:p>
            <a:endParaRPr lang="en-US" dirty="0"/>
          </a:p>
          <a:p>
            <a:r>
              <a:rPr lang="en-US" dirty="0"/>
              <a:t>Once we reach the height </a:t>
            </a:r>
            <a:r>
              <a:rPr lang="en-US" b="1" dirty="0"/>
              <a:t>n</a:t>
            </a:r>
            <a:r>
              <a:rPr lang="en-US" dirty="0"/>
              <a:t> we stop drawing.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B3E83E-D064-47FD-A054-ACA5FBA192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9638D-81A2-46E5-A346-63157C01B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24" y="2234005"/>
            <a:ext cx="4608887" cy="355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39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39D0-B995-4C53-89B6-C2EEE88F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16B7C-4F66-42AA-8D26-D7DDEC6FD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the code and program at: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https://github.com/sfaria/CHIP-8-Emulator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Completely written in Java with zero 3</a:t>
            </a:r>
            <a:r>
              <a:rPr lang="en-US" baseline="30000" dirty="0"/>
              <a:t>rd</a:t>
            </a:r>
            <a:r>
              <a:rPr lang="en-US" dirty="0"/>
              <a:t> party dependencies. ROMs are plentiful and all over google!</a:t>
            </a:r>
          </a:p>
        </p:txBody>
      </p:sp>
    </p:spTree>
    <p:extLst>
      <p:ext uri="{BB962C8B-B14F-4D97-AF65-F5344CB8AC3E}">
        <p14:creationId xmlns:p14="http://schemas.microsoft.com/office/powerpoint/2010/main" val="130698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B248-A5E1-40BB-86FF-7417BB3C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9FE5E-D6D8-41EF-BB5D-94948E25B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http://www.pong-story.com/chip8/</a:t>
            </a:r>
            <a:endParaRPr lang="en-US" dirty="0"/>
          </a:p>
          <a:p>
            <a:r>
              <a:rPr lang="en-US" dirty="0">
                <a:hlinkClick r:id="rId3"/>
              </a:rPr>
              <a:t>http://devernay.free.fr/hacks/chip8/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https://en.wikipedia.org/wiki/CHIP-8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6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80FC-204B-494C-A88C-746558C34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 IS NOW</a:t>
            </a:r>
          </a:p>
        </p:txBody>
      </p:sp>
      <p:pic>
        <p:nvPicPr>
          <p:cNvPr id="1026" name="Picture 2" descr="Screen Shot 2015-10-19 at 9.53.22 am">
            <a:extLst>
              <a:ext uri="{FF2B5EF4-FFF2-40B4-BE49-F238E27FC236}">
                <a16:creationId xmlns:a16="http://schemas.microsoft.com/office/drawing/2014/main" id="{0F7836DE-0C95-4964-95B9-CE543A9445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725" y="1893096"/>
            <a:ext cx="7611371" cy="375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1773B-8D75-4EEC-A87B-D5E0B2BE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74757" y="6239482"/>
            <a:ext cx="6239309" cy="365125"/>
          </a:xfrm>
        </p:spPr>
        <p:txBody>
          <a:bodyPr/>
          <a:lstStyle/>
          <a:p>
            <a:r>
              <a:rPr lang="en-US" dirty="0"/>
              <a:t>Note: Not really, but still cool. (https://www.youtube.com/watch?v=vI7tWd7B3iI)</a:t>
            </a:r>
          </a:p>
        </p:txBody>
      </p:sp>
    </p:spTree>
    <p:extLst>
      <p:ext uri="{BB962C8B-B14F-4D97-AF65-F5344CB8AC3E}">
        <p14:creationId xmlns:p14="http://schemas.microsoft.com/office/powerpoint/2010/main" val="173981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C006-5D20-4B2E-B85E-62B59DF8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write an emulator?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06050-A71B-4975-AED1-B21E98E76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It’s fun!</a:t>
            </a:r>
          </a:p>
          <a:p>
            <a:pPr lvl="1"/>
            <a:r>
              <a:rPr lang="en-US" dirty="0"/>
              <a:t>You learn a lot about the guest system and how it works at a low level.</a:t>
            </a:r>
          </a:p>
          <a:p>
            <a:endParaRPr lang="en-US" dirty="0"/>
          </a:p>
          <a:p>
            <a:r>
              <a:rPr lang="en-US" dirty="0"/>
              <a:t>Preservation of computing history.</a:t>
            </a:r>
          </a:p>
          <a:p>
            <a:pPr lvl="1"/>
            <a:r>
              <a:rPr lang="en-US" dirty="0"/>
              <a:t>Keep those old programs running.	</a:t>
            </a:r>
          </a:p>
          <a:p>
            <a:pPr lvl="1"/>
            <a:endParaRPr lang="en-US" dirty="0"/>
          </a:p>
          <a:p>
            <a:r>
              <a:rPr lang="en-US" dirty="0"/>
              <a:t>Some day these old computers and gaming consoles will no longer work. </a:t>
            </a:r>
          </a:p>
          <a:p>
            <a:pPr lvl="1"/>
            <a:r>
              <a:rPr lang="en-US" dirty="0"/>
              <a:t>Emulation keeps them alive.</a:t>
            </a:r>
          </a:p>
        </p:txBody>
      </p:sp>
    </p:spTree>
    <p:extLst>
      <p:ext uri="{BB962C8B-B14F-4D97-AF65-F5344CB8AC3E}">
        <p14:creationId xmlns:p14="http://schemas.microsoft.com/office/powerpoint/2010/main" val="138346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53EB-19B2-4763-8283-57628DD7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CHIP-8?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50954-B837-410C-96F1-A4B6C89DA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CHIP-8 is a simple language/interpreter written in 1977 for 8-bit microcomputers such as the RCA TELMAC-1800 and COSMAC VIP.</a:t>
            </a:r>
          </a:p>
          <a:p>
            <a:endParaRPr lang="en-US" dirty="0"/>
          </a:p>
          <a:p>
            <a:r>
              <a:rPr lang="en-US" dirty="0"/>
              <a:t>These computers were very simple hobbyist devices.</a:t>
            </a:r>
          </a:p>
          <a:p>
            <a:pPr lvl="1"/>
            <a:r>
              <a:rPr lang="en-US" dirty="0"/>
              <a:t>1.76 MHz RCA 1802 CPU</a:t>
            </a:r>
          </a:p>
          <a:p>
            <a:pPr lvl="1"/>
            <a:r>
              <a:rPr lang="en-US" dirty="0"/>
              <a:t>2 KB RAM (Expandable to 4 KB! LUXURIOUS!)</a:t>
            </a:r>
          </a:p>
          <a:p>
            <a:pPr lvl="1"/>
            <a:r>
              <a:rPr lang="en-US" dirty="0"/>
              <a:t>Compact Cassette storage</a:t>
            </a:r>
          </a:p>
          <a:p>
            <a:pPr lvl="1"/>
            <a:r>
              <a:rPr lang="en-US" dirty="0"/>
              <a:t>Hex (16 key) keyboard</a:t>
            </a:r>
          </a:p>
          <a:p>
            <a:pPr lvl="1"/>
            <a:r>
              <a:rPr lang="en-US" dirty="0"/>
              <a:t>Monochrome Video </a:t>
            </a:r>
          </a:p>
          <a:p>
            <a:pPr lvl="1"/>
            <a:r>
              <a:rPr lang="en-US" dirty="0"/>
              <a:t>Single Beeper-style speaker</a:t>
            </a:r>
          </a:p>
        </p:txBody>
      </p:sp>
    </p:spTree>
    <p:extLst>
      <p:ext uri="{BB962C8B-B14F-4D97-AF65-F5344CB8AC3E}">
        <p14:creationId xmlns:p14="http://schemas.microsoft.com/office/powerpoint/2010/main" val="407424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95A3-1D93-4624-AEAD-01DB5DC1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COSMAC VIP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722842A-7E9B-443A-8F1D-99A4E14D88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020" y="1671290"/>
            <a:ext cx="3410734" cy="437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3F553-C9C7-4642-A10E-EF22A6BE1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24847" y="6239482"/>
            <a:ext cx="6239309" cy="365125"/>
          </a:xfrm>
        </p:spPr>
        <p:txBody>
          <a:bodyPr/>
          <a:lstStyle/>
          <a:p>
            <a:r>
              <a:rPr lang="en-US" dirty="0"/>
              <a:t>https://en.wikipedia.org/wiki/COSMAC_VIP#/media/File:RCA_Cosmac_VIP.jpg</a:t>
            </a:r>
          </a:p>
        </p:txBody>
      </p:sp>
    </p:spTree>
    <p:extLst>
      <p:ext uri="{BB962C8B-B14F-4D97-AF65-F5344CB8AC3E}">
        <p14:creationId xmlns:p14="http://schemas.microsoft.com/office/powerpoint/2010/main" val="368403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7C3C-D0B3-427C-8478-CBCC1034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CHIP-8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88F4C-7155-4DD3-80D4-9179F4F4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CHIP-8 language was revived in the early 1990s by a guy named Andreas Gustafsson.</a:t>
            </a:r>
          </a:p>
          <a:p>
            <a:endParaRPr lang="en-US" dirty="0"/>
          </a:p>
          <a:p>
            <a:r>
              <a:rPr lang="en-US" dirty="0"/>
              <a:t>He wrote a CHIP-8 interpreter for the HP48 graphing calculator in order to more easily write games and programs for the platform.</a:t>
            </a:r>
          </a:p>
          <a:p>
            <a:endParaRPr lang="en-US" dirty="0"/>
          </a:p>
          <a:p>
            <a:r>
              <a:rPr lang="en-US" dirty="0"/>
              <a:t>His adaptation later spawned more emulators and even extensions to the CHIP-8 “architecture” to add extra features that didn’t exist on the original.</a:t>
            </a:r>
          </a:p>
          <a:p>
            <a:pPr lvl="1"/>
            <a:r>
              <a:rPr lang="en-US" dirty="0"/>
              <a:t>CHIP-48</a:t>
            </a:r>
          </a:p>
          <a:p>
            <a:pPr lvl="1"/>
            <a:r>
              <a:rPr lang="en-US" dirty="0"/>
              <a:t>Super CHIP-48</a:t>
            </a:r>
          </a:p>
        </p:txBody>
      </p:sp>
    </p:spTree>
    <p:extLst>
      <p:ext uri="{BB962C8B-B14F-4D97-AF65-F5344CB8AC3E}">
        <p14:creationId xmlns:p14="http://schemas.microsoft.com/office/powerpoint/2010/main" val="114008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E61E-C050-4018-A1F4-0E22DDE6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CHIP-8?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B4E3A-8040-4072-936A-F4DB31A1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First and foremost: It’s </a:t>
            </a:r>
            <a:r>
              <a:rPr lang="en-US" i="1" dirty="0"/>
              <a:t>simple.</a:t>
            </a:r>
            <a:r>
              <a:rPr lang="en-US" dirty="0"/>
              <a:t> Compared to even other 8-bit systems CHIP-8 is dead simple by design.</a:t>
            </a:r>
          </a:p>
          <a:p>
            <a:endParaRPr lang="en-US" dirty="0"/>
          </a:p>
          <a:p>
            <a:r>
              <a:rPr lang="en-US" dirty="0"/>
              <a:t>It was designed to enable quick and easy programming that could adapt to different hardware. </a:t>
            </a:r>
          </a:p>
          <a:p>
            <a:endParaRPr lang="en-US" dirty="0"/>
          </a:p>
          <a:p>
            <a:r>
              <a:rPr lang="en-US" dirty="0"/>
              <a:t>There is plenty of documentation available and quite a lot of sample code to learn from.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50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FE84-EAE7-4141-93FB-835BE17E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CHIP-8 Architecture (CPU)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5C4F-D047-4FBE-B773-9E9D1D053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4KB RAM</a:t>
            </a:r>
          </a:p>
          <a:p>
            <a:pPr lvl="1"/>
            <a:r>
              <a:rPr lang="en-US" dirty="0"/>
              <a:t>512 bytes are reserved for the interpreter (i.e. not usable by programs)</a:t>
            </a:r>
          </a:p>
          <a:p>
            <a:pPr lvl="1"/>
            <a:endParaRPr lang="en-US" dirty="0"/>
          </a:p>
          <a:p>
            <a:r>
              <a:rPr lang="en-US" dirty="0"/>
              <a:t>16 general purpose 8-bit registers.</a:t>
            </a:r>
          </a:p>
          <a:p>
            <a:pPr lvl="1"/>
            <a:r>
              <a:rPr lang="en-US" dirty="0"/>
              <a:t>V0-VF</a:t>
            </a:r>
          </a:p>
          <a:p>
            <a:pPr lvl="1"/>
            <a:endParaRPr lang="en-US" dirty="0"/>
          </a:p>
          <a:p>
            <a:r>
              <a:rPr lang="en-US" dirty="0"/>
              <a:t>16-bit instruction register.</a:t>
            </a:r>
          </a:p>
          <a:p>
            <a:endParaRPr lang="en-US" dirty="0"/>
          </a:p>
          <a:p>
            <a:r>
              <a:rPr lang="en-US" dirty="0"/>
              <a:t>Two 8-bit registers called </a:t>
            </a:r>
            <a:r>
              <a:rPr lang="en-US" i="1" dirty="0"/>
              <a:t>delay </a:t>
            </a:r>
            <a:r>
              <a:rPr lang="en-US" dirty="0"/>
              <a:t>and </a:t>
            </a:r>
            <a:r>
              <a:rPr lang="en-US" i="1" dirty="0"/>
              <a:t>sound</a:t>
            </a:r>
            <a:r>
              <a:rPr lang="en-US" dirty="0"/>
              <a:t> that handle timing and sound, respectively.</a:t>
            </a:r>
          </a:p>
          <a:p>
            <a:endParaRPr lang="en-US" dirty="0"/>
          </a:p>
          <a:p>
            <a:r>
              <a:rPr lang="en-US" dirty="0"/>
              <a:t>A stack of sixteen 16-bit values to represent the call stack for subroutines.</a:t>
            </a:r>
          </a:p>
          <a:p>
            <a:endParaRPr lang="en-US" dirty="0"/>
          </a:p>
          <a:p>
            <a:r>
              <a:rPr lang="en-US" dirty="0"/>
              <a:t>16-bit program counter and stack counter “registers”.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671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545</TotalTime>
  <Words>1661</Words>
  <Application>Microsoft Office PowerPoint</Application>
  <PresentationFormat>Widescreen</PresentationFormat>
  <Paragraphs>231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Tw Cen MT</vt:lpstr>
      <vt:lpstr>Circuit</vt:lpstr>
      <vt:lpstr>Let’s Write an Emulator!</vt:lpstr>
      <vt:lpstr>What is an emulator?</vt:lpstr>
      <vt:lpstr>THE FUTURE IS NOW</vt:lpstr>
      <vt:lpstr>Why write an emulator?</vt:lpstr>
      <vt:lpstr>What is CHIP-8?</vt:lpstr>
      <vt:lpstr>COSMAC VIP</vt:lpstr>
      <vt:lpstr>CHIP-8 History</vt:lpstr>
      <vt:lpstr>Why CHIP-8? </vt:lpstr>
      <vt:lpstr>CHIP-8 Architecture (CPU)</vt:lpstr>
      <vt:lpstr>CHIP-8 Architecture (I/O)</vt:lpstr>
      <vt:lpstr>Simple!?</vt:lpstr>
      <vt:lpstr>But, like, how!?</vt:lpstr>
      <vt:lpstr>Don’t Halt and Probably Don’t Catch Fire</vt:lpstr>
      <vt:lpstr>Let’s Play Fetch </vt:lpstr>
      <vt:lpstr>Let’s Play Fetch</vt:lpstr>
      <vt:lpstr>Let’s Play Fetch</vt:lpstr>
      <vt:lpstr>Let’s Play Fetch</vt:lpstr>
      <vt:lpstr>Let’s Play Fetch</vt:lpstr>
      <vt:lpstr>Sync the Decoder Rings</vt:lpstr>
      <vt:lpstr>Execute Order 66</vt:lpstr>
      <vt:lpstr>Execute Order 66</vt:lpstr>
      <vt:lpstr>Going with the Flow</vt:lpstr>
      <vt:lpstr>Well, what about sound? </vt:lpstr>
      <vt:lpstr>And Video? </vt:lpstr>
      <vt:lpstr>And Video? </vt:lpstr>
      <vt:lpstr>And Video?</vt:lpstr>
      <vt:lpstr>Live Demo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Write an Emulator!</dc:title>
  <dc:creator>Scott Faria</dc:creator>
  <cp:lastModifiedBy>Scott Faria</cp:lastModifiedBy>
  <cp:revision>21</cp:revision>
  <dcterms:created xsi:type="dcterms:W3CDTF">2021-02-03T12:14:56Z</dcterms:created>
  <dcterms:modified xsi:type="dcterms:W3CDTF">2021-02-04T14:59:40Z</dcterms:modified>
</cp:coreProperties>
</file>