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59" r:id="rId6"/>
    <p:sldId id="260" r:id="rId7"/>
    <p:sldId id="265" r:id="rId8"/>
    <p:sldId id="262" r:id="rId9"/>
    <p:sldId id="263" r:id="rId10"/>
    <p:sldId id="267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00FF"/>
    <a:srgbClr val="00CC99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82048" autoAdjust="0"/>
  </p:normalViewPr>
  <p:slideViewPr>
    <p:cSldViewPr snapToGrid="0" snapToObjects="1">
      <p:cViewPr varScale="1">
        <p:scale>
          <a:sx n="95" d="100"/>
          <a:sy n="95" d="100"/>
        </p:scale>
        <p:origin x="210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A1790-0353-42B4-9744-EA055710EE8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B31BC-12D6-484C-8F35-DE03EF1F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Builds an inverted index that allows for efficient word -&gt; position location in a body of 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B31BC-12D6-484C-8F35-DE03EF1F83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3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-</a:t>
            </a:r>
            <a:r>
              <a:rPr lang="en-US" baseline="0" dirty="0" smtClean="0"/>
              <a:t>   </a:t>
            </a:r>
            <a:r>
              <a:rPr lang="en-US" dirty="0" smtClean="0"/>
              <a:t>In terms of both runtime and storage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String matching the traditional way is </a:t>
            </a:r>
            <a:r>
              <a:rPr lang="en-US" b="1" dirty="0" smtClean="0"/>
              <a:t>slow</a:t>
            </a:r>
          </a:p>
          <a:p>
            <a:pPr marL="0" lvl="0" indent="0">
              <a:buFontTx/>
              <a:buNone/>
            </a:pPr>
            <a:endParaRPr lang="en-US" b="1" dirty="0" smtClean="0"/>
          </a:p>
          <a:p>
            <a:pPr lvl="1"/>
            <a:r>
              <a:rPr lang="en-US" dirty="0" smtClean="0"/>
              <a:t>-  Can index plain text at around 150 GB/hour on modern, commodity PC hardware</a:t>
            </a:r>
          </a:p>
          <a:p>
            <a:pPr lvl="1"/>
            <a:r>
              <a:rPr lang="en-US" dirty="0" smtClean="0"/>
              <a:t>-  Searches of large data corpuses happen in milliseconds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Very low memory requirements</a:t>
            </a:r>
          </a:p>
          <a:p>
            <a:pPr marL="628650" lvl="1" indent="-171450">
              <a:buFontTx/>
              <a:buChar char="-"/>
            </a:pPr>
            <a:endParaRPr lang="en-US" dirty="0" smtClean="0"/>
          </a:p>
          <a:p>
            <a:pPr lvl="1"/>
            <a:r>
              <a:rPr lang="en-US" dirty="0" smtClean="0"/>
              <a:t>-  Very small and modular (compared to other similar projects)</a:t>
            </a:r>
          </a:p>
          <a:p>
            <a:pPr lvl="1"/>
            <a:r>
              <a:rPr lang="en-US" dirty="0" smtClean="0"/>
              <a:t>-</a:t>
            </a:r>
            <a:r>
              <a:rPr lang="en-US" baseline="0" dirty="0" smtClean="0"/>
              <a:t>  </a:t>
            </a:r>
            <a:r>
              <a:rPr lang="en-US" dirty="0" smtClean="0"/>
              <a:t>Only use what you need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Very extensible</a:t>
            </a:r>
          </a:p>
          <a:p>
            <a:pPr marL="628650" lvl="1" indent="-171450">
              <a:buFontTx/>
              <a:buChar char="-"/>
            </a:pPr>
            <a:endParaRPr lang="en-US" dirty="0" smtClean="0"/>
          </a:p>
          <a:p>
            <a:pPr lvl="1"/>
            <a:r>
              <a:rPr lang="en-US" dirty="0" smtClean="0"/>
              <a:t>-  Fuzzy search</a:t>
            </a:r>
          </a:p>
          <a:p>
            <a:pPr lvl="1"/>
            <a:r>
              <a:rPr lang="en-US" dirty="0" smtClean="0"/>
              <a:t>-  Multiple-language support</a:t>
            </a:r>
          </a:p>
          <a:p>
            <a:pPr lvl="1"/>
            <a:r>
              <a:rPr lang="en-US" dirty="0" smtClean="0"/>
              <a:t>-  Wildcard matching</a:t>
            </a:r>
          </a:p>
          <a:p>
            <a:pPr lvl="1"/>
            <a:r>
              <a:rPr lang="en-US" dirty="0" smtClean="0"/>
              <a:t>-  Text highlighting</a:t>
            </a:r>
          </a:p>
          <a:p>
            <a:pPr lvl="1"/>
            <a:r>
              <a:rPr lang="en-US" dirty="0" smtClean="0"/>
              <a:t>-  To name a few</a:t>
            </a:r>
          </a:p>
          <a:p>
            <a:pPr marL="171450" lvl="0" indent="-171450">
              <a:buFontTx/>
              <a:buChar char="-"/>
            </a:pPr>
            <a:endParaRPr lang="en-US" dirty="0" smtClean="0"/>
          </a:p>
          <a:p>
            <a:pPr marL="171450" lvl="0" indent="-17145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B31BC-12D6-484C-8F35-DE03EF1F83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17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-</a:t>
            </a:r>
            <a:r>
              <a:rPr lang="en-US" baseline="0" dirty="0" smtClean="0"/>
              <a:t>  </a:t>
            </a:r>
            <a:r>
              <a:rPr lang="en-US" dirty="0" smtClean="0"/>
              <a:t>Very similar to NoSQL document store</a:t>
            </a:r>
          </a:p>
          <a:p>
            <a:pPr lvl="1"/>
            <a:r>
              <a:rPr lang="en-US" dirty="0" smtClean="0"/>
              <a:t>-  Fields are bound to Java implementations that allow for very advanced behavior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-  Relational database</a:t>
            </a:r>
          </a:p>
          <a:p>
            <a:pPr lvl="1"/>
            <a:r>
              <a:rPr lang="en-US" dirty="0" smtClean="0"/>
              <a:t>-  PDF/Word/Text</a:t>
            </a:r>
          </a:p>
          <a:p>
            <a:pPr lvl="1"/>
            <a:r>
              <a:rPr lang="en-US" dirty="0" smtClean="0"/>
              <a:t>-  Pretty much anything, really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B31BC-12D6-484C-8F35-DE03EF1F83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-  Document boosting</a:t>
            </a:r>
          </a:p>
          <a:p>
            <a:pPr lvl="1"/>
            <a:r>
              <a:rPr lang="en-US" dirty="0" smtClean="0"/>
              <a:t>-  Field boosting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B31BC-12D6-484C-8F35-DE03EF1F83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37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B31BC-12D6-484C-8F35-DE03EF1F83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5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8FD0-0D7F-5747-90CC-BA231FCDBC7C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24D-5B35-B947-A02F-3ABDD81B92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8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8FD0-0D7F-5747-90CC-BA231FCDBC7C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24D-5B35-B947-A02F-3ABDD81B92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0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8FD0-0D7F-5747-90CC-BA231FCDBC7C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24D-5B35-B947-A02F-3ABDD81B92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0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8FD0-0D7F-5747-90CC-BA231FCDBC7C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24D-5B35-B947-A02F-3ABDD81B92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3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8FD0-0D7F-5747-90CC-BA231FCDBC7C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24D-5B35-B947-A02F-3ABDD81B92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8FD0-0D7F-5747-90CC-BA231FCDBC7C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24D-5B35-B947-A02F-3ABDD81B92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5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8FD0-0D7F-5747-90CC-BA231FCDBC7C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24D-5B35-B947-A02F-3ABDD81B92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8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8FD0-0D7F-5747-90CC-BA231FCDBC7C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24D-5B35-B947-A02F-3ABDD81B92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7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8FD0-0D7F-5747-90CC-BA231FCDBC7C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24D-5B35-B947-A02F-3ABDD81B92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8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8FD0-0D7F-5747-90CC-BA231FCDBC7C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24D-5B35-B947-A02F-3ABDD81B92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2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8FD0-0D7F-5747-90CC-BA231FCDBC7C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24D-5B35-B947-A02F-3ABDD81B92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9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E8FD0-0D7F-5747-90CC-BA231FCDBC7C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FF24D-5B35-B947-A02F-3ABDD81B92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9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faria/lucene-dem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Lucene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Faria</a:t>
            </a:r>
          </a:p>
        </p:txBody>
      </p:sp>
    </p:spTree>
    <p:extLst>
      <p:ext uri="{BB962C8B-B14F-4D97-AF65-F5344CB8AC3E}">
        <p14:creationId xmlns:p14="http://schemas.microsoft.com/office/powerpoint/2010/main" val="376752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745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Search results can be post-processed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42" y="3130167"/>
            <a:ext cx="6735115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and slides are on my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github.com/sfaria/lucene-demo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249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endParaRPr lang="en-US" dirty="0"/>
          </a:p>
          <a:p>
            <a:r>
              <a:rPr lang="en-US" dirty="0" smtClean="0"/>
              <a:t>Why?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Basics</a:t>
            </a:r>
          </a:p>
          <a:p>
            <a:endParaRPr lang="en-US" dirty="0"/>
          </a:p>
          <a:p>
            <a:r>
              <a:rPr lang="en-US" dirty="0" smtClean="0"/>
              <a:t>Live Demo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full-text search library for Java</a:t>
            </a:r>
          </a:p>
          <a:p>
            <a:pPr lvl="1"/>
            <a:endParaRPr lang="en-US" dirty="0"/>
          </a:p>
          <a:p>
            <a:r>
              <a:rPr lang="en-US" dirty="0" smtClean="0"/>
              <a:t>Allows for creation, storage and retrieval of documents</a:t>
            </a:r>
          </a:p>
          <a:p>
            <a:endParaRPr lang="en-US" dirty="0"/>
          </a:p>
          <a:p>
            <a:r>
              <a:rPr lang="en-US" dirty="0" smtClean="0"/>
              <a:t>Documents are added to an index, which is a set of data structures that allow for efficient search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Search for documents using either a very powerful DSL or programmatically.</a:t>
            </a:r>
          </a:p>
          <a:p>
            <a:endParaRPr lang="en-US" dirty="0"/>
          </a:p>
          <a:p>
            <a:r>
              <a:rPr lang="en-US" dirty="0" smtClean="0"/>
              <a:t>Supports string matching well beyond the capabilities of simple regex matching</a:t>
            </a:r>
          </a:p>
          <a:p>
            <a:endParaRPr lang="en-US" dirty="0"/>
          </a:p>
          <a:p>
            <a:r>
              <a:rPr lang="en-US" dirty="0" smtClean="0"/>
              <a:t>Many plugins are available to do advanced search or text analysis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60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Efficient search</a:t>
            </a:r>
          </a:p>
          <a:p>
            <a:endParaRPr lang="en-US" dirty="0" smtClean="0"/>
          </a:p>
          <a:p>
            <a:r>
              <a:rPr lang="en-US" dirty="0" smtClean="0"/>
              <a:t>Lucene is fast</a:t>
            </a:r>
          </a:p>
          <a:p>
            <a:endParaRPr lang="en-US" dirty="0"/>
          </a:p>
          <a:p>
            <a:r>
              <a:rPr lang="en-US" dirty="0" smtClean="0"/>
              <a:t>Lucene is open-ended</a:t>
            </a:r>
          </a:p>
          <a:p>
            <a:endParaRPr lang="en-US" dirty="0" smtClean="0"/>
          </a:p>
          <a:p>
            <a:r>
              <a:rPr lang="en-US" dirty="0" smtClean="0"/>
              <a:t>Can do more than just match strings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29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60396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basic unit of storage in Lucene</a:t>
            </a:r>
          </a:p>
          <a:p>
            <a:endParaRPr lang="en-US" dirty="0"/>
          </a:p>
          <a:p>
            <a:r>
              <a:rPr lang="en-US" dirty="0" smtClean="0"/>
              <a:t>Each document has a set of </a:t>
            </a:r>
            <a:r>
              <a:rPr lang="en-US" i="1" dirty="0" smtClean="0"/>
              <a:t>fields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very flexible and source-agnostic model allows for the storage of many types of data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29" y="1600200"/>
            <a:ext cx="1867655" cy="4116464"/>
          </a:xfrm>
        </p:spPr>
      </p:pic>
    </p:spTree>
    <p:extLst>
      <p:ext uri="{BB962C8B-B14F-4D97-AF65-F5344CB8AC3E}">
        <p14:creationId xmlns:p14="http://schemas.microsoft.com/office/powerpoint/2010/main" val="193601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Adding a document to the index is done via an instance of </a:t>
            </a:r>
            <a:r>
              <a:rPr lang="en-US" i="1" dirty="0" smtClean="0"/>
              <a:t>IndexWriter</a:t>
            </a:r>
          </a:p>
          <a:p>
            <a:endParaRPr lang="en-US" i="1" dirty="0"/>
          </a:p>
          <a:p>
            <a:r>
              <a:rPr lang="en-US" dirty="0" smtClean="0"/>
              <a:t>The user constructs the document and then submits and commits it to the index for search.</a:t>
            </a:r>
          </a:p>
          <a:p>
            <a:endParaRPr lang="en-US" dirty="0"/>
          </a:p>
          <a:p>
            <a:r>
              <a:rPr lang="en-US" dirty="0" smtClean="0"/>
              <a:t>Document fields can also be modified as they are added to the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8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1817"/>
            <a:ext cx="8229600" cy="2514346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Documents are analyzed by Lucene as they are written to </a:t>
            </a:r>
            <a:r>
              <a:rPr lang="en-US" dirty="0" smtClean="0"/>
              <a:t>disk</a:t>
            </a:r>
          </a:p>
          <a:p>
            <a:endParaRPr lang="en-US" dirty="0"/>
          </a:p>
          <a:p>
            <a:r>
              <a:rPr lang="en-US" dirty="0" smtClean="0"/>
              <a:t>Analysis is configurable via an instance of Analyzer</a:t>
            </a:r>
          </a:p>
          <a:p>
            <a:endParaRPr lang="en-US" dirty="0" smtClean="0"/>
          </a:p>
          <a:p>
            <a:r>
              <a:rPr lang="en-US" dirty="0" smtClean="0"/>
              <a:t>Analyzers:</a:t>
            </a:r>
          </a:p>
          <a:p>
            <a:pPr lvl="1"/>
            <a:r>
              <a:rPr lang="en-US" dirty="0" smtClean="0"/>
              <a:t>Perform stemming, i.e. “book” and “books” both become “book”</a:t>
            </a:r>
          </a:p>
          <a:p>
            <a:pPr lvl="1"/>
            <a:r>
              <a:rPr lang="en-US" dirty="0" smtClean="0"/>
              <a:t>Stop word removal</a:t>
            </a:r>
            <a:endParaRPr lang="en-US" dirty="0"/>
          </a:p>
          <a:p>
            <a:pPr lvl="1"/>
            <a:r>
              <a:rPr lang="en-US" dirty="0" smtClean="0"/>
              <a:t>Natural language-specific operations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Fields that have things that should be matched but not retrieved can be analyzed but not “stored”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07" y="1600200"/>
            <a:ext cx="5096586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79762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Search is done via an instance of </a:t>
            </a:r>
            <a:r>
              <a:rPr lang="en-US" i="1" dirty="0" smtClean="0"/>
              <a:t>IndexSearcher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Two ways to search:</a:t>
            </a:r>
          </a:p>
          <a:p>
            <a:pPr lvl="1"/>
            <a:r>
              <a:rPr lang="en-US" dirty="0" smtClean="0"/>
              <a:t>A query DSL</a:t>
            </a:r>
          </a:p>
          <a:p>
            <a:pPr lvl="1"/>
            <a:r>
              <a:rPr lang="en-US" dirty="0" smtClean="0"/>
              <a:t>Programmatic</a:t>
            </a:r>
          </a:p>
          <a:p>
            <a:endParaRPr lang="en-US" dirty="0"/>
          </a:p>
          <a:p>
            <a:r>
              <a:rPr lang="en-US" dirty="0" smtClean="0"/>
              <a:t>The query DSL lets you search fields by name for a particular string.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Programmatic search is very similar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33" y="4397830"/>
            <a:ext cx="5258534" cy="1200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58" y="3548079"/>
            <a:ext cx="6506483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Search hits are returned in descending order of their score: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Important stuff: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6"/>
                </a:solidFill>
              </a:rPr>
              <a:t>coord(q, d) </a:t>
            </a:r>
            <a:r>
              <a:rPr lang="en-US" dirty="0" smtClean="0"/>
              <a:t>– how many of the terms are in my document?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1" dirty="0" err="1" smtClean="0">
                <a:solidFill>
                  <a:srgbClr val="FF33CC"/>
                </a:solidFill>
              </a:rPr>
              <a:t>queryNorm</a:t>
            </a:r>
            <a:r>
              <a:rPr lang="en-US" i="1" dirty="0" smtClean="0">
                <a:solidFill>
                  <a:srgbClr val="FF33CC"/>
                </a:solidFill>
              </a:rPr>
              <a:t>(q)</a:t>
            </a:r>
            <a:r>
              <a:rPr lang="en-US" dirty="0" smtClean="0">
                <a:solidFill>
                  <a:srgbClr val="FF33CC"/>
                </a:solidFill>
              </a:rPr>
              <a:t> </a:t>
            </a:r>
            <a:r>
              <a:rPr lang="en-US" dirty="0" smtClean="0"/>
              <a:t>– normalization to make queries comparable</a:t>
            </a:r>
            <a:endParaRPr lang="en-US" i="1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33FF"/>
                </a:solidFill>
              </a:rPr>
              <a:t>tf(t in d) </a:t>
            </a:r>
            <a:r>
              <a:rPr lang="en-US" dirty="0"/>
              <a:t>– </a:t>
            </a:r>
            <a:r>
              <a:rPr lang="en-US" dirty="0" smtClean="0"/>
              <a:t>how many times does each term appear?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33FF"/>
                </a:solidFill>
              </a:rPr>
              <a:t>i</a:t>
            </a:r>
            <a:r>
              <a:rPr lang="en-US" dirty="0" smtClean="0">
                <a:solidFill>
                  <a:srgbClr val="9933FF"/>
                </a:solidFill>
              </a:rPr>
              <a:t>df(t)</a:t>
            </a:r>
            <a:r>
              <a:rPr lang="en-US" dirty="0" smtClean="0"/>
              <a:t> – inverse frequency, i.e. rarer terms appearing in a document give a higher score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•"/>
            </a:pPr>
            <a:r>
              <a:rPr lang="en-US" dirty="0" smtClean="0">
                <a:solidFill>
                  <a:srgbClr val="00CC99"/>
                </a:solidFill>
              </a:rPr>
              <a:t>t.getBoost()</a:t>
            </a:r>
            <a:r>
              <a:rPr lang="en-US" dirty="0" smtClean="0"/>
              <a:t> – is my field boosted?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norm(t, d)</a:t>
            </a:r>
            <a:r>
              <a:rPr lang="en-US" dirty="0" smtClean="0"/>
              <a:t> – a number of other factors that are dependent on index setup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250844"/>
            <a:ext cx="68199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531</Words>
  <Application>Microsoft Office PowerPoint</Application>
  <PresentationFormat>On-screen Show (4:3)</PresentationFormat>
  <Paragraphs>124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Lucene</vt:lpstr>
      <vt:lpstr>Overview</vt:lpstr>
      <vt:lpstr>What is it?</vt:lpstr>
      <vt:lpstr>Why?</vt:lpstr>
      <vt:lpstr>Document</vt:lpstr>
      <vt:lpstr>Indexing</vt:lpstr>
      <vt:lpstr>Indexing</vt:lpstr>
      <vt:lpstr>Search</vt:lpstr>
      <vt:lpstr>Search</vt:lpstr>
      <vt:lpstr>Search</vt:lpstr>
      <vt:lpstr>Live Demo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Lucene</dc:title>
  <dc:creator>SF</dc:creator>
  <cp:lastModifiedBy>Scott Faria</cp:lastModifiedBy>
  <cp:revision>55</cp:revision>
  <dcterms:created xsi:type="dcterms:W3CDTF">2015-10-13T02:12:46Z</dcterms:created>
  <dcterms:modified xsi:type="dcterms:W3CDTF">2015-10-14T13:36:20Z</dcterms:modified>
</cp:coreProperties>
</file>