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57" r:id="rId2"/>
    <p:sldId id="263" r:id="rId3"/>
    <p:sldId id="264" r:id="rId4"/>
    <p:sldId id="262" r:id="rId5"/>
    <p:sldId id="265" r:id="rId6"/>
    <p:sldId id="266" r:id="rId7"/>
    <p:sldId id="267" r:id="rId8"/>
    <p:sldId id="277" r:id="rId9"/>
    <p:sldId id="268" r:id="rId10"/>
    <p:sldId id="269" r:id="rId11"/>
    <p:sldId id="270" r:id="rId12"/>
    <p:sldId id="271" r:id="rId13"/>
    <p:sldId id="272" r:id="rId14"/>
    <p:sldId id="274" r:id="rId15"/>
    <p:sldId id="278" r:id="rId16"/>
    <p:sldId id="279" r:id="rId17"/>
    <p:sldId id="275" r:id="rId18"/>
    <p:sldId id="276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8484" autoAdjust="0"/>
  </p:normalViewPr>
  <p:slideViewPr>
    <p:cSldViewPr snapToGrid="0">
      <p:cViewPr varScale="1">
        <p:scale>
          <a:sx n="101" d="100"/>
          <a:sy n="101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90757" y="2890759"/>
            <a:ext cx="6533338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Sequence</a:t>
            </a:r>
            <a:r>
              <a:rPr lang="it-IT" dirty="0">
                <a:solidFill>
                  <a:srgbClr val="F8B323"/>
                </a:solidFill>
              </a:rPr>
              <a:t>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04498A1-FB6E-4B3B-A9CD-3C9B6B58BC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6462" y="575568"/>
            <a:ext cx="10395536" cy="57068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580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725" y="1219566"/>
            <a:ext cx="3403280" cy="75182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F8B323"/>
                </a:solidFill>
              </a:rPr>
              <a:t>Statechart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DE801A2-2456-4E8D-ACCA-E0A955022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2139" y="371298"/>
            <a:ext cx="5985462" cy="6221760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83A44-0EC7-48B0-8DB0-798A0A4C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93" y="10814"/>
            <a:ext cx="2775199" cy="72096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Statechart</a:t>
            </a:r>
            <a:r>
              <a:rPr lang="it-IT" dirty="0"/>
              <a:t>: Prodotto</a:t>
            </a:r>
          </a:p>
        </p:txBody>
      </p:sp>
    </p:spTree>
    <p:extLst>
      <p:ext uri="{BB962C8B-B14F-4D97-AF65-F5344CB8AC3E}">
        <p14:creationId xmlns:p14="http://schemas.microsoft.com/office/powerpoint/2010/main" val="177127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52101" y="1245943"/>
            <a:ext cx="345603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Design goal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36F592A-8CEB-4120-A378-DDE43308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7713"/>
              </p:ext>
            </p:extLst>
          </p:nvPr>
        </p:nvGraphicFramePr>
        <p:xfrm>
          <a:off x="3231147" y="80056"/>
          <a:ext cx="6237705" cy="6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49">
                  <a:extLst>
                    <a:ext uri="{9D8B030D-6E8A-4147-A177-3AD203B41FA5}">
                      <a16:colId xmlns:a16="http://schemas.microsoft.com/office/drawing/2014/main" val="2778121603"/>
                    </a:ext>
                  </a:extLst>
                </a:gridCol>
                <a:gridCol w="4353056">
                  <a:extLst>
                    <a:ext uri="{9D8B030D-6E8A-4147-A177-3AD203B41FA5}">
                      <a16:colId xmlns:a16="http://schemas.microsoft.com/office/drawing/2014/main" val="2964520572"/>
                    </a:ext>
                  </a:extLst>
                </a:gridCol>
              </a:tblGrid>
              <a:tr h="246808">
                <a:tc gridSpan="2"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58639" marR="58639" marT="29320" marB="2932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4146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Tempo di risposta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Per il requisito non funzionale (RNF-P1) il sistema deve consentire una navigazione rapida agni utenti, per cui i tempi di risposta dovranno essere minimi.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81423078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dirty="0"/>
                        <a:t>Throughput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Essendo la piattaforma basata su un e-commerce sarà necessario che più utenti possano connettersi contemporaneamente al sistema.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1135556011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Affidabilità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0589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Per facilitare gli acquisti sarà necessario guidare l’utente durante la fase di acquisto al fine di minimizzare eventuali errori involontari e stimolando l’utente a continuare ad acquistare sulla piattaforma.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2420811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Essendo il sito installato su un server esterno sarà possibile mantenerlo operativo 24h su 24, ad eccezione per la manutenzione.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51803772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Tolleranza ai guasti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un crash del sistema sarà necessario avere una cerca qualità nella tolleranza ai guasti.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5049441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fuoriuscita di dati sensibili dei utenti registrati, sarà necessario utilizzare un sistema di login.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30225625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Costi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3557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Sviluppo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Si è ritenuto opportuno sviluppare il sistema sulla base di un costo complessivo di 200 ore.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450989563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Manutenzione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142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sarà facilmente reperibile su più browser possibili al fine di ampliare l’utenza.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7104734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Leggibilità del codice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adotterà uno standard per la scrittura del codice in modo da facilitare eventuali modifiche future.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668900437"/>
                  </a:ext>
                </a:extLst>
              </a:tr>
              <a:tr h="246808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Tracciabilità dei requisiti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requisiti saranno tracciabili tramite una matrice di tracciabilità.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50063128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Usabilità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500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facilitare l’acquisto dei libri si è ritenuto opportuno digitalizzare il catalogo della libreria indipendente Dodo.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28239098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In base ai requisiti non funzionali (RNF-U1,RNF-U2, RNF-IN1) il sistema avrà un interfaccia ed un interazione facile da utilizzare per effettuare operazioni in modo semplice ed immediato.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97577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3454" y="1527297"/>
            <a:ext cx="401874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3737"/>
            <a:ext cx="10643616" cy="1883663"/>
          </a:xfrm>
        </p:spPr>
        <p:txBody>
          <a:bodyPr>
            <a:normAutofit/>
          </a:bodyPr>
          <a:lstStyle/>
          <a:p>
            <a:r>
              <a:rPr lang="it-IT" dirty="0"/>
              <a:t>Design Pattern MVC ( Model, Control, </a:t>
            </a:r>
            <a:r>
              <a:rPr lang="it-IT" dirty="0" err="1"/>
              <a:t>View</a:t>
            </a:r>
            <a:r>
              <a:rPr lang="it-IT" dirty="0"/>
              <a:t>) :</a:t>
            </a:r>
          </a:p>
          <a:p>
            <a:pPr marL="0" lvl="0" indent="0">
              <a:buNone/>
            </a:pPr>
            <a:r>
              <a:rPr lang="it-IT" dirty="0"/>
              <a:t>    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Model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comunicare col database;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it-IT" sz="1800" i="1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View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gestire la parte visiva del sistema che permette agli utenti di interagire con esso;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Controller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gestisce la logica di business del sistema. 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7E46A3-F3D9-4697-B67B-CD128456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92224"/>
            <a:ext cx="7168896" cy="49560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FD5FCA-E123-4C30-A4D1-C838377DCEAC}"/>
              </a:ext>
            </a:extLst>
          </p:cNvPr>
          <p:cNvSpPr txBox="1"/>
          <p:nvPr/>
        </p:nvSpPr>
        <p:spPr>
          <a:xfrm>
            <a:off x="8301243" y="1781127"/>
            <a:ext cx="330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Esso ci permette di dividere </a:t>
            </a:r>
            <a:r>
              <a:rPr lang="it-IT" sz="1000" dirty="0">
                <a:latin typeface="Garamond" panose="02020404030301010803" pitchFamily="18" charset="0"/>
              </a:rPr>
              <a:t>facilmente </a:t>
            </a:r>
            <a:r>
              <a:rPr lang="it-IT" dirty="0">
                <a:latin typeface="Garamond" panose="02020404030301010803" pitchFamily="18" charset="0"/>
              </a:rPr>
              <a:t>gli ambiti relativi alla grafica e sicurezza.</a:t>
            </a:r>
          </a:p>
        </p:txBody>
      </p:sp>
    </p:spTree>
    <p:extLst>
      <p:ext uri="{BB962C8B-B14F-4D97-AF65-F5344CB8AC3E}">
        <p14:creationId xmlns:p14="http://schemas.microsoft.com/office/powerpoint/2010/main" val="238853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9577F16-43B4-41BB-82BF-250B18DC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5809"/>
              </p:ext>
            </p:extLst>
          </p:nvPr>
        </p:nvGraphicFramePr>
        <p:xfrm>
          <a:off x="1165825" y="754600"/>
          <a:ext cx="4209086" cy="3394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234931255"/>
                    </a:ext>
                  </a:extLst>
                </a:gridCol>
                <a:gridCol w="2132144">
                  <a:extLst>
                    <a:ext uri="{9D8B030D-6E8A-4147-A177-3AD203B41FA5}">
                      <a16:colId xmlns:a16="http://schemas.microsoft.com/office/drawing/2014/main" val="2258523980"/>
                    </a:ext>
                  </a:extLst>
                </a:gridCol>
              </a:tblGrid>
              <a:tr h="31128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ISBN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[ 0-9 ] {13}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6300"/>
                  </a:ext>
                </a:extLst>
              </a:tr>
              <a:tr h="186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categorie                                                   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901793774"/>
                  </a:ext>
                </a:extLst>
              </a:tr>
              <a:tr h="808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(is)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1: lunghezza == 0 [ errore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lunghezza == 13  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3: lunghezza &gt; 13 [errore]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34956960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(bn)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1: rispetta il formato [ if lunghezzaISok]                                                               [property formatoBNok 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                                                            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non rispetta il formato [ if                                                                               lunghezzaISok] [ errore ]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706146953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Esiste (IB)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1.esiste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[errore]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2.non 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esisteIBok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68216400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699CF57-A946-4F2C-9651-760EC774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1525"/>
              </p:ext>
            </p:extLst>
          </p:nvPr>
        </p:nvGraphicFramePr>
        <p:xfrm>
          <a:off x="5533897" y="754600"/>
          <a:ext cx="5810250" cy="28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838">
                  <a:extLst>
                    <a:ext uri="{9D8B030D-6E8A-4147-A177-3AD203B41FA5}">
                      <a16:colId xmlns:a16="http://schemas.microsoft.com/office/drawing/2014/main" val="1580887199"/>
                    </a:ext>
                  </a:extLst>
                </a:gridCol>
                <a:gridCol w="2840412">
                  <a:extLst>
                    <a:ext uri="{9D8B030D-6E8A-4147-A177-3AD203B41FA5}">
                      <a16:colId xmlns:a16="http://schemas.microsoft.com/office/drawing/2014/main" val="437266222"/>
                    </a:ext>
                  </a:extLst>
                </a:gridCol>
              </a:tblGrid>
              <a:tr h="42593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Parametro: Titolo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100" dirty="0" err="1">
                          <a:effectLst/>
                        </a:rPr>
                        <a:t>a-z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2513" marR="82513" marT="41256" marB="41256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07058"/>
                  </a:ext>
                </a:extLst>
              </a:tr>
              <a:tr h="2894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categorie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scelte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1868542221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Lunghezza (ti)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1: lunghezza == 0 [ errore]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2993809815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Formato (to)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1: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formatoTOok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                    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non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[ errore ]  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3371494339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8FCACC0-F0F5-4C3B-B2B7-3CD10FE8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75772"/>
              </p:ext>
            </p:extLst>
          </p:nvPr>
        </p:nvGraphicFramePr>
        <p:xfrm>
          <a:off x="1165826" y="4341182"/>
          <a:ext cx="4209085" cy="240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1554976484"/>
                    </a:ext>
                  </a:extLst>
                </a:gridCol>
                <a:gridCol w="2132143">
                  <a:extLst>
                    <a:ext uri="{9D8B030D-6E8A-4147-A177-3AD203B41FA5}">
                      <a16:colId xmlns:a16="http://schemas.microsoft.com/office/drawing/2014/main" val="881798473"/>
                    </a:ext>
                  </a:extLst>
                </a:gridCol>
              </a:tblGrid>
              <a:tr h="40568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Autore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A-Z </a:t>
                      </a:r>
                      <a:r>
                        <a:rPr lang="it-IT" sz="900" dirty="0" err="1">
                          <a:effectLst/>
                        </a:rPr>
                        <a:t>a-z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241" marR="66241" marT="33121" marB="3312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99991"/>
                  </a:ext>
                </a:extLst>
              </a:tr>
              <a:tr h="260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categorie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415217713"/>
                  </a:ext>
                </a:extLst>
              </a:tr>
              <a:tr h="78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(au)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1: lunghezza == 0 [ errore]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 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lunghezza &gt;= 1                                                                   [property  lunghezzaAUok]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52297018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(re)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1: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formatoREok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                   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non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[ errore ]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898216379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35A5977-FE06-4836-BF2F-3130537E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063"/>
              </p:ext>
            </p:extLst>
          </p:nvPr>
        </p:nvGraphicFramePr>
        <p:xfrm>
          <a:off x="5533897" y="3776506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8509613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97266817"/>
                    </a:ext>
                  </a:extLst>
                </a:gridCol>
              </a:tblGrid>
              <a:tr h="41529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Genere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A-Z a-z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3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63679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(ge)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lunghezzaGEok]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3653727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(ne)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formatoNEok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51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5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3080B49-0E47-4246-8FB6-62118FCD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6558"/>
              </p:ext>
            </p:extLst>
          </p:nvPr>
        </p:nvGraphicFramePr>
        <p:xfrm>
          <a:off x="1136033" y="811054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11147444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649924254"/>
                    </a:ext>
                  </a:extLst>
                </a:gridCol>
              </a:tblGrid>
              <a:tr h="35625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Parametro: Descrizione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200" dirty="0" err="1">
                          <a:effectLst/>
                        </a:rPr>
                        <a:t>a-z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353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67233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(de)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1: lunghezza == 0 [ errore]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67772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(sc)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formatoSCok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lunghezzaSCok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641493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BC44D95-1FF6-4F7E-BBEA-7B0416BB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4278"/>
              </p:ext>
            </p:extLst>
          </p:nvPr>
        </p:nvGraphicFramePr>
        <p:xfrm>
          <a:off x="1136033" y="4033169"/>
          <a:ext cx="5810250" cy="2013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73026411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337704898"/>
                    </a:ext>
                  </a:extLst>
                </a:gridCol>
              </a:tblGrid>
              <a:tr h="34099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Copertina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.jpeg png ] {1}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2949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5852868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(pe)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formatoPEok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                                                                           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619329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B559C83-8BD7-4B85-99D3-720D5C22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1309"/>
              </p:ext>
            </p:extLst>
          </p:nvPr>
        </p:nvGraphicFramePr>
        <p:xfrm>
          <a:off x="7146499" y="2083468"/>
          <a:ext cx="4634170" cy="338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697">
                  <a:extLst>
                    <a:ext uri="{9D8B030D-6E8A-4147-A177-3AD203B41FA5}">
                      <a16:colId xmlns:a16="http://schemas.microsoft.com/office/drawing/2014/main" val="3054410918"/>
                    </a:ext>
                  </a:extLst>
                </a:gridCol>
                <a:gridCol w="2347473">
                  <a:extLst>
                    <a:ext uri="{9D8B030D-6E8A-4147-A177-3AD203B41FA5}">
                      <a16:colId xmlns:a16="http://schemas.microsoft.com/office/drawing/2014/main" val="3721459296"/>
                    </a:ext>
                  </a:extLst>
                </a:gridCol>
              </a:tblGrid>
              <a:tr h="3592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Prezzo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[ 0-9 ]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3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465157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(pr)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lunghezzaPRok]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215138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(zo)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formatoZOok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362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0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456CD25-FB93-4DFA-BF6B-57B8EBE9C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4032"/>
              </p:ext>
            </p:extLst>
          </p:nvPr>
        </p:nvGraphicFramePr>
        <p:xfrm>
          <a:off x="1666875" y="654728"/>
          <a:ext cx="8296276" cy="60293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2765">
                  <a:extLst>
                    <a:ext uri="{9D8B030D-6E8A-4147-A177-3AD203B41FA5}">
                      <a16:colId xmlns:a16="http://schemas.microsoft.com/office/drawing/2014/main" val="160827997"/>
                    </a:ext>
                  </a:extLst>
                </a:gridCol>
                <a:gridCol w="5635440">
                  <a:extLst>
                    <a:ext uri="{9D8B030D-6E8A-4147-A177-3AD203B41FA5}">
                      <a16:colId xmlns:a16="http://schemas.microsoft.com/office/drawing/2014/main" val="2397001375"/>
                    </a:ext>
                  </a:extLst>
                </a:gridCol>
                <a:gridCol w="1368071">
                  <a:extLst>
                    <a:ext uri="{9D8B030D-6E8A-4147-A177-3AD203B41FA5}">
                      <a16:colId xmlns:a16="http://schemas.microsoft.com/office/drawing/2014/main" val="2595656813"/>
                    </a:ext>
                  </a:extLst>
                </a:gridCol>
              </a:tblGrid>
              <a:tr h="20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Codice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Combinazione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Esito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42609446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TC_16.16_01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899450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is3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53153139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76615728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8824052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059641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14420945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TC_16.16_07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85076627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TC_16.16_08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28512047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TC_16.16_09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re1 ge1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5652328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TC_16.16_10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63381879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33607112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70440933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23157124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de2 sc1 pr2 zo2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9941864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 zo1 pe2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3912186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zo1pe1 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aggiornato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4440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06164" y="3000007"/>
            <a:ext cx="6964165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Matrice di tracciabilità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535E7A-1478-4BC7-9D6D-A34FC960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20555" r="2266" b="45972"/>
          <a:stretch/>
        </p:blipFill>
        <p:spPr>
          <a:xfrm>
            <a:off x="937942" y="1933574"/>
            <a:ext cx="1088258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2" y="3053088"/>
            <a:ext cx="6858001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retrospective</a:t>
            </a:r>
            <a:endParaRPr lang="it-IT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Retrospective</a:t>
            </a:r>
            <a:r>
              <a:rPr lang="it-IT" dirty="0"/>
              <a:t> (sulla base della vostra analisi dei punti di forza e dei aspetti da migliorare, fornire una </a:t>
            </a:r>
            <a:r>
              <a:rPr lang="it-IT" dirty="0" err="1"/>
              <a:t>retrospective</a:t>
            </a:r>
            <a:r>
              <a:rPr lang="it-IT" dirty="0"/>
              <a:t> stile </a:t>
            </a:r>
            <a:r>
              <a:rPr lang="it-IT" dirty="0" err="1"/>
              <a:t>scrum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91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676338" y="1743518"/>
            <a:ext cx="3156087" cy="19733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  <p:pic>
        <p:nvPicPr>
          <p:cNvPr id="4" name="Immagine 3" descr="Immagine che contiene persona, uomo, finestra, interni&#10;&#10;Descrizione generata automaticamente">
            <a:extLst>
              <a:ext uri="{FF2B5EF4-FFF2-40B4-BE49-F238E27FC236}">
                <a16:creationId xmlns:a16="http://schemas.microsoft.com/office/drawing/2014/main" id="{576627EC-0EB9-475F-BE18-19F304D4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3892"/>
          <a:stretch/>
        </p:blipFill>
        <p:spPr>
          <a:xfrm>
            <a:off x="7351776" y="1152144"/>
            <a:ext cx="2181927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63118" y="1456960"/>
            <a:ext cx="387806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62" y="261131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4" y="339476"/>
            <a:ext cx="4388958" cy="4415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un estratto dei requisiti funzionali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169DA7-D90D-4AA1-9C7A-394C617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6" y="803945"/>
            <a:ext cx="5671163" cy="3382466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E5D5BD-40FE-4BCE-B54F-054F0CA1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4581143"/>
            <a:ext cx="8620125" cy="2057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699ED5-C5CC-459C-A6FB-109BB43093AD}"/>
              </a:ext>
            </a:extLst>
          </p:cNvPr>
          <p:cNvSpPr txBox="1">
            <a:spLocks/>
          </p:cNvSpPr>
          <p:nvPr/>
        </p:nvSpPr>
        <p:spPr>
          <a:xfrm>
            <a:off x="6323683" y="4139588"/>
            <a:ext cx="5106318" cy="44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Ecco un estratto dei requisiti non funzionali</a:t>
            </a:r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4617" y="2028458"/>
            <a:ext cx="5021059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Activity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72971214-EF60-4F8C-9920-3BFE5D1F11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2392" y="60896"/>
            <a:ext cx="5644085" cy="6796454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3D8302A-2AC6-4BB4-A736-2AABE91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1" y="60896"/>
            <a:ext cx="2530861" cy="3593591"/>
          </a:xfrm>
        </p:spPr>
        <p:txBody>
          <a:bodyPr/>
          <a:lstStyle/>
          <a:p>
            <a:r>
              <a:rPr lang="it-IT" dirty="0"/>
              <a:t>Abbiamo ritenuto opportuno sviluppare un activity </a:t>
            </a:r>
            <a:r>
              <a:rPr lang="it-IT" dirty="0" err="1"/>
              <a:t>diagram</a:t>
            </a:r>
            <a:r>
              <a:rPr lang="it-IT" dirty="0"/>
              <a:t> relativo all’operazione più importante del sistema, ovvero l’acquisto</a:t>
            </a:r>
          </a:p>
        </p:txBody>
      </p:sp>
    </p:spTree>
    <p:extLst>
      <p:ext uri="{BB962C8B-B14F-4D97-AF65-F5344CB8AC3E}">
        <p14:creationId xmlns:p14="http://schemas.microsoft.com/office/powerpoint/2010/main" val="22368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31283" y="1725122"/>
            <a:ext cx="44143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Use case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28473"/>
            <a:ext cx="3258178" cy="5551119"/>
          </a:xfrm>
        </p:spPr>
        <p:txBody>
          <a:bodyPr/>
          <a:lstStyle/>
          <a:p>
            <a:r>
              <a:rPr lang="it-IT" dirty="0"/>
              <a:t>Un esempio di Use Case </a:t>
            </a:r>
            <a:r>
              <a:rPr lang="it-IT" dirty="0" err="1"/>
              <a:t>Diagram</a:t>
            </a:r>
            <a:r>
              <a:rPr lang="it-IT" dirty="0"/>
              <a:t> relativo alle funzioni dell’ admin.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242D41-856A-4802-AD8A-95C2B7FE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91" y="328473"/>
            <a:ext cx="6676609" cy="4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pt1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A01F2B-2A05-4D59-9201-13140C3E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5" y="131194"/>
            <a:ext cx="7683969" cy="66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pt2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8A15AE-B5DA-4944-B501-9C8D6743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8" y="72762"/>
            <a:ext cx="7267644" cy="66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20098" y="2530276"/>
            <a:ext cx="5812372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Modello ad oggetti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A821D78-CE08-4B14-9585-4DCF93A6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82462"/>
              </p:ext>
            </p:extLst>
          </p:nvPr>
        </p:nvGraphicFramePr>
        <p:xfrm>
          <a:off x="1375014" y="321249"/>
          <a:ext cx="10112350" cy="5842159"/>
        </p:xfrm>
        <a:graphic>
          <a:graphicData uri="http://schemas.openxmlformats.org/drawingml/2006/table">
            <a:tbl>
              <a:tblPr bandRow="1"/>
              <a:tblGrid>
                <a:gridCol w="2986705">
                  <a:extLst>
                    <a:ext uri="{9D8B030D-6E8A-4147-A177-3AD203B41FA5}">
                      <a16:colId xmlns:a16="http://schemas.microsoft.com/office/drawing/2014/main" val="4142319615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493896501"/>
                    </a:ext>
                  </a:extLst>
                </a:gridCol>
                <a:gridCol w="5776320">
                  <a:extLst>
                    <a:ext uri="{9D8B030D-6E8A-4147-A177-3AD203B41FA5}">
                      <a16:colId xmlns:a16="http://schemas.microsoft.com/office/drawing/2014/main" val="7314326"/>
                    </a:ext>
                  </a:extLst>
                </a:gridCol>
              </a:tblGrid>
              <a:tr h="54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Nome Oggetto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Tipologia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Descrizione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5903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ShopPage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visualizzare la pagina dello shop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93351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Mostra il </a:t>
                      </a: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form</a:t>
                      </a: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per aggiungere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16705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AddProductForm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all’admin di inserire 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43570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SendAddProductButton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Sottomette il form delle informazioni di un nuovo prodotto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79067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AdministationControl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Gestisce le attività permesse all’admin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133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ProductControl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recuperare le informazioni relative a uno o più prodotti dal 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14589"/>
                  </a:ext>
                </a:extLst>
              </a:tr>
              <a:tr h="117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Entity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 sistema di salvare i dati della registrazione dell’utente. Permette di utilizzare le informazioni persistenti per visualizzare ed effettuare controlli sui dati immessi nel sistema.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4656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Entity</a:t>
                      </a:r>
                      <a:endParaRPr lang="it-IT" sz="1500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Consente di memorizzare informazioni relative ad un particolare libro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77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1454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Gill Sans MT</vt:lpstr>
      <vt:lpstr>Impact</vt:lpstr>
      <vt:lpstr>Times New Roman</vt:lpstr>
      <vt:lpstr>Badge</vt:lpstr>
      <vt:lpstr>DodO.NET</vt:lpstr>
      <vt:lpstr>Team</vt:lpstr>
      <vt:lpstr>introduzione</vt:lpstr>
      <vt:lpstr>Requisiti  funzionali e non</vt:lpstr>
      <vt:lpstr>Activity diagram</vt:lpstr>
      <vt:lpstr>Use case model</vt:lpstr>
      <vt:lpstr>use case pt1</vt:lpstr>
      <vt:lpstr>use case pt2</vt:lpstr>
      <vt:lpstr>Modello ad oggetti</vt:lpstr>
      <vt:lpstr>Sequence diagram</vt:lpstr>
      <vt:lpstr>Statechart</vt:lpstr>
      <vt:lpstr>Design goal</vt:lpstr>
      <vt:lpstr>Architettura</vt:lpstr>
      <vt:lpstr>Test case  pt.1</vt:lpstr>
      <vt:lpstr>Test case  pt.2</vt:lpstr>
      <vt:lpstr>Test case  pt.3</vt:lpstr>
      <vt:lpstr>Matrice di tracciabilità</vt:lpstr>
      <vt:lpstr>retrospective</vt:lpstr>
      <vt:lpstr>Powered by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ALFONSO CUOMO</cp:lastModifiedBy>
  <cp:revision>24</cp:revision>
  <dcterms:created xsi:type="dcterms:W3CDTF">2021-12-09T10:14:25Z</dcterms:created>
  <dcterms:modified xsi:type="dcterms:W3CDTF">2021-12-13T16:41:56Z</dcterms:modified>
</cp:coreProperties>
</file>