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3"/>
  </p:notesMasterIdLst>
  <p:sldIdLst>
    <p:sldId id="257" r:id="rId2"/>
    <p:sldId id="263" r:id="rId3"/>
    <p:sldId id="264" r:id="rId4"/>
    <p:sldId id="262" r:id="rId5"/>
    <p:sldId id="265" r:id="rId6"/>
    <p:sldId id="266" r:id="rId7"/>
    <p:sldId id="267" r:id="rId8"/>
    <p:sldId id="27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58" r:id="rId19"/>
    <p:sldId id="259" r:id="rId20"/>
    <p:sldId id="26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6AE3-6C4F-4985-8BF4-D339751B5499}" type="datetimeFigureOut">
              <a:rPr lang="it-IT" smtClean="0"/>
              <a:t>12/12/2021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FEA67-AF46-4217-ABD9-0D7F7D1C29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69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FEA67-AF46-4217-ABD9-0D7F7D1C290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3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627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5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92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93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74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99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23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60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0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700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28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December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2FACF8-D4EE-4036-A09B-16FF904F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it-IT" sz="7200" dirty="0"/>
              <a:t>DodO.NET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E39E77B-B2F3-407D-B9BA-7708FB99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1091"/>
            <a:ext cx="4964065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NC08</a:t>
            </a: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Alfonso Cuomo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Simone Farina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E291C56-0B8E-40FF-AA22-4A3D1B69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93" y="1619391"/>
            <a:ext cx="303859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90757" y="2890759"/>
            <a:ext cx="6533338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solidFill>
                  <a:srgbClr val="F8B323"/>
                </a:solidFill>
              </a:rPr>
              <a:t>Sequence</a:t>
            </a:r>
            <a:r>
              <a:rPr lang="it-IT" dirty="0">
                <a:solidFill>
                  <a:srgbClr val="F8B323"/>
                </a:solidFill>
              </a:rPr>
              <a:t> </a:t>
            </a:r>
            <a:r>
              <a:rPr lang="it-IT" dirty="0" err="1">
                <a:solidFill>
                  <a:srgbClr val="F8B323"/>
                </a:solidFill>
              </a:rPr>
              <a:t>diagram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704498A1-FB6E-4B3B-A9CD-3C9B6B58BC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96462" y="575568"/>
            <a:ext cx="10395536" cy="57068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8580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725" y="1219566"/>
            <a:ext cx="3403280" cy="751823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rgbClr val="F8B323"/>
                </a:solidFill>
              </a:rPr>
              <a:t>Statechart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DE801A2-2456-4E8D-ACCA-E0A9550221E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2139" y="371298"/>
            <a:ext cx="5985462" cy="6221760"/>
          </a:xfrm>
          <a:prstGeom prst="rect">
            <a:avLst/>
          </a:prstGeom>
          <a:ln/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A883A44-0EC7-48B0-8DB0-798A0A4C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393" y="10814"/>
            <a:ext cx="2775199" cy="72096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Statechart</a:t>
            </a:r>
            <a:r>
              <a:rPr lang="it-IT" dirty="0"/>
              <a:t>: Prodotto</a:t>
            </a:r>
          </a:p>
        </p:txBody>
      </p:sp>
    </p:spTree>
    <p:extLst>
      <p:ext uri="{BB962C8B-B14F-4D97-AF65-F5344CB8AC3E}">
        <p14:creationId xmlns:p14="http://schemas.microsoft.com/office/powerpoint/2010/main" val="177127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52101" y="1245943"/>
            <a:ext cx="345603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Design goal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36F592A-8CEB-4120-A378-DDE43308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77713"/>
              </p:ext>
            </p:extLst>
          </p:nvPr>
        </p:nvGraphicFramePr>
        <p:xfrm>
          <a:off x="3231147" y="80056"/>
          <a:ext cx="6237705" cy="6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49">
                  <a:extLst>
                    <a:ext uri="{9D8B030D-6E8A-4147-A177-3AD203B41FA5}">
                      <a16:colId xmlns:a16="http://schemas.microsoft.com/office/drawing/2014/main" val="2778121603"/>
                    </a:ext>
                  </a:extLst>
                </a:gridCol>
                <a:gridCol w="4353056">
                  <a:extLst>
                    <a:ext uri="{9D8B030D-6E8A-4147-A177-3AD203B41FA5}">
                      <a16:colId xmlns:a16="http://schemas.microsoft.com/office/drawing/2014/main" val="2964520572"/>
                    </a:ext>
                  </a:extLst>
                </a:gridCol>
              </a:tblGrid>
              <a:tr h="246808">
                <a:tc gridSpan="2"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Performance</a:t>
                      </a:r>
                    </a:p>
                  </a:txBody>
                  <a:tcPr marL="58639" marR="58639" marT="29320" marB="2932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4146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Tempo di risposta</a:t>
                      </a: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Per il requisito non funzionale (RNF-P1) il sistema deve consentire una navigazione rapida agni utenti, per cui i tempi di risposta dovranno essere minimi.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81423078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dirty="0"/>
                        <a:t>Throughput</a:t>
                      </a: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Essendo la piattaforma basata su un e-commerce sarà necessario che più utenti possano connettersi contemporaneamente al sistema.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1135556011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Affidabilità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60589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Robusto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Per facilitare gli acquisti sarà necessario guidare l’utente durante la fase di acquisto al fine di minimizzare eventuali errori involontari e stimolando l’utente a continuare ad acquistare sulla piattaforma.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4192420811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Essendo il sito installato su un server esterno sarà possibile mantenerlo operativo 24h su 24, ad eccezione per la manutenzione.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51803772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Tolleranza ai guasti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evitare un crash del sistema sarà necessario avere una cerca qualità nella tolleranza ai guasti.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5049441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evitare fuoriuscita di dati sensibili dei utenti registrati, sarà necessario utilizzare un sistema di login.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30225625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Costi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83557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Sviluppo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Si è ritenuto opportuno sviluppare il sistema sulla base di un costo complessivo di 200 ore.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450989563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Manutenzione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31426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Il sistema sarà facilmente reperibile su più browser possibili al fine di ampliare l’utenza.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4197104734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Leggibilità del codice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Il sistema adotterà uno standard per la scrittura del codice in modo da facilitare eventuali modifiche future.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668900437"/>
                  </a:ext>
                </a:extLst>
              </a:tr>
              <a:tr h="246808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Tracciabilità dei requisiti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requisiti saranno tracciabili tramite una matrice di tracciabilità.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150063128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Usabilità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175006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facilitare l’acquisto dei libri si è ritenuto opportuno digitalizzare il catalogo della libreria indipendente Dodo.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128239098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In base ai requisiti non funzionali (RNF-U1,RNF-U2, RNF-IN1) il sistema avrà un interfaccia ed un interazione facile da utilizzare per effettuare operazioni in modo semplice ed immediato.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97577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33454" y="1527297"/>
            <a:ext cx="401874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Evidenziare come le architettura soddisfi i design goals</a:t>
            </a:r>
          </a:p>
        </p:txBody>
      </p:sp>
    </p:spTree>
    <p:extLst>
      <p:ext uri="{BB962C8B-B14F-4D97-AF65-F5344CB8AC3E}">
        <p14:creationId xmlns:p14="http://schemas.microsoft.com/office/powerpoint/2010/main" val="238853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36788" y="1830631"/>
            <a:ext cx="4625411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Scelte di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Altre scelte di design </a:t>
            </a:r>
            <a:r>
              <a:rPr lang="it-IT" dirty="0" err="1"/>
              <a:t>segnificative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877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88329" y="982172"/>
            <a:ext cx="292849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Test case associati allo use case</a:t>
            </a:r>
          </a:p>
        </p:txBody>
      </p:sp>
    </p:spTree>
    <p:extLst>
      <p:ext uri="{BB962C8B-B14F-4D97-AF65-F5344CB8AC3E}">
        <p14:creationId xmlns:p14="http://schemas.microsoft.com/office/powerpoint/2010/main" val="273095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106164" y="3000007"/>
            <a:ext cx="6964165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Matrice di tracciabilità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12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2" y="3053088"/>
            <a:ext cx="6858001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solidFill>
                  <a:srgbClr val="F8B323"/>
                </a:solidFill>
              </a:rPr>
              <a:t>retrospective</a:t>
            </a:r>
            <a:endParaRPr lang="it-IT" dirty="0">
              <a:solidFill>
                <a:srgbClr val="F8B323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Retrospective</a:t>
            </a:r>
            <a:r>
              <a:rPr lang="it-IT" dirty="0"/>
              <a:t> (sulla base della vostra analisi dei punti di forza e dei aspetti da migliorare, fornire una </a:t>
            </a:r>
            <a:r>
              <a:rPr lang="it-IT" dirty="0" err="1"/>
              <a:t>retrospective</a:t>
            </a:r>
            <a:r>
              <a:rPr lang="it-IT" dirty="0"/>
              <a:t> stile </a:t>
            </a:r>
            <a:r>
              <a:rPr lang="it-IT" dirty="0" err="1"/>
              <a:t>scrum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891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AD424-704B-4D60-AB3C-BF9AAF16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29681" y="1112595"/>
            <a:ext cx="4170067" cy="8922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8B323"/>
                </a:solidFill>
              </a:rPr>
              <a:t>Powered by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3BF721-FC1C-4653-961D-66D4BD49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6" y="4816369"/>
            <a:ext cx="2806526" cy="14525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E7A82BD-13B9-4967-B25A-10BD88C5D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138"/>
          <a:stretch/>
        </p:blipFill>
        <p:spPr>
          <a:xfrm>
            <a:off x="7658100" y="347233"/>
            <a:ext cx="3692769" cy="13585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6DD087-4BC5-42F6-A70E-16FFEE719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85" y="2465576"/>
            <a:ext cx="2180492" cy="21804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714BE03-4749-4B46-BF0B-1DD7EF6B5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17" y="1099039"/>
            <a:ext cx="2532184" cy="15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1A505D-1B64-4C79-9191-F829D68A3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924" y="448409"/>
            <a:ext cx="10178322" cy="58380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Dodo.net è una piattaforma web in cui viene digitalizzato l’inventario della libraria Dodo per fornirli ai suoi clienti. </a:t>
            </a:r>
          </a:p>
          <a:p>
            <a:pPr marL="0" indent="0">
              <a:buNone/>
            </a:pPr>
            <a:r>
              <a:rPr lang="it-IT" dirty="0"/>
              <a:t>Dodo.net nasce quindi con lo scopo di poter offrire ausilio a coloro che sono coinvolti nell’acquisto di libri.</a:t>
            </a:r>
          </a:p>
          <a:p>
            <a:pPr marL="0" indent="0">
              <a:buNone/>
            </a:pPr>
            <a:r>
              <a:rPr lang="it-IT" dirty="0"/>
              <a:t>				  Il libraio più accedere all’inventario digitale tramite un 			    	  sistema di login inserendo i propri dati.</a:t>
            </a:r>
          </a:p>
          <a:p>
            <a:pPr marL="0" indent="0">
              <a:buNone/>
            </a:pPr>
            <a:r>
              <a:rPr lang="it-IT" dirty="0"/>
              <a:t>			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/>
              <a:t>Una volta autenticato, il libraio più accedere alla sezione</a:t>
            </a:r>
          </a:p>
          <a:p>
            <a:pPr marL="0" indent="0">
              <a:buNone/>
            </a:pPr>
            <a:r>
              <a:rPr lang="it-IT" dirty="0"/>
              <a:t>«Aggiungi libro» per poter aggiungere un nuovo libro nel</a:t>
            </a:r>
          </a:p>
          <a:p>
            <a:pPr marL="0" indent="0">
              <a:buNone/>
            </a:pPr>
            <a:r>
              <a:rPr lang="it-IT" dirty="0"/>
              <a:t>Sistema.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68A55D09-408B-4772-85DE-3C8A95B6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53"/>
            <a:ext cx="745829" cy="7897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44F644F-342B-4E7E-AAF0-3264DF16D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06" y="4523413"/>
            <a:ext cx="4083274" cy="2051845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DED3B4-2675-4F81-ABEA-6A0C13DF2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03" y="2075944"/>
            <a:ext cx="3811540" cy="19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1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06130" y="197747"/>
            <a:ext cx="176408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1CE17-6933-436C-90FD-FA90536CF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4" r="21226" b="14525"/>
          <a:stretch/>
        </p:blipFill>
        <p:spPr>
          <a:xfrm rot="16200000">
            <a:off x="1895143" y="1962322"/>
            <a:ext cx="2650308" cy="204151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976363-663B-4BB9-9EFA-B8098E3A2718}"/>
              </a:ext>
            </a:extLst>
          </p:cNvPr>
          <p:cNvSpPr txBox="1"/>
          <p:nvPr/>
        </p:nvSpPr>
        <p:spPr>
          <a:xfrm>
            <a:off x="1831843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Farina Simone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0512106049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CE78B6-2968-4BC4-A9A5-86BB21041EF9}"/>
              </a:ext>
            </a:extLst>
          </p:cNvPr>
          <p:cNvSpPr txBox="1"/>
          <p:nvPr/>
        </p:nvSpPr>
        <p:spPr>
          <a:xfrm>
            <a:off x="7004651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Cuomo Alfonso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0512105143</a:t>
            </a:r>
          </a:p>
        </p:txBody>
      </p:sp>
    </p:spTree>
    <p:extLst>
      <p:ext uri="{BB962C8B-B14F-4D97-AF65-F5344CB8AC3E}">
        <p14:creationId xmlns:p14="http://schemas.microsoft.com/office/powerpoint/2010/main" val="23582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96C42-C0F3-4132-947C-645A5080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38781" y="-332182"/>
            <a:ext cx="4056963" cy="1179400"/>
          </a:xfrm>
        </p:spPr>
        <p:txBody>
          <a:bodyPr/>
          <a:lstStyle/>
          <a:p>
            <a:r>
              <a:rPr lang="it-IT" dirty="0">
                <a:solidFill>
                  <a:srgbClr val="F8B323"/>
                </a:solidFill>
              </a:rPr>
              <a:t>Utenza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DEF22B7-830E-44AE-B90B-E323CAE53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24" y="1238748"/>
            <a:ext cx="4957297" cy="2491042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F4A5511-EBC1-4E0E-8365-9B269201E0DD}"/>
              </a:ext>
            </a:extLst>
          </p:cNvPr>
          <p:cNvSpPr txBox="1">
            <a:spLocks/>
          </p:cNvSpPr>
          <p:nvPr/>
        </p:nvSpPr>
        <p:spPr>
          <a:xfrm>
            <a:off x="1179401" y="409074"/>
            <a:ext cx="10197845" cy="5877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Nella sezione «shop» del sistema, gli utenti possono sfogliare i libri presenti nell’inventario suddivisi per categoria.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					      Gli utenti non registrati saranno in grado 					      di poter visualizzare le informazioni 					  	      aggiuntive di ogni libro e inserirlo nel 		 				      carrello, ma non potranno acquistarli, 	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dirty="0"/>
              <a:t>mentre quelli registrati potranno acquistarli,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dirty="0"/>
              <a:t>inserendo le informazioni di pagamento che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dirty="0"/>
              <a:t>possono essere «carta di credito» o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dirty="0"/>
              <a:t>«contrassegno»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CDAEB7-1F86-4C0B-92DB-7110C7BF9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2170"/>
            <a:ext cx="5167673" cy="25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CFE12-7186-46F5-85B7-6D4EA41E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53193" y="2583636"/>
            <a:ext cx="6375290" cy="868899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rgbClr val="F8B323"/>
                </a:solidFill>
              </a:rPr>
              <a:t>DIAGRAMMA DELLE </a:t>
            </a:r>
            <a:r>
              <a:rPr lang="it-IT" sz="4000" dirty="0" err="1">
                <a:solidFill>
                  <a:srgbClr val="F8B323"/>
                </a:solidFill>
              </a:rPr>
              <a:t>ATTIVITà</a:t>
            </a:r>
            <a:endParaRPr lang="it-IT" sz="4000" dirty="0">
              <a:solidFill>
                <a:srgbClr val="F8B323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9C50F3-33B0-46CA-9303-7EE18FE6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62" y="153043"/>
            <a:ext cx="10178322" cy="1017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Abbiamo ritenuto opportuno sviluppare un Activity </a:t>
            </a:r>
            <a:r>
              <a:rPr lang="it-IT" sz="1800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Diagram</a:t>
            </a:r>
            <a:r>
              <a:rPr lang="it-IT" sz="1800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relativo alle operazioni precedenti all’utilizzo di Dodo.net. </a:t>
            </a:r>
            <a:br>
              <a:rPr lang="it-IT" sz="1800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</a:br>
            <a:endParaRPr lang="it-I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age33.jpg">
            <a:extLst>
              <a:ext uri="{FF2B5EF4-FFF2-40B4-BE49-F238E27FC236}">
                <a16:creationId xmlns:a16="http://schemas.microsoft.com/office/drawing/2014/main" id="{CB11FA31-0243-4B16-8C8D-E4955BADA7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8104" y="649535"/>
            <a:ext cx="5155791" cy="62084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3495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63118" y="1456960"/>
            <a:ext cx="3878061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62" y="2611317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Dodo.net è una piattaforma web in cui viene digitalizzato l’inventario della libraria Dodo per fornirli ai suoi clienti. </a:t>
            </a:r>
          </a:p>
          <a:p>
            <a:pPr marL="0" indent="0">
              <a:buNone/>
            </a:pPr>
            <a:r>
              <a:rPr lang="it-IT" dirty="0"/>
              <a:t>Dodo.net nasce quindi con lo scopo di poter offrire ausilio a coloro che sono coinvolti nell’acquisto di libri.</a:t>
            </a:r>
          </a:p>
        </p:txBody>
      </p:sp>
    </p:spTree>
    <p:extLst>
      <p:ext uri="{BB962C8B-B14F-4D97-AF65-F5344CB8AC3E}">
        <p14:creationId xmlns:p14="http://schemas.microsoft.com/office/powerpoint/2010/main" val="345629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61576-B29C-461F-A307-A42875D9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17885" y="2499707"/>
            <a:ext cx="6013704" cy="746066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8B323"/>
                </a:solidFill>
              </a:rPr>
              <a:t>Requisiti  funzionali e non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EC84C-CB9A-4BAF-A1EB-16BA3218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914" y="339476"/>
            <a:ext cx="4388958" cy="44155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Ecco un estratto dei requisiti funzionali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8169DA7-D90D-4AA1-9C7A-394C6172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6" y="803945"/>
            <a:ext cx="5671163" cy="3382466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8E5D5BD-40FE-4BCE-B54F-054F0CA1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4581143"/>
            <a:ext cx="8620125" cy="20574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4699ED5-C5CC-459C-A6FB-109BB43093AD}"/>
              </a:ext>
            </a:extLst>
          </p:cNvPr>
          <p:cNvSpPr txBox="1">
            <a:spLocks/>
          </p:cNvSpPr>
          <p:nvPr/>
        </p:nvSpPr>
        <p:spPr>
          <a:xfrm>
            <a:off x="6323683" y="4139588"/>
            <a:ext cx="5106318" cy="44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Ecco un estratto dei requisiti non funzionali</a:t>
            </a:r>
          </a:p>
        </p:txBody>
      </p:sp>
    </p:spTree>
    <p:extLst>
      <p:ext uri="{BB962C8B-B14F-4D97-AF65-F5344CB8AC3E}">
        <p14:creationId xmlns:p14="http://schemas.microsoft.com/office/powerpoint/2010/main" val="7876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34617" y="2028458"/>
            <a:ext cx="5021059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Activity </a:t>
            </a:r>
            <a:r>
              <a:rPr lang="it-IT" dirty="0" err="1">
                <a:solidFill>
                  <a:srgbClr val="F8B323"/>
                </a:solidFill>
              </a:rPr>
              <a:t>diagram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4" name="image33.jpg">
            <a:extLst>
              <a:ext uri="{FF2B5EF4-FFF2-40B4-BE49-F238E27FC236}">
                <a16:creationId xmlns:a16="http://schemas.microsoft.com/office/drawing/2014/main" id="{72971214-EF60-4F8C-9920-3BFE5D1F115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92392" y="60896"/>
            <a:ext cx="5644085" cy="6796454"/>
          </a:xfrm>
          <a:prstGeom prst="rect">
            <a:avLst/>
          </a:prstGeom>
          <a:ln/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3D8302A-2AC6-4BB4-A736-2AABE913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1" y="60896"/>
            <a:ext cx="2530861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Abbiamo ritenuto opportuno sviluppare un activity </a:t>
            </a:r>
            <a:r>
              <a:rPr lang="it-IT" dirty="0" err="1"/>
              <a:t>diagram</a:t>
            </a:r>
            <a:r>
              <a:rPr lang="it-IT" dirty="0"/>
              <a:t> relativo all’operazione più importante del sistema, ovvero l’acquisto</a:t>
            </a:r>
          </a:p>
        </p:txBody>
      </p:sp>
    </p:spTree>
    <p:extLst>
      <p:ext uri="{BB962C8B-B14F-4D97-AF65-F5344CB8AC3E}">
        <p14:creationId xmlns:p14="http://schemas.microsoft.com/office/powerpoint/2010/main" val="22368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31283" y="1725122"/>
            <a:ext cx="44143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Use case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 case model a diversi livelli di astrazione</a:t>
            </a:r>
          </a:p>
        </p:txBody>
      </p:sp>
    </p:spTree>
    <p:extLst>
      <p:ext uri="{BB962C8B-B14F-4D97-AF65-F5344CB8AC3E}">
        <p14:creationId xmlns:p14="http://schemas.microsoft.com/office/powerpoint/2010/main" val="11702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09126" y="3009125"/>
            <a:ext cx="6770076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use case pt1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1A01F2B-2A05-4D59-9201-13140C3E8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15" y="131194"/>
            <a:ext cx="7683969" cy="66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1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09126" y="3009125"/>
            <a:ext cx="6770076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use case pt2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28A15AE-B5DA-4944-B501-9C8D6743B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78" y="72762"/>
            <a:ext cx="7267644" cy="66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8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20098" y="2530276"/>
            <a:ext cx="5812372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Modello ad oggetti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3A821D78-CE08-4B14-9585-4DCF93A62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82462"/>
              </p:ext>
            </p:extLst>
          </p:nvPr>
        </p:nvGraphicFramePr>
        <p:xfrm>
          <a:off x="1375014" y="321249"/>
          <a:ext cx="10112350" cy="5842159"/>
        </p:xfrm>
        <a:graphic>
          <a:graphicData uri="http://schemas.openxmlformats.org/drawingml/2006/table">
            <a:tbl>
              <a:tblPr bandRow="1"/>
              <a:tblGrid>
                <a:gridCol w="2986705">
                  <a:extLst>
                    <a:ext uri="{9D8B030D-6E8A-4147-A177-3AD203B41FA5}">
                      <a16:colId xmlns:a16="http://schemas.microsoft.com/office/drawing/2014/main" val="4142319615"/>
                    </a:ext>
                  </a:extLst>
                </a:gridCol>
                <a:gridCol w="1349325">
                  <a:extLst>
                    <a:ext uri="{9D8B030D-6E8A-4147-A177-3AD203B41FA5}">
                      <a16:colId xmlns:a16="http://schemas.microsoft.com/office/drawing/2014/main" val="2493896501"/>
                    </a:ext>
                  </a:extLst>
                </a:gridCol>
                <a:gridCol w="5776320">
                  <a:extLst>
                    <a:ext uri="{9D8B030D-6E8A-4147-A177-3AD203B41FA5}">
                      <a16:colId xmlns:a16="http://schemas.microsoft.com/office/drawing/2014/main" val="7314326"/>
                    </a:ext>
                  </a:extLst>
                </a:gridCol>
              </a:tblGrid>
              <a:tr h="5457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Nome Oggetto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Tipologia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Descrizione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59036"/>
                  </a:ext>
                </a:extLst>
              </a:tr>
              <a:tr h="500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ShopPage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Permette di visualizzare la pagina dello shop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93351"/>
                  </a:ext>
                </a:extLst>
              </a:tr>
              <a:tr h="444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AddProductButton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Mostra il </a:t>
                      </a: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form</a:t>
                      </a: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per aggiungere un nuovo prodotto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16705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AddProductForm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Consente all’admin di inserire le informazioni di un nuovo prodotto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443570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SendAddProductButton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Sottomette il form delle informazioni di un nuovo prodotto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479067"/>
                  </a:ext>
                </a:extLst>
              </a:tr>
              <a:tr h="444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AdministationControl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Gestisce le attività permesse all’admin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5133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ProductControl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Permette di recuperare le informazioni relative a uno o più prodotti dal database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14589"/>
                  </a:ext>
                </a:extLst>
              </a:tr>
              <a:tr h="11724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DataBase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Entity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Consente al sistema di salvare i dati della registrazione dell’utente. Permette di utilizzare le informazioni persistenti per visualizzare ed effettuare controlli sui dati immessi nel sistema.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4656"/>
                  </a:ext>
                </a:extLst>
              </a:tr>
              <a:tr h="67228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Entity</a:t>
                      </a:r>
                      <a:endParaRPr lang="it-IT" sz="1500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Consente di memorizzare informazioni relative ad un particolare libro</a:t>
                      </a: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9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776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785</Words>
  <Application>Microsoft Office PowerPoint</Application>
  <PresentationFormat>Widescreen</PresentationFormat>
  <Paragraphs>131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Garamond</vt:lpstr>
      <vt:lpstr>Gill Sans MT</vt:lpstr>
      <vt:lpstr>Impact</vt:lpstr>
      <vt:lpstr>Times New Roman</vt:lpstr>
      <vt:lpstr>Badge</vt:lpstr>
      <vt:lpstr>DodO.NET</vt:lpstr>
      <vt:lpstr>Team</vt:lpstr>
      <vt:lpstr>introduzione</vt:lpstr>
      <vt:lpstr>Requisiti  funzionali e non</vt:lpstr>
      <vt:lpstr>Activity diagram</vt:lpstr>
      <vt:lpstr>Use case model</vt:lpstr>
      <vt:lpstr>use case pt1</vt:lpstr>
      <vt:lpstr>use case pt2</vt:lpstr>
      <vt:lpstr>Modello ad oggetti</vt:lpstr>
      <vt:lpstr>Sequence diagram</vt:lpstr>
      <vt:lpstr>Statechart</vt:lpstr>
      <vt:lpstr>Design goal</vt:lpstr>
      <vt:lpstr>Architettura</vt:lpstr>
      <vt:lpstr>Scelte di design</vt:lpstr>
      <vt:lpstr>Test case</vt:lpstr>
      <vt:lpstr>Matrice di tracciabilità</vt:lpstr>
      <vt:lpstr>retrospective</vt:lpstr>
      <vt:lpstr>Powered by</vt:lpstr>
      <vt:lpstr>Presentazione standard di PowerPoint</vt:lpstr>
      <vt:lpstr>Utenza</vt:lpstr>
      <vt:lpstr>DIAGRAMMA DELLE ATTIVITà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DodO.NET</dc:title>
  <dc:creator>Simone Farina</dc:creator>
  <cp:lastModifiedBy>Simone Farina</cp:lastModifiedBy>
  <cp:revision>23</cp:revision>
  <dcterms:created xsi:type="dcterms:W3CDTF">2021-12-09T10:14:25Z</dcterms:created>
  <dcterms:modified xsi:type="dcterms:W3CDTF">2021-12-12T16:17:36Z</dcterms:modified>
</cp:coreProperties>
</file>