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2"/>
  </p:notesMasterIdLst>
  <p:sldIdLst>
    <p:sldId id="257" r:id="rId2"/>
    <p:sldId id="263" r:id="rId3"/>
    <p:sldId id="264" r:id="rId4"/>
    <p:sldId id="265" r:id="rId5"/>
    <p:sldId id="262" r:id="rId6"/>
    <p:sldId id="266" r:id="rId7"/>
    <p:sldId id="271" r:id="rId8"/>
    <p:sldId id="272" r:id="rId9"/>
    <p:sldId id="274" r:id="rId10"/>
    <p:sldId id="278" r:id="rId11"/>
    <p:sldId id="279" r:id="rId12"/>
    <p:sldId id="276" r:id="rId13"/>
    <p:sldId id="267" r:id="rId14"/>
    <p:sldId id="277" r:id="rId15"/>
    <p:sldId id="268" r:id="rId16"/>
    <p:sldId id="270" r:id="rId17"/>
    <p:sldId id="269" r:id="rId18"/>
    <p:sldId id="275" r:id="rId19"/>
    <p:sldId id="259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  <a:srgbClr val="FEF2E8"/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19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6AE3-6C4F-4985-8BF4-D339751B5499}" type="datetimeFigureOut">
              <a:rPr lang="it-IT" smtClean="0"/>
              <a:t>17/12/2021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FEA67-AF46-4217-ABD9-0D7F7D1C290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169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627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75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926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793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74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99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23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460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908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700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 dirty="0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928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December 17,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2FACF8-D4EE-4036-A09B-16FF904F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it-IT" sz="7200" dirty="0"/>
              <a:t>DodO.NET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E39E77B-B2F3-407D-B9BA-7708FB99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1091"/>
            <a:ext cx="4964065" cy="5056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NC08</a:t>
            </a: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Alfonso Cuomo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Simone Farina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E291C56-0B8E-40FF-AA22-4A3D1B697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93" y="1619391"/>
            <a:ext cx="303859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8927" y="1692771"/>
            <a:ext cx="43496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  pt.2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8626"/>
            <a:ext cx="10178322" cy="8922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Test Case ( TC_16_16) : Inserimento Prodotto Nel Sistema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3080B49-0E47-4246-8FB6-62118FCD1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16558"/>
              </p:ext>
            </p:extLst>
          </p:nvPr>
        </p:nvGraphicFramePr>
        <p:xfrm>
          <a:off x="1136033" y="811054"/>
          <a:ext cx="5810250" cy="296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111474446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649924254"/>
                    </a:ext>
                  </a:extLst>
                </a:gridCol>
              </a:tblGrid>
              <a:tr h="35625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Parametro: Descrizione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Formato: [ 0-9 A-Z </a:t>
                      </a:r>
                      <a:r>
                        <a:rPr lang="it-IT" sz="1200" dirty="0" err="1">
                          <a:effectLst/>
                        </a:rPr>
                        <a:t>a-z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353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4367233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Lunghezza (de)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1: lunghezza == 0 [ errore]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lunghezza &gt;= 1    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 </a:t>
                      </a:r>
                      <a:r>
                        <a:rPr lang="it-IT" sz="1200" dirty="0" err="1">
                          <a:effectLst/>
                        </a:rPr>
                        <a:t>lunghezzaDEok</a:t>
                      </a:r>
                      <a:r>
                        <a:rPr lang="it-IT" sz="1200" dirty="0">
                          <a:effectLst/>
                        </a:rPr>
                        <a:t>]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067772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(sc)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lunghezzaDEok</a:t>
                      </a:r>
                      <a:r>
                        <a:rPr lang="it-IT" sz="12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formatoSCok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it-IT" sz="1200" dirty="0" err="1">
                          <a:effectLst/>
                        </a:rPr>
                        <a:t>lunghezzaSCok</a:t>
                      </a:r>
                      <a:r>
                        <a:rPr lang="it-IT" sz="1200" dirty="0">
                          <a:effectLst/>
                        </a:rPr>
                        <a:t>]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76414936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BC44D95-1FF6-4F7E-BBEA-7B0416BB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74278"/>
              </p:ext>
            </p:extLst>
          </p:nvPr>
        </p:nvGraphicFramePr>
        <p:xfrm>
          <a:off x="1136033" y="4033169"/>
          <a:ext cx="5810250" cy="2013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730264116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337704898"/>
                    </a:ext>
                  </a:extLst>
                </a:gridCol>
              </a:tblGrid>
              <a:tr h="34099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Parametro: Copertina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Formato: [ .jpeg png ] {1}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29497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15852868"/>
                  </a:ext>
                </a:extLst>
              </a:tr>
              <a:tr h="878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(pe)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formatoPEok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                                                                           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0619329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6B559C83-8BD7-4B85-99D3-720D5C22D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41309"/>
              </p:ext>
            </p:extLst>
          </p:nvPr>
        </p:nvGraphicFramePr>
        <p:xfrm>
          <a:off x="7146499" y="2083468"/>
          <a:ext cx="4634170" cy="338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697">
                  <a:extLst>
                    <a:ext uri="{9D8B030D-6E8A-4147-A177-3AD203B41FA5}">
                      <a16:colId xmlns:a16="http://schemas.microsoft.com/office/drawing/2014/main" val="3054410918"/>
                    </a:ext>
                  </a:extLst>
                </a:gridCol>
                <a:gridCol w="2347473">
                  <a:extLst>
                    <a:ext uri="{9D8B030D-6E8A-4147-A177-3AD203B41FA5}">
                      <a16:colId xmlns:a16="http://schemas.microsoft.com/office/drawing/2014/main" val="3721459296"/>
                    </a:ext>
                  </a:extLst>
                </a:gridCol>
              </a:tblGrid>
              <a:tr h="35923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Parametro: Prezzo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Formato: [ 0-9 ]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3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4651576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Lunghezza (pr)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1: lunghezza == 0 [ errore]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2: lunghezza &gt;= 1                                                                   [property  lunghezzaPRok]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7215138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(zo)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lunghezzaPRok</a:t>
                      </a:r>
                      <a:r>
                        <a:rPr lang="it-IT" sz="12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formatoZOok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1200" dirty="0" err="1">
                          <a:effectLst/>
                        </a:rPr>
                        <a:t>lunghezzaPRok</a:t>
                      </a:r>
                      <a:r>
                        <a:rPr lang="it-IT" sz="1200" dirty="0">
                          <a:effectLst/>
                        </a:rPr>
                        <a:t>]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3623614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7F86071-9196-4CD1-B82F-68516B94ABF5}"/>
              </a:ext>
            </a:extLst>
          </p:cNvPr>
          <p:cNvSpPr txBox="1">
            <a:spLocks/>
          </p:cNvSpPr>
          <p:nvPr/>
        </p:nvSpPr>
        <p:spPr>
          <a:xfrm rot="16200000">
            <a:off x="11043378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TP-TCS</a:t>
            </a:r>
          </a:p>
        </p:txBody>
      </p:sp>
    </p:spTree>
    <p:extLst>
      <p:ext uri="{BB962C8B-B14F-4D97-AF65-F5344CB8AC3E}">
        <p14:creationId xmlns:p14="http://schemas.microsoft.com/office/powerpoint/2010/main" val="154670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8927" y="1692771"/>
            <a:ext cx="43496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  pt.3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8626"/>
            <a:ext cx="10178322" cy="8922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Test Case ( TC_16_16) : Inserimento Prodotto Nel Sistema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F456CD25-FB93-4DFA-BF6B-57B8EBE9C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24032"/>
              </p:ext>
            </p:extLst>
          </p:nvPr>
        </p:nvGraphicFramePr>
        <p:xfrm>
          <a:off x="1666875" y="654728"/>
          <a:ext cx="8296276" cy="60293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2765">
                  <a:extLst>
                    <a:ext uri="{9D8B030D-6E8A-4147-A177-3AD203B41FA5}">
                      <a16:colId xmlns:a16="http://schemas.microsoft.com/office/drawing/2014/main" val="160827997"/>
                    </a:ext>
                  </a:extLst>
                </a:gridCol>
                <a:gridCol w="5635440">
                  <a:extLst>
                    <a:ext uri="{9D8B030D-6E8A-4147-A177-3AD203B41FA5}">
                      <a16:colId xmlns:a16="http://schemas.microsoft.com/office/drawing/2014/main" val="2397001375"/>
                    </a:ext>
                  </a:extLst>
                </a:gridCol>
                <a:gridCol w="1368071">
                  <a:extLst>
                    <a:ext uri="{9D8B030D-6E8A-4147-A177-3AD203B41FA5}">
                      <a16:colId xmlns:a16="http://schemas.microsoft.com/office/drawing/2014/main" val="2595656813"/>
                    </a:ext>
                  </a:extLst>
                </a:gridCol>
              </a:tblGrid>
              <a:tr h="200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Codice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Combinazione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Esito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426094469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TC_16.16_01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is1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76899450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is3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531531390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TC_16.16_03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376615728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TC_16.16_04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88240525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TC_16.16_05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760596412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TC_16.16_06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1144209458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TC_16.16_07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to1 au1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850766270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TC_16.16_08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to1 au2 re2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285120475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TC_16.16_09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to1 au2 re1 ge1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5652328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TC_16.16_10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ti2 to1 au2 re1 ge2 ne2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63381879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TC_16.16_11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ti2 to1 au2 re1 ge2 ne1 de1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336071126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1704409339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TC_16.16_13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sc1 pr1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323157124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TC_16.16_14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ti2 to1 au2 re1 ge2 ne1 de2 sc1 pr2 zo2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99418647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TC_16.16_15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sc1 pr2  zo1 pe2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139121867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TC_16.16_16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sc1 pr2 zo1pe1 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aggiornato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444070923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3D143636-345E-49CC-B372-E86A0C8E28D3}"/>
              </a:ext>
            </a:extLst>
          </p:cNvPr>
          <p:cNvSpPr txBox="1">
            <a:spLocks/>
          </p:cNvSpPr>
          <p:nvPr/>
        </p:nvSpPr>
        <p:spPr>
          <a:xfrm rot="16200000">
            <a:off x="11043378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TP-TCS</a:t>
            </a:r>
          </a:p>
        </p:txBody>
      </p:sp>
    </p:spTree>
    <p:extLst>
      <p:ext uri="{BB962C8B-B14F-4D97-AF65-F5344CB8AC3E}">
        <p14:creationId xmlns:p14="http://schemas.microsoft.com/office/powerpoint/2010/main" val="19020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53082" y="3053088"/>
            <a:ext cx="6858001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retrospective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360F493-BC18-4B24-B636-337453F09B56}"/>
              </a:ext>
            </a:extLst>
          </p:cNvPr>
          <p:cNvSpPr/>
          <p:nvPr/>
        </p:nvSpPr>
        <p:spPr>
          <a:xfrm>
            <a:off x="1176264" y="203333"/>
            <a:ext cx="2092751" cy="5184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START DOING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8CD7DDD-842E-470C-A251-77C3D4259971}"/>
              </a:ext>
            </a:extLst>
          </p:cNvPr>
          <p:cNvSpPr/>
          <p:nvPr/>
        </p:nvSpPr>
        <p:spPr>
          <a:xfrm>
            <a:off x="1176263" y="896202"/>
            <a:ext cx="2092751" cy="5184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STOP DOING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F57BA1CC-7247-4870-A33B-FD478BF8D9D3}"/>
              </a:ext>
            </a:extLst>
          </p:cNvPr>
          <p:cNvSpPr/>
          <p:nvPr/>
        </p:nvSpPr>
        <p:spPr>
          <a:xfrm>
            <a:off x="1176263" y="1589071"/>
            <a:ext cx="2092751" cy="5184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CONTINUE DOING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A55D6EC-A49C-4C20-8F18-860944DC0F97}"/>
              </a:ext>
            </a:extLst>
          </p:cNvPr>
          <p:cNvSpPr/>
          <p:nvPr/>
        </p:nvSpPr>
        <p:spPr>
          <a:xfrm>
            <a:off x="3510968" y="203333"/>
            <a:ext cx="8022726" cy="5184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Essere più puntuali nei meeting, specialmente la mattina.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83BF7D5-3D8C-47A7-BD65-02169B7DC585}"/>
              </a:ext>
            </a:extLst>
          </p:cNvPr>
          <p:cNvSpPr/>
          <p:nvPr/>
        </p:nvSpPr>
        <p:spPr>
          <a:xfrm>
            <a:off x="3510968" y="896202"/>
            <a:ext cx="8022726" cy="5184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Soffermarsi troppo tempo su dettagli superflui o non necessari al completamento del progetto.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4532E13-D493-46D7-AF4B-2DC2BDDC5AFA}"/>
              </a:ext>
            </a:extLst>
          </p:cNvPr>
          <p:cNvSpPr/>
          <p:nvPr/>
        </p:nvSpPr>
        <p:spPr>
          <a:xfrm>
            <a:off x="3510968" y="1589071"/>
            <a:ext cx="8022726" cy="5184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Continuare a mantenere un ritmo costante nello svolgimento dei task più importanti.</a:t>
            </a:r>
          </a:p>
        </p:txBody>
      </p:sp>
      <p:pic>
        <p:nvPicPr>
          <p:cNvPr id="11" name="Immagine 10" descr="Immagine che contiene albero, pianta, giallo&#10;&#10;Descrizione generata automaticamente">
            <a:extLst>
              <a:ext uri="{FF2B5EF4-FFF2-40B4-BE49-F238E27FC236}">
                <a16:creationId xmlns:a16="http://schemas.microsoft.com/office/drawing/2014/main" id="{C579EACA-3271-4C90-8E4D-95DB4B07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2358" y="4215156"/>
            <a:ext cx="1580658" cy="2107545"/>
          </a:xfrm>
          <a:prstGeom prst="rect">
            <a:avLst/>
          </a:prstGeom>
        </p:spPr>
      </p:pic>
      <p:sp>
        <p:nvSpPr>
          <p:cNvPr id="15" name="Fumetto: ovale 14">
            <a:extLst>
              <a:ext uri="{FF2B5EF4-FFF2-40B4-BE49-F238E27FC236}">
                <a16:creationId xmlns:a16="http://schemas.microsoft.com/office/drawing/2014/main" id="{C6A1A388-242A-47A2-A05A-FECBA35FAF6B}"/>
              </a:ext>
            </a:extLst>
          </p:cNvPr>
          <p:cNvSpPr/>
          <p:nvPr/>
        </p:nvSpPr>
        <p:spPr>
          <a:xfrm flipH="1">
            <a:off x="5938565" y="4408064"/>
            <a:ext cx="2639505" cy="1423447"/>
          </a:xfrm>
          <a:prstGeom prst="wedgeEllipseCallout">
            <a:avLst>
              <a:gd name="adj1" fmla="val -69047"/>
              <a:gd name="adj2" fmla="val 2897"/>
            </a:avLst>
          </a:prstGeom>
          <a:ln>
            <a:solidFill>
              <a:srgbClr val="F8B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04A8EF-D103-4A70-BB4F-BBE300340A9E}"/>
              </a:ext>
            </a:extLst>
          </p:cNvPr>
          <p:cNvSpPr txBox="1"/>
          <p:nvPr/>
        </p:nvSpPr>
        <p:spPr>
          <a:xfrm>
            <a:off x="6167887" y="4692770"/>
            <a:ext cx="2410183" cy="842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Unterstandable, have a great day.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3964645-01F3-4873-8542-7FAC3069E499}"/>
              </a:ext>
            </a:extLst>
          </p:cNvPr>
          <p:cNvSpPr txBox="1"/>
          <p:nvPr/>
        </p:nvSpPr>
        <p:spPr>
          <a:xfrm>
            <a:off x="9338817" y="5737926"/>
            <a:ext cx="149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Il ragazzo che fa sempre tardi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C27445A-41BB-4DE6-A7B9-29E6EBBA69F2}"/>
              </a:ext>
            </a:extLst>
          </p:cNvPr>
          <p:cNvSpPr txBox="1"/>
          <p:nvPr/>
        </p:nvSpPr>
        <p:spPr>
          <a:xfrm>
            <a:off x="1176263" y="6037055"/>
            <a:ext cx="1915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THE END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EB197FA-5186-4CC2-91BE-1A53C0CB92CF}"/>
              </a:ext>
            </a:extLst>
          </p:cNvPr>
          <p:cNvSpPr txBox="1"/>
          <p:nvPr/>
        </p:nvSpPr>
        <p:spPr>
          <a:xfrm>
            <a:off x="1282044" y="6491025"/>
            <a:ext cx="2705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BACKUP SLIDES </a:t>
            </a:r>
            <a:r>
              <a:rPr lang="it-IT" sz="105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AHEAD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218891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09126" y="3009125"/>
            <a:ext cx="6770076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use case pt1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1A01F2B-2A05-4D59-9201-13140C3E8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15" y="131194"/>
            <a:ext cx="7683969" cy="6638881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77C6FAE9-E454-4E14-B912-392FACD497F3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111831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09126" y="3009125"/>
            <a:ext cx="6770076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use case pt2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28A15AE-B5DA-4944-B501-9C8D6743B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78" y="72762"/>
            <a:ext cx="7267644" cy="6697313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7FEF753D-D0E7-4E13-9548-63BF015345E0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264788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20098" y="2530276"/>
            <a:ext cx="5812372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Modello ad oggetti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3A821D78-CE08-4B14-9585-4DCF93A62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00742"/>
              </p:ext>
            </p:extLst>
          </p:nvPr>
        </p:nvGraphicFramePr>
        <p:xfrm>
          <a:off x="1375014" y="321249"/>
          <a:ext cx="10112350" cy="5842159"/>
        </p:xfrm>
        <a:graphic>
          <a:graphicData uri="http://schemas.openxmlformats.org/drawingml/2006/table">
            <a:tbl>
              <a:tblPr bandRow="1"/>
              <a:tblGrid>
                <a:gridCol w="2986705">
                  <a:extLst>
                    <a:ext uri="{9D8B030D-6E8A-4147-A177-3AD203B41FA5}">
                      <a16:colId xmlns:a16="http://schemas.microsoft.com/office/drawing/2014/main" val="4142319615"/>
                    </a:ext>
                  </a:extLst>
                </a:gridCol>
                <a:gridCol w="1349325">
                  <a:extLst>
                    <a:ext uri="{9D8B030D-6E8A-4147-A177-3AD203B41FA5}">
                      <a16:colId xmlns:a16="http://schemas.microsoft.com/office/drawing/2014/main" val="2493896501"/>
                    </a:ext>
                  </a:extLst>
                </a:gridCol>
                <a:gridCol w="5776320">
                  <a:extLst>
                    <a:ext uri="{9D8B030D-6E8A-4147-A177-3AD203B41FA5}">
                      <a16:colId xmlns:a16="http://schemas.microsoft.com/office/drawing/2014/main" val="7314326"/>
                    </a:ext>
                  </a:extLst>
                </a:gridCol>
              </a:tblGrid>
              <a:tr h="5457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Nome Oggetto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Tipologia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Descrizione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59036"/>
                  </a:ext>
                </a:extLst>
              </a:tr>
              <a:tr h="500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ShopPage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Permette di visualizzare la pagina dello shop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93351"/>
                  </a:ext>
                </a:extLst>
              </a:tr>
              <a:tr h="4447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AddProductButton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Mostra il form per aggiungere un nuovo prodotto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16705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AddProductForm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Consente all’admin di inserire le informazioni di un nuovo prodotto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443570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SendAddProductButton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Sottomette il form delle informazioni di un nuovo prodotto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479067"/>
                  </a:ext>
                </a:extLst>
              </a:tr>
              <a:tr h="4447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AdministationControl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Control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Gestisce le attività permesse all’admin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5133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ProductControl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Control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Permette di recuperare le informazioni relative a uno o più prodotti dal database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14589"/>
                  </a:ext>
                </a:extLst>
              </a:tr>
              <a:tr h="11724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DataBase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Entity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Consente al sistema di salvare i dati della registrazione dell’utente. Permette di utilizzare le informazioni persistenti per visualizzare ed effettuare controlli sui dati immessi nel sistema.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4656"/>
                  </a:ext>
                </a:extLst>
              </a:tr>
              <a:tr h="67228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Entity</a:t>
                      </a: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Consente di memorizzare informazioni relative ad un particolare libro</a:t>
                      </a: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93385"/>
                  </a:ext>
                </a:extLst>
              </a:tr>
            </a:tbl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5D7B2E24-40A5-4AE4-A480-79CBE0388744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280087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725" y="1219566"/>
            <a:ext cx="3403280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Statechart</a:t>
            </a:r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DE801A2-2456-4E8D-ACCA-E0A9550221E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2139" y="371298"/>
            <a:ext cx="5985462" cy="6221760"/>
          </a:xfrm>
          <a:prstGeom prst="rect">
            <a:avLst/>
          </a:prstGeom>
          <a:ln/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A883A44-0EC7-48B0-8DB0-798A0A4C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393" y="10814"/>
            <a:ext cx="2775199" cy="72096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Statechart: Prodotto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9E11DBEE-8CFA-45C2-A23E-89558C8DA1D2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177127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90757" y="2890759"/>
            <a:ext cx="6533338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solidFill>
                  <a:srgbClr val="F8B323"/>
                </a:solidFill>
              </a:rPr>
              <a:t>Sequence</a:t>
            </a:r>
            <a:r>
              <a:rPr lang="it-IT" dirty="0">
                <a:solidFill>
                  <a:srgbClr val="F8B323"/>
                </a:solidFill>
              </a:rPr>
              <a:t> </a:t>
            </a:r>
            <a:r>
              <a:rPr lang="it-IT" dirty="0" err="1">
                <a:solidFill>
                  <a:srgbClr val="F8B323"/>
                </a:solidFill>
              </a:rPr>
              <a:t>diagram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704498A1-FB6E-4B3B-A9CD-3C9B6B58BC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96462" y="575568"/>
            <a:ext cx="10395536" cy="5706863"/>
          </a:xfrm>
          <a:prstGeom prst="rect">
            <a:avLst/>
          </a:prstGeom>
          <a:ln/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DB7DD44E-7106-48B5-B702-2156D02D7E7D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328580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106164" y="3000007"/>
            <a:ext cx="6964165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Matrice di tracciabilità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535E7A-1478-4BC7-9D6D-A34FC9606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" t="20555" r="2266" b="45972"/>
          <a:stretch/>
        </p:blipFill>
        <p:spPr>
          <a:xfrm>
            <a:off x="937942" y="2281237"/>
            <a:ext cx="10882583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1A505D-1B64-4C79-9191-F829D68A3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924" y="448409"/>
            <a:ext cx="10178322" cy="58380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Dodo.net è una piattaforma web in cui viene digitalizzato l’inventario della libraria Dodo per fornirli ai suoi clienti. </a:t>
            </a:r>
          </a:p>
          <a:p>
            <a:pPr marL="0" indent="0">
              <a:buNone/>
            </a:pPr>
            <a:r>
              <a:rPr lang="it-IT" dirty="0"/>
              <a:t>Dodo.net nasce quindi con lo scopo di poter offrire ausilio a coloro che sono coinvolti nell’acquisto di libri.</a:t>
            </a:r>
          </a:p>
          <a:p>
            <a:pPr marL="0" indent="0">
              <a:buNone/>
            </a:pPr>
            <a:r>
              <a:rPr lang="it-IT" dirty="0"/>
              <a:t>				  Il libraio più accedere all’inventario digitale tramite un 			    	  sistema di login inserendo i propri dati.</a:t>
            </a:r>
          </a:p>
          <a:p>
            <a:pPr marL="0" indent="0">
              <a:buNone/>
            </a:pPr>
            <a:r>
              <a:rPr lang="it-IT" dirty="0"/>
              <a:t>			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dirty="0"/>
              <a:t>Una volta autenticato, il libraio più accedere alla sezione</a:t>
            </a:r>
          </a:p>
          <a:p>
            <a:pPr marL="0" indent="0">
              <a:buNone/>
            </a:pPr>
            <a:r>
              <a:rPr lang="it-IT" dirty="0"/>
              <a:t>«Aggiungi libro» per poter aggiungere un nuovo libro nel</a:t>
            </a:r>
          </a:p>
          <a:p>
            <a:pPr marL="0" indent="0">
              <a:buNone/>
            </a:pPr>
            <a:r>
              <a:rPr lang="it-IT" dirty="0"/>
              <a:t>Sistema.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68A55D09-408B-4772-85DE-3C8A95B6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53"/>
            <a:ext cx="745829" cy="7897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44F644F-342B-4E7E-AAF0-3264DF16D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06" y="4523413"/>
            <a:ext cx="4083274" cy="2051845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DED3B4-2675-4F81-ABEA-6A0C13DF2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03" y="2075944"/>
            <a:ext cx="3811540" cy="19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1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06130" y="197747"/>
            <a:ext cx="1764084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1CE17-6933-436C-90FD-FA90536CF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4" r="21226" b="14525"/>
          <a:stretch/>
        </p:blipFill>
        <p:spPr>
          <a:xfrm rot="16200000">
            <a:off x="1642252" y="1559669"/>
            <a:ext cx="3156087" cy="234103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976363-663B-4BB9-9EFA-B8098E3A2718}"/>
              </a:ext>
            </a:extLst>
          </p:cNvPr>
          <p:cNvSpPr txBox="1"/>
          <p:nvPr/>
        </p:nvSpPr>
        <p:spPr>
          <a:xfrm>
            <a:off x="1831843" y="4415568"/>
            <a:ext cx="27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Farina Simone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Matricola: 0512106049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CE78B6-2968-4BC4-A9A5-86BB21041EF9}"/>
              </a:ext>
            </a:extLst>
          </p:cNvPr>
          <p:cNvSpPr txBox="1"/>
          <p:nvPr/>
        </p:nvSpPr>
        <p:spPr>
          <a:xfrm>
            <a:off x="7004651" y="4415568"/>
            <a:ext cx="27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Cuomo Alfonso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Matricola: 0512105143</a:t>
            </a:r>
          </a:p>
        </p:txBody>
      </p:sp>
      <p:pic>
        <p:nvPicPr>
          <p:cNvPr id="4" name="Immagine 3" descr="Immagine che contiene persona, uomo, finestra, interni&#10;&#10;Descrizione generata automaticamente">
            <a:extLst>
              <a:ext uri="{FF2B5EF4-FFF2-40B4-BE49-F238E27FC236}">
                <a16:creationId xmlns:a16="http://schemas.microsoft.com/office/drawing/2014/main" id="{576627EC-0EB9-475F-BE18-19F304D4F7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" b="3892"/>
          <a:stretch/>
        </p:blipFill>
        <p:spPr>
          <a:xfrm>
            <a:off x="7439394" y="1152144"/>
            <a:ext cx="1907418" cy="31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AD424-704B-4D60-AB3C-BF9AAF16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29681" y="1112595"/>
            <a:ext cx="4170067" cy="8922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8B323"/>
                </a:solidFill>
              </a:rPr>
              <a:t>Powered by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3BF721-FC1C-4653-961D-66D4BD49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6" y="4816369"/>
            <a:ext cx="2806526" cy="14525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E7A82BD-13B9-4967-B25A-10BD88C5D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138"/>
          <a:stretch/>
        </p:blipFill>
        <p:spPr>
          <a:xfrm>
            <a:off x="7658100" y="347233"/>
            <a:ext cx="3692769" cy="13585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6DD087-4BC5-42F6-A70E-16FFEE719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85" y="2465576"/>
            <a:ext cx="2180492" cy="21804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714BE03-4749-4B46-BF0B-1DD7EF6B5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17" y="1099039"/>
            <a:ext cx="2532184" cy="15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63118" y="1456960"/>
            <a:ext cx="3878061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62" y="2611317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Dodo.net è una piattaforma web in cui viene digitalizzato l’inventario della libraria Dodo per fornirli ai suoi clienti. </a:t>
            </a:r>
          </a:p>
          <a:p>
            <a:pPr marL="0" indent="0">
              <a:buNone/>
            </a:pPr>
            <a:r>
              <a:rPr lang="it-IT" dirty="0"/>
              <a:t>Dodo.net nasce quindi con lo scopo di poter offrire ausilio a coloro che sono coinvolti nell’acquisto di libri.</a:t>
            </a:r>
          </a:p>
        </p:txBody>
      </p:sp>
    </p:spTree>
    <p:extLst>
      <p:ext uri="{BB962C8B-B14F-4D97-AF65-F5344CB8AC3E}">
        <p14:creationId xmlns:p14="http://schemas.microsoft.com/office/powerpoint/2010/main" val="345629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34617" y="2028458"/>
            <a:ext cx="5021059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Activity </a:t>
            </a:r>
            <a:r>
              <a:rPr lang="it-IT" dirty="0" err="1">
                <a:solidFill>
                  <a:srgbClr val="F8B323"/>
                </a:solidFill>
              </a:rPr>
              <a:t>diagram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4" name="image33.jpg">
            <a:extLst>
              <a:ext uri="{FF2B5EF4-FFF2-40B4-BE49-F238E27FC236}">
                <a16:creationId xmlns:a16="http://schemas.microsoft.com/office/drawing/2014/main" id="{72971214-EF60-4F8C-9920-3BFE5D1F115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92392" y="60896"/>
            <a:ext cx="5644085" cy="6796454"/>
          </a:xfrm>
          <a:prstGeom prst="rect">
            <a:avLst/>
          </a:prstGeom>
          <a:ln/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3D8302A-2AC6-4BB4-A736-2AABE913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31" y="60896"/>
            <a:ext cx="2530861" cy="3593591"/>
          </a:xfrm>
        </p:spPr>
        <p:txBody>
          <a:bodyPr/>
          <a:lstStyle/>
          <a:p>
            <a:r>
              <a:rPr lang="it-IT" dirty="0"/>
              <a:t>Abbiamo ritenuto opportuno sviluppare un activity </a:t>
            </a:r>
            <a:r>
              <a:rPr lang="it-IT" dirty="0" err="1"/>
              <a:t>diagram</a:t>
            </a:r>
            <a:r>
              <a:rPr lang="it-IT" dirty="0"/>
              <a:t> relativo all’operazione più importante del sistema, ovvero l’acquisto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52BD1A9B-5370-4E04-99FE-01BF400C010B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22368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61576-B29C-461F-A307-A42875D9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17885" y="2499707"/>
            <a:ext cx="6013704" cy="746066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8B323"/>
                </a:solidFill>
              </a:rPr>
              <a:t>Requisiti  funzionali e non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EC84C-CB9A-4BAF-A1EB-16BA3218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914" y="339476"/>
            <a:ext cx="4388958" cy="44155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Ecco un estratto dei requisiti funzionali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8169DA7-D90D-4AA1-9C7A-394C6172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6" y="803945"/>
            <a:ext cx="5671163" cy="3382466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8E5D5BD-40FE-4BCE-B54F-054F0CA1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4581143"/>
            <a:ext cx="8620125" cy="20574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4699ED5-C5CC-459C-A6FB-109BB43093AD}"/>
              </a:ext>
            </a:extLst>
          </p:cNvPr>
          <p:cNvSpPr txBox="1">
            <a:spLocks/>
          </p:cNvSpPr>
          <p:nvPr/>
        </p:nvSpPr>
        <p:spPr>
          <a:xfrm>
            <a:off x="6323683" y="4139588"/>
            <a:ext cx="5106318" cy="44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Ecco un estratto dei requisiti non funzionali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EB44BDCD-1FCD-448C-B9C9-9FCD3EB5ED96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78762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31283" y="1725122"/>
            <a:ext cx="44143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Use case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706" y="154817"/>
            <a:ext cx="4207931" cy="116502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 esempio di </a:t>
            </a:r>
            <a:r>
              <a:rPr lang="it-IT" b="1" dirty="0"/>
              <a:t>Use Case </a:t>
            </a:r>
            <a:r>
              <a:rPr lang="it-IT" b="1" dirty="0" err="1"/>
              <a:t>Diagram</a:t>
            </a:r>
            <a:r>
              <a:rPr lang="it-IT" b="1" dirty="0"/>
              <a:t> </a:t>
            </a:r>
            <a:r>
              <a:rPr lang="it-IT" dirty="0"/>
              <a:t>relativo alle funzioni dell’ admin.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242D41-856A-4802-AD8A-95C2B7FEB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86" y="3125367"/>
            <a:ext cx="4430302" cy="28275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BA60B04-DF35-4E22-88D6-D7C9504C5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98" y="666121"/>
            <a:ext cx="5973182" cy="5286844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87A67513-D84A-4429-8C54-6F30FC5DECAA}"/>
              </a:ext>
            </a:extLst>
          </p:cNvPr>
          <p:cNvSpPr txBox="1">
            <a:spLocks/>
          </p:cNvSpPr>
          <p:nvPr/>
        </p:nvSpPr>
        <p:spPr>
          <a:xfrm rot="16200000">
            <a:off x="11032244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11702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52101" y="1245943"/>
            <a:ext cx="3456034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Design goal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36F592A-8CEB-4120-A378-DDE43308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77713"/>
              </p:ext>
            </p:extLst>
          </p:nvPr>
        </p:nvGraphicFramePr>
        <p:xfrm>
          <a:off x="3231147" y="80056"/>
          <a:ext cx="6237705" cy="6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49">
                  <a:extLst>
                    <a:ext uri="{9D8B030D-6E8A-4147-A177-3AD203B41FA5}">
                      <a16:colId xmlns:a16="http://schemas.microsoft.com/office/drawing/2014/main" val="2778121603"/>
                    </a:ext>
                  </a:extLst>
                </a:gridCol>
                <a:gridCol w="4353056">
                  <a:extLst>
                    <a:ext uri="{9D8B030D-6E8A-4147-A177-3AD203B41FA5}">
                      <a16:colId xmlns:a16="http://schemas.microsoft.com/office/drawing/2014/main" val="2964520572"/>
                    </a:ext>
                  </a:extLst>
                </a:gridCol>
              </a:tblGrid>
              <a:tr h="246808">
                <a:tc gridSpan="2"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Performance</a:t>
                      </a:r>
                    </a:p>
                  </a:txBody>
                  <a:tcPr marL="58639" marR="58639" marT="29320" marB="2932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4146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Tempo di risposta</a:t>
                      </a: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Per il requisito non funzionale (RNF-P1) il sistema deve consentire una navigazione rapida agni utenti, per cui i tempi di risposta dovranno essere minimi.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81423078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dirty="0"/>
                        <a:t>Throughput</a:t>
                      </a: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Essendo la piattaforma basata su un e-commerce sarà necessario che più utenti possano connettersi contemporaneamente al sistema.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1135556011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Affidabilità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60589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Robusto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Per facilitare gli acquisti sarà necessario guidare l’utente durante la fase di acquisto al fine di minimizzare eventuali errori involontari e stimolando l’utente a continuare ad acquistare sulla piattaforma.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4192420811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Essendo il sito installato su un server esterno sarà possibile mantenerlo operativo 24h su 24, ad eccezione per la manutenzione.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51803772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Tolleranza ai guasti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evitare un crash del sistema sarà necessario avere una cerca qualità nella tolleranza ai guasti.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5049441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evitare fuoriuscita di dati sensibili dei utenti registrati, sarà necessario utilizzare un sistema di login.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30225625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Costi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83557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Sviluppo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Si è ritenuto opportuno sviluppare il sistema sulla base di un costo complessivo di 200 ore.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450989563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Manutenzione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31426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Il sistema sarà facilmente reperibile su più browser possibili al fine di ampliare l’utenza.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4197104734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Leggibilità del codice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Il sistema adotterà uno standard per la scrittura del codice in modo da facilitare eventuali modifiche future.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668900437"/>
                  </a:ext>
                </a:extLst>
              </a:tr>
              <a:tr h="246808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Tracciabilità dei requisiti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requisiti saranno tracciabili tramite una matrice di tracciabilità.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150063128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Usabilità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175006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facilitare l’acquisto dei libri si è ritenuto opportuno digitalizzare il catalogo della libreria indipendente Dodo.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128239098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In base ai requisiti non funzionali (RNF-U1,RNF-U2, RNF-IN1) il sistema avrà un interfaccia ed un interazione facile da utilizzare per effettuare operazioni in modo semplice ed immediato.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975772692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1C6893B1-1593-4845-97BE-587AC4AA12C3}"/>
              </a:ext>
            </a:extLst>
          </p:cNvPr>
          <p:cNvSpPr txBox="1">
            <a:spLocks/>
          </p:cNvSpPr>
          <p:nvPr/>
        </p:nvSpPr>
        <p:spPr>
          <a:xfrm rot="16200000">
            <a:off x="11043378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SDD</a:t>
            </a:r>
          </a:p>
        </p:txBody>
      </p:sp>
    </p:spTree>
    <p:extLst>
      <p:ext uri="{BB962C8B-B14F-4D97-AF65-F5344CB8AC3E}">
        <p14:creationId xmlns:p14="http://schemas.microsoft.com/office/powerpoint/2010/main" val="18494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33454" y="1527297"/>
            <a:ext cx="401874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73737"/>
            <a:ext cx="10643616" cy="1883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Design Pattern MVC ( Model, Control, </a:t>
            </a:r>
            <a:r>
              <a:rPr lang="it-IT" dirty="0" err="1"/>
              <a:t>View</a:t>
            </a:r>
            <a:r>
              <a:rPr lang="it-IT" dirty="0"/>
              <a:t>) :</a:t>
            </a:r>
          </a:p>
          <a:p>
            <a:pPr marL="0" lvl="0" indent="0">
              <a:buNone/>
            </a:pPr>
            <a:r>
              <a:rPr lang="it-IT" dirty="0"/>
              <a:t>    - </a:t>
            </a: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Model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: è il </a:t>
            </a:r>
            <a:r>
              <a:rPr lang="it-IT" sz="1800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layer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che si occupa di comunicare col database;</a:t>
            </a:r>
            <a:endParaRPr lang="it-IT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    </a:t>
            </a:r>
            <a:r>
              <a:rPr lang="it-IT" sz="1800" dirty="0"/>
              <a:t>-</a:t>
            </a: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it-IT" sz="1800" i="1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View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: è il </a:t>
            </a:r>
            <a:r>
              <a:rPr lang="it-IT" sz="1800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layer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che si occupa di gestire la parte visiva del sistema che permette agli utenti di interagire con esso;</a:t>
            </a:r>
            <a:endParaRPr lang="it-IT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    </a:t>
            </a:r>
            <a:r>
              <a:rPr lang="it-IT" sz="1800" dirty="0"/>
              <a:t>- </a:t>
            </a: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Control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: è il </a:t>
            </a:r>
            <a:r>
              <a:rPr lang="it-IT" sz="1800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layer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che gestisce la logica di business del sistema. </a:t>
            </a:r>
            <a:endParaRPr lang="it-IT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7E46A3-F3D9-4697-B67B-CD128456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792224"/>
            <a:ext cx="7168896" cy="49560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FD5FCA-E123-4C30-A4D1-C838377DCEAC}"/>
              </a:ext>
            </a:extLst>
          </p:cNvPr>
          <p:cNvSpPr txBox="1"/>
          <p:nvPr/>
        </p:nvSpPr>
        <p:spPr>
          <a:xfrm>
            <a:off x="6357668" y="1411069"/>
            <a:ext cx="501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Esso ci permette di dividere facilmente gli ambiti relativi alla grafica e sicurezza.</a:t>
            </a:r>
            <a:endParaRPr lang="it-IT" dirty="0">
              <a:latin typeface="Garamond" panose="02020404030301010803" pitchFamily="18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45A94B1-8BED-4A22-A20D-8707B02448F2}"/>
              </a:ext>
            </a:extLst>
          </p:cNvPr>
          <p:cNvSpPr txBox="1">
            <a:spLocks/>
          </p:cNvSpPr>
          <p:nvPr/>
        </p:nvSpPr>
        <p:spPr>
          <a:xfrm rot="16200000">
            <a:off x="11043378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SDD</a:t>
            </a:r>
          </a:p>
        </p:txBody>
      </p:sp>
    </p:spTree>
    <p:extLst>
      <p:ext uri="{BB962C8B-B14F-4D97-AF65-F5344CB8AC3E}">
        <p14:creationId xmlns:p14="http://schemas.microsoft.com/office/powerpoint/2010/main" val="238853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8927" y="1692771"/>
            <a:ext cx="43496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  pt.1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8626"/>
            <a:ext cx="10178322" cy="8922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Test Case ( TC_16_16) : Inserimento Prodotto Nel Sistema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9577F16-43B4-41BB-82BF-250B18DC9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05809"/>
              </p:ext>
            </p:extLst>
          </p:nvPr>
        </p:nvGraphicFramePr>
        <p:xfrm>
          <a:off x="1165825" y="754600"/>
          <a:ext cx="4209086" cy="3394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6942">
                  <a:extLst>
                    <a:ext uri="{9D8B030D-6E8A-4147-A177-3AD203B41FA5}">
                      <a16:colId xmlns:a16="http://schemas.microsoft.com/office/drawing/2014/main" val="234931255"/>
                    </a:ext>
                  </a:extLst>
                </a:gridCol>
                <a:gridCol w="2132144">
                  <a:extLst>
                    <a:ext uri="{9D8B030D-6E8A-4147-A177-3AD203B41FA5}">
                      <a16:colId xmlns:a16="http://schemas.microsoft.com/office/drawing/2014/main" val="2258523980"/>
                    </a:ext>
                  </a:extLst>
                </a:gridCol>
              </a:tblGrid>
              <a:tr h="31128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Parametro: ISBN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Formato: [ 0-9 ] {13}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06300"/>
                  </a:ext>
                </a:extLst>
              </a:tr>
              <a:tr h="1869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categorie                                                     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scelte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2901793774"/>
                  </a:ext>
                </a:extLst>
              </a:tr>
              <a:tr h="808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Lunghezza (is)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1: lunghezza == 0 [ errore ]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2: lunghezza == 13                                                                 [</a:t>
                      </a:r>
                      <a:r>
                        <a:rPr lang="it-IT" sz="900" dirty="0" err="1">
                          <a:effectLst/>
                        </a:rPr>
                        <a:t>property</a:t>
                      </a:r>
                      <a:r>
                        <a:rPr lang="it-IT" sz="900" dirty="0">
                          <a:effectLst/>
                        </a:rPr>
                        <a:t>  </a:t>
                      </a:r>
                      <a:r>
                        <a:rPr lang="it-IT" sz="900" dirty="0" err="1">
                          <a:effectLst/>
                        </a:rPr>
                        <a:t>lunghezzaISok</a:t>
                      </a:r>
                      <a:r>
                        <a:rPr lang="it-IT" sz="900" dirty="0">
                          <a:effectLst/>
                        </a:rPr>
                        <a:t>]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3: lunghezza &gt; 13 [errore]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334956960"/>
                  </a:ext>
                </a:extLst>
              </a:tr>
              <a:tr h="7825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Formato (bn)                                                                                         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 1: rispetta il formato [ if lunghezzaISok]                                                               [property formatoBNok ]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                                                             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2: non rispetta il formato [ if                                                                               lunghezzaISok] [ errore ]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1706146953"/>
                  </a:ext>
                </a:extLst>
              </a:tr>
              <a:tr h="7825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Esiste (IB)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1.esiste nel </a:t>
                      </a:r>
                      <a:r>
                        <a:rPr lang="it-IT" sz="900" dirty="0" err="1">
                          <a:effectLst/>
                        </a:rPr>
                        <a:t>db</a:t>
                      </a:r>
                      <a:r>
                        <a:rPr lang="it-IT" sz="900" dirty="0">
                          <a:effectLst/>
                        </a:rPr>
                        <a:t> [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lunghezzaISok</a:t>
                      </a:r>
                      <a:r>
                        <a:rPr lang="it-IT" sz="900" dirty="0">
                          <a:effectLst/>
                        </a:rPr>
                        <a:t> and                                                         </a:t>
                      </a:r>
                      <a:r>
                        <a:rPr lang="it-IT" sz="900" dirty="0" err="1">
                          <a:effectLst/>
                        </a:rPr>
                        <a:t>formatoBNok</a:t>
                      </a:r>
                      <a:r>
                        <a:rPr lang="it-IT" sz="900" dirty="0">
                          <a:effectLst/>
                        </a:rPr>
                        <a:t>] [errore] 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2.non esiste nel </a:t>
                      </a:r>
                      <a:r>
                        <a:rPr lang="it-IT" sz="900" dirty="0" err="1">
                          <a:effectLst/>
                        </a:rPr>
                        <a:t>db</a:t>
                      </a:r>
                      <a:r>
                        <a:rPr lang="it-IT" sz="900" dirty="0">
                          <a:effectLst/>
                        </a:rPr>
                        <a:t> [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lunghezzaISok</a:t>
                      </a:r>
                      <a:r>
                        <a:rPr lang="it-IT" sz="900" dirty="0">
                          <a:effectLst/>
                        </a:rPr>
                        <a:t> and </a:t>
                      </a:r>
                      <a:r>
                        <a:rPr lang="it-IT" sz="900" dirty="0" err="1">
                          <a:effectLst/>
                        </a:rPr>
                        <a:t>formatoBNok</a:t>
                      </a:r>
                      <a:r>
                        <a:rPr lang="it-IT" sz="900" dirty="0">
                          <a:effectLst/>
                        </a:rPr>
                        <a:t>] [</a:t>
                      </a:r>
                      <a:r>
                        <a:rPr lang="it-IT" sz="900" dirty="0" err="1">
                          <a:effectLst/>
                        </a:rPr>
                        <a:t>property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esisteIBok</a:t>
                      </a:r>
                      <a:r>
                        <a:rPr lang="it-IT" sz="900" dirty="0">
                          <a:effectLst/>
                        </a:rPr>
                        <a:t>]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1682164001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699CF57-A946-4F2C-9651-760EC774C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51525"/>
              </p:ext>
            </p:extLst>
          </p:nvPr>
        </p:nvGraphicFramePr>
        <p:xfrm>
          <a:off x="5533897" y="754600"/>
          <a:ext cx="5810250" cy="287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9838">
                  <a:extLst>
                    <a:ext uri="{9D8B030D-6E8A-4147-A177-3AD203B41FA5}">
                      <a16:colId xmlns:a16="http://schemas.microsoft.com/office/drawing/2014/main" val="1580887199"/>
                    </a:ext>
                  </a:extLst>
                </a:gridCol>
                <a:gridCol w="2840412">
                  <a:extLst>
                    <a:ext uri="{9D8B030D-6E8A-4147-A177-3AD203B41FA5}">
                      <a16:colId xmlns:a16="http://schemas.microsoft.com/office/drawing/2014/main" val="437266222"/>
                    </a:ext>
                  </a:extLst>
                </a:gridCol>
              </a:tblGrid>
              <a:tr h="42593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                                        Parametro: Titolo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                                        Formato: [ 0-9 A-Z </a:t>
                      </a:r>
                      <a:r>
                        <a:rPr lang="it-IT" sz="1100" dirty="0" err="1">
                          <a:effectLst/>
                        </a:rPr>
                        <a:t>a-z</a:t>
                      </a:r>
                      <a:r>
                        <a:rPr lang="it-IT" sz="1100" dirty="0">
                          <a:effectLst/>
                        </a:rPr>
                        <a:t> ]</a:t>
                      </a:r>
                      <a:endParaRPr lang="it-I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2513" marR="82513" marT="41256" marB="41256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07058"/>
                  </a:ext>
                </a:extLst>
              </a:tr>
              <a:tr h="2894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categorie                                                     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scelte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extLst>
                  <a:ext uri="{0D108BD9-81ED-4DB2-BD59-A6C34878D82A}">
                    <a16:rowId xmlns:a16="http://schemas.microsoft.com/office/drawing/2014/main" val="1868542221"/>
                  </a:ext>
                </a:extLst>
              </a:tr>
              <a:tr h="1048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Lunghezza (ti)                                                     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1: lunghezza == 0 [ errore]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2: lunghezza &gt;= 1                                                                   [</a:t>
                      </a:r>
                      <a:r>
                        <a:rPr lang="it-IT" sz="1100" dirty="0" err="1">
                          <a:effectLst/>
                        </a:rPr>
                        <a:t>property</a:t>
                      </a:r>
                      <a:r>
                        <a:rPr lang="it-IT" sz="1100" dirty="0">
                          <a:effectLst/>
                        </a:rPr>
                        <a:t>  </a:t>
                      </a:r>
                      <a:r>
                        <a:rPr lang="it-IT" sz="1100" dirty="0" err="1">
                          <a:effectLst/>
                        </a:rPr>
                        <a:t>lunghezzaTIok</a:t>
                      </a:r>
                      <a:r>
                        <a:rPr lang="it-IT" sz="1100" dirty="0">
                          <a:effectLst/>
                        </a:rPr>
                        <a:t>]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extLst>
                  <a:ext uri="{0D108BD9-81ED-4DB2-BD59-A6C34878D82A}">
                    <a16:rowId xmlns:a16="http://schemas.microsoft.com/office/drawing/2014/main" val="2993809815"/>
                  </a:ext>
                </a:extLst>
              </a:tr>
              <a:tr h="1048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Formato (to)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1: rispetta il formato [ </a:t>
                      </a:r>
                      <a:r>
                        <a:rPr lang="it-IT" sz="1100" dirty="0" err="1">
                          <a:effectLst/>
                        </a:rPr>
                        <a:t>if</a:t>
                      </a:r>
                      <a:r>
                        <a:rPr lang="it-IT" sz="1100" dirty="0">
                          <a:effectLst/>
                        </a:rPr>
                        <a:t> </a:t>
                      </a:r>
                      <a:r>
                        <a:rPr lang="it-IT" sz="1100" dirty="0" err="1">
                          <a:effectLst/>
                        </a:rPr>
                        <a:t>lunghezzaTIok</a:t>
                      </a:r>
                      <a:r>
                        <a:rPr lang="it-IT" sz="11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100" dirty="0" err="1">
                          <a:effectLst/>
                        </a:rPr>
                        <a:t>property</a:t>
                      </a:r>
                      <a:r>
                        <a:rPr lang="it-IT" sz="1100" dirty="0">
                          <a:effectLst/>
                        </a:rPr>
                        <a:t> </a:t>
                      </a:r>
                      <a:r>
                        <a:rPr lang="it-IT" sz="1100" dirty="0" err="1">
                          <a:effectLst/>
                        </a:rPr>
                        <a:t>formatoTOok</a:t>
                      </a:r>
                      <a:r>
                        <a:rPr lang="it-IT" sz="1100" dirty="0">
                          <a:effectLst/>
                        </a:rPr>
                        <a:t> ]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                                                            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2: non rispetta il formato [ </a:t>
                      </a:r>
                      <a:r>
                        <a:rPr lang="it-IT" sz="1100" dirty="0" err="1">
                          <a:effectLst/>
                        </a:rPr>
                        <a:t>if</a:t>
                      </a:r>
                      <a:r>
                        <a:rPr lang="it-IT" sz="11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1100" dirty="0" err="1">
                          <a:effectLst/>
                        </a:rPr>
                        <a:t>lunghezzaTIok</a:t>
                      </a:r>
                      <a:r>
                        <a:rPr lang="it-IT" sz="1100" dirty="0">
                          <a:effectLst/>
                        </a:rPr>
                        <a:t>] [ errore ]  </a:t>
                      </a:r>
                      <a:endParaRPr lang="it-I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extLst>
                  <a:ext uri="{0D108BD9-81ED-4DB2-BD59-A6C34878D82A}">
                    <a16:rowId xmlns:a16="http://schemas.microsoft.com/office/drawing/2014/main" val="3371494339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8FCACC0-F0F5-4C3B-B2B7-3CD10FE8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75772"/>
              </p:ext>
            </p:extLst>
          </p:nvPr>
        </p:nvGraphicFramePr>
        <p:xfrm>
          <a:off x="1165826" y="4341182"/>
          <a:ext cx="4209085" cy="2400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6942">
                  <a:extLst>
                    <a:ext uri="{9D8B030D-6E8A-4147-A177-3AD203B41FA5}">
                      <a16:colId xmlns:a16="http://schemas.microsoft.com/office/drawing/2014/main" val="1554976484"/>
                    </a:ext>
                  </a:extLst>
                </a:gridCol>
                <a:gridCol w="2132143">
                  <a:extLst>
                    <a:ext uri="{9D8B030D-6E8A-4147-A177-3AD203B41FA5}">
                      <a16:colId xmlns:a16="http://schemas.microsoft.com/office/drawing/2014/main" val="881798473"/>
                    </a:ext>
                  </a:extLst>
                </a:gridCol>
              </a:tblGrid>
              <a:tr h="40568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Parametro: Autore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Formato: [ A-Z </a:t>
                      </a:r>
                      <a:r>
                        <a:rPr lang="it-IT" sz="900" dirty="0" err="1">
                          <a:effectLst/>
                        </a:rPr>
                        <a:t>a-z</a:t>
                      </a:r>
                      <a:r>
                        <a:rPr lang="it-IT" sz="900" dirty="0">
                          <a:effectLst/>
                        </a:rPr>
                        <a:t> ]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241" marR="66241" marT="33121" marB="33121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99991"/>
                  </a:ext>
                </a:extLst>
              </a:tr>
              <a:tr h="2606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categorie                       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scelte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3415217713"/>
                  </a:ext>
                </a:extLst>
              </a:tr>
              <a:tr h="780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Lunghezza (au)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1: lunghezza == 0 [ errore]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 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2: lunghezza &gt;= 1                                                                   [property  lunghezzaAUok]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1522970184"/>
                  </a:ext>
                </a:extLst>
              </a:tr>
              <a:tr h="953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Formato (re)                                                                                         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1: rispetta il formato [ 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lunghezzaAUok</a:t>
                      </a:r>
                      <a:r>
                        <a:rPr lang="it-IT" sz="9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900" dirty="0" err="1">
                          <a:effectLst/>
                        </a:rPr>
                        <a:t>property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formatoREok</a:t>
                      </a:r>
                      <a:r>
                        <a:rPr lang="it-IT" sz="900" dirty="0">
                          <a:effectLst/>
                        </a:rPr>
                        <a:t> ]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                    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2: non rispetta il formato [ 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900" dirty="0" err="1">
                          <a:effectLst/>
                        </a:rPr>
                        <a:t>lunghezzaAUok</a:t>
                      </a:r>
                      <a:r>
                        <a:rPr lang="it-IT" sz="900" dirty="0">
                          <a:effectLst/>
                        </a:rPr>
                        <a:t>] [ errore ]  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2898216379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35A5977-FE06-4836-BF2F-3130537E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7063"/>
              </p:ext>
            </p:extLst>
          </p:nvPr>
        </p:nvGraphicFramePr>
        <p:xfrm>
          <a:off x="5533897" y="3776506"/>
          <a:ext cx="5810250" cy="296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285096139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97266817"/>
                    </a:ext>
                  </a:extLst>
                </a:gridCol>
              </a:tblGrid>
              <a:tr h="41529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Parametro: Genere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Formato: [ A-Z a-z ]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30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1636796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Lunghezza (ge)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1: lunghezza == 0 [ errore]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2: lunghezza &gt;= 1                                                                   [property  lunghezzaGEok]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93653727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(ne)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lunghezzaGEok</a:t>
                      </a:r>
                      <a:r>
                        <a:rPr lang="it-IT" sz="12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formatoNEok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1200" dirty="0" err="1">
                          <a:effectLst/>
                        </a:rPr>
                        <a:t>lunghezzaGEok</a:t>
                      </a:r>
                      <a:r>
                        <a:rPr lang="it-IT" sz="1200" dirty="0">
                          <a:effectLst/>
                        </a:rPr>
                        <a:t>]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45135749"/>
                  </a:ext>
                </a:extLst>
              </a:tr>
            </a:tbl>
          </a:graphicData>
        </a:graphic>
      </p:graphicFrame>
      <p:sp>
        <p:nvSpPr>
          <p:cNvPr id="8" name="Titolo 1">
            <a:extLst>
              <a:ext uri="{FF2B5EF4-FFF2-40B4-BE49-F238E27FC236}">
                <a16:creationId xmlns:a16="http://schemas.microsoft.com/office/drawing/2014/main" id="{427349A2-0469-4A2B-9CD4-AA01885D7937}"/>
              </a:ext>
            </a:extLst>
          </p:cNvPr>
          <p:cNvSpPr txBox="1">
            <a:spLocks/>
          </p:cNvSpPr>
          <p:nvPr/>
        </p:nvSpPr>
        <p:spPr>
          <a:xfrm rot="16200000">
            <a:off x="11043378" y="5804759"/>
            <a:ext cx="1578634" cy="5278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rgbClr val="F8B323"/>
                </a:solidFill>
              </a:rPr>
              <a:t>TP-TCS</a:t>
            </a:r>
          </a:p>
        </p:txBody>
      </p:sp>
    </p:spTree>
    <p:extLst>
      <p:ext uri="{BB962C8B-B14F-4D97-AF65-F5344CB8AC3E}">
        <p14:creationId xmlns:p14="http://schemas.microsoft.com/office/powerpoint/2010/main" val="27309557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1505</Words>
  <Application>Microsoft Office PowerPoint</Application>
  <PresentationFormat>Widescreen</PresentationFormat>
  <Paragraphs>285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Garamond</vt:lpstr>
      <vt:lpstr>Gill Sans MT</vt:lpstr>
      <vt:lpstr>Impact</vt:lpstr>
      <vt:lpstr>Roboto</vt:lpstr>
      <vt:lpstr>Times New Roman</vt:lpstr>
      <vt:lpstr>Badge</vt:lpstr>
      <vt:lpstr>DodO.NET</vt:lpstr>
      <vt:lpstr>Team</vt:lpstr>
      <vt:lpstr>introduzione</vt:lpstr>
      <vt:lpstr>Activity diagram</vt:lpstr>
      <vt:lpstr>Requisiti  funzionali e non</vt:lpstr>
      <vt:lpstr>Use case model</vt:lpstr>
      <vt:lpstr>Design goal</vt:lpstr>
      <vt:lpstr>Architettura</vt:lpstr>
      <vt:lpstr>Test case  pt.1</vt:lpstr>
      <vt:lpstr>Test case  pt.2</vt:lpstr>
      <vt:lpstr>Test case  pt.3</vt:lpstr>
      <vt:lpstr>retrospective</vt:lpstr>
      <vt:lpstr>use case pt1</vt:lpstr>
      <vt:lpstr>use case pt2</vt:lpstr>
      <vt:lpstr>Modello ad oggetti</vt:lpstr>
      <vt:lpstr>Statechart</vt:lpstr>
      <vt:lpstr>Sequence diagram</vt:lpstr>
      <vt:lpstr>Matrice di tracciabilità</vt:lpstr>
      <vt:lpstr>Presentazione standard di PowerPoint</vt:lpstr>
      <vt:lpstr>Powered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DodO.NET</dc:title>
  <dc:creator>Simone Farina</dc:creator>
  <cp:lastModifiedBy>Simone Farina</cp:lastModifiedBy>
  <cp:revision>37</cp:revision>
  <dcterms:created xsi:type="dcterms:W3CDTF">2021-12-09T10:14:25Z</dcterms:created>
  <dcterms:modified xsi:type="dcterms:W3CDTF">2021-12-17T15:29:56Z</dcterms:modified>
</cp:coreProperties>
</file>