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17"/>
  </p:notesMasterIdLst>
  <p:sldIdLst>
    <p:sldId id="257" r:id="rId2"/>
    <p:sldId id="263" r:id="rId3"/>
    <p:sldId id="265" r:id="rId4"/>
    <p:sldId id="271" r:id="rId5"/>
    <p:sldId id="272" r:id="rId6"/>
    <p:sldId id="264" r:id="rId7"/>
    <p:sldId id="273" r:id="rId8"/>
    <p:sldId id="274" r:id="rId9"/>
    <p:sldId id="275" r:id="rId10"/>
    <p:sldId id="266" r:id="rId11"/>
    <p:sldId id="27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323"/>
    <a:srgbClr val="FDE8BF"/>
    <a:srgbClr val="FEF2E8"/>
    <a:srgbClr val="F3F3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400" autoAdjust="0"/>
  </p:normalViewPr>
  <p:slideViewPr>
    <p:cSldViewPr snapToGrid="0">
      <p:cViewPr varScale="1">
        <p:scale>
          <a:sx n="115" d="100"/>
          <a:sy n="115" d="100"/>
        </p:scale>
        <p:origin x="1974" y="1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E6AE3-6C4F-4985-8BF4-D339751B5499}" type="datetimeFigureOut">
              <a:rPr lang="it-IT" smtClean="0"/>
              <a:t>21/01/2022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FEA67-AF46-4217-ABD9-0D7F7D1C2909}" type="slidenum">
              <a:rPr lang="it-IT" smtClean="0"/>
              <a:t>‹N›</a:t>
            </a:fld>
            <a:endParaRPr lang="it-IT" dirty="0"/>
          </a:p>
        </p:txBody>
      </p:sp>
    </p:spTree>
    <p:extLst>
      <p:ext uri="{BB962C8B-B14F-4D97-AF65-F5344CB8AC3E}">
        <p14:creationId xmlns:p14="http://schemas.microsoft.com/office/powerpoint/2010/main" val="94169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46CB39B-5F4C-4A7E-9BE3-AAFD45576D16}" type="datetime2">
              <a:rPr lang="en-US" smtClean="0"/>
              <a:t>Friday, January 21, 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dirty="0"/>
              <a:t>Sample Footer</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BA1B0FB-D917-4C8C-928F-313BD683BF39}" type="slidenum">
              <a:rPr lang="en-US" smtClean="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6271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January 21,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18521751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January 21,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36013926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Friday, January 21, 2022</a:t>
            </a:fld>
            <a:endParaRPr lang="en-US" dirty="0"/>
          </a:p>
        </p:txBody>
      </p:sp>
      <p:sp>
        <p:nvSpPr>
          <p:cNvPr id="5" name="Footer Placeholder 4"/>
          <p:cNvSpPr>
            <a:spLocks noGrp="1"/>
          </p:cNvSpPr>
          <p:nvPr>
            <p:ph type="ftr" sz="quarter" idx="11"/>
          </p:nvPr>
        </p:nvSpPr>
        <p:spPr/>
        <p:txBody>
          <a:bodyPr/>
          <a:lstStyle/>
          <a:p>
            <a:r>
              <a:rPr lang="en-US" dirty="0"/>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31870793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46CB39B-5F4C-4A7E-9BE3-AAFD45576D16}" type="datetime2">
              <a:rPr lang="en-US" smtClean="0"/>
              <a:t>Friday, January 21, 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dirty="0"/>
              <a:t>Sample Footer</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BA1B0FB-D917-4C8C-928F-313BD683BF39}" type="slidenum">
              <a:rPr lang="en-US" smtClean="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274717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Friday, January 21, 2022</a:t>
            </a:fld>
            <a:endParaRPr lang="en-US" dirty="0"/>
          </a:p>
        </p:txBody>
      </p:sp>
      <p:sp>
        <p:nvSpPr>
          <p:cNvPr id="6" name="Footer Placeholder 5"/>
          <p:cNvSpPr>
            <a:spLocks noGrp="1"/>
          </p:cNvSpPr>
          <p:nvPr>
            <p:ph type="ftr" sz="quarter" idx="11"/>
          </p:nvPr>
        </p:nvSpPr>
        <p:spPr/>
        <p:txBody>
          <a:bodyPr/>
          <a:lstStyle/>
          <a:p>
            <a:r>
              <a:rPr lang="en-US" dirty="0"/>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593799094"/>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Friday, January 21, 2022</a:t>
            </a:fld>
            <a:endParaRPr lang="en-US" dirty="0"/>
          </a:p>
        </p:txBody>
      </p:sp>
      <p:sp>
        <p:nvSpPr>
          <p:cNvPr id="8" name="Footer Placeholder 7"/>
          <p:cNvSpPr>
            <a:spLocks noGrp="1"/>
          </p:cNvSpPr>
          <p:nvPr>
            <p:ph type="ftr" sz="quarter" idx="11"/>
          </p:nvPr>
        </p:nvSpPr>
        <p:spPr/>
        <p:txBody>
          <a:bodyPr/>
          <a:lstStyle/>
          <a:p>
            <a:r>
              <a:rPr lang="en-US" dirty="0"/>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455632398"/>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46CB39B-5F4C-4A7E-9BE3-AAFD45576D16}" type="datetime2">
              <a:rPr lang="en-US" smtClean="0"/>
              <a:t>Friday, January 21, 2022</a:t>
            </a:fld>
            <a:endParaRPr lang="en-US" dirty="0"/>
          </a:p>
        </p:txBody>
      </p:sp>
      <p:sp>
        <p:nvSpPr>
          <p:cNvPr id="4" name="Footer Placeholder 3"/>
          <p:cNvSpPr>
            <a:spLocks noGrp="1"/>
          </p:cNvSpPr>
          <p:nvPr>
            <p:ph type="ftr" sz="quarter" idx="11"/>
          </p:nvPr>
        </p:nvSpPr>
        <p:spPr/>
        <p:txBody>
          <a:bodyPr/>
          <a:lstStyle/>
          <a:p>
            <a:r>
              <a:rPr lang="en-US" dirty="0"/>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7026460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CB39B-5F4C-4A7E-9BE3-AAFD45576D16}" type="datetime2">
              <a:rPr lang="en-US" smtClean="0"/>
              <a:t>Friday, January 21, 2022</a:t>
            </a:fld>
            <a:endParaRPr lang="en-US" dirty="0"/>
          </a:p>
        </p:txBody>
      </p:sp>
      <p:sp>
        <p:nvSpPr>
          <p:cNvPr id="3" name="Footer Placeholder 2"/>
          <p:cNvSpPr>
            <a:spLocks noGrp="1"/>
          </p:cNvSpPr>
          <p:nvPr>
            <p:ph type="ftr" sz="quarter" idx="11"/>
          </p:nvPr>
        </p:nvSpPr>
        <p:spPr/>
        <p:txBody>
          <a:bodyPr/>
          <a:lstStyle/>
          <a:p>
            <a:r>
              <a:rPr lang="en-US" dirty="0"/>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21439908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246CB39B-5F4C-4A7E-9BE3-AAFD45576D16}" type="datetime2">
              <a:rPr lang="en-US" smtClean="0"/>
              <a:t>Friday, January 21, 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dirty="0"/>
              <a:t>Sample Footer</a:t>
            </a:r>
          </a:p>
        </p:txBody>
      </p:sp>
      <p:sp>
        <p:nvSpPr>
          <p:cNvPr id="7" name="Slide Number Placeholder 6"/>
          <p:cNvSpPr>
            <a:spLocks noGrp="1"/>
          </p:cNvSpPr>
          <p:nvPr>
            <p:ph type="sldNum" sz="quarter" idx="12"/>
          </p:nvPr>
        </p:nvSpPr>
        <p:spPr>
          <a:xfrm>
            <a:off x="5691014" y="6375679"/>
            <a:ext cx="1232456" cy="345796"/>
          </a:xfrm>
        </p:spPr>
        <p:txBody>
          <a:bodyPr/>
          <a:lstStyle/>
          <a:p>
            <a:fld id="{DBA1B0FB-D917-4C8C-928F-313BD683BF39}" type="slidenum">
              <a:rPr lang="en-US" smtClean="0"/>
              <a:pPr/>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5700635"/>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246CB39B-5F4C-4A7E-9BE3-AAFD45576D16}" type="datetime2">
              <a:rPr lang="en-US" smtClean="0"/>
              <a:t>Friday, January 21, 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dirty="0"/>
              <a:t>Sample Footer</a:t>
            </a:r>
          </a:p>
        </p:txBody>
      </p:sp>
      <p:sp>
        <p:nvSpPr>
          <p:cNvPr id="7" name="Slide Number Placeholder 6"/>
          <p:cNvSpPr>
            <a:spLocks noGrp="1"/>
          </p:cNvSpPr>
          <p:nvPr>
            <p:ph type="sldNum" sz="quarter" idx="12"/>
          </p:nvPr>
        </p:nvSpPr>
        <p:spPr>
          <a:xfrm>
            <a:off x="5687568" y="6375679"/>
            <a:ext cx="1234440" cy="345796"/>
          </a:xfrm>
        </p:spPr>
        <p:txBody>
          <a:bodyPr/>
          <a:lstStyle/>
          <a:p>
            <a:fld id="{DBA1B0FB-D917-4C8C-928F-313BD683BF39}" type="slidenum">
              <a:rPr lang="en-US" smtClean="0"/>
              <a:pPr/>
              <a:t>‹N›</a:t>
            </a:fld>
            <a:endParaRPr lang="en-US" dirty="0"/>
          </a:p>
        </p:txBody>
      </p:sp>
    </p:spTree>
    <p:extLst>
      <p:ext uri="{BB962C8B-B14F-4D97-AF65-F5344CB8AC3E}">
        <p14:creationId xmlns:p14="http://schemas.microsoft.com/office/powerpoint/2010/main" val="11652928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6CB39B-5F4C-4A7E-9BE3-AAFD45576D16}" type="datetime2">
              <a:rPr lang="en-US" smtClean="0"/>
              <a:t>Friday, January 21, 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a:t>Sample Footer</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BA1B0FB-D917-4C8C-928F-313BD683BF39}" type="slidenum">
              <a:rPr lang="en-US" smtClean="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27013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learning.informatica.unisa.it/el-platform/mod/resource/view.php?id=1846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elearning.informatica.unisa.it/el-platform/mod/assign/view.php?id=184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62FACF8-D4EE-4036-A09B-16FF904F8587}"/>
              </a:ext>
            </a:extLst>
          </p:cNvPr>
          <p:cNvSpPr>
            <a:spLocks noGrp="1"/>
          </p:cNvSpPr>
          <p:nvPr>
            <p:ph type="title"/>
          </p:nvPr>
        </p:nvSpPr>
        <p:spPr>
          <a:xfrm>
            <a:off x="1251678" y="949642"/>
            <a:ext cx="4882422" cy="1492132"/>
          </a:xfrm>
        </p:spPr>
        <p:txBody>
          <a:bodyPr>
            <a:normAutofit/>
          </a:bodyPr>
          <a:lstStyle/>
          <a:p>
            <a:r>
              <a:rPr lang="it-IT" sz="7200" dirty="0"/>
              <a:t>DodO.NET</a:t>
            </a:r>
          </a:p>
        </p:txBody>
      </p:sp>
      <p:sp>
        <p:nvSpPr>
          <p:cNvPr id="23" name="Rectangle 2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Content Placeholder 17">
            <a:extLst>
              <a:ext uri="{FF2B5EF4-FFF2-40B4-BE49-F238E27FC236}">
                <a16:creationId xmlns:a16="http://schemas.microsoft.com/office/drawing/2014/main" id="{6E39E77B-B2F3-407D-B9BA-7708FB99BB99}"/>
              </a:ext>
            </a:extLst>
          </p:cNvPr>
          <p:cNvSpPr>
            <a:spLocks noGrp="1"/>
          </p:cNvSpPr>
          <p:nvPr>
            <p:ph idx="1"/>
          </p:nvPr>
        </p:nvSpPr>
        <p:spPr>
          <a:xfrm>
            <a:off x="1251678" y="1801091"/>
            <a:ext cx="4964065" cy="5056909"/>
          </a:xfrm>
        </p:spPr>
        <p:txBody>
          <a:bodyPr>
            <a:normAutofit/>
          </a:bodyPr>
          <a:lstStyle/>
          <a:p>
            <a:pPr marL="0" indent="0">
              <a:buNone/>
            </a:pPr>
            <a:r>
              <a:rPr lang="en-US" sz="2400" b="1" dirty="0">
                <a:solidFill>
                  <a:schemeClr val="tx1">
                    <a:lumMod val="85000"/>
                    <a:lumOff val="15000"/>
                  </a:schemeClr>
                </a:solidFill>
              </a:rPr>
              <a:t>TEAM NC08</a:t>
            </a: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endParaRPr lang="en-US" sz="900" b="1" dirty="0">
              <a:solidFill>
                <a:schemeClr val="tx1">
                  <a:lumMod val="85000"/>
                  <a:lumOff val="15000"/>
                </a:schemeClr>
              </a:solidFill>
            </a:endParaRPr>
          </a:p>
          <a:p>
            <a:pPr marL="0" indent="0">
              <a:buNone/>
            </a:pPr>
            <a:r>
              <a:rPr lang="en-US" b="1" dirty="0">
                <a:solidFill>
                  <a:schemeClr val="tx1">
                    <a:lumMod val="85000"/>
                    <a:lumOff val="15000"/>
                  </a:schemeClr>
                </a:solidFill>
              </a:rPr>
              <a:t>Alfonso Cuomo</a:t>
            </a:r>
          </a:p>
          <a:p>
            <a:pPr marL="0" indent="0">
              <a:buNone/>
            </a:pPr>
            <a:r>
              <a:rPr lang="en-US" b="1" dirty="0">
                <a:solidFill>
                  <a:schemeClr val="tx1">
                    <a:lumMod val="85000"/>
                    <a:lumOff val="15000"/>
                  </a:schemeClr>
                </a:solidFill>
              </a:rPr>
              <a:t>Simone Farina</a:t>
            </a:r>
          </a:p>
        </p:txBody>
      </p:sp>
      <p:sp>
        <p:nvSpPr>
          <p:cNvPr id="2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5" name="Segnaposto contenuto 4">
            <a:extLst>
              <a:ext uri="{FF2B5EF4-FFF2-40B4-BE49-F238E27FC236}">
                <a16:creationId xmlns:a16="http://schemas.microsoft.com/office/drawing/2014/main" id="{3E291C56-0B8E-40FF-AA22-4A3D1B697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293" y="1619391"/>
            <a:ext cx="3038592" cy="3217333"/>
          </a:xfrm>
          <a:prstGeom prst="rect">
            <a:avLst/>
          </a:prstGeom>
        </p:spPr>
      </p:pic>
    </p:spTree>
    <p:extLst>
      <p:ext uri="{BB962C8B-B14F-4D97-AF65-F5344CB8AC3E}">
        <p14:creationId xmlns:p14="http://schemas.microsoft.com/office/powerpoint/2010/main" val="389756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TESTING</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85887" y="3209488"/>
            <a:ext cx="10178322" cy="3593591"/>
          </a:xfrm>
        </p:spPr>
        <p:txBody>
          <a:bodyPr/>
          <a:lstStyle/>
          <a:p>
            <a:pPr marL="0" indent="0">
              <a:buNone/>
            </a:pPr>
            <a:r>
              <a:rPr lang="it-IT" dirty="0"/>
              <a:t>Nel </a:t>
            </a:r>
            <a:r>
              <a:rPr lang="it-IT" b="1" dirty="0"/>
              <a:t>Test Plan </a:t>
            </a:r>
            <a:r>
              <a:rPr lang="it-IT" dirty="0"/>
              <a:t>viene illustrato come è stato supportato la fase di testing, in particolar modo sono state effettuate le attività di testing per le seguenti gestioni:</a:t>
            </a:r>
          </a:p>
          <a:p>
            <a:pPr>
              <a:buSzPct val="140000"/>
              <a:buBlip>
                <a:blip r:embed="rId2"/>
              </a:buBlip>
            </a:pPr>
            <a:r>
              <a:rPr lang="it-IT" dirty="0"/>
              <a:t>Gestione Utente</a:t>
            </a:r>
          </a:p>
          <a:p>
            <a:pPr lvl="1">
              <a:buSzPct val="140000"/>
              <a:buBlip>
                <a:blip r:embed="rId2"/>
              </a:buBlip>
            </a:pPr>
            <a:r>
              <a:rPr lang="it-IT" dirty="0"/>
              <a:t>Registrazione</a:t>
            </a:r>
          </a:p>
          <a:p>
            <a:pPr lvl="1">
              <a:buSzPct val="140000"/>
              <a:buBlip>
                <a:blip r:embed="rId2"/>
              </a:buBlip>
            </a:pPr>
            <a:r>
              <a:rPr lang="it-IT" dirty="0"/>
              <a:t>Login</a:t>
            </a:r>
          </a:p>
          <a:p>
            <a:pPr>
              <a:buSzPct val="140000"/>
              <a:buBlip>
                <a:blip r:embed="rId2"/>
              </a:buBlip>
            </a:pPr>
            <a:r>
              <a:rPr lang="it-IT" dirty="0"/>
              <a:t>Gestone Admin</a:t>
            </a:r>
          </a:p>
          <a:p>
            <a:pPr lvl="1">
              <a:buSzPct val="140000"/>
              <a:buBlip>
                <a:blip r:embed="rId2"/>
              </a:buBlip>
            </a:pPr>
            <a:r>
              <a:rPr lang="it-IT" dirty="0"/>
              <a:t>Inserimento prodotto nel sistema</a:t>
            </a:r>
          </a:p>
        </p:txBody>
      </p:sp>
      <p:pic>
        <p:nvPicPr>
          <p:cNvPr id="5" name="Immagine 4">
            <a:extLst>
              <a:ext uri="{FF2B5EF4-FFF2-40B4-BE49-F238E27FC236}">
                <a16:creationId xmlns:a16="http://schemas.microsoft.com/office/drawing/2014/main" id="{FCD51BC4-7ADC-46CF-9990-6CD5DA5A6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3138" y="3794217"/>
            <a:ext cx="3008862" cy="3008862"/>
          </a:xfrm>
          <a:prstGeom prst="rect">
            <a:avLst/>
          </a:prstGeom>
        </p:spPr>
      </p:pic>
      <p:sp>
        <p:nvSpPr>
          <p:cNvPr id="7" name="Elaborazione 6">
            <a:extLst>
              <a:ext uri="{FF2B5EF4-FFF2-40B4-BE49-F238E27FC236}">
                <a16:creationId xmlns:a16="http://schemas.microsoft.com/office/drawing/2014/main" id="{2241782E-C964-417A-93F4-C53A547F5DDF}"/>
              </a:ext>
            </a:extLst>
          </p:cNvPr>
          <p:cNvSpPr/>
          <p:nvPr/>
        </p:nvSpPr>
        <p:spPr>
          <a:xfrm>
            <a:off x="5909962" y="4542189"/>
            <a:ext cx="2884517" cy="822960"/>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Featherless biped. </a:t>
            </a:r>
            <a:br>
              <a:rPr lang="it-IT" dirty="0">
                <a:solidFill>
                  <a:schemeClr val="tx1"/>
                </a:solidFill>
              </a:rPr>
            </a:br>
            <a:r>
              <a:rPr lang="it-IT" dirty="0">
                <a:solidFill>
                  <a:schemeClr val="tx1"/>
                </a:solidFill>
              </a:rPr>
              <a:t>It’s clearly a man</a:t>
            </a:r>
          </a:p>
        </p:txBody>
      </p:sp>
      <p:cxnSp>
        <p:nvCxnSpPr>
          <p:cNvPr id="9" name="Connettore 2 8">
            <a:extLst>
              <a:ext uri="{FF2B5EF4-FFF2-40B4-BE49-F238E27FC236}">
                <a16:creationId xmlns:a16="http://schemas.microsoft.com/office/drawing/2014/main" id="{5387B614-B9C2-4893-8579-D046A16ADD94}"/>
              </a:ext>
            </a:extLst>
          </p:cNvPr>
          <p:cNvCxnSpPr>
            <a:cxnSpLocks/>
          </p:cNvCxnSpPr>
          <p:nvPr/>
        </p:nvCxnSpPr>
        <p:spPr>
          <a:xfrm flipV="1">
            <a:off x="8794479" y="4953669"/>
            <a:ext cx="822960" cy="0"/>
          </a:xfrm>
          <a:prstGeom prst="straightConnector1">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1" name="Immagine 10" descr="Immagine che contiene testo&#10;&#10;Descrizione generata automaticamente">
            <a:extLst>
              <a:ext uri="{FF2B5EF4-FFF2-40B4-BE49-F238E27FC236}">
                <a16:creationId xmlns:a16="http://schemas.microsoft.com/office/drawing/2014/main" id="{14D31E33-5BC1-41DD-9F70-713F3768A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3671" y="575944"/>
            <a:ext cx="3742754" cy="2142317"/>
          </a:xfrm>
          <a:prstGeom prst="rect">
            <a:avLst/>
          </a:prstGeom>
        </p:spPr>
      </p:pic>
    </p:spTree>
    <p:extLst>
      <p:ext uri="{BB962C8B-B14F-4D97-AF65-F5344CB8AC3E}">
        <p14:creationId xmlns:p14="http://schemas.microsoft.com/office/powerpoint/2010/main" val="235066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TESTING - Approccio</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177823" y="365760"/>
            <a:ext cx="6162316" cy="5432125"/>
          </a:xfrm>
        </p:spPr>
        <p:txBody>
          <a:bodyPr/>
          <a:lstStyle/>
          <a:p>
            <a:pPr marL="0" indent="0">
              <a:buNone/>
            </a:pPr>
            <a:r>
              <a:rPr lang="it-IT" dirty="0"/>
              <a:t>La prima fase di testing è il </a:t>
            </a:r>
            <a:r>
              <a:rPr lang="it-IT" b="1" dirty="0"/>
              <a:t>Testing di Unità</a:t>
            </a:r>
            <a:r>
              <a:rPr lang="it-IT" dirty="0"/>
              <a:t>. </a:t>
            </a:r>
          </a:p>
          <a:p>
            <a:pPr marL="0" indent="0">
              <a:buNone/>
            </a:pPr>
            <a:r>
              <a:rPr lang="it-IT" dirty="0"/>
              <a:t>Le singole funzioni degli oggetti creati verranno testati, utilizzando un approccio di tipo </a:t>
            </a:r>
            <a:r>
              <a:rPr lang="it-IT" b="1" dirty="0"/>
              <a:t>black box. </a:t>
            </a:r>
            <a:endParaRPr lang="it-IT" dirty="0"/>
          </a:p>
          <a:p>
            <a:pPr marL="0" indent="0">
              <a:buNone/>
            </a:pPr>
            <a:endParaRPr lang="it-IT" dirty="0"/>
          </a:p>
        </p:txBody>
      </p:sp>
      <p:pic>
        <p:nvPicPr>
          <p:cNvPr id="13" name="Immagine 12">
            <a:extLst>
              <a:ext uri="{FF2B5EF4-FFF2-40B4-BE49-F238E27FC236}">
                <a16:creationId xmlns:a16="http://schemas.microsoft.com/office/drawing/2014/main" id="{F2463A7F-2E29-4C6F-BA5F-22DD2ECBF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833" y="1412064"/>
            <a:ext cx="3835895" cy="3701891"/>
          </a:xfrm>
          <a:prstGeom prst="rect">
            <a:avLst/>
          </a:prstGeom>
        </p:spPr>
      </p:pic>
    </p:spTree>
    <p:extLst>
      <p:ext uri="{BB962C8B-B14F-4D97-AF65-F5344CB8AC3E}">
        <p14:creationId xmlns:p14="http://schemas.microsoft.com/office/powerpoint/2010/main" val="397909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Immagine che contiene testo&#10;&#10;Descrizione generata automaticamente">
            <a:extLst>
              <a:ext uri="{FF2B5EF4-FFF2-40B4-BE49-F238E27FC236}">
                <a16:creationId xmlns:a16="http://schemas.microsoft.com/office/drawing/2014/main" id="{1183D681-A8DB-4CCD-9FE8-B213CC1A3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786" y="-91211"/>
            <a:ext cx="10555351" cy="7040419"/>
          </a:xfrm>
          <a:prstGeom prst="rect">
            <a:avLst/>
          </a:prstGeom>
        </p:spPr>
      </p:pic>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LESSON learned</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618396" y="214922"/>
            <a:ext cx="5314419" cy="4830903"/>
          </a:xfrm>
        </p:spPr>
        <p:txBody>
          <a:bodyPr/>
          <a:lstStyle/>
          <a:p>
            <a:pPr>
              <a:buBlip>
                <a:blip r:embed="rId3"/>
              </a:buBlip>
            </a:pPr>
            <a:r>
              <a:rPr lang="it-IT" sz="2800" dirty="0" err="1">
                <a:solidFill>
                  <a:srgbClr val="F8B323"/>
                </a:solidFill>
              </a:rPr>
              <a:t>Checkstyle</a:t>
            </a:r>
            <a:endParaRPr lang="it-IT" sz="2800" dirty="0">
              <a:solidFill>
                <a:srgbClr val="F8B323"/>
              </a:solidFill>
            </a:endParaRPr>
          </a:p>
          <a:p>
            <a:pPr>
              <a:buBlip>
                <a:blip r:embed="rId3"/>
              </a:buBlip>
            </a:pPr>
            <a:r>
              <a:rPr lang="it-IT" sz="2800" dirty="0" err="1">
                <a:solidFill>
                  <a:srgbClr val="F8B323"/>
                </a:solidFill>
              </a:rPr>
              <a:t>Github</a:t>
            </a:r>
            <a:endParaRPr lang="it-IT" sz="2800" dirty="0">
              <a:solidFill>
                <a:srgbClr val="F8B323"/>
              </a:solidFill>
            </a:endParaRPr>
          </a:p>
          <a:p>
            <a:pPr>
              <a:buBlip>
                <a:blip r:embed="rId3"/>
              </a:buBlip>
            </a:pPr>
            <a:r>
              <a:rPr lang="it-IT" sz="2800" dirty="0" err="1">
                <a:solidFill>
                  <a:srgbClr val="F8B323"/>
                </a:solidFill>
              </a:rPr>
              <a:t>Junit</a:t>
            </a:r>
            <a:endParaRPr lang="it-IT" sz="2800" dirty="0">
              <a:solidFill>
                <a:srgbClr val="F8B323"/>
              </a:solidFill>
            </a:endParaRPr>
          </a:p>
          <a:p>
            <a:pPr>
              <a:buBlip>
                <a:blip r:embed="rId3"/>
              </a:buBlip>
            </a:pPr>
            <a:r>
              <a:rPr lang="it-IT" sz="2800" dirty="0" err="1">
                <a:solidFill>
                  <a:srgbClr val="F8B323"/>
                </a:solidFill>
              </a:rPr>
              <a:t>Mockito</a:t>
            </a:r>
            <a:endParaRPr lang="it-IT" sz="2800" dirty="0">
              <a:solidFill>
                <a:srgbClr val="F8B323"/>
              </a:solidFill>
            </a:endParaRPr>
          </a:p>
          <a:p>
            <a:pPr>
              <a:buBlip>
                <a:blip r:embed="rId3"/>
              </a:buBlip>
            </a:pPr>
            <a:r>
              <a:rPr lang="it-IT" sz="2800" dirty="0">
                <a:solidFill>
                  <a:srgbClr val="F8B323"/>
                </a:solidFill>
              </a:rPr>
              <a:t>Spring</a:t>
            </a:r>
          </a:p>
          <a:p>
            <a:pPr>
              <a:buBlip>
                <a:blip r:embed="rId3"/>
              </a:buBlip>
            </a:pPr>
            <a:r>
              <a:rPr lang="it-IT" sz="2800" dirty="0" err="1">
                <a:solidFill>
                  <a:srgbClr val="F8B323"/>
                </a:solidFill>
              </a:rPr>
              <a:t>Katalon</a:t>
            </a:r>
            <a:r>
              <a:rPr lang="it-IT" sz="2800" dirty="0">
                <a:solidFill>
                  <a:srgbClr val="F8B323"/>
                </a:solidFill>
              </a:rPr>
              <a:t> studio</a:t>
            </a:r>
          </a:p>
          <a:p>
            <a:pPr>
              <a:buBlip>
                <a:blip r:embed="rId3"/>
              </a:buBlip>
            </a:pPr>
            <a:r>
              <a:rPr lang="it-IT" sz="2800" dirty="0">
                <a:solidFill>
                  <a:srgbClr val="F8B323"/>
                </a:solidFill>
              </a:rPr>
              <a:t>Non usare Eclipse per </a:t>
            </a:r>
            <a:r>
              <a:rPr lang="it-IT" sz="2800" dirty="0" err="1">
                <a:solidFill>
                  <a:srgbClr val="F8B323"/>
                </a:solidFill>
              </a:rPr>
              <a:t>webapp</a:t>
            </a:r>
            <a:endParaRPr lang="it-IT" sz="2800" dirty="0">
              <a:solidFill>
                <a:srgbClr val="F8B323"/>
              </a:solidFill>
            </a:endParaRPr>
          </a:p>
          <a:p>
            <a:pPr>
              <a:buBlip>
                <a:blip r:embed="rId3"/>
              </a:buBlip>
            </a:pPr>
            <a:r>
              <a:rPr lang="it-IT" sz="2800" dirty="0" err="1">
                <a:solidFill>
                  <a:srgbClr val="F8B323"/>
                </a:solidFill>
              </a:rPr>
              <a:t>Trello</a:t>
            </a:r>
            <a:endParaRPr lang="it-IT" sz="2800" dirty="0">
              <a:solidFill>
                <a:srgbClr val="F8B323"/>
              </a:solidFill>
            </a:endParaRPr>
          </a:p>
          <a:p>
            <a:pPr marL="0" indent="0">
              <a:buNone/>
            </a:pPr>
            <a:endParaRPr lang="it-IT" dirty="0">
              <a:solidFill>
                <a:schemeClr val="bg1"/>
              </a:solidFill>
            </a:endParaRPr>
          </a:p>
        </p:txBody>
      </p:sp>
    </p:spTree>
    <p:extLst>
      <p:ext uri="{BB962C8B-B14F-4D97-AF65-F5344CB8AC3E}">
        <p14:creationId xmlns:p14="http://schemas.microsoft.com/office/powerpoint/2010/main" val="386926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effort</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69262" y="3001454"/>
            <a:ext cx="10178322" cy="855090"/>
          </a:xfrm>
        </p:spPr>
        <p:txBody>
          <a:bodyPr/>
          <a:lstStyle/>
          <a:p>
            <a:pPr marL="0" indent="0">
              <a:buNone/>
            </a:pPr>
            <a:r>
              <a:rPr lang="it-IT" dirty="0"/>
              <a:t>A questo proposito, vi Reindirizziamo al documento allegato «Contributi individuali» per una lista completa dei contributi da parte di ogni partecipante.</a:t>
            </a:r>
          </a:p>
        </p:txBody>
      </p:sp>
    </p:spTree>
    <p:extLst>
      <p:ext uri="{BB962C8B-B14F-4D97-AF65-F5344CB8AC3E}">
        <p14:creationId xmlns:p14="http://schemas.microsoft.com/office/powerpoint/2010/main" val="244584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metriche</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85887" y="200626"/>
            <a:ext cx="10178322" cy="3593591"/>
          </a:xfrm>
        </p:spPr>
        <p:txBody>
          <a:bodyPr/>
          <a:lstStyle/>
          <a:p>
            <a:pPr marL="0" indent="0" algn="l">
              <a:buNone/>
            </a:pPr>
            <a:r>
              <a:rPr lang="it-IT" b="0" i="0" dirty="0">
                <a:solidFill>
                  <a:srgbClr val="222222"/>
                </a:solidFill>
                <a:effectLst/>
                <a:latin typeface="Roboto" panose="02000000000000000000" pitchFamily="2" charset="0"/>
              </a:rPr>
              <a:t>Metriche del software, come, ad esempio: LOC (Lines of Code) totali del progetto, numero di design pattern implementati, numero di test case e test suite sviluppate, branch coverage dei casi di test, numero di warning identificati (e risolti) da CheckStyle. Ulteriori metriche che possano descrivere il vostro progetto sono ben accette. Inoltre, richiediamo la presentazione di alcune statistiche </a:t>
            </a:r>
            <a:r>
              <a:rPr lang="it-IT" b="0" i="0" dirty="0">
                <a:solidFill>
                  <a:srgbClr val="1155CC"/>
                </a:solidFill>
                <a:effectLst/>
                <a:latin typeface="Roboto" panose="02000000000000000000" pitchFamily="2" charset="0"/>
                <a:hlinkClick r:id="rId2" tooltip="Github"/>
              </a:rPr>
              <a:t>GitHub</a:t>
            </a:r>
            <a:r>
              <a:rPr lang="it-IT" b="0" i="0" dirty="0">
                <a:solidFill>
                  <a:srgbClr val="222222"/>
                </a:solidFill>
                <a:effectLst/>
                <a:latin typeface="Roboto" panose="02000000000000000000" pitchFamily="2" charset="0"/>
              </a:rPr>
              <a:t>, come numero di commit totale e numero di commit per team member. </a:t>
            </a:r>
          </a:p>
        </p:txBody>
      </p:sp>
    </p:spTree>
    <p:extLst>
      <p:ext uri="{BB962C8B-B14F-4D97-AF65-F5344CB8AC3E}">
        <p14:creationId xmlns:p14="http://schemas.microsoft.com/office/powerpoint/2010/main" val="29124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800" dirty="0">
                <a:solidFill>
                  <a:srgbClr val="F8B323"/>
                </a:solidFill>
              </a:rPr>
              <a:t>Criteri di accettazione</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85887" y="200626"/>
            <a:ext cx="10178322" cy="3593591"/>
          </a:xfrm>
        </p:spPr>
        <p:txBody>
          <a:bodyPr/>
          <a:lstStyle/>
          <a:p>
            <a:pPr marL="0" indent="0" algn="l">
              <a:buNone/>
            </a:pPr>
            <a:r>
              <a:rPr lang="it-IT" b="0" i="0" dirty="0">
                <a:solidFill>
                  <a:srgbClr val="222222"/>
                </a:solidFill>
                <a:effectLst/>
                <a:latin typeface="Roboto" panose="02000000000000000000" pitchFamily="2" charset="0"/>
              </a:rPr>
              <a:t>Criteri di accettazione del vostro progetto, con particolare riferimento a se e come questi siano stati rispettati. Fate riferimento allo statement of work presentato alla </a:t>
            </a:r>
            <a:r>
              <a:rPr lang="it-IT" b="0" i="0" dirty="0">
                <a:solidFill>
                  <a:srgbClr val="1155CC"/>
                </a:solidFill>
                <a:effectLst/>
                <a:latin typeface="Roboto" panose="02000000000000000000" pitchFamily="2" charset="0"/>
                <a:hlinkClick r:id="rId2" tooltip="Consegna Intermedia"/>
              </a:rPr>
              <a:t>consegna intermedia</a:t>
            </a:r>
            <a:r>
              <a:rPr lang="it-IT" b="0" i="0" dirty="0">
                <a:solidFill>
                  <a:srgbClr val="222222"/>
                </a:solidFill>
                <a:effectLst/>
                <a:latin typeface="Roboto" panose="02000000000000000000" pitchFamily="2" charset="0"/>
              </a:rPr>
              <a:t> e confrontato quanto fatto con quanto prestabilito.</a:t>
            </a:r>
          </a:p>
        </p:txBody>
      </p:sp>
    </p:spTree>
    <p:extLst>
      <p:ext uri="{BB962C8B-B14F-4D97-AF65-F5344CB8AC3E}">
        <p14:creationId xmlns:p14="http://schemas.microsoft.com/office/powerpoint/2010/main" val="224778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506130" y="197747"/>
            <a:ext cx="1764084" cy="751823"/>
          </a:xfrm>
        </p:spPr>
        <p:txBody>
          <a:bodyPr>
            <a:normAutofit fontScale="90000"/>
          </a:bodyPr>
          <a:lstStyle/>
          <a:p>
            <a:r>
              <a:rPr lang="it-IT" dirty="0">
                <a:solidFill>
                  <a:srgbClr val="F8B323"/>
                </a:solidFill>
              </a:rPr>
              <a:t>Team</a:t>
            </a:r>
          </a:p>
        </p:txBody>
      </p:sp>
      <p:pic>
        <p:nvPicPr>
          <p:cNvPr id="5" name="Immagine 4">
            <a:extLst>
              <a:ext uri="{FF2B5EF4-FFF2-40B4-BE49-F238E27FC236}">
                <a16:creationId xmlns:a16="http://schemas.microsoft.com/office/drawing/2014/main" id="{95D1CE17-6933-436C-90FD-FA90536CF3DD}"/>
              </a:ext>
            </a:extLst>
          </p:cNvPr>
          <p:cNvPicPr>
            <a:picLocks noChangeAspect="1"/>
          </p:cNvPicPr>
          <p:nvPr/>
        </p:nvPicPr>
        <p:blipFill rotWithShape="1">
          <a:blip r:embed="rId2">
            <a:extLst>
              <a:ext uri="{28A0092B-C50C-407E-A947-70E740481C1C}">
                <a14:useLocalDpi xmlns:a14="http://schemas.microsoft.com/office/drawing/2010/main" val="0"/>
              </a:ext>
            </a:extLst>
          </a:blip>
          <a:srcRect l="26374" r="21226" b="14525"/>
          <a:stretch/>
        </p:blipFill>
        <p:spPr>
          <a:xfrm rot="16200000">
            <a:off x="1642252" y="1559669"/>
            <a:ext cx="3156087" cy="2341036"/>
          </a:xfrm>
          <a:prstGeom prst="rect">
            <a:avLst/>
          </a:prstGeom>
        </p:spPr>
      </p:pic>
      <p:sp>
        <p:nvSpPr>
          <p:cNvPr id="6" name="CasellaDiTesto 5">
            <a:extLst>
              <a:ext uri="{FF2B5EF4-FFF2-40B4-BE49-F238E27FC236}">
                <a16:creationId xmlns:a16="http://schemas.microsoft.com/office/drawing/2014/main" id="{91976363-663B-4BB9-9EFA-B8098E3A2718}"/>
              </a:ext>
            </a:extLst>
          </p:cNvPr>
          <p:cNvSpPr txBox="1"/>
          <p:nvPr/>
        </p:nvSpPr>
        <p:spPr>
          <a:xfrm>
            <a:off x="1831843" y="4415568"/>
            <a:ext cx="2776905" cy="707886"/>
          </a:xfrm>
          <a:prstGeom prst="rect">
            <a:avLst/>
          </a:prstGeom>
          <a:noFill/>
        </p:spPr>
        <p:txBody>
          <a:bodyPr wrap="square" rtlCol="0">
            <a:spAutoFit/>
          </a:bodyPr>
          <a:lstStyle/>
          <a:p>
            <a:pPr algn="ctr"/>
            <a:r>
              <a:rPr lang="it-IT" sz="2000" dirty="0">
                <a:solidFill>
                  <a:schemeClr val="tx1">
                    <a:lumMod val="65000"/>
                    <a:lumOff val="35000"/>
                  </a:schemeClr>
                </a:solidFill>
              </a:rPr>
              <a:t>Farina Simone</a:t>
            </a:r>
          </a:p>
          <a:p>
            <a:pPr algn="ctr"/>
            <a:r>
              <a:rPr lang="it-IT" sz="2000" dirty="0">
                <a:solidFill>
                  <a:schemeClr val="tx1">
                    <a:lumMod val="65000"/>
                    <a:lumOff val="35000"/>
                  </a:schemeClr>
                </a:solidFill>
              </a:rPr>
              <a:t>Matricola: 0512106049</a:t>
            </a:r>
          </a:p>
        </p:txBody>
      </p:sp>
      <p:sp>
        <p:nvSpPr>
          <p:cNvPr id="7" name="CasellaDiTesto 6">
            <a:extLst>
              <a:ext uri="{FF2B5EF4-FFF2-40B4-BE49-F238E27FC236}">
                <a16:creationId xmlns:a16="http://schemas.microsoft.com/office/drawing/2014/main" id="{40CE78B6-2968-4BC4-A9A5-86BB21041EF9}"/>
              </a:ext>
            </a:extLst>
          </p:cNvPr>
          <p:cNvSpPr txBox="1"/>
          <p:nvPr/>
        </p:nvSpPr>
        <p:spPr>
          <a:xfrm>
            <a:off x="7004651" y="4415568"/>
            <a:ext cx="2776905" cy="707886"/>
          </a:xfrm>
          <a:prstGeom prst="rect">
            <a:avLst/>
          </a:prstGeom>
          <a:noFill/>
        </p:spPr>
        <p:txBody>
          <a:bodyPr wrap="square" rtlCol="0">
            <a:spAutoFit/>
          </a:bodyPr>
          <a:lstStyle/>
          <a:p>
            <a:pPr algn="ctr"/>
            <a:r>
              <a:rPr lang="it-IT" sz="2000" dirty="0">
                <a:solidFill>
                  <a:schemeClr val="tx1">
                    <a:lumMod val="65000"/>
                    <a:lumOff val="35000"/>
                  </a:schemeClr>
                </a:solidFill>
              </a:rPr>
              <a:t>Cuomo Alfonso</a:t>
            </a:r>
          </a:p>
          <a:p>
            <a:pPr algn="ctr"/>
            <a:r>
              <a:rPr lang="it-IT" sz="2000" dirty="0">
                <a:solidFill>
                  <a:schemeClr val="tx1">
                    <a:lumMod val="65000"/>
                    <a:lumOff val="35000"/>
                  </a:schemeClr>
                </a:solidFill>
              </a:rPr>
              <a:t>Matricola: 0512105143</a:t>
            </a:r>
          </a:p>
        </p:txBody>
      </p:sp>
      <p:pic>
        <p:nvPicPr>
          <p:cNvPr id="4" name="Immagine 3" descr="Immagine che contiene persona, uomo, finestra, interni&#10;&#10;Descrizione generata automaticamente">
            <a:extLst>
              <a:ext uri="{FF2B5EF4-FFF2-40B4-BE49-F238E27FC236}">
                <a16:creationId xmlns:a16="http://schemas.microsoft.com/office/drawing/2014/main" id="{576627EC-0EB9-475F-BE18-19F304D4F7DE}"/>
              </a:ext>
            </a:extLst>
          </p:cNvPr>
          <p:cNvPicPr>
            <a:picLocks noChangeAspect="1"/>
          </p:cNvPicPr>
          <p:nvPr/>
        </p:nvPicPr>
        <p:blipFill rotWithShape="1">
          <a:blip r:embed="rId3">
            <a:extLst>
              <a:ext uri="{28A0092B-C50C-407E-A947-70E740481C1C}">
                <a14:useLocalDpi xmlns:a14="http://schemas.microsoft.com/office/drawing/2010/main" val="0"/>
              </a:ext>
            </a:extLst>
          </a:blip>
          <a:srcRect t="3892" b="3892"/>
          <a:stretch/>
        </p:blipFill>
        <p:spPr>
          <a:xfrm>
            <a:off x="7439394" y="1152144"/>
            <a:ext cx="1907418" cy="3156087"/>
          </a:xfrm>
          <a:prstGeom prst="rect">
            <a:avLst/>
          </a:prstGeom>
        </p:spPr>
      </p:pic>
    </p:spTree>
    <p:extLst>
      <p:ext uri="{BB962C8B-B14F-4D97-AF65-F5344CB8AC3E}">
        <p14:creationId xmlns:p14="http://schemas.microsoft.com/office/powerpoint/2010/main" val="235820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Architettura del sistema</a:t>
            </a:r>
          </a:p>
        </p:txBody>
      </p:sp>
      <p:sp>
        <p:nvSpPr>
          <p:cNvPr id="3" name="Segnaposto contenuto 2">
            <a:extLst>
              <a:ext uri="{FF2B5EF4-FFF2-40B4-BE49-F238E27FC236}">
                <a16:creationId xmlns:a16="http://schemas.microsoft.com/office/drawing/2014/main" id="{0D1F4823-2969-402A-86AF-FE8D80B3F521}"/>
              </a:ext>
            </a:extLst>
          </p:cNvPr>
          <p:cNvSpPr>
            <a:spLocks noGrp="1"/>
          </p:cNvSpPr>
          <p:nvPr>
            <p:ph idx="1"/>
          </p:nvPr>
        </p:nvSpPr>
        <p:spPr>
          <a:xfrm>
            <a:off x="1236012" y="225563"/>
            <a:ext cx="10178322" cy="6371790"/>
          </a:xfrm>
        </p:spPr>
        <p:txBody>
          <a:bodyPr>
            <a:normAutofit/>
          </a:bodyPr>
          <a:lstStyle/>
          <a:p>
            <a:pPr marL="0" indent="0">
              <a:buNone/>
            </a:pPr>
            <a:r>
              <a:rPr lang="it-IT" sz="2800" dirty="0"/>
              <a:t>Il sistema da noi proposto consiste in una applicazione web, che memorizza i dati in maniera persistente in un database relazionale. </a:t>
            </a:r>
            <a:br>
              <a:rPr lang="it-IT" sz="2800" dirty="0"/>
            </a:br>
            <a:r>
              <a:rPr lang="it-IT" sz="2800" dirty="0"/>
              <a:t>Le funzionalità del sito possono essere raggruppate in tre categorie principali:</a:t>
            </a:r>
          </a:p>
          <a:p>
            <a:pPr>
              <a:buSzPct val="160000"/>
              <a:buBlip>
                <a:blip r:embed="rId2"/>
              </a:buBlip>
            </a:pPr>
            <a:r>
              <a:rPr lang="it-IT" sz="2800" b="1" dirty="0"/>
              <a:t>Gestione account</a:t>
            </a:r>
            <a:r>
              <a:rPr lang="it-IT" sz="2800" dirty="0"/>
              <a:t>:  Area che si occupa dei dati personali, l’autenticazione e delle interazioni con il catalogo.</a:t>
            </a:r>
          </a:p>
          <a:p>
            <a:pPr>
              <a:buSzPct val="160000"/>
              <a:buBlip>
                <a:blip r:embed="rId2"/>
              </a:buBlip>
            </a:pPr>
            <a:r>
              <a:rPr lang="it-IT" sz="2800" b="1" dirty="0"/>
              <a:t>Gestione shop:  </a:t>
            </a:r>
            <a:r>
              <a:rPr lang="it-IT" sz="2800" dirty="0"/>
              <a:t>Area che si occupa della rimozione e aggiunta dei prodotti nello store.</a:t>
            </a:r>
          </a:p>
          <a:p>
            <a:pPr>
              <a:buSzPct val="160000"/>
              <a:buBlip>
                <a:blip r:embed="rId2"/>
              </a:buBlip>
            </a:pPr>
            <a:r>
              <a:rPr lang="it-IT" sz="2800" b="1" dirty="0"/>
              <a:t>Gestione acquisto:  </a:t>
            </a:r>
            <a:r>
              <a:rPr lang="it-IT" sz="2800" dirty="0"/>
              <a:t>In questa sezione si intende gestire la procedura d’acquisto dei prodotti scelti.</a:t>
            </a:r>
            <a:br>
              <a:rPr lang="it-IT" dirty="0"/>
            </a:br>
            <a:endParaRPr lang="it-IT" dirty="0"/>
          </a:p>
        </p:txBody>
      </p:sp>
    </p:spTree>
    <p:extLst>
      <p:ext uri="{BB962C8B-B14F-4D97-AF65-F5344CB8AC3E}">
        <p14:creationId xmlns:p14="http://schemas.microsoft.com/office/powerpoint/2010/main" val="328039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Architettura del sistema</a:t>
            </a:r>
          </a:p>
        </p:txBody>
      </p:sp>
      <p:pic>
        <p:nvPicPr>
          <p:cNvPr id="4" name="Immagine 3">
            <a:extLst>
              <a:ext uri="{FF2B5EF4-FFF2-40B4-BE49-F238E27FC236}">
                <a16:creationId xmlns:a16="http://schemas.microsoft.com/office/drawing/2014/main" id="{DE22290C-65C0-4A55-BB23-5C235D396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50" y="1027887"/>
            <a:ext cx="7168896" cy="4956048"/>
          </a:xfrm>
          <a:prstGeom prst="rect">
            <a:avLst/>
          </a:prstGeom>
        </p:spPr>
      </p:pic>
      <p:sp>
        <p:nvSpPr>
          <p:cNvPr id="5" name="Segnaposto contenuto 2">
            <a:extLst>
              <a:ext uri="{FF2B5EF4-FFF2-40B4-BE49-F238E27FC236}">
                <a16:creationId xmlns:a16="http://schemas.microsoft.com/office/drawing/2014/main" id="{72D8B024-594A-44E3-976E-B0BD3038D357}"/>
              </a:ext>
            </a:extLst>
          </p:cNvPr>
          <p:cNvSpPr txBox="1">
            <a:spLocks/>
          </p:cNvSpPr>
          <p:nvPr/>
        </p:nvSpPr>
        <p:spPr>
          <a:xfrm>
            <a:off x="8512016" y="1027887"/>
            <a:ext cx="3217026" cy="49560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just">
              <a:buFont typeface="Arial" panose="020B0604020202020204" pitchFamily="34" charset="0"/>
              <a:buNone/>
            </a:pPr>
            <a:r>
              <a:rPr lang="it-IT" dirty="0"/>
              <a:t>Si è deciso di sostituire il sistema in sottosistemi, garantendo un basso accoppiamento ed un elevata coesione tramite l’ausilio di un’architettura aperta così da favorirne la </a:t>
            </a:r>
            <a:r>
              <a:rPr lang="it-IT" b="1" dirty="0"/>
              <a:t>modificabilità</a:t>
            </a:r>
            <a:r>
              <a:rPr lang="it-IT" dirty="0"/>
              <a:t>.</a:t>
            </a:r>
          </a:p>
        </p:txBody>
      </p:sp>
      <p:sp>
        <p:nvSpPr>
          <p:cNvPr id="7" name="Segnaposto contenuto 6">
            <a:extLst>
              <a:ext uri="{FF2B5EF4-FFF2-40B4-BE49-F238E27FC236}">
                <a16:creationId xmlns:a16="http://schemas.microsoft.com/office/drawing/2014/main" id="{AD18D81D-EA23-4A8F-9342-9F8E1BAFFAC7}"/>
              </a:ext>
            </a:extLst>
          </p:cNvPr>
          <p:cNvSpPr>
            <a:spLocks noGrp="1"/>
          </p:cNvSpPr>
          <p:nvPr>
            <p:ph idx="1"/>
          </p:nvPr>
        </p:nvSpPr>
        <p:spPr>
          <a:xfrm>
            <a:off x="1176428" y="225564"/>
            <a:ext cx="10178322" cy="1329771"/>
          </a:xfrm>
        </p:spPr>
        <p:txBody>
          <a:bodyPr/>
          <a:lstStyle/>
          <a:p>
            <a:pPr marL="0" indent="0">
              <a:buNone/>
            </a:pPr>
            <a:r>
              <a:rPr lang="it-IT" dirty="0"/>
              <a:t>Durante il system design si è deciso di decomporre il sistema in una decomposizione a tre </a:t>
            </a:r>
            <a:r>
              <a:rPr lang="it-IT" dirty="0" err="1"/>
              <a:t>layer</a:t>
            </a:r>
            <a:r>
              <a:rPr lang="it-IT" dirty="0"/>
              <a:t>, chiamata comunemente </a:t>
            </a:r>
            <a:r>
              <a:rPr lang="it-IT" b="1" dirty="0"/>
              <a:t>Model-</a:t>
            </a:r>
            <a:r>
              <a:rPr lang="it-IT" b="1" dirty="0" err="1"/>
              <a:t>View</a:t>
            </a:r>
            <a:r>
              <a:rPr lang="it-IT" b="1" dirty="0"/>
              <a:t>-Control</a:t>
            </a:r>
            <a:r>
              <a:rPr lang="it-IT" dirty="0"/>
              <a:t>.  </a:t>
            </a:r>
            <a:endParaRPr lang="it-IT" b="1" dirty="0"/>
          </a:p>
        </p:txBody>
      </p:sp>
    </p:spTree>
    <p:extLst>
      <p:ext uri="{BB962C8B-B14F-4D97-AF65-F5344CB8AC3E}">
        <p14:creationId xmlns:p14="http://schemas.microsoft.com/office/powerpoint/2010/main" val="6501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a:t>
            </a:r>
          </a:p>
        </p:txBody>
      </p:sp>
      <p:sp>
        <p:nvSpPr>
          <p:cNvPr id="7" name="Segnaposto contenuto 6">
            <a:extLst>
              <a:ext uri="{FF2B5EF4-FFF2-40B4-BE49-F238E27FC236}">
                <a16:creationId xmlns:a16="http://schemas.microsoft.com/office/drawing/2014/main" id="{AD18D81D-EA23-4A8F-9342-9F8E1BAFFAC7}"/>
              </a:ext>
            </a:extLst>
          </p:cNvPr>
          <p:cNvSpPr>
            <a:spLocks noGrp="1"/>
          </p:cNvSpPr>
          <p:nvPr>
            <p:ph idx="1"/>
          </p:nvPr>
        </p:nvSpPr>
        <p:spPr>
          <a:xfrm>
            <a:off x="1176428" y="225563"/>
            <a:ext cx="10178322" cy="6038503"/>
          </a:xfrm>
        </p:spPr>
        <p:txBody>
          <a:bodyPr>
            <a:normAutofit/>
          </a:bodyPr>
          <a:lstStyle/>
          <a:p>
            <a:pPr marL="0" indent="0">
              <a:buNone/>
            </a:pPr>
            <a:r>
              <a:rPr lang="it-IT" dirty="0"/>
              <a:t>Nella fase dell’Object Design sono stati individuati i seguenti </a:t>
            </a:r>
            <a:r>
              <a:rPr lang="it-IT" b="1" dirty="0"/>
              <a:t>trade-off</a:t>
            </a:r>
            <a:r>
              <a:rPr lang="it-IT" dirty="0"/>
              <a:t>:</a:t>
            </a:r>
          </a:p>
          <a:p>
            <a:pPr>
              <a:buSzPct val="140000"/>
              <a:buBlip>
                <a:blip r:embed="rId2"/>
              </a:buBlip>
            </a:pPr>
            <a:r>
              <a:rPr lang="it-IT" b="1" i="1" dirty="0"/>
              <a:t>Prestazioni vs Affidabilità</a:t>
            </a:r>
            <a:r>
              <a:rPr lang="it-IT" dirty="0"/>
              <a:t>: il sistema deve garantire una minor tempi di risposta (compresi tra i 50 decimi e 1 secondo) anche a costo dell’affidabilità, se necessario.</a:t>
            </a:r>
          </a:p>
          <a:p>
            <a:pPr>
              <a:buSzPct val="140000"/>
              <a:buBlip>
                <a:blip r:embed="rId2"/>
              </a:buBlip>
            </a:pPr>
            <a:r>
              <a:rPr lang="it-IT" b="1" i="1" dirty="0"/>
              <a:t>Tempo di rilascio vs Funzionalità</a:t>
            </a:r>
            <a:r>
              <a:rPr lang="it-IT" dirty="0"/>
              <a:t>: il sistema implementerà tutte le funzioni previste a discapito dei tempi di rilascio necessari per la realizzazione degli stessi.</a:t>
            </a:r>
          </a:p>
          <a:p>
            <a:pPr>
              <a:buSzPct val="140000"/>
              <a:buBlip>
                <a:blip r:embed="rId2"/>
              </a:buBlip>
            </a:pPr>
            <a:r>
              <a:rPr lang="it-IT" b="1" i="1" dirty="0"/>
              <a:t>Disponibilità vs Tolleranza ai guasti</a:t>
            </a:r>
            <a:r>
              <a:rPr lang="it-IT" dirty="0"/>
              <a:t>: si preferisce garantire un sistema sempre disponibile anche se non affidabile o che non garantisce una coerenza dei dati coinvolti piuttosto che un sistema volto alla tolleranza ai guasti.</a:t>
            </a:r>
          </a:p>
          <a:p>
            <a:pPr>
              <a:buSzPct val="140000"/>
              <a:buBlip>
                <a:blip r:embed="rId2"/>
              </a:buBlip>
            </a:pPr>
            <a:r>
              <a:rPr lang="it-IT" b="1" i="1" dirty="0"/>
              <a:t>Buy vs Build</a:t>
            </a:r>
            <a:r>
              <a:rPr lang="it-IT" dirty="0"/>
              <a:t>: la necessità di sviluppare un’applicazione web permette di accedere ad una collezione molto vasta di framework e librerie. In questo caso infatti si vuole evitare di costruire soluzioni eccessivamente primitive che vengono già fornite in vari servizi. Per questo motivo si utilizzeranno delle componenti off-the-</a:t>
            </a:r>
            <a:r>
              <a:rPr lang="it-IT" dirty="0" err="1"/>
              <a:t>shelf</a:t>
            </a:r>
            <a:r>
              <a:rPr lang="it-IT" dirty="0"/>
              <a:t> per l’implementazione delle funzioni principali.</a:t>
            </a:r>
          </a:p>
        </p:txBody>
      </p:sp>
      <p:sp>
        <p:nvSpPr>
          <p:cNvPr id="6" name="Titolo 1">
            <a:extLst>
              <a:ext uri="{FF2B5EF4-FFF2-40B4-BE49-F238E27FC236}">
                <a16:creationId xmlns:a16="http://schemas.microsoft.com/office/drawing/2014/main" id="{A6C6F182-0DCE-4C5B-8CCA-0EDF8DCDBFC6}"/>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Tree>
    <p:extLst>
      <p:ext uri="{BB962C8B-B14F-4D97-AF65-F5344CB8AC3E}">
        <p14:creationId xmlns:p14="http://schemas.microsoft.com/office/powerpoint/2010/main" val="157720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a:t>
            </a:r>
          </a:p>
        </p:txBody>
      </p:sp>
      <p:pic>
        <p:nvPicPr>
          <p:cNvPr id="7" name="Segnaposto contenuto 6">
            <a:extLst>
              <a:ext uri="{FF2B5EF4-FFF2-40B4-BE49-F238E27FC236}">
                <a16:creationId xmlns:a16="http://schemas.microsoft.com/office/drawing/2014/main" id="{EF0C49BA-F59F-4ACE-AB8A-A1557E518F4D}"/>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561" b="99483" l="9884" r="99855">
                        <a14:foregroundMark x1="79942" y1="34109" x2="88808" y2="25581"/>
                        <a14:foregroundMark x1="88808" y1="25581" x2="89535" y2="44186"/>
                        <a14:foregroundMark x1="89535" y1="44186" x2="93169" y2="57623"/>
                        <a14:foregroundMark x1="93169" y1="57623" x2="97674" y2="65891"/>
                        <a14:foregroundMark x1="94186" y1="43152" x2="99855" y2="41860"/>
                        <a14:foregroundMark x1="98983" y1="95607" x2="92006" y2="99483"/>
                      </a14:backgroundRemoval>
                    </a14:imgEffect>
                  </a14:imgLayer>
                </a14:imgProps>
              </a:ext>
              <a:ext uri="{28A0092B-C50C-407E-A947-70E740481C1C}">
                <a14:useLocalDpi xmlns:a14="http://schemas.microsoft.com/office/drawing/2010/main" val="0"/>
              </a:ext>
            </a:extLst>
          </a:blip>
          <a:stretch>
            <a:fillRect/>
          </a:stretch>
        </p:blipFill>
        <p:spPr>
          <a:xfrm>
            <a:off x="5518785" y="3263900"/>
            <a:ext cx="6389511" cy="3594100"/>
          </a:xfrm>
        </p:spPr>
      </p:pic>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8" name="Fumetto: rettangolo 7">
            <a:extLst>
              <a:ext uri="{FF2B5EF4-FFF2-40B4-BE49-F238E27FC236}">
                <a16:creationId xmlns:a16="http://schemas.microsoft.com/office/drawing/2014/main" id="{3A848A25-D9A4-4301-A00B-1D5A3C188ED0}"/>
              </a:ext>
            </a:extLst>
          </p:cNvPr>
          <p:cNvSpPr/>
          <p:nvPr/>
        </p:nvSpPr>
        <p:spPr>
          <a:xfrm>
            <a:off x="6374674" y="4191531"/>
            <a:ext cx="3852286" cy="1087833"/>
          </a:xfrm>
          <a:prstGeom prst="wedgeRectCallout">
            <a:avLst>
              <a:gd name="adj1" fmla="val 55187"/>
              <a:gd name="adj2" fmla="val -2139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Trovo aberrante la sconsiderata decisione di non usufruire di design pattern.</a:t>
            </a:r>
          </a:p>
        </p:txBody>
      </p:sp>
      <p:sp>
        <p:nvSpPr>
          <p:cNvPr id="9" name="CasellaDiTesto 8">
            <a:extLst>
              <a:ext uri="{FF2B5EF4-FFF2-40B4-BE49-F238E27FC236}">
                <a16:creationId xmlns:a16="http://schemas.microsoft.com/office/drawing/2014/main" id="{79B19D4C-85BB-458B-9067-20A8F2B09AAF}"/>
              </a:ext>
            </a:extLst>
          </p:cNvPr>
          <p:cNvSpPr txBox="1"/>
          <p:nvPr/>
        </p:nvSpPr>
        <p:spPr>
          <a:xfrm>
            <a:off x="1045029" y="409303"/>
            <a:ext cx="10659291" cy="3170099"/>
          </a:xfrm>
          <a:prstGeom prst="rect">
            <a:avLst/>
          </a:prstGeom>
          <a:noFill/>
        </p:spPr>
        <p:txBody>
          <a:bodyPr wrap="square" rtlCol="0">
            <a:spAutoFit/>
          </a:bodyPr>
          <a:lstStyle/>
          <a:p>
            <a:r>
              <a:rPr lang="it-IT" sz="2000" dirty="0">
                <a:solidFill>
                  <a:schemeClr val="tx1">
                    <a:lumMod val="65000"/>
                    <a:lumOff val="35000"/>
                  </a:schemeClr>
                </a:solidFill>
              </a:rPr>
              <a:t>Nel</a:t>
            </a:r>
            <a:r>
              <a:rPr lang="it-IT" dirty="0"/>
              <a:t> </a:t>
            </a:r>
            <a:r>
              <a:rPr lang="it-IT" sz="2000" dirty="0">
                <a:solidFill>
                  <a:schemeClr val="tx1">
                    <a:lumMod val="65000"/>
                    <a:lumOff val="35000"/>
                  </a:schemeClr>
                </a:solidFill>
              </a:rPr>
              <a:t>nostro progetto per non reinventare soluzioni a problemi già risolti, utilizziamo i </a:t>
            </a:r>
            <a:r>
              <a:rPr lang="it-IT" sz="2000" b="1" dirty="0">
                <a:solidFill>
                  <a:schemeClr val="tx1">
                    <a:lumMod val="65000"/>
                    <a:lumOff val="35000"/>
                  </a:schemeClr>
                </a:solidFill>
              </a:rPr>
              <a:t>design pattern</a:t>
            </a:r>
            <a:r>
              <a:rPr lang="it-IT" sz="2000" dirty="0">
                <a:solidFill>
                  <a:schemeClr val="tx1">
                    <a:lumMod val="65000"/>
                    <a:lumOff val="35000"/>
                  </a:schemeClr>
                </a:solidFill>
              </a:rPr>
              <a:t>, in particolare tre:</a:t>
            </a:r>
          </a:p>
          <a:p>
            <a:endParaRPr lang="it-IT" sz="2000" dirty="0">
              <a:solidFill>
                <a:schemeClr val="tx1">
                  <a:lumMod val="65000"/>
                  <a:lumOff val="35000"/>
                </a:schemeClr>
              </a:solidFill>
            </a:endParaRPr>
          </a:p>
          <a:p>
            <a:pPr marL="342900" indent="-342900">
              <a:buSzPct val="140000"/>
              <a:buBlip>
                <a:blip r:embed="rId4"/>
              </a:buBlip>
            </a:pPr>
            <a:r>
              <a:rPr lang="it-IT" sz="2000" b="1" dirty="0">
                <a:solidFill>
                  <a:schemeClr val="tx1">
                    <a:lumMod val="65000"/>
                    <a:lumOff val="35000"/>
                  </a:schemeClr>
                </a:solidFill>
              </a:rPr>
              <a:t>Singleton</a:t>
            </a:r>
          </a:p>
          <a:p>
            <a:pPr lvl="1">
              <a:buSzPct val="140000"/>
            </a:pPr>
            <a:r>
              <a:rPr lang="it-IT" sz="2000" dirty="0">
                <a:solidFill>
                  <a:schemeClr val="tx1">
                    <a:lumMod val="65000"/>
                    <a:lumOff val="35000"/>
                  </a:schemeClr>
                </a:solidFill>
              </a:rPr>
              <a:t>Tipo di pattern </a:t>
            </a:r>
            <a:r>
              <a:rPr lang="it-IT" sz="2000" dirty="0" err="1">
                <a:solidFill>
                  <a:schemeClr val="tx1">
                    <a:lumMod val="65000"/>
                    <a:lumOff val="35000"/>
                  </a:schemeClr>
                </a:solidFill>
              </a:rPr>
              <a:t>creazionale</a:t>
            </a:r>
            <a:r>
              <a:rPr lang="it-IT" sz="2000" dirty="0">
                <a:solidFill>
                  <a:schemeClr val="tx1">
                    <a:lumMod val="65000"/>
                    <a:lumOff val="35000"/>
                  </a:schemeClr>
                </a:solidFill>
              </a:rPr>
              <a:t>, che riguarda il processo di creazione di oggetti.</a:t>
            </a:r>
          </a:p>
          <a:p>
            <a:pPr marL="342900" indent="-342900">
              <a:buSzPct val="140000"/>
              <a:buBlip>
                <a:blip r:embed="rId4"/>
              </a:buBlip>
            </a:pPr>
            <a:r>
              <a:rPr lang="it-IT" sz="2000" b="1" dirty="0" err="1">
                <a:solidFill>
                  <a:schemeClr val="tx1">
                    <a:lumMod val="65000"/>
                    <a:lumOff val="35000"/>
                  </a:schemeClr>
                </a:solidFill>
              </a:rPr>
              <a:t>Façade</a:t>
            </a:r>
            <a:endParaRPr lang="it-IT" sz="2000" b="1" dirty="0">
              <a:solidFill>
                <a:schemeClr val="tx1">
                  <a:lumMod val="65000"/>
                  <a:lumOff val="35000"/>
                </a:schemeClr>
              </a:solidFill>
            </a:endParaRPr>
          </a:p>
          <a:p>
            <a:pPr lvl="1">
              <a:buSzPct val="140000"/>
            </a:pPr>
            <a:r>
              <a:rPr lang="it-IT" sz="2000" dirty="0">
                <a:solidFill>
                  <a:schemeClr val="tx1">
                    <a:lumMod val="65000"/>
                    <a:lumOff val="35000"/>
                  </a:schemeClr>
                </a:solidFill>
              </a:rPr>
              <a:t>Tipo di pattern strutture, che definisce le relazioni tra classi e sottoclassi.</a:t>
            </a:r>
          </a:p>
          <a:p>
            <a:pPr marL="342900" indent="-342900">
              <a:buSzPct val="140000"/>
              <a:buBlip>
                <a:blip r:embed="rId4"/>
              </a:buBlip>
            </a:pPr>
            <a:r>
              <a:rPr lang="it-IT" sz="2000" b="1" dirty="0" err="1">
                <a:solidFill>
                  <a:schemeClr val="tx1">
                    <a:lumMod val="65000"/>
                    <a:lumOff val="35000"/>
                  </a:schemeClr>
                </a:solidFill>
              </a:rPr>
              <a:t>Protection</a:t>
            </a:r>
            <a:r>
              <a:rPr lang="it-IT" sz="2000" b="1" dirty="0">
                <a:solidFill>
                  <a:schemeClr val="tx1">
                    <a:lumMod val="65000"/>
                    <a:lumOff val="35000"/>
                  </a:schemeClr>
                </a:solidFill>
              </a:rPr>
              <a:t> proxy</a:t>
            </a:r>
          </a:p>
          <a:p>
            <a:pPr lvl="1">
              <a:buSzPct val="140000"/>
            </a:pPr>
            <a:r>
              <a:rPr lang="it-IT" sz="2000" dirty="0">
                <a:solidFill>
                  <a:schemeClr val="tx1">
                    <a:lumMod val="65000"/>
                    <a:lumOff val="35000"/>
                  </a:schemeClr>
                </a:solidFill>
              </a:rPr>
              <a:t>Tipo di pattern strutturale, che si occupa come gli oggetti interagiscono reciprocamente e come distribuiscono tra di essi la responsabilità.</a:t>
            </a:r>
          </a:p>
        </p:txBody>
      </p:sp>
    </p:spTree>
    <p:extLst>
      <p:ext uri="{BB962C8B-B14F-4D97-AF65-F5344CB8AC3E}">
        <p14:creationId xmlns:p14="http://schemas.microsoft.com/office/powerpoint/2010/main" val="345629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 - singleton</a:t>
            </a: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5" name="Segnaposto contenuto 4">
            <a:extLst>
              <a:ext uri="{FF2B5EF4-FFF2-40B4-BE49-F238E27FC236}">
                <a16:creationId xmlns:a16="http://schemas.microsoft.com/office/drawing/2014/main" id="{4007AA87-826E-4B21-8762-CD6068594966}"/>
              </a:ext>
            </a:extLst>
          </p:cNvPr>
          <p:cNvSpPr>
            <a:spLocks noGrp="1"/>
          </p:cNvSpPr>
          <p:nvPr>
            <p:ph idx="1"/>
          </p:nvPr>
        </p:nvSpPr>
        <p:spPr>
          <a:xfrm>
            <a:off x="1181443" y="5059680"/>
            <a:ext cx="10178322" cy="1473055"/>
          </a:xfrm>
        </p:spPr>
        <p:txBody>
          <a:bodyPr>
            <a:normAutofit/>
          </a:bodyPr>
          <a:lstStyle/>
          <a:p>
            <a:pPr marL="0" indent="0">
              <a:buNone/>
            </a:pPr>
            <a:r>
              <a:rPr lang="it-IT" dirty="0"/>
              <a:t>Abbiamo utilizzato questo design pattern per gestire la classe </a:t>
            </a:r>
            <a:r>
              <a:rPr lang="it-IT" dirty="0" err="1"/>
              <a:t>ConnectionSingleton</a:t>
            </a:r>
            <a:r>
              <a:rPr lang="it-IT" dirty="0"/>
              <a:t> che consente di effettuare tutte le operazioni con il database.</a:t>
            </a:r>
          </a:p>
        </p:txBody>
      </p:sp>
      <p:pic>
        <p:nvPicPr>
          <p:cNvPr id="10" name="image5.png">
            <a:extLst>
              <a:ext uri="{FF2B5EF4-FFF2-40B4-BE49-F238E27FC236}">
                <a16:creationId xmlns:a16="http://schemas.microsoft.com/office/drawing/2014/main" id="{6CDEB163-A991-4A5D-A61D-8C475370B836}"/>
              </a:ext>
            </a:extLst>
          </p:cNvPr>
          <p:cNvPicPr/>
          <p:nvPr/>
        </p:nvPicPr>
        <p:blipFill>
          <a:blip r:embed="rId2">
            <a:extLst>
              <a:ext uri="{28A0092B-C50C-407E-A947-70E740481C1C}">
                <a14:useLocalDpi xmlns:a14="http://schemas.microsoft.com/office/drawing/2010/main" val="0"/>
              </a:ext>
            </a:extLst>
          </a:blip>
          <a:stretch>
            <a:fillRect/>
          </a:stretch>
        </p:blipFill>
        <p:spPr>
          <a:xfrm>
            <a:off x="7246408" y="94832"/>
            <a:ext cx="4586287" cy="4833027"/>
          </a:xfrm>
          <a:prstGeom prst="rect">
            <a:avLst/>
          </a:prstGeom>
          <a:ln/>
        </p:spPr>
      </p:pic>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1443" y="195943"/>
            <a:ext cx="5855083" cy="473191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dei Model sono presenti tre sottosistemi i quali gestiscono la comunicazione con le relative tabelle presenti nel database.</a:t>
            </a:r>
          </a:p>
          <a:p>
            <a:pPr marL="0" indent="0">
              <a:buFont typeface="Arial" panose="020B0604020202020204" pitchFamily="34" charset="0"/>
              <a:buNone/>
            </a:pPr>
            <a:r>
              <a:rPr lang="it-IT" dirty="0"/>
              <a:t>Al fine di evitare di istanziare a ogni chiamata al database la connessione al suddetto, abbiamo usufruito del design pattern </a:t>
            </a:r>
            <a:r>
              <a:rPr lang="it-IT" b="1" dirty="0"/>
              <a:t>singleton</a:t>
            </a:r>
            <a:r>
              <a:rPr lang="it-IT" dirty="0"/>
              <a:t>, il quale ci ha permesso di generare una singola istanza al database che avverrà a ogni avvio del programma.</a:t>
            </a:r>
          </a:p>
          <a:p>
            <a:pPr marL="0" indent="0">
              <a:buNone/>
            </a:pPr>
            <a:r>
              <a:rPr lang="it-IT" dirty="0"/>
              <a:t>Il singleton dunque è un design pattern </a:t>
            </a:r>
            <a:r>
              <a:rPr lang="it-IT" dirty="0" err="1"/>
              <a:t>creazionale</a:t>
            </a:r>
            <a:r>
              <a:rPr lang="it-IT" dirty="0"/>
              <a:t> che ha lo scopo di garantire che di una determinata classe venga creata una e una sola istanza, e di fornire un punto di accesso globale a tale istanza.</a:t>
            </a:r>
          </a:p>
          <a:p>
            <a:pPr marL="0" indent="0">
              <a:buFont typeface="Arial" panose="020B0604020202020204" pitchFamily="34" charset="0"/>
              <a:buNone/>
            </a:pPr>
            <a:endParaRPr lang="it-IT" dirty="0"/>
          </a:p>
        </p:txBody>
      </p:sp>
    </p:spTree>
    <p:extLst>
      <p:ext uri="{BB962C8B-B14F-4D97-AF65-F5344CB8AC3E}">
        <p14:creationId xmlns:p14="http://schemas.microsoft.com/office/powerpoint/2010/main" val="31332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4000" dirty="0">
                <a:solidFill>
                  <a:srgbClr val="F8B323"/>
                </a:solidFill>
              </a:rPr>
              <a:t>OBJECT DESIGN - </a:t>
            </a:r>
            <a:r>
              <a:rPr lang="it-IT" sz="4000" dirty="0" err="1">
                <a:solidFill>
                  <a:srgbClr val="F8B323"/>
                </a:solidFill>
              </a:rPr>
              <a:t>FAçade</a:t>
            </a:r>
            <a:endParaRPr lang="it-IT" sz="4000" dirty="0">
              <a:solidFill>
                <a:srgbClr val="F8B323"/>
              </a:solidFill>
            </a:endParaRP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2456" y="1872343"/>
            <a:ext cx="4496546" cy="46329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Il </a:t>
            </a:r>
            <a:r>
              <a:rPr lang="it-IT" b="1" dirty="0" err="1"/>
              <a:t>Façade</a:t>
            </a:r>
            <a:r>
              <a:rPr lang="it-IT" b="1" dirty="0"/>
              <a:t> Pattern </a:t>
            </a:r>
            <a:r>
              <a:rPr lang="it-IT" dirty="0"/>
              <a:t>è un design pattern di tipo Strutturale che nasconde la complessità di un sistema e offre una interfaccia ai client che vogliono accedere ad esso.</a:t>
            </a:r>
          </a:p>
          <a:p>
            <a:pPr marL="0" indent="0">
              <a:buFont typeface="Arial" panose="020B0604020202020204" pitchFamily="34" charset="0"/>
              <a:buNone/>
            </a:pPr>
            <a:r>
              <a:rPr lang="it-IT" dirty="0"/>
              <a:t>L'utilizzo del </a:t>
            </a:r>
            <a:r>
              <a:rPr lang="it-IT" b="1" dirty="0" err="1"/>
              <a:t>Façade</a:t>
            </a:r>
            <a:r>
              <a:rPr lang="it-IT" b="1" dirty="0"/>
              <a:t> Pattern </a:t>
            </a:r>
            <a:r>
              <a:rPr lang="it-IT" dirty="0"/>
              <a:t>ci permette di rendere l’accesso ai servizi di un sottosistema complesso più semplici senza preoccuparsi del funzionamento interno dello stesso. Intendiamo quindi utilizzare quindi questo design pattern per semplificare l’accesso ai servizi del sottosistema che si occupa dei log-in e log-out e della visualizzazione delle categorie e dei prodotti.</a:t>
            </a:r>
          </a:p>
          <a:p>
            <a:pPr marL="0" indent="0">
              <a:buFont typeface="Arial" panose="020B0604020202020204" pitchFamily="34" charset="0"/>
              <a:buNone/>
            </a:pPr>
            <a:endParaRPr lang="it-IT" dirty="0"/>
          </a:p>
        </p:txBody>
      </p:sp>
      <p:pic>
        <p:nvPicPr>
          <p:cNvPr id="7" name="image1.png">
            <a:extLst>
              <a:ext uri="{FF2B5EF4-FFF2-40B4-BE49-F238E27FC236}">
                <a16:creationId xmlns:a16="http://schemas.microsoft.com/office/drawing/2014/main" id="{A8B36FC0-3853-4D8F-8866-9CD710729631}"/>
              </a:ext>
            </a:extLst>
          </p:cNvPr>
          <p:cNvPicPr/>
          <p:nvPr/>
        </p:nvPicPr>
        <p:blipFill>
          <a:blip r:embed="rId2">
            <a:extLst>
              <a:ext uri="{28A0092B-C50C-407E-A947-70E740481C1C}">
                <a14:useLocalDpi xmlns:a14="http://schemas.microsoft.com/office/drawing/2010/main" val="0"/>
              </a:ext>
            </a:extLst>
          </a:blip>
          <a:stretch>
            <a:fillRect/>
          </a:stretch>
        </p:blipFill>
        <p:spPr>
          <a:xfrm>
            <a:off x="5835756" y="1349174"/>
            <a:ext cx="5996939" cy="4159649"/>
          </a:xfrm>
          <a:prstGeom prst="rect">
            <a:avLst/>
          </a:prstGeom>
          <a:ln/>
        </p:spPr>
      </p:pic>
      <p:sp>
        <p:nvSpPr>
          <p:cNvPr id="11" name="Segnaposto contenuto 4">
            <a:extLst>
              <a:ext uri="{FF2B5EF4-FFF2-40B4-BE49-F238E27FC236}">
                <a16:creationId xmlns:a16="http://schemas.microsoft.com/office/drawing/2014/main" id="{DC009839-6EB2-4439-97C2-072332CE459D}"/>
              </a:ext>
            </a:extLst>
          </p:cNvPr>
          <p:cNvSpPr txBox="1">
            <a:spLocks/>
          </p:cNvSpPr>
          <p:nvPr/>
        </p:nvSpPr>
        <p:spPr>
          <a:xfrm>
            <a:off x="1122509" y="256904"/>
            <a:ext cx="4496546" cy="138030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di </a:t>
            </a:r>
            <a:r>
              <a:rPr lang="it-IT" dirty="0" err="1"/>
              <a:t>view</a:t>
            </a:r>
            <a:r>
              <a:rPr lang="it-IT" dirty="0"/>
              <a:t> ci sono tre sottosistemi che permettono la visualizzazione in base al tipo di utente.</a:t>
            </a:r>
          </a:p>
        </p:txBody>
      </p:sp>
    </p:spTree>
    <p:extLst>
      <p:ext uri="{BB962C8B-B14F-4D97-AF65-F5344CB8AC3E}">
        <p14:creationId xmlns:p14="http://schemas.microsoft.com/office/powerpoint/2010/main" val="300335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1881F-E104-4A2A-A90F-E9C96E8E73B4}"/>
              </a:ext>
            </a:extLst>
          </p:cNvPr>
          <p:cNvSpPr>
            <a:spLocks noGrp="1"/>
          </p:cNvSpPr>
          <p:nvPr>
            <p:ph type="title"/>
          </p:nvPr>
        </p:nvSpPr>
        <p:spPr>
          <a:xfrm rot="16200000">
            <a:off x="-3053088" y="3053088"/>
            <a:ext cx="6858003" cy="751823"/>
          </a:xfrm>
        </p:spPr>
        <p:txBody>
          <a:bodyPr>
            <a:noAutofit/>
          </a:bodyPr>
          <a:lstStyle/>
          <a:p>
            <a:pPr algn="r"/>
            <a:r>
              <a:rPr lang="it-IT" sz="3200" dirty="0">
                <a:solidFill>
                  <a:srgbClr val="F8B323"/>
                </a:solidFill>
              </a:rPr>
              <a:t>OBJECT DESIGN – </a:t>
            </a:r>
            <a:r>
              <a:rPr lang="it-IT" sz="3200" dirty="0" err="1">
                <a:solidFill>
                  <a:srgbClr val="F8B323"/>
                </a:solidFill>
              </a:rPr>
              <a:t>protection</a:t>
            </a:r>
            <a:r>
              <a:rPr lang="it-IT" sz="3200" dirty="0">
                <a:solidFill>
                  <a:srgbClr val="F8B323"/>
                </a:solidFill>
              </a:rPr>
              <a:t> proxy</a:t>
            </a:r>
          </a:p>
        </p:txBody>
      </p:sp>
      <p:sp>
        <p:nvSpPr>
          <p:cNvPr id="4" name="Titolo 1">
            <a:extLst>
              <a:ext uri="{FF2B5EF4-FFF2-40B4-BE49-F238E27FC236}">
                <a16:creationId xmlns:a16="http://schemas.microsoft.com/office/drawing/2014/main" id="{FDFA7B44-0F00-4341-BECB-BFC10328F82B}"/>
              </a:ext>
            </a:extLst>
          </p:cNvPr>
          <p:cNvSpPr txBox="1">
            <a:spLocks/>
          </p:cNvSpPr>
          <p:nvPr/>
        </p:nvSpPr>
        <p:spPr>
          <a:xfrm rot="16200000">
            <a:off x="11043378" y="5804759"/>
            <a:ext cx="1578634" cy="52784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it-IT" sz="3600" dirty="0">
                <a:solidFill>
                  <a:srgbClr val="F8B323"/>
                </a:solidFill>
              </a:rPr>
              <a:t>odd</a:t>
            </a:r>
          </a:p>
        </p:txBody>
      </p:sp>
      <p:sp>
        <p:nvSpPr>
          <p:cNvPr id="12" name="Segnaposto contenuto 4">
            <a:extLst>
              <a:ext uri="{FF2B5EF4-FFF2-40B4-BE49-F238E27FC236}">
                <a16:creationId xmlns:a16="http://schemas.microsoft.com/office/drawing/2014/main" id="{6275FCE3-F8FB-4863-9971-8CEFCBA8C740}"/>
              </a:ext>
            </a:extLst>
          </p:cNvPr>
          <p:cNvSpPr txBox="1">
            <a:spLocks/>
          </p:cNvSpPr>
          <p:nvPr/>
        </p:nvSpPr>
        <p:spPr>
          <a:xfrm>
            <a:off x="1182456" y="3973484"/>
            <a:ext cx="4496546" cy="25318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Il </a:t>
            </a:r>
            <a:r>
              <a:rPr lang="it-IT" b="1" dirty="0" err="1"/>
              <a:t>Protection</a:t>
            </a:r>
            <a:r>
              <a:rPr lang="it-IT" b="1" dirty="0"/>
              <a:t> Proxy </a:t>
            </a:r>
            <a:r>
              <a:rPr lang="it-IT" dirty="0"/>
              <a:t>è una particolare tipologia di design pattern di tipo strutturale che regola e gestisce gli accessi ai servizi di un sottosistema che necessita controlli sulle richieste, assicurando l’accesso solo agli aventi diritto.</a:t>
            </a:r>
          </a:p>
        </p:txBody>
      </p:sp>
      <p:sp>
        <p:nvSpPr>
          <p:cNvPr id="11" name="Segnaposto contenuto 4">
            <a:extLst>
              <a:ext uri="{FF2B5EF4-FFF2-40B4-BE49-F238E27FC236}">
                <a16:creationId xmlns:a16="http://schemas.microsoft.com/office/drawing/2014/main" id="{DC009839-6EB2-4439-97C2-072332CE459D}"/>
              </a:ext>
            </a:extLst>
          </p:cNvPr>
          <p:cNvSpPr txBox="1">
            <a:spLocks/>
          </p:cNvSpPr>
          <p:nvPr/>
        </p:nvSpPr>
        <p:spPr>
          <a:xfrm>
            <a:off x="1122509" y="256904"/>
            <a:ext cx="4496546" cy="326769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a:t>Nel livello di </a:t>
            </a:r>
            <a:r>
              <a:rPr lang="it-IT" dirty="0" err="1"/>
              <a:t>view</a:t>
            </a:r>
            <a:r>
              <a:rPr lang="it-IT" dirty="0"/>
              <a:t> ci sono tre sottosistemi che permettono la visualizzazione in base al tipo di utente. </a:t>
            </a:r>
            <a:br>
              <a:rPr lang="it-IT" dirty="0"/>
            </a:br>
            <a:r>
              <a:rPr lang="it-IT" dirty="0"/>
              <a:t>Per gestire gli accessi alle funzionalità degli admin abbiamo implementato il </a:t>
            </a:r>
            <a:r>
              <a:rPr lang="it-IT" b="1" dirty="0" err="1"/>
              <a:t>Protection</a:t>
            </a:r>
            <a:r>
              <a:rPr lang="it-IT" b="1" dirty="0"/>
              <a:t> Proxy</a:t>
            </a:r>
            <a:r>
              <a:rPr lang="it-IT" dirty="0"/>
              <a:t>.</a:t>
            </a:r>
          </a:p>
        </p:txBody>
      </p:sp>
      <p:pic>
        <p:nvPicPr>
          <p:cNvPr id="8" name="image2.png">
            <a:extLst>
              <a:ext uri="{FF2B5EF4-FFF2-40B4-BE49-F238E27FC236}">
                <a16:creationId xmlns:a16="http://schemas.microsoft.com/office/drawing/2014/main" id="{B5DA4027-13D5-42B7-AB51-5D2BECFF51EE}"/>
              </a:ext>
            </a:extLst>
          </p:cNvPr>
          <p:cNvPicPr/>
          <p:nvPr/>
        </p:nvPicPr>
        <p:blipFill>
          <a:blip r:embed="rId2">
            <a:extLst>
              <a:ext uri="{28A0092B-C50C-407E-A947-70E740481C1C}">
                <a14:useLocalDpi xmlns:a14="http://schemas.microsoft.com/office/drawing/2010/main" val="0"/>
              </a:ext>
            </a:extLst>
          </a:blip>
          <a:stretch>
            <a:fillRect/>
          </a:stretch>
        </p:blipFill>
        <p:spPr>
          <a:xfrm>
            <a:off x="6572947" y="773481"/>
            <a:ext cx="5065051" cy="4743645"/>
          </a:xfrm>
          <a:prstGeom prst="rect">
            <a:avLst/>
          </a:prstGeom>
          <a:ln/>
        </p:spPr>
      </p:pic>
    </p:spTree>
    <p:extLst>
      <p:ext uri="{BB962C8B-B14F-4D97-AF65-F5344CB8AC3E}">
        <p14:creationId xmlns:p14="http://schemas.microsoft.com/office/powerpoint/2010/main" val="389163509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TotalTime>
  <Words>981</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Arial</vt:lpstr>
      <vt:lpstr>Calibri</vt:lpstr>
      <vt:lpstr>Gill Sans MT</vt:lpstr>
      <vt:lpstr>Impact</vt:lpstr>
      <vt:lpstr>Roboto</vt:lpstr>
      <vt:lpstr>Badge</vt:lpstr>
      <vt:lpstr>DodO.NET</vt:lpstr>
      <vt:lpstr>Team</vt:lpstr>
      <vt:lpstr>Architettura del sistema</vt:lpstr>
      <vt:lpstr>Architettura del sistema</vt:lpstr>
      <vt:lpstr>OBJECT DESIGN</vt:lpstr>
      <vt:lpstr>OBJECT DESIGN</vt:lpstr>
      <vt:lpstr>OBJECT DESIGN - singleton</vt:lpstr>
      <vt:lpstr>OBJECT DESIGN - FAçade</vt:lpstr>
      <vt:lpstr>OBJECT DESIGN – protection proxy</vt:lpstr>
      <vt:lpstr>TESTING</vt:lpstr>
      <vt:lpstr>TESTING - Approccio</vt:lpstr>
      <vt:lpstr>LESSON learned</vt:lpstr>
      <vt:lpstr>effort</vt:lpstr>
      <vt:lpstr>metriche</vt:lpstr>
      <vt:lpstr>Criteri di accettazione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DodO.NET</dc:title>
  <dc:creator>Simone Farina</dc:creator>
  <cp:lastModifiedBy>Simone Farina</cp:lastModifiedBy>
  <cp:revision>55</cp:revision>
  <dcterms:created xsi:type="dcterms:W3CDTF">2021-12-09T10:14:25Z</dcterms:created>
  <dcterms:modified xsi:type="dcterms:W3CDTF">2022-01-21T16:31:39Z</dcterms:modified>
</cp:coreProperties>
</file>