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0" r:id="rId1"/>
  </p:sldMasterIdLst>
  <p:sldIdLst>
    <p:sldId id="256" r:id="rId2"/>
    <p:sldId id="257" r:id="rId3"/>
    <p:sldId id="258" r:id="rId4"/>
    <p:sldId id="267" r:id="rId5"/>
    <p:sldId id="259" r:id="rId6"/>
    <p:sldId id="263" r:id="rId7"/>
    <p:sldId id="264" r:id="rId8"/>
    <p:sldId id="268" r:id="rId9"/>
    <p:sldId id="269" r:id="rId10"/>
    <p:sldId id="260" r:id="rId11"/>
    <p:sldId id="261" r:id="rId12"/>
    <p:sldId id="262"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7"/>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734-8F93-941E-6F5E-C8E4958792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A5974-8430-D6F5-AFB8-AB30D18EB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E1B19-3991-9596-3C63-884D141FA196}"/>
              </a:ext>
            </a:extLst>
          </p:cNvPr>
          <p:cNvSpPr>
            <a:spLocks noGrp="1"/>
          </p:cNvSpPr>
          <p:nvPr>
            <p:ph type="dt" sz="half" idx="10"/>
          </p:nvPr>
        </p:nvSpPr>
        <p:spPr/>
        <p:txBody>
          <a:bodyPr/>
          <a:lstStyle/>
          <a:p>
            <a:fld id="{48A87A34-81AB-432B-8DAE-1953F412C126}" type="datetimeFigureOut">
              <a:rPr lang="en-US" smtClean="0"/>
              <a:t>2/22/25</a:t>
            </a:fld>
            <a:endParaRPr lang="en-US" dirty="0"/>
          </a:p>
        </p:txBody>
      </p:sp>
      <p:sp>
        <p:nvSpPr>
          <p:cNvPr id="5" name="Footer Placeholder 4">
            <a:extLst>
              <a:ext uri="{FF2B5EF4-FFF2-40B4-BE49-F238E27FC236}">
                <a16:creationId xmlns:a16="http://schemas.microsoft.com/office/drawing/2014/main" id="{D660F97D-752F-D1C0-AB0E-B0020EDB59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400EAA-B4B0-8AA7-A5D6-EA3D3F668E1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51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E296-3DFE-8814-C340-4FC009E981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D5D6E0-460D-6BB9-06AC-D5387C88E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ADFE1-709E-86B7-258D-3145244EFC56}"/>
              </a:ext>
            </a:extLst>
          </p:cNvPr>
          <p:cNvSpPr>
            <a:spLocks noGrp="1"/>
          </p:cNvSpPr>
          <p:nvPr>
            <p:ph type="dt" sz="half" idx="10"/>
          </p:nvPr>
        </p:nvSpPr>
        <p:spPr/>
        <p:txBody>
          <a:bodyPr/>
          <a:lstStyle/>
          <a:p>
            <a:fld id="{48A87A34-81AB-432B-8DAE-1953F412C126}" type="datetimeFigureOut">
              <a:rPr lang="en-US" smtClean="0"/>
              <a:t>2/22/25</a:t>
            </a:fld>
            <a:endParaRPr lang="en-US" dirty="0"/>
          </a:p>
        </p:txBody>
      </p:sp>
      <p:sp>
        <p:nvSpPr>
          <p:cNvPr id="5" name="Footer Placeholder 4">
            <a:extLst>
              <a:ext uri="{FF2B5EF4-FFF2-40B4-BE49-F238E27FC236}">
                <a16:creationId xmlns:a16="http://schemas.microsoft.com/office/drawing/2014/main" id="{7D7B8CFB-ECF1-4131-FE86-A89ADB5440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730EA1-7CCC-001F-934D-302688BDC06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8631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52C74C-6634-0B59-54F2-22D105EDF1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C8D831-0219-1183-6293-EE3A2E62C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20A32-B068-E270-CF0B-70E5B00560C9}"/>
              </a:ext>
            </a:extLst>
          </p:cNvPr>
          <p:cNvSpPr>
            <a:spLocks noGrp="1"/>
          </p:cNvSpPr>
          <p:nvPr>
            <p:ph type="dt" sz="half" idx="10"/>
          </p:nvPr>
        </p:nvSpPr>
        <p:spPr/>
        <p:txBody>
          <a:bodyPr/>
          <a:lstStyle/>
          <a:p>
            <a:fld id="{48A87A34-81AB-432B-8DAE-1953F412C126}" type="datetimeFigureOut">
              <a:rPr lang="en-US" smtClean="0"/>
              <a:t>2/22/25</a:t>
            </a:fld>
            <a:endParaRPr lang="en-US" dirty="0"/>
          </a:p>
        </p:txBody>
      </p:sp>
      <p:sp>
        <p:nvSpPr>
          <p:cNvPr id="5" name="Footer Placeholder 4">
            <a:extLst>
              <a:ext uri="{FF2B5EF4-FFF2-40B4-BE49-F238E27FC236}">
                <a16:creationId xmlns:a16="http://schemas.microsoft.com/office/drawing/2014/main" id="{B4F46ADB-7F01-4C0A-58D0-4455797930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3642-45D4-6397-610E-6705A74D9FF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010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E26D-EA35-92A6-F8BE-1DDFA941E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2923D-6558-E272-C23E-E8A53A1F6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38EBB-3E8D-5319-4636-94E896F19D61}"/>
              </a:ext>
            </a:extLst>
          </p:cNvPr>
          <p:cNvSpPr>
            <a:spLocks noGrp="1"/>
          </p:cNvSpPr>
          <p:nvPr>
            <p:ph type="dt" sz="half" idx="10"/>
          </p:nvPr>
        </p:nvSpPr>
        <p:spPr/>
        <p:txBody>
          <a:bodyPr/>
          <a:lstStyle/>
          <a:p>
            <a:fld id="{48A87A34-81AB-432B-8DAE-1953F412C126}" type="datetimeFigureOut">
              <a:rPr lang="en-US" smtClean="0"/>
              <a:t>2/22/25</a:t>
            </a:fld>
            <a:endParaRPr lang="en-US" dirty="0"/>
          </a:p>
        </p:txBody>
      </p:sp>
      <p:sp>
        <p:nvSpPr>
          <p:cNvPr id="5" name="Footer Placeholder 4">
            <a:extLst>
              <a:ext uri="{FF2B5EF4-FFF2-40B4-BE49-F238E27FC236}">
                <a16:creationId xmlns:a16="http://schemas.microsoft.com/office/drawing/2014/main" id="{B6DE2F6B-3CB5-01F6-ADA2-3FB454F38A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987C63-BDF3-939B-0BC4-7258A3AEEC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86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6B17-6AEE-61F8-CCC2-872B7C34D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335BF-B67E-3453-4A8C-F667B988A7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695F4-4AE9-2550-FC57-8185B89837FD}"/>
              </a:ext>
            </a:extLst>
          </p:cNvPr>
          <p:cNvSpPr>
            <a:spLocks noGrp="1"/>
          </p:cNvSpPr>
          <p:nvPr>
            <p:ph type="dt" sz="half" idx="10"/>
          </p:nvPr>
        </p:nvSpPr>
        <p:spPr/>
        <p:txBody>
          <a:bodyPr/>
          <a:lstStyle/>
          <a:p>
            <a:fld id="{48A87A34-81AB-432B-8DAE-1953F412C126}" type="datetimeFigureOut">
              <a:rPr lang="en-US" smtClean="0"/>
              <a:t>2/22/25</a:t>
            </a:fld>
            <a:endParaRPr lang="en-US" dirty="0"/>
          </a:p>
        </p:txBody>
      </p:sp>
      <p:sp>
        <p:nvSpPr>
          <p:cNvPr id="5" name="Footer Placeholder 4">
            <a:extLst>
              <a:ext uri="{FF2B5EF4-FFF2-40B4-BE49-F238E27FC236}">
                <a16:creationId xmlns:a16="http://schemas.microsoft.com/office/drawing/2014/main" id="{51C14D48-799A-2EF1-61E0-E63C41E6B3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E24EC1-CD5F-1E13-E400-75860F49D6E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014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16AF-C0E2-34F3-CC2B-1D4D4CE39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6DA13-5D11-3528-7F66-45A4C0EE5B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404573-8C6F-8110-0823-44D79F2A3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5DB423-EE3A-614D-940F-76341E0FEED9}"/>
              </a:ext>
            </a:extLst>
          </p:cNvPr>
          <p:cNvSpPr>
            <a:spLocks noGrp="1"/>
          </p:cNvSpPr>
          <p:nvPr>
            <p:ph type="dt" sz="half" idx="10"/>
          </p:nvPr>
        </p:nvSpPr>
        <p:spPr/>
        <p:txBody>
          <a:bodyPr/>
          <a:lstStyle/>
          <a:p>
            <a:fld id="{48A87A34-81AB-432B-8DAE-1953F412C126}" type="datetimeFigureOut">
              <a:rPr lang="en-US" smtClean="0"/>
              <a:t>2/22/25</a:t>
            </a:fld>
            <a:endParaRPr lang="en-US" dirty="0"/>
          </a:p>
        </p:txBody>
      </p:sp>
      <p:sp>
        <p:nvSpPr>
          <p:cNvPr id="6" name="Footer Placeholder 5">
            <a:extLst>
              <a:ext uri="{FF2B5EF4-FFF2-40B4-BE49-F238E27FC236}">
                <a16:creationId xmlns:a16="http://schemas.microsoft.com/office/drawing/2014/main" id="{3EF27AA9-6FE5-098B-5302-50963902CC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3C28AD-6778-92D4-E616-6F617D39321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538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1922-6B71-8D38-F633-87948C1E32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D09E8C-0EEA-A21F-1C29-9DB6CC1DF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EE6CB-B285-2696-9070-76ABB56670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BB926-A127-BA38-8B57-E4B089E6E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8C9F7-C349-4331-5C94-A7D0C0B63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1A7FA8-6DC8-8F9D-D467-CE0A5E8CC4A4}"/>
              </a:ext>
            </a:extLst>
          </p:cNvPr>
          <p:cNvSpPr>
            <a:spLocks noGrp="1"/>
          </p:cNvSpPr>
          <p:nvPr>
            <p:ph type="dt" sz="half" idx="10"/>
          </p:nvPr>
        </p:nvSpPr>
        <p:spPr/>
        <p:txBody>
          <a:bodyPr/>
          <a:lstStyle/>
          <a:p>
            <a:fld id="{48A87A34-81AB-432B-8DAE-1953F412C126}" type="datetimeFigureOut">
              <a:rPr lang="en-US" smtClean="0"/>
              <a:pPr/>
              <a:t>2/22/25</a:t>
            </a:fld>
            <a:endParaRPr lang="en-US" dirty="0"/>
          </a:p>
        </p:txBody>
      </p:sp>
      <p:sp>
        <p:nvSpPr>
          <p:cNvPr id="8" name="Footer Placeholder 7">
            <a:extLst>
              <a:ext uri="{FF2B5EF4-FFF2-40B4-BE49-F238E27FC236}">
                <a16:creationId xmlns:a16="http://schemas.microsoft.com/office/drawing/2014/main" id="{8A5E1CFF-9A28-5C55-A01D-AAB231B7A8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6A307F9-5FDD-6CA3-CDBF-F063E1BE094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530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5950-35D1-A182-7E9D-593AD79DBA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9F10D6-92B0-9B77-C466-6CF235171D9B}"/>
              </a:ext>
            </a:extLst>
          </p:cNvPr>
          <p:cNvSpPr>
            <a:spLocks noGrp="1"/>
          </p:cNvSpPr>
          <p:nvPr>
            <p:ph type="dt" sz="half" idx="10"/>
          </p:nvPr>
        </p:nvSpPr>
        <p:spPr/>
        <p:txBody>
          <a:bodyPr/>
          <a:lstStyle/>
          <a:p>
            <a:fld id="{48A87A34-81AB-432B-8DAE-1953F412C126}" type="datetimeFigureOut">
              <a:rPr lang="en-US" smtClean="0"/>
              <a:t>2/22/25</a:t>
            </a:fld>
            <a:endParaRPr lang="en-US" dirty="0"/>
          </a:p>
        </p:txBody>
      </p:sp>
      <p:sp>
        <p:nvSpPr>
          <p:cNvPr id="4" name="Footer Placeholder 3">
            <a:extLst>
              <a:ext uri="{FF2B5EF4-FFF2-40B4-BE49-F238E27FC236}">
                <a16:creationId xmlns:a16="http://schemas.microsoft.com/office/drawing/2014/main" id="{F4A98ACC-B6F2-D4E8-5E90-5B30DB7E164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5C1DAC1-151C-5AE7-8C02-6666BBFB017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16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091A6-9109-66F0-C045-2FCD68B19F1C}"/>
              </a:ext>
            </a:extLst>
          </p:cNvPr>
          <p:cNvSpPr>
            <a:spLocks noGrp="1"/>
          </p:cNvSpPr>
          <p:nvPr>
            <p:ph type="dt" sz="half" idx="10"/>
          </p:nvPr>
        </p:nvSpPr>
        <p:spPr/>
        <p:txBody>
          <a:bodyPr/>
          <a:lstStyle/>
          <a:p>
            <a:fld id="{48A87A34-81AB-432B-8DAE-1953F412C126}" type="datetimeFigureOut">
              <a:rPr lang="en-US" smtClean="0"/>
              <a:t>2/22/25</a:t>
            </a:fld>
            <a:endParaRPr lang="en-US" dirty="0"/>
          </a:p>
        </p:txBody>
      </p:sp>
      <p:sp>
        <p:nvSpPr>
          <p:cNvPr id="3" name="Footer Placeholder 2">
            <a:extLst>
              <a:ext uri="{FF2B5EF4-FFF2-40B4-BE49-F238E27FC236}">
                <a16:creationId xmlns:a16="http://schemas.microsoft.com/office/drawing/2014/main" id="{02688B68-8BC7-E731-D736-8F204BB5E79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BB159B4-54A7-9BE9-A8DA-B98ACE71103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725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69AC-4EFF-0750-899C-E273782AF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02F469-BCE7-6349-D843-8225C6F95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E6F84C-DC19-CF84-5AF4-BF15B1630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D48A9-7624-82C4-BB34-39FA777BB719}"/>
              </a:ext>
            </a:extLst>
          </p:cNvPr>
          <p:cNvSpPr>
            <a:spLocks noGrp="1"/>
          </p:cNvSpPr>
          <p:nvPr>
            <p:ph type="dt" sz="half" idx="10"/>
          </p:nvPr>
        </p:nvSpPr>
        <p:spPr/>
        <p:txBody>
          <a:bodyPr/>
          <a:lstStyle/>
          <a:p>
            <a:fld id="{48A87A34-81AB-432B-8DAE-1953F412C126}" type="datetimeFigureOut">
              <a:rPr lang="en-US" smtClean="0"/>
              <a:t>2/22/25</a:t>
            </a:fld>
            <a:endParaRPr lang="en-US" dirty="0"/>
          </a:p>
        </p:txBody>
      </p:sp>
      <p:sp>
        <p:nvSpPr>
          <p:cNvPr id="6" name="Footer Placeholder 5">
            <a:extLst>
              <a:ext uri="{FF2B5EF4-FFF2-40B4-BE49-F238E27FC236}">
                <a16:creationId xmlns:a16="http://schemas.microsoft.com/office/drawing/2014/main" id="{A1168455-9696-CCC8-C909-3CF8834CBE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46F258-2BC0-A182-F972-A79F4401A6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893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905A-8A8A-C010-B397-B1BFCFEAF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1EEB73-8FC4-BF8E-C63F-45BF1AC10A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0898D-4E0D-A964-74FA-35B42AC5A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CF47D-3905-3301-4ABF-386FED00D490}"/>
              </a:ext>
            </a:extLst>
          </p:cNvPr>
          <p:cNvSpPr>
            <a:spLocks noGrp="1"/>
          </p:cNvSpPr>
          <p:nvPr>
            <p:ph type="dt" sz="half" idx="10"/>
          </p:nvPr>
        </p:nvSpPr>
        <p:spPr/>
        <p:txBody>
          <a:bodyPr/>
          <a:lstStyle/>
          <a:p>
            <a:fld id="{48A87A34-81AB-432B-8DAE-1953F412C126}" type="datetimeFigureOut">
              <a:rPr lang="en-US" smtClean="0"/>
              <a:pPr/>
              <a:t>2/22/25</a:t>
            </a:fld>
            <a:endParaRPr lang="en-US" dirty="0"/>
          </a:p>
        </p:txBody>
      </p:sp>
      <p:sp>
        <p:nvSpPr>
          <p:cNvPr id="6" name="Footer Placeholder 5">
            <a:extLst>
              <a:ext uri="{FF2B5EF4-FFF2-40B4-BE49-F238E27FC236}">
                <a16:creationId xmlns:a16="http://schemas.microsoft.com/office/drawing/2014/main" id="{D227E914-5600-627C-317D-6817DBE04C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F759C7-DA91-643F-5343-DB293E8E26A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58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9F9C1-B976-73EF-7927-C76318E42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6EF5C-2D67-3902-58CB-C79E7C853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0F6D2-7909-E9E6-5ED5-CD940F912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87A34-81AB-432B-8DAE-1953F412C126}" type="datetimeFigureOut">
              <a:rPr lang="en-US" smtClean="0"/>
              <a:pPr/>
              <a:t>2/22/25</a:t>
            </a:fld>
            <a:endParaRPr lang="en-US" dirty="0"/>
          </a:p>
        </p:txBody>
      </p:sp>
      <p:sp>
        <p:nvSpPr>
          <p:cNvPr id="5" name="Footer Placeholder 4">
            <a:extLst>
              <a:ext uri="{FF2B5EF4-FFF2-40B4-BE49-F238E27FC236}">
                <a16:creationId xmlns:a16="http://schemas.microsoft.com/office/drawing/2014/main" id="{3008E20F-82BD-16FA-DF6C-2C4C278F9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BA2BFCD-FFE0-D2C5-9FD6-DA66AFC05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6770710"/>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faruk2001/MyStudies" TargetMode="External"/><Relationship Id="rId2" Type="http://schemas.openxmlformats.org/officeDocument/2006/relationships/hyperlink" Target="https://trello.com/b/5IXwlYMt/mystud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329F-D55C-C4AB-3344-AF618DD00548}"/>
              </a:ext>
            </a:extLst>
          </p:cNvPr>
          <p:cNvSpPr>
            <a:spLocks noGrp="1"/>
          </p:cNvSpPr>
          <p:nvPr>
            <p:ph type="ctrTitle"/>
          </p:nvPr>
        </p:nvSpPr>
        <p:spPr/>
        <p:txBody>
          <a:bodyPr/>
          <a:lstStyle/>
          <a:p>
            <a:r>
              <a:rPr lang="en-US" dirty="0" err="1"/>
              <a:t>MyStudies</a:t>
            </a:r>
            <a:endParaRPr lang="en-US" dirty="0"/>
          </a:p>
        </p:txBody>
      </p:sp>
      <p:sp>
        <p:nvSpPr>
          <p:cNvPr id="3" name="Subtitle 2">
            <a:extLst>
              <a:ext uri="{FF2B5EF4-FFF2-40B4-BE49-F238E27FC236}">
                <a16:creationId xmlns:a16="http://schemas.microsoft.com/office/drawing/2014/main" id="{978F3754-17FC-7626-A152-4B8074DD2BC2}"/>
              </a:ext>
            </a:extLst>
          </p:cNvPr>
          <p:cNvSpPr>
            <a:spLocks noGrp="1"/>
          </p:cNvSpPr>
          <p:nvPr>
            <p:ph type="subTitle" idx="1"/>
          </p:nvPr>
        </p:nvSpPr>
        <p:spPr/>
        <p:txBody>
          <a:bodyPr/>
          <a:lstStyle/>
          <a:p>
            <a:r>
              <a:rPr lang="en-US" dirty="0"/>
              <a:t>Shihab Faruk (VC1C)</a:t>
            </a:r>
          </a:p>
          <a:p>
            <a:r>
              <a:rPr lang="en-US" dirty="0"/>
              <a:t>sfaruk3131p@gmail.com</a:t>
            </a:r>
          </a:p>
          <a:p>
            <a:r>
              <a:rPr lang="en-US" dirty="0"/>
              <a:t>Supervisor </a:t>
            </a:r>
            <a:r>
              <a:rPr lang="en-US" dirty="0">
                <a:effectLst/>
              </a:rPr>
              <a:t>Razib Ahmed, Razib.ahmed0204@gmail.com</a:t>
            </a:r>
          </a:p>
          <a:p>
            <a:endParaRPr lang="en-US" dirty="0"/>
          </a:p>
          <a:p>
            <a:endParaRPr lang="en-US" dirty="0"/>
          </a:p>
        </p:txBody>
      </p:sp>
    </p:spTree>
    <p:extLst>
      <p:ext uri="{BB962C8B-B14F-4D97-AF65-F5344CB8AC3E}">
        <p14:creationId xmlns:p14="http://schemas.microsoft.com/office/powerpoint/2010/main" val="224756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3E00-00BB-FABE-B3A6-51AF20EE2559}"/>
              </a:ext>
            </a:extLst>
          </p:cNvPr>
          <p:cNvSpPr>
            <a:spLocks noGrp="1"/>
          </p:cNvSpPr>
          <p:nvPr>
            <p:ph type="title"/>
          </p:nvPr>
        </p:nvSpPr>
        <p:spPr>
          <a:xfrm>
            <a:off x="830283" y="222622"/>
            <a:ext cx="10515600" cy="1325563"/>
          </a:xfrm>
        </p:spPr>
        <p:txBody>
          <a:bodyPr/>
          <a:lstStyle/>
          <a:p>
            <a:r>
              <a:rPr lang="en-US" dirty="0"/>
              <a:t>Tentative Schedule</a:t>
            </a:r>
          </a:p>
        </p:txBody>
      </p:sp>
      <p:graphicFrame>
        <p:nvGraphicFramePr>
          <p:cNvPr id="4" name="Content Placeholder 3">
            <a:extLst>
              <a:ext uri="{FF2B5EF4-FFF2-40B4-BE49-F238E27FC236}">
                <a16:creationId xmlns:a16="http://schemas.microsoft.com/office/drawing/2014/main" id="{9CAB6887-A04A-C6F3-6765-08D737D25064}"/>
              </a:ext>
            </a:extLst>
          </p:cNvPr>
          <p:cNvGraphicFramePr>
            <a:graphicFrameLocks noGrp="1"/>
          </p:cNvGraphicFramePr>
          <p:nvPr>
            <p:ph idx="1"/>
            <p:extLst>
              <p:ext uri="{D42A27DB-BD31-4B8C-83A1-F6EECF244321}">
                <p14:modId xmlns:p14="http://schemas.microsoft.com/office/powerpoint/2010/main" val="2606577698"/>
              </p:ext>
            </p:extLst>
          </p:nvPr>
        </p:nvGraphicFramePr>
        <p:xfrm>
          <a:off x="830283" y="1301378"/>
          <a:ext cx="10515600" cy="5237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03481934"/>
                    </a:ext>
                  </a:extLst>
                </a:gridCol>
                <a:gridCol w="5257800">
                  <a:extLst>
                    <a:ext uri="{9D8B030D-6E8A-4147-A177-3AD203B41FA5}">
                      <a16:colId xmlns:a16="http://schemas.microsoft.com/office/drawing/2014/main" val="2258586250"/>
                    </a:ext>
                  </a:extLst>
                </a:gridCol>
              </a:tblGrid>
              <a:tr h="370840">
                <a:tc>
                  <a:txBody>
                    <a:bodyPr/>
                    <a:lstStyle/>
                    <a:p>
                      <a:pPr algn="ctr"/>
                      <a:r>
                        <a:rPr lang="en-US" dirty="0"/>
                        <a:t>Tasks</a:t>
                      </a:r>
                    </a:p>
                  </a:txBody>
                  <a:tcPr/>
                </a:tc>
                <a:tc>
                  <a:txBody>
                    <a:bodyPr/>
                    <a:lstStyle/>
                    <a:p>
                      <a:pPr algn="ctr"/>
                      <a:r>
                        <a:rPr lang="en-US" dirty="0"/>
                        <a:t>Timeframe</a:t>
                      </a:r>
                    </a:p>
                  </a:txBody>
                  <a:tcPr/>
                </a:tc>
                <a:extLst>
                  <a:ext uri="{0D108BD9-81ED-4DB2-BD59-A6C34878D82A}">
                    <a16:rowId xmlns:a16="http://schemas.microsoft.com/office/drawing/2014/main" val="2922835171"/>
                  </a:ext>
                </a:extLst>
              </a:tr>
              <a:tr h="370840">
                <a:tc>
                  <a:txBody>
                    <a:bodyPr/>
                    <a:lstStyle/>
                    <a:p>
                      <a:r>
                        <a:rPr lang="en-US" dirty="0"/>
                        <a:t>Planning the project, scope, tools, features </a:t>
                      </a:r>
                    </a:p>
                  </a:txBody>
                  <a:tcPr/>
                </a:tc>
                <a:tc>
                  <a:txBody>
                    <a:bodyPr/>
                    <a:lstStyle/>
                    <a:p>
                      <a:r>
                        <a:rPr lang="en-US" dirty="0"/>
                        <a:t>Weeks 1-3. This includes project proposal, project search etc.</a:t>
                      </a:r>
                    </a:p>
                  </a:txBody>
                  <a:tcPr/>
                </a:tc>
                <a:extLst>
                  <a:ext uri="{0D108BD9-81ED-4DB2-BD59-A6C34878D82A}">
                    <a16:rowId xmlns:a16="http://schemas.microsoft.com/office/drawing/2014/main" val="2149971213"/>
                  </a:ext>
                </a:extLst>
              </a:tr>
              <a:tr h="370840">
                <a:tc>
                  <a:txBody>
                    <a:bodyPr/>
                    <a:lstStyle/>
                    <a:p>
                      <a:r>
                        <a:rPr lang="en-US" dirty="0"/>
                        <a:t>Creating the wireframes, working on the UI of the pages.</a:t>
                      </a:r>
                    </a:p>
                  </a:txBody>
                  <a:tcPr/>
                </a:tc>
                <a:tc>
                  <a:txBody>
                    <a:bodyPr/>
                    <a:lstStyle/>
                    <a:p>
                      <a:r>
                        <a:rPr lang="en-US" dirty="0"/>
                        <a:t>Weeks 4-5 I will create wireframes on Balsamiq before creating pages in html and </a:t>
                      </a:r>
                      <a:r>
                        <a:rPr lang="en-US" dirty="0" err="1"/>
                        <a:t>css</a:t>
                      </a:r>
                      <a:r>
                        <a:rPr lang="en-US" dirty="0"/>
                        <a:t>. I will also be researching backend development during this period</a:t>
                      </a:r>
                    </a:p>
                  </a:txBody>
                  <a:tcPr/>
                </a:tc>
                <a:extLst>
                  <a:ext uri="{0D108BD9-81ED-4DB2-BD59-A6C34878D82A}">
                    <a16:rowId xmlns:a16="http://schemas.microsoft.com/office/drawing/2014/main" val="2542303254"/>
                  </a:ext>
                </a:extLst>
              </a:tr>
              <a:tr h="370840">
                <a:tc>
                  <a:txBody>
                    <a:bodyPr/>
                    <a:lstStyle/>
                    <a:p>
                      <a:r>
                        <a:rPr lang="en-US" dirty="0"/>
                        <a:t>Create the demo 1 showing my progress so far</a:t>
                      </a:r>
                    </a:p>
                  </a:txBody>
                  <a:tcPr/>
                </a:tc>
                <a:tc>
                  <a:txBody>
                    <a:bodyPr/>
                    <a:lstStyle/>
                    <a:p>
                      <a:r>
                        <a:rPr lang="en-US" dirty="0"/>
                        <a:t>Weeks 6-7</a:t>
                      </a:r>
                    </a:p>
                  </a:txBody>
                  <a:tcPr/>
                </a:tc>
                <a:extLst>
                  <a:ext uri="{0D108BD9-81ED-4DB2-BD59-A6C34878D82A}">
                    <a16:rowId xmlns:a16="http://schemas.microsoft.com/office/drawing/2014/main" val="3385327650"/>
                  </a:ext>
                </a:extLst>
              </a:tr>
              <a:tr h="370840">
                <a:tc>
                  <a:txBody>
                    <a:bodyPr/>
                    <a:lstStyle/>
                    <a:p>
                      <a:r>
                        <a:rPr lang="en-US" dirty="0"/>
                        <a:t>Work on creating the database schema and trying to implement it.</a:t>
                      </a:r>
                    </a:p>
                  </a:txBody>
                  <a:tcPr/>
                </a:tc>
                <a:tc>
                  <a:txBody>
                    <a:bodyPr/>
                    <a:lstStyle/>
                    <a:p>
                      <a:r>
                        <a:rPr lang="en-US" dirty="0"/>
                        <a:t>Weeks 7-9</a:t>
                      </a:r>
                    </a:p>
                  </a:txBody>
                  <a:tcPr/>
                </a:tc>
                <a:extLst>
                  <a:ext uri="{0D108BD9-81ED-4DB2-BD59-A6C34878D82A}">
                    <a16:rowId xmlns:a16="http://schemas.microsoft.com/office/drawing/2014/main" val="3230105092"/>
                  </a:ext>
                </a:extLst>
              </a:tr>
              <a:tr h="370840">
                <a:tc>
                  <a:txBody>
                    <a:bodyPr/>
                    <a:lstStyle/>
                    <a:p>
                      <a:r>
                        <a:rPr lang="en-US" dirty="0"/>
                        <a:t>Live Presentation</a:t>
                      </a:r>
                    </a:p>
                  </a:txBody>
                  <a:tcPr/>
                </a:tc>
                <a:tc>
                  <a:txBody>
                    <a:bodyPr/>
                    <a:lstStyle/>
                    <a:p>
                      <a:r>
                        <a:rPr lang="en-US" dirty="0"/>
                        <a:t>Week 8</a:t>
                      </a:r>
                    </a:p>
                  </a:txBody>
                  <a:tcPr/>
                </a:tc>
                <a:extLst>
                  <a:ext uri="{0D108BD9-81ED-4DB2-BD59-A6C34878D82A}">
                    <a16:rowId xmlns:a16="http://schemas.microsoft.com/office/drawing/2014/main" val="1752907954"/>
                  </a:ext>
                </a:extLst>
              </a:tr>
              <a:tr h="370840">
                <a:tc>
                  <a:txBody>
                    <a:bodyPr/>
                    <a:lstStyle/>
                    <a:p>
                      <a:r>
                        <a:rPr lang="en-US" dirty="0"/>
                        <a:t>Work on the Backend of the Project.</a:t>
                      </a:r>
                    </a:p>
                  </a:txBody>
                  <a:tcPr/>
                </a:tc>
                <a:tc>
                  <a:txBody>
                    <a:bodyPr/>
                    <a:lstStyle/>
                    <a:p>
                      <a:r>
                        <a:rPr lang="en-US" dirty="0"/>
                        <a:t>Week 9-12. This portion of the project I’m more unsure of as I’ve never worked with a backend before.</a:t>
                      </a:r>
                    </a:p>
                  </a:txBody>
                  <a:tcPr/>
                </a:tc>
                <a:extLst>
                  <a:ext uri="{0D108BD9-81ED-4DB2-BD59-A6C34878D82A}">
                    <a16:rowId xmlns:a16="http://schemas.microsoft.com/office/drawing/2014/main" val="2782356810"/>
                  </a:ext>
                </a:extLst>
              </a:tr>
              <a:tr h="370840">
                <a:tc>
                  <a:txBody>
                    <a:bodyPr/>
                    <a:lstStyle/>
                    <a:p>
                      <a:r>
                        <a:rPr lang="en-US" dirty="0"/>
                        <a:t>Demo 2</a:t>
                      </a:r>
                    </a:p>
                  </a:txBody>
                  <a:tcPr/>
                </a:tc>
                <a:tc>
                  <a:txBody>
                    <a:bodyPr/>
                    <a:lstStyle/>
                    <a:p>
                      <a:r>
                        <a:rPr lang="en-US" dirty="0"/>
                        <a:t>Week 11.</a:t>
                      </a:r>
                    </a:p>
                  </a:txBody>
                  <a:tcPr/>
                </a:tc>
                <a:extLst>
                  <a:ext uri="{0D108BD9-81ED-4DB2-BD59-A6C34878D82A}">
                    <a16:rowId xmlns:a16="http://schemas.microsoft.com/office/drawing/2014/main" val="540934364"/>
                  </a:ext>
                </a:extLst>
              </a:tr>
              <a:tr h="370840">
                <a:tc>
                  <a:txBody>
                    <a:bodyPr/>
                    <a:lstStyle/>
                    <a:p>
                      <a:r>
                        <a:rPr lang="en-US" dirty="0"/>
                        <a:t>Presentation Slides</a:t>
                      </a:r>
                    </a:p>
                  </a:txBody>
                  <a:tcPr/>
                </a:tc>
                <a:tc>
                  <a:txBody>
                    <a:bodyPr/>
                    <a:lstStyle/>
                    <a:p>
                      <a:r>
                        <a:rPr lang="en-US" dirty="0"/>
                        <a:t>Week 13-15</a:t>
                      </a:r>
                    </a:p>
                  </a:txBody>
                  <a:tcPr/>
                </a:tc>
                <a:extLst>
                  <a:ext uri="{0D108BD9-81ED-4DB2-BD59-A6C34878D82A}">
                    <a16:rowId xmlns:a16="http://schemas.microsoft.com/office/drawing/2014/main" val="2736426610"/>
                  </a:ext>
                </a:extLst>
              </a:tr>
            </a:tbl>
          </a:graphicData>
        </a:graphic>
      </p:graphicFrame>
    </p:spTree>
    <p:extLst>
      <p:ext uri="{BB962C8B-B14F-4D97-AF65-F5344CB8AC3E}">
        <p14:creationId xmlns:p14="http://schemas.microsoft.com/office/powerpoint/2010/main" val="16583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892B-2D2F-A0FE-A7CD-632FCDFC1580}"/>
              </a:ext>
            </a:extLst>
          </p:cNvPr>
          <p:cNvSpPr>
            <a:spLocks noGrp="1"/>
          </p:cNvSpPr>
          <p:nvPr>
            <p:ph type="title"/>
          </p:nvPr>
        </p:nvSpPr>
        <p:spPr/>
        <p:txBody>
          <a:bodyPr/>
          <a:lstStyle/>
          <a:p>
            <a:r>
              <a:rPr lang="en-US" dirty="0"/>
              <a:t>Will I use any Datasets?</a:t>
            </a:r>
          </a:p>
        </p:txBody>
      </p:sp>
      <p:sp>
        <p:nvSpPr>
          <p:cNvPr id="3" name="Content Placeholder 2">
            <a:extLst>
              <a:ext uri="{FF2B5EF4-FFF2-40B4-BE49-F238E27FC236}">
                <a16:creationId xmlns:a16="http://schemas.microsoft.com/office/drawing/2014/main" id="{7A5B4583-A045-E52D-60E3-883CF2117E5E}"/>
              </a:ext>
            </a:extLst>
          </p:cNvPr>
          <p:cNvSpPr>
            <a:spLocks noGrp="1"/>
          </p:cNvSpPr>
          <p:nvPr>
            <p:ph idx="1"/>
          </p:nvPr>
        </p:nvSpPr>
        <p:spPr/>
        <p:txBody>
          <a:bodyPr/>
          <a:lstStyle/>
          <a:p>
            <a:r>
              <a:rPr lang="en-US" dirty="0"/>
              <a:t>Most likely no. Most of the data will probably be created by me and inserted into a database.</a:t>
            </a:r>
          </a:p>
          <a:p>
            <a:r>
              <a:rPr lang="en-US" dirty="0"/>
              <a:t>My database will store dummy users and their flashcard decks, bulletin posts, and profile information.</a:t>
            </a:r>
          </a:p>
        </p:txBody>
      </p:sp>
    </p:spTree>
    <p:extLst>
      <p:ext uri="{BB962C8B-B14F-4D97-AF65-F5344CB8AC3E}">
        <p14:creationId xmlns:p14="http://schemas.microsoft.com/office/powerpoint/2010/main" val="3185255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03D1-C320-6950-CE28-70CC52A74EE4}"/>
              </a:ext>
            </a:extLst>
          </p:cNvPr>
          <p:cNvSpPr>
            <a:spLocks noGrp="1"/>
          </p:cNvSpPr>
          <p:nvPr>
            <p:ph type="title"/>
          </p:nvPr>
        </p:nvSpPr>
        <p:spPr/>
        <p:txBody>
          <a:bodyPr/>
          <a:lstStyle/>
          <a:p>
            <a:r>
              <a:rPr lang="en-US" dirty="0"/>
              <a:t>Use Case #1</a:t>
            </a:r>
          </a:p>
        </p:txBody>
      </p:sp>
      <p:sp>
        <p:nvSpPr>
          <p:cNvPr id="3" name="Content Placeholder 2">
            <a:extLst>
              <a:ext uri="{FF2B5EF4-FFF2-40B4-BE49-F238E27FC236}">
                <a16:creationId xmlns:a16="http://schemas.microsoft.com/office/drawing/2014/main" id="{D6ED56F3-6897-C646-F4D2-9B6C28C16DAC}"/>
              </a:ext>
            </a:extLst>
          </p:cNvPr>
          <p:cNvSpPr>
            <a:spLocks noGrp="1"/>
          </p:cNvSpPr>
          <p:nvPr>
            <p:ph idx="1"/>
          </p:nvPr>
        </p:nvSpPr>
        <p:spPr/>
        <p:txBody>
          <a:bodyPr/>
          <a:lstStyle/>
          <a:p>
            <a:r>
              <a:rPr lang="en-US" dirty="0"/>
              <a:t>Scenario 1: A student will want to review flashcards for a history exam. The student will log in with their proper credentials and in the homepage click the plus button. A modal will pop up and take in definitions and terms inputted from the user in a form. Once submitted a deck object containing the terms will appear on the homepage. The student will click the matching game in the deck container to test themselves.</a:t>
            </a:r>
          </a:p>
        </p:txBody>
      </p:sp>
    </p:spTree>
    <p:extLst>
      <p:ext uri="{BB962C8B-B14F-4D97-AF65-F5344CB8AC3E}">
        <p14:creationId xmlns:p14="http://schemas.microsoft.com/office/powerpoint/2010/main" val="3043498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AA40-E70D-6D78-30EC-AF5C736577EC}"/>
              </a:ext>
            </a:extLst>
          </p:cNvPr>
          <p:cNvSpPr>
            <a:spLocks noGrp="1"/>
          </p:cNvSpPr>
          <p:nvPr>
            <p:ph type="title"/>
          </p:nvPr>
        </p:nvSpPr>
        <p:spPr/>
        <p:txBody>
          <a:bodyPr/>
          <a:lstStyle/>
          <a:p>
            <a:r>
              <a:rPr lang="en-US" dirty="0"/>
              <a:t>Use Case #2</a:t>
            </a:r>
          </a:p>
        </p:txBody>
      </p:sp>
      <p:sp>
        <p:nvSpPr>
          <p:cNvPr id="3" name="Content Placeholder 2">
            <a:extLst>
              <a:ext uri="{FF2B5EF4-FFF2-40B4-BE49-F238E27FC236}">
                <a16:creationId xmlns:a16="http://schemas.microsoft.com/office/drawing/2014/main" id="{DFB2DCC2-6024-E321-1839-E3D883267049}"/>
              </a:ext>
            </a:extLst>
          </p:cNvPr>
          <p:cNvSpPr>
            <a:spLocks noGrp="1"/>
          </p:cNvSpPr>
          <p:nvPr>
            <p:ph idx="1"/>
          </p:nvPr>
        </p:nvSpPr>
        <p:spPr/>
        <p:txBody>
          <a:bodyPr/>
          <a:lstStyle/>
          <a:p>
            <a:r>
              <a:rPr lang="en-US" dirty="0"/>
              <a:t>A student has to keep track of next week’s Data Structures exam, his sister’s birthday, and a networking event in 3 weeks. The student clicks on the bulletin tab at the top of the homepage. The user then clicks the plus button and through a modal creates a “sticky note”. The user does this for the other 2 events as well. The user can log in to the site and know what reminders they have set for themselves.</a:t>
            </a:r>
          </a:p>
        </p:txBody>
      </p:sp>
    </p:spTree>
    <p:extLst>
      <p:ext uri="{BB962C8B-B14F-4D97-AF65-F5344CB8AC3E}">
        <p14:creationId xmlns:p14="http://schemas.microsoft.com/office/powerpoint/2010/main" val="4146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A5D8-B81E-4B7B-F0A7-AD8F62DA3340}"/>
              </a:ext>
            </a:extLst>
          </p:cNvPr>
          <p:cNvSpPr>
            <a:spLocks noGrp="1"/>
          </p:cNvSpPr>
          <p:nvPr>
            <p:ph type="title"/>
          </p:nvPr>
        </p:nvSpPr>
        <p:spPr/>
        <p:txBody>
          <a:bodyPr/>
          <a:lstStyle/>
          <a:p>
            <a:r>
              <a:rPr lang="en-US" dirty="0"/>
              <a:t>Use Case #3</a:t>
            </a:r>
          </a:p>
        </p:txBody>
      </p:sp>
      <p:sp>
        <p:nvSpPr>
          <p:cNvPr id="3" name="Content Placeholder 2">
            <a:extLst>
              <a:ext uri="{FF2B5EF4-FFF2-40B4-BE49-F238E27FC236}">
                <a16:creationId xmlns:a16="http://schemas.microsoft.com/office/drawing/2014/main" id="{5336A67C-2E6B-A0F9-B74E-4DC48AB7F1BA}"/>
              </a:ext>
            </a:extLst>
          </p:cNvPr>
          <p:cNvSpPr>
            <a:spLocks noGrp="1"/>
          </p:cNvSpPr>
          <p:nvPr>
            <p:ph idx="1"/>
          </p:nvPr>
        </p:nvSpPr>
        <p:spPr/>
        <p:txBody>
          <a:bodyPr/>
          <a:lstStyle/>
          <a:p>
            <a:r>
              <a:rPr lang="en-US" dirty="0"/>
              <a:t>A student has just taken his history final exam and got an 85. He created a deck for review a week before the exam. The student is done for the year and decides he doesn’t need his materials for the class anymore. He logs in with his credentials and at the homepage finds the deck titled History Final. He then presses the x at the top right corner of the deck deleting the flashcard deck for that class.</a:t>
            </a:r>
          </a:p>
        </p:txBody>
      </p:sp>
    </p:spTree>
    <p:extLst>
      <p:ext uri="{BB962C8B-B14F-4D97-AF65-F5344CB8AC3E}">
        <p14:creationId xmlns:p14="http://schemas.microsoft.com/office/powerpoint/2010/main" val="180404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745C-1C95-AA5F-1C55-40710B17568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17223A6-25BB-FB22-B717-0A359B121A3B}"/>
              </a:ext>
            </a:extLst>
          </p:cNvPr>
          <p:cNvSpPr>
            <a:spLocks noGrp="1"/>
          </p:cNvSpPr>
          <p:nvPr>
            <p:ph idx="1"/>
          </p:nvPr>
        </p:nvSpPr>
        <p:spPr/>
        <p:txBody>
          <a:bodyPr/>
          <a:lstStyle/>
          <a:p>
            <a:pPr marL="0" indent="0">
              <a:buNone/>
            </a:pPr>
            <a:r>
              <a:rPr lang="en-US" dirty="0" err="1"/>
              <a:t>MyStudies</a:t>
            </a:r>
            <a:r>
              <a:rPr lang="en-US" dirty="0"/>
              <a:t> is a website that helps students prepare for their academics and encourages productivity. </a:t>
            </a:r>
            <a:r>
              <a:rPr lang="en-US" dirty="0" err="1"/>
              <a:t>MyStudies</a:t>
            </a:r>
            <a:r>
              <a:rPr lang="en-US" dirty="0"/>
              <a:t> will allow students to create and review flashcard decks allowing them to curate their studies. The site will also have a bulletin feature that allows students to keep track of important deadlines and tasks. Students will also have the ability to log in and create a personal profile to represent their hobbies and interests. Overall this project will involve creating an intuitive frontend, designing a database to store student information such as decks, bulletin, profile, and creating a backend facilitate. </a:t>
            </a:r>
          </a:p>
        </p:txBody>
      </p:sp>
    </p:spTree>
    <p:extLst>
      <p:ext uri="{BB962C8B-B14F-4D97-AF65-F5344CB8AC3E}">
        <p14:creationId xmlns:p14="http://schemas.microsoft.com/office/powerpoint/2010/main" val="391152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9B8E-64F1-5E83-EA10-23810FB81819}"/>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9926B161-C62E-ED47-8E33-8C11FB520F4A}"/>
              </a:ext>
            </a:extLst>
          </p:cNvPr>
          <p:cNvSpPr>
            <a:spLocks noGrp="1"/>
          </p:cNvSpPr>
          <p:nvPr>
            <p:ph idx="1"/>
          </p:nvPr>
        </p:nvSpPr>
        <p:spPr/>
        <p:txBody>
          <a:bodyPr/>
          <a:lstStyle/>
          <a:p>
            <a:r>
              <a:rPr lang="en-US" dirty="0" err="1"/>
              <a:t>Javascript</a:t>
            </a:r>
            <a:endParaRPr lang="en-US" dirty="0"/>
          </a:p>
          <a:p>
            <a:r>
              <a:rPr lang="en-US" dirty="0"/>
              <a:t>HTML</a:t>
            </a:r>
          </a:p>
          <a:p>
            <a:r>
              <a:rPr lang="en-US" dirty="0"/>
              <a:t>CSS</a:t>
            </a:r>
          </a:p>
          <a:p>
            <a:r>
              <a:rPr lang="en-US" dirty="0"/>
              <a:t>Git</a:t>
            </a:r>
          </a:p>
          <a:p>
            <a:r>
              <a:rPr lang="en-US" dirty="0" err="1"/>
              <a:t>Github</a:t>
            </a:r>
            <a:endParaRPr lang="en-US" dirty="0"/>
          </a:p>
          <a:p>
            <a:r>
              <a:rPr lang="en-US" dirty="0"/>
              <a:t>Database (leaning towards MySQL)</a:t>
            </a:r>
          </a:p>
        </p:txBody>
      </p:sp>
    </p:spTree>
    <p:extLst>
      <p:ext uri="{BB962C8B-B14F-4D97-AF65-F5344CB8AC3E}">
        <p14:creationId xmlns:p14="http://schemas.microsoft.com/office/powerpoint/2010/main" val="417426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C922-76FC-9E2D-4627-D96F37BF5E67}"/>
              </a:ext>
            </a:extLst>
          </p:cNvPr>
          <p:cNvSpPr>
            <a:spLocks noGrp="1"/>
          </p:cNvSpPr>
          <p:nvPr>
            <p:ph type="title"/>
          </p:nvPr>
        </p:nvSpPr>
        <p:spPr/>
        <p:txBody>
          <a:bodyPr/>
          <a:lstStyle/>
          <a:p>
            <a:r>
              <a:rPr lang="en-US" dirty="0"/>
              <a:t>Project Repository and Board</a:t>
            </a:r>
          </a:p>
        </p:txBody>
      </p:sp>
      <p:sp>
        <p:nvSpPr>
          <p:cNvPr id="3" name="Content Placeholder 2">
            <a:extLst>
              <a:ext uri="{FF2B5EF4-FFF2-40B4-BE49-F238E27FC236}">
                <a16:creationId xmlns:a16="http://schemas.microsoft.com/office/drawing/2014/main" id="{F6CE0EA1-A307-2931-DC94-EFF30603849E}"/>
              </a:ext>
            </a:extLst>
          </p:cNvPr>
          <p:cNvSpPr>
            <a:spLocks noGrp="1"/>
          </p:cNvSpPr>
          <p:nvPr>
            <p:ph idx="1"/>
          </p:nvPr>
        </p:nvSpPr>
        <p:spPr/>
        <p:txBody>
          <a:bodyPr/>
          <a:lstStyle/>
          <a:p>
            <a:r>
              <a:rPr lang="en-US" dirty="0">
                <a:hlinkClick r:id="rId2"/>
              </a:rPr>
              <a:t>https://trello.com/b/5IXwlYMt/mystudies</a:t>
            </a:r>
            <a:endParaRPr lang="en-US" dirty="0"/>
          </a:p>
          <a:p>
            <a:r>
              <a:rPr lang="en-US" dirty="0">
                <a:hlinkClick r:id="rId3"/>
              </a:rPr>
              <a:t>https://github.com/sfaruk2001/MyStudies</a:t>
            </a:r>
            <a:r>
              <a:rPr lang="en-US" dirty="0"/>
              <a:t> </a:t>
            </a:r>
          </a:p>
        </p:txBody>
      </p:sp>
    </p:spTree>
    <p:extLst>
      <p:ext uri="{BB962C8B-B14F-4D97-AF65-F5344CB8AC3E}">
        <p14:creationId xmlns:p14="http://schemas.microsoft.com/office/powerpoint/2010/main" val="275691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A1F2-6690-724A-96C9-CC2748932ED0}"/>
              </a:ext>
            </a:extLst>
          </p:cNvPr>
          <p:cNvSpPr>
            <a:spLocks noGrp="1"/>
          </p:cNvSpPr>
          <p:nvPr>
            <p:ph type="title"/>
          </p:nvPr>
        </p:nvSpPr>
        <p:spPr/>
        <p:txBody>
          <a:bodyPr/>
          <a:lstStyle/>
          <a:p>
            <a:r>
              <a:rPr lang="en-US" dirty="0"/>
              <a:t>User Flow</a:t>
            </a:r>
          </a:p>
        </p:txBody>
      </p:sp>
      <p:pic>
        <p:nvPicPr>
          <p:cNvPr id="17" name="Content Placeholder 16" descr="A diagram of a flowchart&#10;&#10;AI-generated content may be incorrect.">
            <a:extLst>
              <a:ext uri="{FF2B5EF4-FFF2-40B4-BE49-F238E27FC236}">
                <a16:creationId xmlns:a16="http://schemas.microsoft.com/office/drawing/2014/main" id="{DFC3FE29-A598-3AAF-EA44-D06716558A9C}"/>
              </a:ext>
            </a:extLst>
          </p:cNvPr>
          <p:cNvPicPr>
            <a:picLocks noGrp="1" noChangeAspect="1"/>
          </p:cNvPicPr>
          <p:nvPr>
            <p:ph idx="1"/>
          </p:nvPr>
        </p:nvPicPr>
        <p:blipFill>
          <a:blip r:embed="rId2"/>
          <a:stretch>
            <a:fillRect/>
          </a:stretch>
        </p:blipFill>
        <p:spPr>
          <a:xfrm>
            <a:off x="3168601" y="1293813"/>
            <a:ext cx="5854797" cy="4883150"/>
          </a:xfrm>
        </p:spPr>
      </p:pic>
    </p:spTree>
    <p:extLst>
      <p:ext uri="{BB962C8B-B14F-4D97-AF65-F5344CB8AC3E}">
        <p14:creationId xmlns:p14="http://schemas.microsoft.com/office/powerpoint/2010/main" val="291100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B0C5-2145-44A8-1BC8-35B4911E5712}"/>
              </a:ext>
            </a:extLst>
          </p:cNvPr>
          <p:cNvSpPr>
            <a:spLocks noGrp="1"/>
          </p:cNvSpPr>
          <p:nvPr>
            <p:ph type="title"/>
          </p:nvPr>
        </p:nvSpPr>
        <p:spPr/>
        <p:txBody>
          <a:bodyPr/>
          <a:lstStyle/>
          <a:p>
            <a:r>
              <a:rPr lang="en-US" dirty="0"/>
              <a:t>Homepage Wireframe</a:t>
            </a:r>
          </a:p>
        </p:txBody>
      </p:sp>
      <p:pic>
        <p:nvPicPr>
          <p:cNvPr id="5" name="Content Placeholder 4" descr="A screenshot of a web page&#10;&#10;AI-generated content may be incorrect.">
            <a:extLst>
              <a:ext uri="{FF2B5EF4-FFF2-40B4-BE49-F238E27FC236}">
                <a16:creationId xmlns:a16="http://schemas.microsoft.com/office/drawing/2014/main" id="{02329A2F-66A2-ED43-CC6F-7E12C25EAC72}"/>
              </a:ext>
            </a:extLst>
          </p:cNvPr>
          <p:cNvPicPr>
            <a:picLocks noGrp="1" noChangeAspect="1"/>
          </p:cNvPicPr>
          <p:nvPr>
            <p:ph idx="1"/>
          </p:nvPr>
        </p:nvPicPr>
        <p:blipFill>
          <a:blip r:embed="rId2"/>
          <a:stretch>
            <a:fillRect/>
          </a:stretch>
        </p:blipFill>
        <p:spPr>
          <a:xfrm>
            <a:off x="3131443" y="1825625"/>
            <a:ext cx="5929113" cy="4351338"/>
          </a:xfrm>
        </p:spPr>
      </p:pic>
    </p:spTree>
    <p:extLst>
      <p:ext uri="{BB962C8B-B14F-4D97-AF65-F5344CB8AC3E}">
        <p14:creationId xmlns:p14="http://schemas.microsoft.com/office/powerpoint/2010/main" val="74157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0267-AB95-CFB7-411E-08AD1A35D3FB}"/>
              </a:ext>
            </a:extLst>
          </p:cNvPr>
          <p:cNvSpPr>
            <a:spLocks noGrp="1"/>
          </p:cNvSpPr>
          <p:nvPr>
            <p:ph type="title"/>
          </p:nvPr>
        </p:nvSpPr>
        <p:spPr/>
        <p:txBody>
          <a:bodyPr/>
          <a:lstStyle/>
          <a:p>
            <a:r>
              <a:rPr lang="en-US" dirty="0"/>
              <a:t>Bulletin Wireframe</a:t>
            </a:r>
          </a:p>
        </p:txBody>
      </p:sp>
      <p:pic>
        <p:nvPicPr>
          <p:cNvPr id="5" name="Content Placeholder 4" descr="What the UI of my Bulletin page will look like. ">
            <a:extLst>
              <a:ext uri="{FF2B5EF4-FFF2-40B4-BE49-F238E27FC236}">
                <a16:creationId xmlns:a16="http://schemas.microsoft.com/office/drawing/2014/main" id="{8D737695-5CC0-CDC0-8909-344015765294}"/>
              </a:ext>
            </a:extLst>
          </p:cNvPr>
          <p:cNvPicPr>
            <a:picLocks noGrp="1" noChangeAspect="1"/>
          </p:cNvPicPr>
          <p:nvPr>
            <p:ph idx="1"/>
          </p:nvPr>
        </p:nvPicPr>
        <p:blipFill>
          <a:blip r:embed="rId2"/>
          <a:stretch>
            <a:fillRect/>
          </a:stretch>
        </p:blipFill>
        <p:spPr>
          <a:xfrm>
            <a:off x="3832182" y="1825625"/>
            <a:ext cx="4527635" cy="4351338"/>
          </a:xfrm>
        </p:spPr>
      </p:pic>
    </p:spTree>
    <p:extLst>
      <p:ext uri="{BB962C8B-B14F-4D97-AF65-F5344CB8AC3E}">
        <p14:creationId xmlns:p14="http://schemas.microsoft.com/office/powerpoint/2010/main" val="3285411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3D6E-B3E4-B811-8890-738230B4892D}"/>
              </a:ext>
            </a:extLst>
          </p:cNvPr>
          <p:cNvSpPr>
            <a:spLocks noGrp="1"/>
          </p:cNvSpPr>
          <p:nvPr>
            <p:ph type="title"/>
          </p:nvPr>
        </p:nvSpPr>
        <p:spPr/>
        <p:txBody>
          <a:bodyPr/>
          <a:lstStyle/>
          <a:p>
            <a:r>
              <a:rPr lang="en-US" dirty="0"/>
              <a:t>Profile Wireframe</a:t>
            </a:r>
          </a:p>
        </p:txBody>
      </p:sp>
      <p:pic>
        <p:nvPicPr>
          <p:cNvPr id="5" name="Content Placeholder 4" descr="A screenshot of a computer&#10;&#10;AI-generated content may be incorrect.">
            <a:extLst>
              <a:ext uri="{FF2B5EF4-FFF2-40B4-BE49-F238E27FC236}">
                <a16:creationId xmlns:a16="http://schemas.microsoft.com/office/drawing/2014/main" id="{1D377779-D3C8-A9F5-6A20-7F6D8ADF64A0}"/>
              </a:ext>
            </a:extLst>
          </p:cNvPr>
          <p:cNvPicPr>
            <a:picLocks noGrp="1" noChangeAspect="1"/>
          </p:cNvPicPr>
          <p:nvPr>
            <p:ph idx="1"/>
          </p:nvPr>
        </p:nvPicPr>
        <p:blipFill>
          <a:blip r:embed="rId2"/>
          <a:stretch>
            <a:fillRect/>
          </a:stretch>
        </p:blipFill>
        <p:spPr>
          <a:xfrm>
            <a:off x="2719668" y="1825625"/>
            <a:ext cx="6752663" cy="4351338"/>
          </a:xfrm>
        </p:spPr>
      </p:pic>
    </p:spTree>
    <p:extLst>
      <p:ext uri="{BB962C8B-B14F-4D97-AF65-F5344CB8AC3E}">
        <p14:creationId xmlns:p14="http://schemas.microsoft.com/office/powerpoint/2010/main" val="366160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EF66-90EC-EE39-14CD-0D2110742D63}"/>
              </a:ext>
            </a:extLst>
          </p:cNvPr>
          <p:cNvSpPr>
            <a:spLocks noGrp="1"/>
          </p:cNvSpPr>
          <p:nvPr>
            <p:ph type="title"/>
          </p:nvPr>
        </p:nvSpPr>
        <p:spPr/>
        <p:txBody>
          <a:bodyPr/>
          <a:lstStyle/>
          <a:p>
            <a:r>
              <a:rPr lang="en-US" dirty="0"/>
              <a:t>About us Wireframe</a:t>
            </a:r>
          </a:p>
        </p:txBody>
      </p:sp>
      <p:pic>
        <p:nvPicPr>
          <p:cNvPr id="5" name="Content Placeholder 4" descr="A screenshot of a computer&#10;&#10;AI-generated content may be incorrect.">
            <a:extLst>
              <a:ext uri="{FF2B5EF4-FFF2-40B4-BE49-F238E27FC236}">
                <a16:creationId xmlns:a16="http://schemas.microsoft.com/office/drawing/2014/main" id="{16677C13-CA96-2340-AB69-E6811B6489AF}"/>
              </a:ext>
            </a:extLst>
          </p:cNvPr>
          <p:cNvPicPr>
            <a:picLocks noGrp="1" noChangeAspect="1"/>
          </p:cNvPicPr>
          <p:nvPr>
            <p:ph idx="1"/>
          </p:nvPr>
        </p:nvPicPr>
        <p:blipFill>
          <a:blip r:embed="rId2"/>
          <a:stretch>
            <a:fillRect/>
          </a:stretch>
        </p:blipFill>
        <p:spPr>
          <a:xfrm>
            <a:off x="2340879" y="1825625"/>
            <a:ext cx="7510242" cy="4351338"/>
          </a:xfrm>
        </p:spPr>
      </p:pic>
    </p:spTree>
    <p:extLst>
      <p:ext uri="{BB962C8B-B14F-4D97-AF65-F5344CB8AC3E}">
        <p14:creationId xmlns:p14="http://schemas.microsoft.com/office/powerpoint/2010/main" val="3613504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325</TotalTime>
  <Words>610</Words>
  <Application>Microsoft Macintosh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MyStudies</vt:lpstr>
      <vt:lpstr>Abstract</vt:lpstr>
      <vt:lpstr>Tools</vt:lpstr>
      <vt:lpstr>Project Repository and Board</vt:lpstr>
      <vt:lpstr>User Flow</vt:lpstr>
      <vt:lpstr>Homepage Wireframe</vt:lpstr>
      <vt:lpstr>Bulletin Wireframe</vt:lpstr>
      <vt:lpstr>Profile Wireframe</vt:lpstr>
      <vt:lpstr>About us Wireframe</vt:lpstr>
      <vt:lpstr>Tentative Schedule</vt:lpstr>
      <vt:lpstr>Will I use any Datasets?</vt:lpstr>
      <vt:lpstr>Use Case #1</vt:lpstr>
      <vt:lpstr>Use Case #2</vt:lpstr>
      <vt:lpstr>Use Case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Shihab Faruk</dc:creator>
  <cp:lastModifiedBy>Shihab Faruk</cp:lastModifiedBy>
  <cp:revision>5</cp:revision>
  <dcterms:created xsi:type="dcterms:W3CDTF">2025-02-15T22:54:00Z</dcterms:created>
  <dcterms:modified xsi:type="dcterms:W3CDTF">2025-02-23T00:04:10Z</dcterms:modified>
</cp:coreProperties>
</file>