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24" r:id="rId5"/>
    <p:sldId id="2584" r:id="rId6"/>
    <p:sldId id="2585" r:id="rId7"/>
    <p:sldId id="2586" r:id="rId8"/>
    <p:sldId id="2594" r:id="rId9"/>
    <p:sldId id="2545" r:id="rId10"/>
    <p:sldId id="2597" r:id="rId11"/>
    <p:sldId id="2596" r:id="rId12"/>
    <p:sldId id="2588" r:id="rId13"/>
    <p:sldId id="2598" r:id="rId14"/>
    <p:sldId id="2590" r:id="rId15"/>
    <p:sldId id="2592" r:id="rId16"/>
    <p:sldId id="2593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678-6A4F-4F78-8C5C-F25F07628761}" v="3" dt="2022-01-25T08:08:05.842"/>
    <p1510:client id="{37B2961D-55BB-4670-85D9-071D4591A9A0}" v="221" dt="2022-02-02T20:41:22.435"/>
    <p1510:client id="{472538C0-1130-4F98-B6AB-4F4651A11211}" v="172" dt="2021-12-11T14:16:25.990"/>
    <p1510:client id="{52F2C8E4-E379-45E7-9DDF-E809A053BAD5}" v="62" dt="2022-01-30T20:25:46.811"/>
    <p1510:client id="{5CE5F97B-B279-425A-8A67-6B4DAD1FB494}" v="33" dt="2022-01-30T19:03:55.961"/>
    <p1510:client id="{89B81DEC-89FF-4F34-A56A-AB7375E4B219}" v="80" dt="2021-12-15T02:11:16.707"/>
    <p1510:client id="{92D7EA95-7FE4-40F5-845D-1A16CF7C1761}" v="27" dt="2022-01-18T15:10:06.283"/>
    <p1510:client id="{98C3E13D-1D2B-45DB-A27D-1F3CBC2CA1E4}" v="137" dt="2022-02-02T19:04:34.754"/>
    <p1510:client id="{AA324199-4BCE-4C92-94AF-E95125C4B820}" v="124" dt="2022-01-30T19:46:48.108"/>
    <p1510:client id="{AB2C2F8F-FC61-4137-A6FE-EC6A356C827B}" v="43" dt="2022-01-30T19:40:07.615"/>
    <p1510:client id="{AD4292FB-C869-4E94-990F-C359275F8234}" v="262" dt="2021-12-12T09:46:47.070"/>
    <p1510:client id="{B92F5E64-61B6-46EC-A0DD-659A3A372387}" v="295" dt="2022-02-02T16:32:03.910"/>
    <p1510:client id="{D65EE11F-4C79-481B-86E5-9778A1983F78}" v="303" dt="2022-01-04T09:50:50.118"/>
    <p1510:client id="{FC63C69F-1AF2-4C91-A331-3DF86DF8121E}" v="97" dt="2022-02-02T18:11:48.66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4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9E807-5F07-4DF5-8115-006B14F2007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73A32F-E8B2-41AB-8BC1-FAEAE0947AE9}">
      <dgm:prSet phldrT="[Text]"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Step</a:t>
          </a:r>
          <a:r>
            <a:rPr lang="de-DE">
              <a:latin typeface="Tw Cen MT Condensed" panose="020B0606020104020203"/>
            </a:rPr>
            <a:t> 1: </a:t>
          </a:r>
        </a:p>
        <a:p>
          <a:pPr rtl="0"/>
          <a:r>
            <a:rPr lang="de-DE">
              <a:latin typeface="Tw Cen MT Condensed" panose="020B0606020104020203"/>
            </a:rPr>
            <a:t>Plate detection (WPODNET)</a:t>
          </a:r>
          <a:endParaRPr lang="de-DE"/>
        </a:p>
      </dgm:t>
    </dgm:pt>
    <dgm:pt modelId="{C23690BD-53BC-4A16-B51F-DB5B55C8B3C8}" type="parTrans" cxnId="{509E6693-9BBB-4A60-9A31-AD9D16B48919}">
      <dgm:prSet/>
      <dgm:spPr/>
      <dgm:t>
        <a:bodyPr/>
        <a:lstStyle/>
        <a:p>
          <a:endParaRPr lang="de-DE"/>
        </a:p>
      </dgm:t>
    </dgm:pt>
    <dgm:pt modelId="{FE314213-C74E-4241-AB0D-7B12E0467D0D}" type="sibTrans" cxnId="{509E6693-9BBB-4A60-9A31-AD9D16B48919}">
      <dgm:prSet/>
      <dgm:spPr/>
      <dgm:t>
        <a:bodyPr/>
        <a:lstStyle/>
        <a:p>
          <a:endParaRPr lang="de-DE"/>
        </a:p>
      </dgm:t>
    </dgm:pt>
    <dgm:pt modelId="{4E238902-B222-47BC-9C12-C5BFC4F118A3}">
      <dgm:prSet phldrT="[Text]"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Step</a:t>
          </a:r>
          <a:r>
            <a:rPr lang="de-DE">
              <a:latin typeface="Tw Cen MT Condensed" panose="020B0606020104020203"/>
            </a:rPr>
            <a:t> 2: </a:t>
          </a:r>
        </a:p>
        <a:p>
          <a:r>
            <a:rPr lang="de-DE">
              <a:latin typeface="Tw Cen MT Condensed" panose="020B0606020104020203"/>
            </a:rPr>
            <a:t>Extract </a:t>
          </a:r>
          <a:r>
            <a:rPr lang="de-DE" err="1">
              <a:latin typeface="Tw Cen MT Condensed" panose="020B0606020104020203"/>
            </a:rPr>
            <a:t>characters</a:t>
          </a:r>
          <a:r>
            <a:rPr lang="de-DE">
              <a:latin typeface="Tw Cen MT Condensed" panose="020B0606020104020203"/>
            </a:rPr>
            <a:t> (</a:t>
          </a:r>
          <a:r>
            <a:rPr lang="de-DE" err="1">
              <a:latin typeface="Tw Cen MT Condensed" panose="020B0606020104020203"/>
            </a:rPr>
            <a:t>OpenCV</a:t>
          </a:r>
          <a:r>
            <a:rPr lang="de-DE">
              <a:latin typeface="Tw Cen MT Condensed" panose="020B0606020104020203"/>
            </a:rPr>
            <a:t>)</a:t>
          </a:r>
          <a:endParaRPr lang="de-DE"/>
        </a:p>
      </dgm:t>
    </dgm:pt>
    <dgm:pt modelId="{7FC89E43-302B-4E1D-AEF2-BAB67BC1A723}" type="parTrans" cxnId="{C2F8942F-96B1-40E3-BA4E-95270BB95091}">
      <dgm:prSet/>
      <dgm:spPr/>
      <dgm:t>
        <a:bodyPr/>
        <a:lstStyle/>
        <a:p>
          <a:endParaRPr lang="de-DE"/>
        </a:p>
      </dgm:t>
    </dgm:pt>
    <dgm:pt modelId="{6E400925-7EA8-4962-BFFC-F6C24C8B6A91}" type="sibTrans" cxnId="{C2F8942F-96B1-40E3-BA4E-95270BB95091}">
      <dgm:prSet/>
      <dgm:spPr/>
      <dgm:t>
        <a:bodyPr/>
        <a:lstStyle/>
        <a:p>
          <a:endParaRPr lang="de-DE"/>
        </a:p>
      </dgm:t>
    </dgm:pt>
    <dgm:pt modelId="{908F4E15-3894-46B8-B70B-531A716A6D33}">
      <dgm:prSet phldrT="[Text]"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Step</a:t>
          </a:r>
          <a:r>
            <a:rPr lang="de-DE">
              <a:latin typeface="Tw Cen MT Condensed" panose="020B0606020104020203"/>
            </a:rPr>
            <a:t> 3: </a:t>
          </a:r>
        </a:p>
        <a:p>
          <a:r>
            <a:rPr lang="de-DE">
              <a:latin typeface="Tw Cen MT Condensed" panose="020B0606020104020203"/>
            </a:rPr>
            <a:t>Optical </a:t>
          </a:r>
          <a:r>
            <a:rPr lang="de-DE" err="1">
              <a:latin typeface="Tw Cen MT Condensed" panose="020B0606020104020203"/>
            </a:rPr>
            <a:t>character</a:t>
          </a:r>
          <a:r>
            <a:rPr lang="de-DE">
              <a:latin typeface="Tw Cen MT Condensed" panose="020B0606020104020203"/>
            </a:rPr>
            <a:t> </a:t>
          </a:r>
          <a:r>
            <a:rPr lang="de-DE" err="1">
              <a:latin typeface="Tw Cen MT Condensed" panose="020B0606020104020203"/>
            </a:rPr>
            <a:t>recognition</a:t>
          </a:r>
          <a:r>
            <a:rPr lang="de-DE">
              <a:latin typeface="Tw Cen MT Condensed" panose="020B0606020104020203"/>
            </a:rPr>
            <a:t> (</a:t>
          </a:r>
          <a:r>
            <a:rPr lang="de-DE" err="1">
              <a:latin typeface="Tw Cen MT Condensed" panose="020B0606020104020203"/>
            </a:rPr>
            <a:t>MobileNets</a:t>
          </a:r>
          <a:r>
            <a:rPr lang="de-DE">
              <a:latin typeface="Tw Cen MT Condensed" panose="020B0606020104020203"/>
            </a:rPr>
            <a:t>)</a:t>
          </a:r>
          <a:endParaRPr lang="de-DE"/>
        </a:p>
      </dgm:t>
    </dgm:pt>
    <dgm:pt modelId="{EE4663E4-D55F-4EF2-89A4-A844F3861B81}" type="parTrans" cxnId="{92F09789-87DF-416C-8EBF-645D058F04F8}">
      <dgm:prSet/>
      <dgm:spPr/>
      <dgm:t>
        <a:bodyPr/>
        <a:lstStyle/>
        <a:p>
          <a:endParaRPr lang="de-DE"/>
        </a:p>
      </dgm:t>
    </dgm:pt>
    <dgm:pt modelId="{DDFB3A10-5D99-4278-8137-60A4801D88BA}" type="sibTrans" cxnId="{92F09789-87DF-416C-8EBF-645D058F04F8}">
      <dgm:prSet/>
      <dgm:spPr/>
      <dgm:t>
        <a:bodyPr/>
        <a:lstStyle/>
        <a:p>
          <a:endParaRPr lang="de-DE"/>
        </a:p>
      </dgm:t>
    </dgm:pt>
    <dgm:pt modelId="{5B88B281-F87C-490A-AAB8-8BD7F4CF7547}">
      <dgm:prSet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Result</a:t>
          </a:r>
          <a:endParaRPr lang="de-DE">
            <a:latin typeface="Tw Cen MT Condensed" panose="020B0606020104020203"/>
          </a:endParaRPr>
        </a:p>
      </dgm:t>
    </dgm:pt>
    <dgm:pt modelId="{E7EA3D98-D8A8-46F8-8F25-C246849E7B73}" type="parTrans" cxnId="{04CA8D38-CE73-43FB-BB67-B19DB9A2A684}">
      <dgm:prSet/>
      <dgm:spPr/>
      <dgm:t>
        <a:bodyPr/>
        <a:lstStyle/>
        <a:p>
          <a:endParaRPr lang="de-DE"/>
        </a:p>
      </dgm:t>
    </dgm:pt>
    <dgm:pt modelId="{33804D60-DAD1-4987-96B1-CBC0853393A9}" type="sibTrans" cxnId="{04CA8D38-CE73-43FB-BB67-B19DB9A2A684}">
      <dgm:prSet/>
      <dgm:spPr/>
      <dgm:t>
        <a:bodyPr/>
        <a:lstStyle/>
        <a:p>
          <a:endParaRPr lang="de-DE"/>
        </a:p>
      </dgm:t>
    </dgm:pt>
    <dgm:pt modelId="{3B7EA43C-654E-49FB-B5AD-3F146620E042}" type="pres">
      <dgm:prSet presAssocID="{E7D9E807-5F07-4DF5-8115-006B14F20075}" presName="Name0" presStyleCnt="0">
        <dgm:presLayoutVars>
          <dgm:dir/>
          <dgm:resizeHandles val="exact"/>
        </dgm:presLayoutVars>
      </dgm:prSet>
      <dgm:spPr/>
    </dgm:pt>
    <dgm:pt modelId="{02A3AB39-0B19-4A04-882D-3D9B184AB268}" type="pres">
      <dgm:prSet presAssocID="{D873A32F-E8B2-41AB-8BC1-FAEAE0947AE9}" presName="node" presStyleLbl="node1" presStyleIdx="0" presStyleCnt="4">
        <dgm:presLayoutVars>
          <dgm:bulletEnabled val="1"/>
        </dgm:presLayoutVars>
      </dgm:prSet>
      <dgm:spPr/>
    </dgm:pt>
    <dgm:pt modelId="{2294C5C4-5DE1-4F57-8FCA-618B06F03766}" type="pres">
      <dgm:prSet presAssocID="{FE314213-C74E-4241-AB0D-7B12E0467D0D}" presName="sibTrans" presStyleLbl="sibTrans2D1" presStyleIdx="0" presStyleCnt="3"/>
      <dgm:spPr/>
    </dgm:pt>
    <dgm:pt modelId="{EA720D35-F115-4D07-9F21-7ED95314E17E}" type="pres">
      <dgm:prSet presAssocID="{FE314213-C74E-4241-AB0D-7B12E0467D0D}" presName="connectorText" presStyleLbl="sibTrans2D1" presStyleIdx="0" presStyleCnt="3"/>
      <dgm:spPr/>
    </dgm:pt>
    <dgm:pt modelId="{BFE5456C-054F-4203-877E-5A61ACF544E4}" type="pres">
      <dgm:prSet presAssocID="{4E238902-B222-47BC-9C12-C5BFC4F118A3}" presName="node" presStyleLbl="node1" presStyleIdx="1" presStyleCnt="4">
        <dgm:presLayoutVars>
          <dgm:bulletEnabled val="1"/>
        </dgm:presLayoutVars>
      </dgm:prSet>
      <dgm:spPr/>
    </dgm:pt>
    <dgm:pt modelId="{9BBE3FEE-078C-440C-B338-4CD098506B23}" type="pres">
      <dgm:prSet presAssocID="{6E400925-7EA8-4962-BFFC-F6C24C8B6A91}" presName="sibTrans" presStyleLbl="sibTrans2D1" presStyleIdx="1" presStyleCnt="3"/>
      <dgm:spPr/>
    </dgm:pt>
    <dgm:pt modelId="{953B1CB0-B61B-4173-8616-67534571B897}" type="pres">
      <dgm:prSet presAssocID="{6E400925-7EA8-4962-BFFC-F6C24C8B6A91}" presName="connectorText" presStyleLbl="sibTrans2D1" presStyleIdx="1" presStyleCnt="3"/>
      <dgm:spPr/>
    </dgm:pt>
    <dgm:pt modelId="{2CA03BEB-FA83-4D9E-949C-2B4A69DCAB5B}" type="pres">
      <dgm:prSet presAssocID="{908F4E15-3894-46B8-B70B-531A716A6D33}" presName="node" presStyleLbl="node1" presStyleIdx="2" presStyleCnt="4">
        <dgm:presLayoutVars>
          <dgm:bulletEnabled val="1"/>
        </dgm:presLayoutVars>
      </dgm:prSet>
      <dgm:spPr/>
    </dgm:pt>
    <dgm:pt modelId="{5AB3DFF9-D03E-4726-989A-2F95B96706F6}" type="pres">
      <dgm:prSet presAssocID="{DDFB3A10-5D99-4278-8137-60A4801D88BA}" presName="sibTrans" presStyleLbl="sibTrans2D1" presStyleIdx="2" presStyleCnt="3"/>
      <dgm:spPr/>
    </dgm:pt>
    <dgm:pt modelId="{78B13F0F-2E2C-4771-9A72-A51CE99D6465}" type="pres">
      <dgm:prSet presAssocID="{DDFB3A10-5D99-4278-8137-60A4801D88BA}" presName="connectorText" presStyleLbl="sibTrans2D1" presStyleIdx="2" presStyleCnt="3"/>
      <dgm:spPr/>
    </dgm:pt>
    <dgm:pt modelId="{9584351A-A247-4E9F-87AB-63EB28EF5506}" type="pres">
      <dgm:prSet presAssocID="{5B88B281-F87C-490A-AAB8-8BD7F4CF7547}" presName="node" presStyleLbl="node1" presStyleIdx="3" presStyleCnt="4">
        <dgm:presLayoutVars>
          <dgm:bulletEnabled val="1"/>
        </dgm:presLayoutVars>
      </dgm:prSet>
      <dgm:spPr/>
    </dgm:pt>
  </dgm:ptLst>
  <dgm:cxnLst>
    <dgm:cxn modelId="{3BF17D0D-3FE6-4030-903C-F6BD02E17896}" type="presOf" srcId="{D873A32F-E8B2-41AB-8BC1-FAEAE0947AE9}" destId="{02A3AB39-0B19-4A04-882D-3D9B184AB268}" srcOrd="0" destOrd="0" presId="urn:microsoft.com/office/officeart/2005/8/layout/process1"/>
    <dgm:cxn modelId="{08AFB813-C3C0-4AA8-A3D6-FBFA8B13D0F6}" type="presOf" srcId="{5B88B281-F87C-490A-AAB8-8BD7F4CF7547}" destId="{9584351A-A247-4E9F-87AB-63EB28EF5506}" srcOrd="0" destOrd="0" presId="urn:microsoft.com/office/officeart/2005/8/layout/process1"/>
    <dgm:cxn modelId="{F6F58014-2B3C-45DC-917C-651FF0C25FE3}" type="presOf" srcId="{6E400925-7EA8-4962-BFFC-F6C24C8B6A91}" destId="{9BBE3FEE-078C-440C-B338-4CD098506B23}" srcOrd="0" destOrd="0" presId="urn:microsoft.com/office/officeart/2005/8/layout/process1"/>
    <dgm:cxn modelId="{9262FB1E-BA38-4575-8C50-6FFF2D07675C}" type="presOf" srcId="{6E400925-7EA8-4962-BFFC-F6C24C8B6A91}" destId="{953B1CB0-B61B-4173-8616-67534571B897}" srcOrd="1" destOrd="0" presId="urn:microsoft.com/office/officeart/2005/8/layout/process1"/>
    <dgm:cxn modelId="{C2F8942F-96B1-40E3-BA4E-95270BB95091}" srcId="{E7D9E807-5F07-4DF5-8115-006B14F20075}" destId="{4E238902-B222-47BC-9C12-C5BFC4F118A3}" srcOrd="1" destOrd="0" parTransId="{7FC89E43-302B-4E1D-AEF2-BAB67BC1A723}" sibTransId="{6E400925-7EA8-4962-BFFC-F6C24C8B6A91}"/>
    <dgm:cxn modelId="{04CA8D38-CE73-43FB-BB67-B19DB9A2A684}" srcId="{E7D9E807-5F07-4DF5-8115-006B14F20075}" destId="{5B88B281-F87C-490A-AAB8-8BD7F4CF7547}" srcOrd="3" destOrd="0" parTransId="{E7EA3D98-D8A8-46F8-8F25-C246849E7B73}" sibTransId="{33804D60-DAD1-4987-96B1-CBC0853393A9}"/>
    <dgm:cxn modelId="{71AB9340-C6DA-4A8A-ABE4-7B7D76956AEC}" type="presOf" srcId="{DDFB3A10-5D99-4278-8137-60A4801D88BA}" destId="{5AB3DFF9-D03E-4726-989A-2F95B96706F6}" srcOrd="0" destOrd="0" presId="urn:microsoft.com/office/officeart/2005/8/layout/process1"/>
    <dgm:cxn modelId="{1123E04E-74F6-4238-8813-BE59E9761D59}" type="presOf" srcId="{FE314213-C74E-4241-AB0D-7B12E0467D0D}" destId="{EA720D35-F115-4D07-9F21-7ED95314E17E}" srcOrd="1" destOrd="0" presId="urn:microsoft.com/office/officeart/2005/8/layout/process1"/>
    <dgm:cxn modelId="{7A8FEF76-4A52-405E-9ED3-CFFF9C6FC46E}" type="presOf" srcId="{908F4E15-3894-46B8-B70B-531A716A6D33}" destId="{2CA03BEB-FA83-4D9E-949C-2B4A69DCAB5B}" srcOrd="0" destOrd="0" presId="urn:microsoft.com/office/officeart/2005/8/layout/process1"/>
    <dgm:cxn modelId="{92F09789-87DF-416C-8EBF-645D058F04F8}" srcId="{E7D9E807-5F07-4DF5-8115-006B14F20075}" destId="{908F4E15-3894-46B8-B70B-531A716A6D33}" srcOrd="2" destOrd="0" parTransId="{EE4663E4-D55F-4EF2-89A4-A844F3861B81}" sibTransId="{DDFB3A10-5D99-4278-8137-60A4801D88BA}"/>
    <dgm:cxn modelId="{509E6693-9BBB-4A60-9A31-AD9D16B48919}" srcId="{E7D9E807-5F07-4DF5-8115-006B14F20075}" destId="{D873A32F-E8B2-41AB-8BC1-FAEAE0947AE9}" srcOrd="0" destOrd="0" parTransId="{C23690BD-53BC-4A16-B51F-DB5B55C8B3C8}" sibTransId="{FE314213-C74E-4241-AB0D-7B12E0467D0D}"/>
    <dgm:cxn modelId="{140B02A3-3BA6-4F8D-9BC6-18C0217F3A2B}" type="presOf" srcId="{E7D9E807-5F07-4DF5-8115-006B14F20075}" destId="{3B7EA43C-654E-49FB-B5AD-3F146620E042}" srcOrd="0" destOrd="0" presId="urn:microsoft.com/office/officeart/2005/8/layout/process1"/>
    <dgm:cxn modelId="{5DB5BCC8-8513-48BF-90E6-0BA04C1BC7D8}" type="presOf" srcId="{4E238902-B222-47BC-9C12-C5BFC4F118A3}" destId="{BFE5456C-054F-4203-877E-5A61ACF544E4}" srcOrd="0" destOrd="0" presId="urn:microsoft.com/office/officeart/2005/8/layout/process1"/>
    <dgm:cxn modelId="{289F68D3-FC0D-4888-AAE2-9D24F6ECA9F3}" type="presOf" srcId="{FE314213-C74E-4241-AB0D-7B12E0467D0D}" destId="{2294C5C4-5DE1-4F57-8FCA-618B06F03766}" srcOrd="0" destOrd="0" presId="urn:microsoft.com/office/officeart/2005/8/layout/process1"/>
    <dgm:cxn modelId="{03B67ADD-778C-4A8C-B749-7027AF86DA50}" type="presOf" srcId="{DDFB3A10-5D99-4278-8137-60A4801D88BA}" destId="{78B13F0F-2E2C-4771-9A72-A51CE99D6465}" srcOrd="1" destOrd="0" presId="urn:microsoft.com/office/officeart/2005/8/layout/process1"/>
    <dgm:cxn modelId="{D01A5218-48A7-4A5B-8403-A0BFD741B45C}" type="presParOf" srcId="{3B7EA43C-654E-49FB-B5AD-3F146620E042}" destId="{02A3AB39-0B19-4A04-882D-3D9B184AB268}" srcOrd="0" destOrd="0" presId="urn:microsoft.com/office/officeart/2005/8/layout/process1"/>
    <dgm:cxn modelId="{17E0F8BC-A847-41AC-BF0F-982A71126051}" type="presParOf" srcId="{3B7EA43C-654E-49FB-B5AD-3F146620E042}" destId="{2294C5C4-5DE1-4F57-8FCA-618B06F03766}" srcOrd="1" destOrd="0" presId="urn:microsoft.com/office/officeart/2005/8/layout/process1"/>
    <dgm:cxn modelId="{6A11115F-2C96-40DA-ADAF-C75EC612D8C1}" type="presParOf" srcId="{2294C5C4-5DE1-4F57-8FCA-618B06F03766}" destId="{EA720D35-F115-4D07-9F21-7ED95314E17E}" srcOrd="0" destOrd="0" presId="urn:microsoft.com/office/officeart/2005/8/layout/process1"/>
    <dgm:cxn modelId="{CBE2A828-5A68-4350-95AA-788E388FF90E}" type="presParOf" srcId="{3B7EA43C-654E-49FB-B5AD-3F146620E042}" destId="{BFE5456C-054F-4203-877E-5A61ACF544E4}" srcOrd="2" destOrd="0" presId="urn:microsoft.com/office/officeart/2005/8/layout/process1"/>
    <dgm:cxn modelId="{670C2EB0-3EA3-4AF8-9D10-0ED41E1794BB}" type="presParOf" srcId="{3B7EA43C-654E-49FB-B5AD-3F146620E042}" destId="{9BBE3FEE-078C-440C-B338-4CD098506B23}" srcOrd="3" destOrd="0" presId="urn:microsoft.com/office/officeart/2005/8/layout/process1"/>
    <dgm:cxn modelId="{6E56BD3C-D8F4-4AC2-9C2D-54A90A06A3D9}" type="presParOf" srcId="{9BBE3FEE-078C-440C-B338-4CD098506B23}" destId="{953B1CB0-B61B-4173-8616-67534571B897}" srcOrd="0" destOrd="0" presId="urn:microsoft.com/office/officeart/2005/8/layout/process1"/>
    <dgm:cxn modelId="{D95A0973-0758-4554-BEB6-2BC350C3A9D8}" type="presParOf" srcId="{3B7EA43C-654E-49FB-B5AD-3F146620E042}" destId="{2CA03BEB-FA83-4D9E-949C-2B4A69DCAB5B}" srcOrd="4" destOrd="0" presId="urn:microsoft.com/office/officeart/2005/8/layout/process1"/>
    <dgm:cxn modelId="{77A785D7-1228-4719-BB24-581673BC5E86}" type="presParOf" srcId="{3B7EA43C-654E-49FB-B5AD-3F146620E042}" destId="{5AB3DFF9-D03E-4726-989A-2F95B96706F6}" srcOrd="5" destOrd="0" presId="urn:microsoft.com/office/officeart/2005/8/layout/process1"/>
    <dgm:cxn modelId="{826421EF-5397-4C17-9697-B58DF64E25D4}" type="presParOf" srcId="{5AB3DFF9-D03E-4726-989A-2F95B96706F6}" destId="{78B13F0F-2E2C-4771-9A72-A51CE99D6465}" srcOrd="0" destOrd="0" presId="urn:microsoft.com/office/officeart/2005/8/layout/process1"/>
    <dgm:cxn modelId="{1D4FE0BA-B932-44AC-AD43-C8FFFAF3CE34}" type="presParOf" srcId="{3B7EA43C-654E-49FB-B5AD-3F146620E042}" destId="{9584351A-A247-4E9F-87AB-63EB28EF550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3AB39-0B19-4A04-882D-3D9B184AB268}">
      <dsp:nvSpPr>
        <dsp:cNvPr id="0" name=""/>
        <dsp:cNvSpPr/>
      </dsp:nvSpPr>
      <dsp:spPr>
        <a:xfrm>
          <a:off x="4059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Step</a:t>
          </a:r>
          <a:r>
            <a:rPr lang="de-DE" sz="1800" kern="1200">
              <a:latin typeface="Tw Cen MT Condensed" panose="020B0606020104020203"/>
            </a:rPr>
            <a:t> 1: 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w Cen MT Condensed" panose="020B0606020104020203"/>
            </a:rPr>
            <a:t>Plate detection (WPODNET)</a:t>
          </a:r>
          <a:endParaRPr lang="de-DE" sz="1800" kern="1200"/>
        </a:p>
      </dsp:txBody>
      <dsp:txXfrm>
        <a:off x="39636" y="1272226"/>
        <a:ext cx="1703731" cy="1143533"/>
      </dsp:txXfrm>
    </dsp:sp>
    <dsp:sp modelId="{2294C5C4-5DE1-4F57-8FCA-618B06F03766}">
      <dsp:nvSpPr>
        <dsp:cNvPr id="0" name=""/>
        <dsp:cNvSpPr/>
      </dsp:nvSpPr>
      <dsp:spPr>
        <a:xfrm>
          <a:off x="1956433" y="1623907"/>
          <a:ext cx="376275" cy="440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1956433" y="1711941"/>
        <a:ext cx="263393" cy="264103"/>
      </dsp:txXfrm>
    </dsp:sp>
    <dsp:sp modelId="{BFE5456C-054F-4203-877E-5A61ACF544E4}">
      <dsp:nvSpPr>
        <dsp:cNvPr id="0" name=""/>
        <dsp:cNvSpPr/>
      </dsp:nvSpPr>
      <dsp:spPr>
        <a:xfrm>
          <a:off x="2488898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Step</a:t>
          </a:r>
          <a:r>
            <a:rPr lang="de-DE" sz="1800" kern="1200">
              <a:latin typeface="Tw Cen MT Condensed" panose="020B0606020104020203"/>
            </a:rPr>
            <a:t> 2: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w Cen MT Condensed" panose="020B0606020104020203"/>
            </a:rPr>
            <a:t>Extract </a:t>
          </a:r>
          <a:r>
            <a:rPr lang="de-DE" sz="1800" kern="1200" err="1">
              <a:latin typeface="Tw Cen MT Condensed" panose="020B0606020104020203"/>
            </a:rPr>
            <a:t>characters</a:t>
          </a:r>
          <a:r>
            <a:rPr lang="de-DE" sz="1800" kern="1200">
              <a:latin typeface="Tw Cen MT Condensed" panose="020B0606020104020203"/>
            </a:rPr>
            <a:t> (</a:t>
          </a:r>
          <a:r>
            <a:rPr lang="de-DE" sz="1800" kern="1200" err="1">
              <a:latin typeface="Tw Cen MT Condensed" panose="020B0606020104020203"/>
            </a:rPr>
            <a:t>OpenCV</a:t>
          </a:r>
          <a:r>
            <a:rPr lang="de-DE" sz="1800" kern="1200">
              <a:latin typeface="Tw Cen MT Condensed" panose="020B0606020104020203"/>
            </a:rPr>
            <a:t>)</a:t>
          </a:r>
          <a:endParaRPr lang="de-DE" sz="1800" kern="1200"/>
        </a:p>
      </dsp:txBody>
      <dsp:txXfrm>
        <a:off x="2524475" y="1272226"/>
        <a:ext cx="1703731" cy="1143533"/>
      </dsp:txXfrm>
    </dsp:sp>
    <dsp:sp modelId="{9BBE3FEE-078C-440C-B338-4CD098506B23}">
      <dsp:nvSpPr>
        <dsp:cNvPr id="0" name=""/>
        <dsp:cNvSpPr/>
      </dsp:nvSpPr>
      <dsp:spPr>
        <a:xfrm>
          <a:off x="4441272" y="1623907"/>
          <a:ext cx="376275" cy="440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441272" y="1711941"/>
        <a:ext cx="263393" cy="264103"/>
      </dsp:txXfrm>
    </dsp:sp>
    <dsp:sp modelId="{2CA03BEB-FA83-4D9E-949C-2B4A69DCAB5B}">
      <dsp:nvSpPr>
        <dsp:cNvPr id="0" name=""/>
        <dsp:cNvSpPr/>
      </dsp:nvSpPr>
      <dsp:spPr>
        <a:xfrm>
          <a:off x="4973738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Step</a:t>
          </a:r>
          <a:r>
            <a:rPr lang="de-DE" sz="1800" kern="1200">
              <a:latin typeface="Tw Cen MT Condensed" panose="020B0606020104020203"/>
            </a:rPr>
            <a:t> 3: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w Cen MT Condensed" panose="020B0606020104020203"/>
            </a:rPr>
            <a:t>Optical </a:t>
          </a:r>
          <a:r>
            <a:rPr lang="de-DE" sz="1800" kern="1200" err="1">
              <a:latin typeface="Tw Cen MT Condensed" panose="020B0606020104020203"/>
            </a:rPr>
            <a:t>character</a:t>
          </a:r>
          <a:r>
            <a:rPr lang="de-DE" sz="1800" kern="1200">
              <a:latin typeface="Tw Cen MT Condensed" panose="020B0606020104020203"/>
            </a:rPr>
            <a:t> </a:t>
          </a:r>
          <a:r>
            <a:rPr lang="de-DE" sz="1800" kern="1200" err="1">
              <a:latin typeface="Tw Cen MT Condensed" panose="020B0606020104020203"/>
            </a:rPr>
            <a:t>recognition</a:t>
          </a:r>
          <a:r>
            <a:rPr lang="de-DE" sz="1800" kern="1200">
              <a:latin typeface="Tw Cen MT Condensed" panose="020B0606020104020203"/>
            </a:rPr>
            <a:t> (</a:t>
          </a:r>
          <a:r>
            <a:rPr lang="de-DE" sz="1800" kern="1200" err="1">
              <a:latin typeface="Tw Cen MT Condensed" panose="020B0606020104020203"/>
            </a:rPr>
            <a:t>MobileNets</a:t>
          </a:r>
          <a:r>
            <a:rPr lang="de-DE" sz="1800" kern="1200">
              <a:latin typeface="Tw Cen MT Condensed" panose="020B0606020104020203"/>
            </a:rPr>
            <a:t>)</a:t>
          </a:r>
          <a:endParaRPr lang="de-DE" sz="1800" kern="1200"/>
        </a:p>
      </dsp:txBody>
      <dsp:txXfrm>
        <a:off x="5009315" y="1272226"/>
        <a:ext cx="1703731" cy="1143533"/>
      </dsp:txXfrm>
    </dsp:sp>
    <dsp:sp modelId="{5AB3DFF9-D03E-4726-989A-2F95B96706F6}">
      <dsp:nvSpPr>
        <dsp:cNvPr id="0" name=""/>
        <dsp:cNvSpPr/>
      </dsp:nvSpPr>
      <dsp:spPr>
        <a:xfrm>
          <a:off x="6926111" y="1623907"/>
          <a:ext cx="376275" cy="440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6926111" y="1711941"/>
        <a:ext cx="263393" cy="264103"/>
      </dsp:txXfrm>
    </dsp:sp>
    <dsp:sp modelId="{9584351A-A247-4E9F-87AB-63EB28EF5506}">
      <dsp:nvSpPr>
        <dsp:cNvPr id="0" name=""/>
        <dsp:cNvSpPr/>
      </dsp:nvSpPr>
      <dsp:spPr>
        <a:xfrm>
          <a:off x="7458577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Result</a:t>
          </a:r>
          <a:endParaRPr lang="de-DE" sz="1800" kern="1200">
            <a:latin typeface="Tw Cen MT Condensed" panose="020B0606020104020203"/>
          </a:endParaRPr>
        </a:p>
      </dsp:txBody>
      <dsp:txXfrm>
        <a:off x="7494154" y="1272226"/>
        <a:ext cx="1703731" cy="1143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E1C24D-B376-4BCD-A691-033A4491D166}" type="datetime1">
              <a:rPr lang="de-DE" smtClean="0"/>
              <a:t>06.02.2022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F64102-56AF-4176-BE6A-2F0516E4F269}" type="datetime1">
              <a:rPr lang="de-DE" noProof="0" smtClean="0"/>
              <a:t>06.02.2022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5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975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379153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7" name="Textplatzhalt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8" name="Textplatzhalt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40" name="Textplatzhalt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4</a:t>
            </a:r>
          </a:p>
        </p:txBody>
      </p:sp>
      <p:sp>
        <p:nvSpPr>
          <p:cNvPr id="41" name="Textplatzhalt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5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de-DE" noProof="0"/>
              <a:t>Titelmasterformat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rm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de-DE" noProof="0">
              <a:latin typeface="+mn-lt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rm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WWW.WEBSITENAME.COM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de-DE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 </a:t>
            </a:r>
            <a:br>
              <a:rPr lang="de-DE" noProof="0"/>
            </a:br>
            <a:r>
              <a:rPr lang="de-DE" noProof="0"/>
              <a:t>Kopfzeile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6" name="Form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55064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1"/>
            <a:ext cx="7252505" cy="1313434"/>
          </a:xfrm>
        </p:spPr>
        <p:txBody>
          <a:bodyPr rtlCol="0"/>
          <a:lstStyle/>
          <a:p>
            <a:pPr rtl="0"/>
            <a:r>
              <a:rPr lang="de-DE"/>
              <a:t>Image Processing and Computer Vision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algn="l"/>
            <a:r>
              <a:rPr lang="de-DE" sz="1600" err="1">
                <a:solidFill>
                  <a:srgbClr val="FFFFFF"/>
                </a:solidFill>
              </a:rPr>
              <a:t>Automatic</a:t>
            </a:r>
            <a:r>
              <a:rPr lang="de-DE" sz="1600">
                <a:solidFill>
                  <a:srgbClr val="FFFFFF"/>
                </a:solidFill>
              </a:rPr>
              <a:t> </a:t>
            </a:r>
            <a:r>
              <a:rPr lang="de-DE" sz="1600" err="1">
                <a:solidFill>
                  <a:srgbClr val="FFFFFF"/>
                </a:solidFill>
              </a:rPr>
              <a:t>licenceplate-detection</a:t>
            </a:r>
            <a:endParaRPr lang="de-DE" sz="1600">
              <a:solidFill>
                <a:srgbClr val="FFFFFF"/>
              </a:solidFill>
            </a:endParaRPr>
          </a:p>
        </p:txBody>
      </p:sp>
      <p:pic>
        <p:nvPicPr>
          <p:cNvPr id="13" name="Bildplatzhalter 5" descr="Gebäude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3D88209F-500F-4176-9D73-3B8ED26419CC}"/>
              </a:ext>
            </a:extLst>
          </p:cNvPr>
          <p:cNvSpPr txBox="1">
            <a:spLocks/>
          </p:cNvSpPr>
          <p:nvPr/>
        </p:nvSpPr>
        <p:spPr>
          <a:xfrm>
            <a:off x="838199" y="3983649"/>
            <a:ext cx="7252504" cy="1002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SfarzoEl Husseini (0001026293)</a:t>
            </a:r>
          </a:p>
          <a:p>
            <a:r>
              <a:rPr lang="de-DE" dirty="0">
                <a:cs typeface="Arial"/>
              </a:rPr>
              <a:t>Tony </a:t>
            </a:r>
            <a:r>
              <a:rPr lang="de-DE" dirty="0" err="1">
                <a:cs typeface="Arial"/>
              </a:rPr>
              <a:t>Chahoud</a:t>
            </a:r>
            <a:r>
              <a:rPr lang="de-DE" dirty="0">
                <a:cs typeface="Arial"/>
              </a:rPr>
              <a:t> (0001036076)</a:t>
            </a:r>
          </a:p>
          <a:p>
            <a:r>
              <a:rPr lang="de-DE" dirty="0">
                <a:cs typeface="Arial"/>
              </a:rPr>
              <a:t>Henrike Hummel (</a:t>
            </a:r>
            <a:r>
              <a:rPr lang="en-GB" dirty="0">
                <a:cs typeface="Arial"/>
              </a:rPr>
              <a:t>1900095402)</a:t>
            </a:r>
            <a:r>
              <a:rPr lang="de-DE" dirty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 from the number plate (binarization and labeling)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 sz="1800" b="1" dirty="0">
                <a:latin typeface="TW Cen MT"/>
              </a:rPr>
              <a:t>Image processing:</a:t>
            </a:r>
            <a:r>
              <a:rPr lang="en-US" b="1" dirty="0">
                <a:latin typeface="TW Cen MT"/>
              </a:rPr>
              <a:t> </a:t>
            </a:r>
            <a:endParaRPr lang="de-DE" b="1" dirty="0">
              <a:latin typeface="TW Cen MT"/>
              <a:cs typeface="Arial"/>
            </a:endParaRPr>
          </a:p>
          <a:p>
            <a:pPr lvl="1">
              <a:buFont typeface="Arial" panose="020B0602020104020603" pitchFamily="34" charset="0"/>
              <a:buChar char="•"/>
            </a:pPr>
            <a:r>
              <a:rPr lang="en-US" dirty="0">
                <a:latin typeface="TW Cen MT"/>
                <a:cs typeface="Arial"/>
              </a:rPr>
              <a:t>Dilation: to enhance the white contour</a:t>
            </a:r>
          </a:p>
          <a:p>
            <a:endParaRPr lang="en-US" dirty="0">
              <a:latin typeface="TW Cen MT"/>
              <a:cs typeface="Arial"/>
            </a:endParaRPr>
          </a:p>
          <a:p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dirty="0">
                <a:latin typeface="TW Cen MT"/>
              </a:rPr>
              <a:t>Determine contours and split using </a:t>
            </a:r>
            <a:r>
              <a:rPr lang="en-US" sz="1800" b="1" dirty="0">
                <a:latin typeface="TW Cen MT"/>
              </a:rPr>
              <a:t>OpenCV</a:t>
            </a:r>
          </a:p>
          <a:p>
            <a:endParaRPr lang="en-US" sz="1800" dirty="0">
              <a:latin typeface="TW Cen MT"/>
            </a:endParaRP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BA31A6C9-7FF6-45FA-BB02-E3699D0616BE}"/>
              </a:ext>
            </a:extLst>
          </p:cNvPr>
          <p:cNvSpPr txBox="1"/>
          <p:nvPr/>
        </p:nvSpPr>
        <p:spPr>
          <a:xfrm>
            <a:off x="8484743" y="6117503"/>
            <a:ext cx="3163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Reference: S. M. Silva und C. R. Jung (2018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https://craftofcoding.wordpress.com/2021/09/30/thresholding-algorithms-niblack-local/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ED557E-E968-4178-ABED-847F3D22F141}"/>
              </a:ext>
            </a:extLst>
          </p:cNvPr>
          <p:cNvGrpSpPr/>
          <p:nvPr/>
        </p:nvGrpSpPr>
        <p:grpSpPr>
          <a:xfrm>
            <a:off x="8755464" y="980872"/>
            <a:ext cx="2637099" cy="1423090"/>
            <a:chOff x="9455631" y="2094634"/>
            <a:chExt cx="2002548" cy="1085733"/>
          </a:xfrm>
        </p:grpSpPr>
        <p:pic>
          <p:nvPicPr>
            <p:cNvPr id="11" name="Grafik 26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A96C825A-69CC-418E-805E-A3A058B1F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5631" y="2094634"/>
              <a:ext cx="2002547" cy="501641"/>
            </a:xfrm>
            <a:prstGeom prst="rect">
              <a:avLst/>
            </a:prstGeom>
          </p:spPr>
        </p:pic>
        <p:pic>
          <p:nvPicPr>
            <p:cNvPr id="12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C72D1633-0861-41A0-A4E4-B98B78CE6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5632" y="2619466"/>
              <a:ext cx="2002547" cy="560901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7328C3E-1F41-4D48-BBCD-D9A6C02C497F}"/>
              </a:ext>
            </a:extLst>
          </p:cNvPr>
          <p:cNvGrpSpPr/>
          <p:nvPr/>
        </p:nvGrpSpPr>
        <p:grpSpPr>
          <a:xfrm>
            <a:off x="8691544" y="2517787"/>
            <a:ext cx="2639291" cy="1894333"/>
            <a:chOff x="9275463" y="4489771"/>
            <a:chExt cx="2639291" cy="1894333"/>
          </a:xfrm>
        </p:grpSpPr>
        <p:pic>
          <p:nvPicPr>
            <p:cNvPr id="14" name="Grafik 6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EB3EE09E-FB3B-4412-BAC3-2A1B4E1F3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80" t="50259" r="1751" b="23316"/>
            <a:stretch/>
          </p:blipFill>
          <p:spPr>
            <a:xfrm>
              <a:off x="9276687" y="5121085"/>
              <a:ext cx="2607982" cy="694948"/>
            </a:xfrm>
            <a:prstGeom prst="rect">
              <a:avLst/>
            </a:prstGeom>
          </p:spPr>
        </p:pic>
        <p:pic>
          <p:nvPicPr>
            <p:cNvPr id="15" name="Grafik 11">
              <a:extLst>
                <a:ext uri="{FF2B5EF4-FFF2-40B4-BE49-F238E27FC236}">
                  <a16:creationId xmlns:a16="http://schemas.microsoft.com/office/drawing/2014/main" id="{73CA719B-6A3C-4462-8816-26ECE89F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5463" y="5765867"/>
              <a:ext cx="2607612" cy="618237"/>
            </a:xfrm>
            <a:prstGeom prst="rect">
              <a:avLst/>
            </a:prstGeom>
          </p:spPr>
        </p:pic>
        <p:pic>
          <p:nvPicPr>
            <p:cNvPr id="16" name="Grafik 14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CD361828-91BA-4309-BD75-61EB8F7B0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7655" y="4489771"/>
              <a:ext cx="2637099" cy="661659"/>
            </a:xfrm>
            <a:prstGeom prst="rect">
              <a:avLst/>
            </a:prstGeom>
          </p:spPr>
        </p:pic>
      </p:grp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EFE7361-E3E8-40B7-B0BF-B0CF3288E8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2023"/>
          <a:stretch/>
        </p:blipFill>
        <p:spPr>
          <a:xfrm>
            <a:off x="76487" y="2520581"/>
            <a:ext cx="7124700" cy="8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STEP 3: </a:t>
            </a:r>
            <a:r>
              <a:rPr lang="en-US">
                <a:latin typeface="Tw Cen MT" panose="020B0602020104020603" pitchFamily="34" charset="0"/>
              </a:rPr>
              <a:t>Extracting the characters from the number plate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 err="1">
                <a:latin typeface="TW Cen MT"/>
              </a:rPr>
              <a:t>MobileNets</a:t>
            </a:r>
            <a:r>
              <a:rPr lang="de-DE" sz="1800" b="1" dirty="0">
                <a:latin typeface="TW Cen MT"/>
              </a:rPr>
              <a:t> (CNN):</a:t>
            </a:r>
            <a:r>
              <a:rPr lang="de-DE" sz="1800" dirty="0">
                <a:latin typeface="TW Cen MT"/>
              </a:rPr>
              <a:t> </a:t>
            </a:r>
            <a:r>
              <a:rPr lang="de-DE" dirty="0" err="1">
                <a:latin typeface="TW Cen MT"/>
              </a:rPr>
              <a:t>Pretrained</a:t>
            </a:r>
            <a:r>
              <a:rPr lang="en-US" dirty="0">
                <a:latin typeface="TW Cen MT"/>
              </a:rPr>
              <a:t> net with</a:t>
            </a:r>
            <a:r>
              <a:rPr lang="en-US" sz="1800" dirty="0">
                <a:latin typeface="TW Cen MT"/>
              </a:rPr>
              <a:t> 27 Convolutional Layers, 1 Average Pooling Layer, 1 Fully Connected Layer </a:t>
            </a:r>
            <a:r>
              <a:rPr lang="en-US" dirty="0">
                <a:latin typeface="TW Cen MT"/>
              </a:rPr>
              <a:t>and</a:t>
            </a:r>
            <a:r>
              <a:rPr lang="en-US" sz="1800" dirty="0">
                <a:latin typeface="TW Cen MT"/>
              </a:rPr>
              <a:t> 1 </a:t>
            </a:r>
            <a:r>
              <a:rPr lang="en-US" sz="1800" dirty="0" err="1">
                <a:latin typeface="TW Cen MT"/>
              </a:rPr>
              <a:t>Softmax</a:t>
            </a:r>
            <a:r>
              <a:rPr lang="en-US" sz="1800" dirty="0">
                <a:latin typeface="TW Cen MT"/>
              </a:rPr>
              <a:t> Layer. 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Input: </a:t>
            </a:r>
            <a:r>
              <a:rPr lang="en-US" sz="1800" dirty="0">
                <a:latin typeface="TW Cen MT"/>
              </a:rPr>
              <a:t>Segmented characters as individual images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Output:</a:t>
            </a:r>
            <a:r>
              <a:rPr lang="de-DE" sz="1800" dirty="0">
                <a:latin typeface="TW Cen MT"/>
              </a:rPr>
              <a:t> Output </a:t>
            </a:r>
            <a:r>
              <a:rPr lang="de-DE" sz="1800" dirty="0" err="1">
                <a:latin typeface="TW Cen MT"/>
              </a:rPr>
              <a:t>of</a:t>
            </a:r>
            <a:r>
              <a:rPr lang="de-DE" sz="1800" dirty="0">
                <a:latin typeface="TW Cen MT"/>
              </a:rPr>
              <a:t> </a:t>
            </a:r>
            <a:r>
              <a:rPr lang="de-DE" sz="1800" dirty="0" err="1">
                <a:latin typeface="TW Cen MT"/>
              </a:rPr>
              <a:t>classified</a:t>
            </a:r>
            <a:r>
              <a:rPr lang="de-DE" sz="1800" dirty="0">
                <a:latin typeface="TW Cen MT"/>
              </a:rPr>
              <a:t> </a:t>
            </a:r>
            <a:r>
              <a:rPr lang="de-DE" sz="1800" dirty="0" err="1">
                <a:latin typeface="TW Cen MT"/>
              </a:rPr>
              <a:t>characters</a:t>
            </a:r>
            <a:endParaRPr lang="de-DE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Python </a:t>
            </a:r>
            <a:r>
              <a:rPr lang="de-DE" sz="1800" b="1" dirty="0" err="1">
                <a:latin typeface="TW Cen MT"/>
              </a:rPr>
              <a:t>library</a:t>
            </a:r>
            <a:r>
              <a:rPr lang="de-DE" sz="1800" b="1" dirty="0">
                <a:latin typeface="TW Cen MT"/>
              </a:rPr>
              <a:t>:</a:t>
            </a:r>
            <a:r>
              <a:rPr lang="de-DE" sz="1800" dirty="0">
                <a:latin typeface="TW Cen MT"/>
              </a:rPr>
              <a:t> </a:t>
            </a:r>
            <a:r>
              <a:rPr lang="de-DE" sz="1800" dirty="0" err="1">
                <a:latin typeface="TW Cen MT"/>
              </a:rPr>
              <a:t>keras</a:t>
            </a:r>
            <a:endParaRPr lang="de-DE" sz="1800" dirty="0">
              <a:latin typeface="TW Cen MT"/>
            </a:endParaRPr>
          </a:p>
          <a:p>
            <a:endParaRPr lang="en-US" dirty="0">
              <a:solidFill>
                <a:srgbClr val="000000"/>
              </a:solidFill>
              <a:latin typeface="TW Cen MT"/>
            </a:endParaRPr>
          </a:p>
          <a:p>
            <a:r>
              <a:rPr lang="en-US" dirty="0">
                <a:solidFill>
                  <a:srgbClr val="000000"/>
                </a:solidFill>
                <a:latin typeface="TW Cen MT"/>
              </a:rPr>
              <a:t>https://arxiv.org/abs/1704.04861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E234B899-49B6-4BC5-A483-733D46D5F2BB}"/>
              </a:ext>
            </a:extLst>
          </p:cNvPr>
          <p:cNvSpPr txBox="1"/>
          <p:nvPr/>
        </p:nvSpPr>
        <p:spPr>
          <a:xfrm>
            <a:off x="8423939" y="6366209"/>
            <a:ext cx="3352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</a:t>
            </a:r>
            <a:r>
              <a:rPr lang="de-DE" sz="1000" dirty="0">
                <a:ea typeface="+mn-lt"/>
                <a:cs typeface="+mn-lt"/>
              </a:rPr>
              <a:t>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Howard, A. G. et al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(ttps://arxiv.org/abs/1704.04861)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091808-DF25-4214-9F0F-A15E4EF43C96}"/>
              </a:ext>
            </a:extLst>
          </p:cNvPr>
          <p:cNvGrpSpPr/>
          <p:nvPr/>
        </p:nvGrpSpPr>
        <p:grpSpPr>
          <a:xfrm>
            <a:off x="177837" y="4717715"/>
            <a:ext cx="4570955" cy="1503969"/>
            <a:chOff x="6397986" y="4762981"/>
            <a:chExt cx="4570955" cy="1503969"/>
          </a:xfrm>
        </p:grpSpPr>
        <p:pic>
          <p:nvPicPr>
            <p:cNvPr id="18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5609AD9D-84D0-453D-B6E9-04123094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7986" y="5030860"/>
              <a:ext cx="4423584" cy="123609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3B6F1D5-3833-48F4-8C78-9C2A78A09F7C}"/>
                </a:ext>
              </a:extLst>
            </p:cNvPr>
            <p:cNvSpPr txBox="1"/>
            <p:nvPr/>
          </p:nvSpPr>
          <p:spPr>
            <a:xfrm>
              <a:off x="6460603" y="4762981"/>
              <a:ext cx="450833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B         V        B         1        9        0        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6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OVERALL EVALTUATION TOOLS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Fuzzywuzzy</a:t>
            </a:r>
            <a:r>
              <a:rPr lang="de-DE" dirty="0">
                <a:solidFill>
                  <a:schemeClr val="tx2"/>
                </a:solidFill>
                <a:latin typeface="Tw Cen MT" panose="020B0602020104020603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using</a:t>
            </a:r>
            <a:r>
              <a:rPr lang="de-DE" dirty="0">
                <a:solidFill>
                  <a:schemeClr val="tx2"/>
                </a:solidFill>
                <a:latin typeface="Tw Cen MT" panose="020B0602020104020603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the</a:t>
            </a:r>
            <a:r>
              <a:rPr lang="de-DE" dirty="0">
                <a:solidFill>
                  <a:schemeClr val="tx2"/>
                </a:solidFill>
                <a:latin typeface="Tw Cen MT" panose="020B0602020104020603"/>
              </a:rPr>
              <a:t> </a:t>
            </a: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Levenstheindistance</a:t>
            </a:r>
            <a:endParaRPr lang="de-DE">
              <a:solidFill>
                <a:schemeClr val="tx2"/>
              </a:solidFill>
              <a:latin typeface="Tw Cen MT" panose="020B0602020104020603"/>
            </a:endParaRPr>
          </a:p>
          <a:p>
            <a:endParaRPr lang="de-DE" dirty="0">
              <a:solidFill>
                <a:schemeClr val="tx2"/>
              </a:solidFill>
              <a:latin typeface="Tw Cen MT" panose="020B0602020104020603"/>
            </a:endParaRPr>
          </a:p>
          <a:p>
            <a:pPr marL="179705" lvl="0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 panose="020B0602020104020603"/>
              </a:rPr>
              <a:t>Proportion of completely correctly recognized number plates</a:t>
            </a:r>
            <a:endParaRPr lang="de-DE" dirty="0">
              <a:solidFill>
                <a:schemeClr val="tx2"/>
              </a:solidFill>
              <a:latin typeface="Tw Cen MT" panose="020B0602020104020603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the </a:t>
            </a:r>
            <a:r>
              <a:rPr lang="en-US" dirty="0" err="1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Levenshtein</a:t>
            </a: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 distance is a string metric for measuring the difference between two sequences. 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the </a:t>
            </a:r>
            <a:r>
              <a:rPr lang="en-US" dirty="0" err="1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Levenshtein</a:t>
            </a: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 distance between two words is the minimum number of single-character edits (insertions, deletions or substitutions) required to change one word into the other.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cs typeface="Arial"/>
              </a:rPr>
              <a:t>Output of </a:t>
            </a:r>
            <a:r>
              <a:rPr lang="en-US" dirty="0" err="1">
                <a:solidFill>
                  <a:schemeClr val="tx2"/>
                </a:solidFill>
                <a:latin typeface="TW Cen MT"/>
                <a:cs typeface="Arial"/>
              </a:rPr>
              <a:t>fuzzywuzzy</a:t>
            </a:r>
            <a:r>
              <a:rPr lang="en-US" dirty="0">
                <a:solidFill>
                  <a:schemeClr val="tx2"/>
                </a:solidFill>
                <a:latin typeface="TW Cen MT"/>
                <a:cs typeface="Arial"/>
              </a:rPr>
              <a:t>: </a:t>
            </a: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Size of the share of the number plate that was correctly </a:t>
            </a:r>
            <a:r>
              <a:rPr lang="en-US" dirty="0" err="1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recognised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cs typeface="Arial"/>
              </a:rPr>
              <a:t>Taking the mean of the shares for all input images to calculate the overall accuracy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2000" dirty="0">
              <a:solidFill>
                <a:srgbClr val="3F3F3F"/>
              </a:solidFill>
              <a:latin typeface="Arial"/>
              <a:cs typeface="Arial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de-DE" sz="2000">
              <a:solidFill>
                <a:srgbClr val="000000"/>
              </a:solidFill>
              <a:latin typeface="Tw Cen MT" panose="020B0602020104020603"/>
              <a:cs typeface="Arial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686BF5A-7D61-453E-B1E5-F39A53FD994A}"/>
              </a:ext>
            </a:extLst>
          </p:cNvPr>
          <p:cNvSpPr txBox="1"/>
          <p:nvPr/>
        </p:nvSpPr>
        <p:spPr>
          <a:xfrm>
            <a:off x="8246102" y="6257183"/>
            <a:ext cx="32274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https://towardsdatascience.com/string-matching-with-fuzzywuzzy-e982c61f8a84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BDBEC7E-6CF4-41C0-ACB2-1E56F092872D}"/>
              </a:ext>
            </a:extLst>
          </p:cNvPr>
          <p:cNvSpPr/>
          <p:nvPr/>
        </p:nvSpPr>
        <p:spPr>
          <a:xfrm>
            <a:off x="10439400" y="0"/>
            <a:ext cx="1752600" cy="685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6" y="1193765"/>
            <a:ext cx="4385843" cy="1325563"/>
          </a:xfrm>
        </p:spPr>
        <p:txBody>
          <a:bodyPr rtlCol="0">
            <a:normAutofit/>
          </a:bodyPr>
          <a:lstStyle/>
          <a:p>
            <a:pPr rtl="0"/>
            <a:r>
              <a:rPr lang="de-DE" err="1">
                <a:solidFill>
                  <a:srgbClr val="5DAAB0"/>
                </a:solidFill>
              </a:rPr>
              <a:t>Conclusion</a:t>
            </a:r>
            <a:r>
              <a:rPr lang="de-DE">
                <a:solidFill>
                  <a:srgbClr val="5DAAB0"/>
                </a:solidFill>
              </a:rPr>
              <a:t> and </a:t>
            </a:r>
            <a:r>
              <a:rPr lang="de-DE" err="1">
                <a:solidFill>
                  <a:srgbClr val="5DAAB0"/>
                </a:solidFill>
              </a:rPr>
              <a:t>outlook</a:t>
            </a:r>
            <a:endParaRPr lang="de-DE">
              <a:solidFill>
                <a:srgbClr val="5DAAB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924F38-DC96-4D72-92E5-4D76C7579058}"/>
              </a:ext>
            </a:extLst>
          </p:cNvPr>
          <p:cNvSpPr txBox="1"/>
          <p:nvPr/>
        </p:nvSpPr>
        <p:spPr>
          <a:xfrm>
            <a:off x="0" y="6627168"/>
            <a:ext cx="4910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https://www.pyimagesearch.com/2016/11/07/intersection-over-union-iou-for-object-detection/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10800000" flipV="1">
            <a:off x="0" y="0"/>
            <a:ext cx="12192000" cy="359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BE4697B-4FEC-4895-A0EF-EB491B101F04}"/>
              </a:ext>
            </a:extLst>
          </p:cNvPr>
          <p:cNvSpPr txBox="1">
            <a:spLocks/>
          </p:cNvSpPr>
          <p:nvPr/>
        </p:nvSpPr>
        <p:spPr>
          <a:xfrm>
            <a:off x="476990" y="3012594"/>
            <a:ext cx="9853553" cy="3044825"/>
          </a:xfrm>
          <a:prstGeom prst="rect">
            <a:avLst/>
          </a:prstGeom>
        </p:spPr>
        <p:txBody>
          <a:bodyPr vert="horz" lIns="0" tIns="7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latin typeface="TW Cen MT"/>
                <a:ea typeface="+mn-lt"/>
                <a:cs typeface="+mn-lt"/>
              </a:rPr>
              <a:t>Ideas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to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improve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model</a:t>
            </a:r>
            <a:r>
              <a:rPr lang="de-DE" sz="2000" dirty="0">
                <a:latin typeface="TW Cen MT"/>
                <a:ea typeface="+mn-lt"/>
                <a:cs typeface="+mn-lt"/>
              </a:rPr>
              <a:t>: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At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moment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only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working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for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license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light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background</a:t>
            </a:r>
            <a:r>
              <a:rPr lang="de-DE" sz="2000" dirty="0">
                <a:latin typeface="TW Cen MT"/>
                <a:ea typeface="+mn-lt"/>
                <a:cs typeface="+mn-lt"/>
              </a:rPr>
              <a:t> and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dark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characters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Problem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in different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ratios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that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european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(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Dmax</a:t>
            </a:r>
            <a:r>
              <a:rPr lang="de-DE" sz="2000" dirty="0">
                <a:latin typeface="TW Cen MT"/>
                <a:ea typeface="+mn-lt"/>
                <a:cs typeface="+mn-lt"/>
              </a:rPr>
              <a:t>,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Dmin</a:t>
            </a:r>
            <a:r>
              <a:rPr lang="de-DE" sz="2000" dirty="0">
                <a:latin typeface="TW Cen MT"/>
                <a:ea typeface="+mn-lt"/>
                <a:cs typeface="+mn-lt"/>
              </a:rPr>
              <a:t>) </a:t>
            </a:r>
          </a:p>
          <a:p>
            <a:r>
              <a:rPr lang="en-US" sz="2000" dirty="0">
                <a:latin typeface="TW Cen MT"/>
                <a:ea typeface="+mn-lt"/>
                <a:cs typeface="+mn-lt"/>
              </a:rPr>
              <a:t>Segmentation using pattern recognition methods leads to problems with characters that do not belong to the number plate (e.g. badges)</a:t>
            </a:r>
          </a:p>
        </p:txBody>
      </p:sp>
    </p:spTree>
    <p:extLst>
      <p:ext uri="{BB962C8B-B14F-4D97-AF65-F5344CB8AC3E}">
        <p14:creationId xmlns:p14="http://schemas.microsoft.com/office/powerpoint/2010/main" val="36589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>
              <a:latin typeface="Tw Cen MT" panose="020B0602020104020603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5AC167-6684-4525-B1B4-79B1BDD2064E}"/>
              </a:ext>
            </a:extLst>
          </p:cNvPr>
          <p:cNvGrpSpPr/>
          <p:nvPr/>
        </p:nvGrpSpPr>
        <p:grpSpPr>
          <a:xfrm>
            <a:off x="429578" y="611091"/>
            <a:ext cx="11125310" cy="4818116"/>
            <a:chOff x="541937" y="1085182"/>
            <a:chExt cx="11125310" cy="4818116"/>
          </a:xfrm>
        </p:grpSpPr>
        <p:graphicFrame>
          <p:nvGraphicFramePr>
            <p:cNvPr id="7" name="Diagramm 6">
              <a:extLst>
                <a:ext uri="{FF2B5EF4-FFF2-40B4-BE49-F238E27FC236}">
                  <a16:creationId xmlns:a16="http://schemas.microsoft.com/office/drawing/2014/main" id="{C56AF276-B8B9-4D5A-9D23-076E595CC7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4829465"/>
                </p:ext>
              </p:extLst>
            </p:nvPr>
          </p:nvGraphicFramePr>
          <p:xfrm>
            <a:off x="2429725" y="1085182"/>
            <a:ext cx="9237522" cy="36879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Pfeil: nach unten 7">
              <a:extLst>
                <a:ext uri="{FF2B5EF4-FFF2-40B4-BE49-F238E27FC236}">
                  <a16:creationId xmlns:a16="http://schemas.microsoft.com/office/drawing/2014/main" id="{B8ED62CB-FB9C-4A1A-AD57-C4EEE406408F}"/>
                </a:ext>
              </a:extLst>
            </p:cNvPr>
            <p:cNvSpPr/>
            <p:nvPr/>
          </p:nvSpPr>
          <p:spPr>
            <a:xfrm>
              <a:off x="8113994" y="3604823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9" name="Pfeil: nach unten 8">
              <a:extLst>
                <a:ext uri="{FF2B5EF4-FFF2-40B4-BE49-F238E27FC236}">
                  <a16:creationId xmlns:a16="http://schemas.microsoft.com/office/drawing/2014/main" id="{C8102E48-69B4-46D5-9BD3-CED74B058CD9}"/>
                </a:ext>
              </a:extLst>
            </p:cNvPr>
            <p:cNvSpPr/>
            <p:nvPr/>
          </p:nvSpPr>
          <p:spPr>
            <a:xfrm>
              <a:off x="10700397" y="3604822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" name="Pfeil: nach unten 9">
              <a:extLst>
                <a:ext uri="{FF2B5EF4-FFF2-40B4-BE49-F238E27FC236}">
                  <a16:creationId xmlns:a16="http://schemas.microsoft.com/office/drawing/2014/main" id="{B414DE27-3C97-452D-B2DD-8E9A9102A452}"/>
                </a:ext>
              </a:extLst>
            </p:cNvPr>
            <p:cNvSpPr/>
            <p:nvPr/>
          </p:nvSpPr>
          <p:spPr>
            <a:xfrm>
              <a:off x="5624680" y="3604822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8847274-F607-4D7A-957C-98C617806569}"/>
                </a:ext>
              </a:extLst>
            </p:cNvPr>
            <p:cNvSpPr txBox="1"/>
            <p:nvPr/>
          </p:nvSpPr>
          <p:spPr>
            <a:xfrm>
              <a:off x="9944197" y="4772702"/>
              <a:ext cx="165690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/>
                <a:t>BVB 1909</a:t>
              </a:r>
            </a:p>
          </p:txBody>
        </p:sp>
        <p:sp>
          <p:nvSpPr>
            <p:cNvPr id="12" name="Pfeil: nach unten 11">
              <a:extLst>
                <a:ext uri="{FF2B5EF4-FFF2-40B4-BE49-F238E27FC236}">
                  <a16:creationId xmlns:a16="http://schemas.microsoft.com/office/drawing/2014/main" id="{5D8F6C95-745F-4FBB-B68E-EF4EDC980DAA}"/>
                </a:ext>
              </a:extLst>
            </p:cNvPr>
            <p:cNvSpPr/>
            <p:nvPr/>
          </p:nvSpPr>
          <p:spPr>
            <a:xfrm>
              <a:off x="3053502" y="3604822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14" name="Grafik 24" descr="Ein Bild, das Text, Auto, Gebäude, draußen enthält.&#10;&#10;Beschreibung automatisch generiert.">
              <a:extLst>
                <a:ext uri="{FF2B5EF4-FFF2-40B4-BE49-F238E27FC236}">
                  <a16:creationId xmlns:a16="http://schemas.microsoft.com/office/drawing/2014/main" id="{ECB978C2-374A-4554-90AF-2D22A5C3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1937" y="2496508"/>
              <a:ext cx="1356611" cy="915836"/>
            </a:xfrm>
            <a:prstGeom prst="rect">
              <a:avLst/>
            </a:prstGeom>
          </p:spPr>
        </p:pic>
        <p:pic>
          <p:nvPicPr>
            <p:cNvPr id="15" name="Grafik 25" descr="Ein Bild, das Text, Geschirr, Teller, Tasse enthält.&#10;&#10;Beschreibung automatisch generiert.">
              <a:extLst>
                <a:ext uri="{FF2B5EF4-FFF2-40B4-BE49-F238E27FC236}">
                  <a16:creationId xmlns:a16="http://schemas.microsoft.com/office/drawing/2014/main" id="{FF968FA9-04D7-4CC0-9984-F4C7EC3B1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25828" y="4872263"/>
              <a:ext cx="1806315" cy="421024"/>
            </a:xfrm>
            <a:prstGeom prst="rect">
              <a:avLst/>
            </a:prstGeom>
          </p:spPr>
        </p:pic>
        <p:pic>
          <p:nvPicPr>
            <p:cNvPr id="16" name="Grafik 26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7F556300-1201-4B80-A522-59BBD59A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3714" y="4865792"/>
              <a:ext cx="1693889" cy="424477"/>
            </a:xfrm>
            <a:prstGeom prst="rect">
              <a:avLst/>
            </a:prstGeom>
          </p:spPr>
        </p:pic>
        <p:pic>
          <p:nvPicPr>
            <p:cNvPr id="17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1924322B-43DC-4877-A033-53FC21DF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23715" y="5429207"/>
              <a:ext cx="1693889" cy="474091"/>
            </a:xfrm>
            <a:prstGeom prst="rect">
              <a:avLst/>
            </a:prstGeom>
          </p:spPr>
        </p:pic>
        <p:pic>
          <p:nvPicPr>
            <p:cNvPr id="18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F97AD4EE-A521-45F1-BA62-B071314C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21918" y="4897803"/>
              <a:ext cx="1919861" cy="494278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D718EB1-AB56-45BF-8A3B-C128426EDCAB}"/>
                </a:ext>
              </a:extLst>
            </p:cNvPr>
            <p:cNvSpPr txBox="1"/>
            <p:nvPr/>
          </p:nvSpPr>
          <p:spPr>
            <a:xfrm>
              <a:off x="7422120" y="4727278"/>
              <a:ext cx="211113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800"/>
                <a:t>B        V        B        1        9        0         9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17A6570-456E-4607-9891-68E93CA6083F}"/>
              </a:ext>
            </a:extLst>
          </p:cNvPr>
          <p:cNvGrpSpPr/>
          <p:nvPr/>
        </p:nvGrpSpPr>
        <p:grpSpPr>
          <a:xfrm>
            <a:off x="1909725" y="2234998"/>
            <a:ext cx="376275" cy="440171"/>
            <a:chOff x="1956433" y="1623907"/>
            <a:chExt cx="376275" cy="440171"/>
          </a:xfrm>
        </p:grpSpPr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78302A0F-9101-48EA-B26C-8A36583AC12F}"/>
                </a:ext>
              </a:extLst>
            </p:cNvPr>
            <p:cNvSpPr/>
            <p:nvPr/>
          </p:nvSpPr>
          <p:spPr>
            <a:xfrm>
              <a:off x="1956433" y="1623907"/>
              <a:ext cx="376275" cy="44017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4">
              <a:extLst>
                <a:ext uri="{FF2B5EF4-FFF2-40B4-BE49-F238E27FC236}">
                  <a16:creationId xmlns:a16="http://schemas.microsoft.com/office/drawing/2014/main" id="{EF2C0009-EC54-44CE-99F6-40A533E2E906}"/>
                </a:ext>
              </a:extLst>
            </p:cNvPr>
            <p:cNvSpPr txBox="1"/>
            <p:nvPr/>
          </p:nvSpPr>
          <p:spPr>
            <a:xfrm>
              <a:off x="1956433" y="1711941"/>
              <a:ext cx="263393" cy="264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400" kern="1200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5632613" y="-3106"/>
            <a:ext cx="1246013" cy="1149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/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22" name="Прямоугольник: скругленные углы 45">
            <a:extLst>
              <a:ext uri="{FF2B5EF4-FFF2-40B4-BE49-F238E27FC236}">
                <a16:creationId xmlns:a16="http://schemas.microsoft.com/office/drawing/2014/main" id="{E687D36F-9831-47FA-BFCF-1E1B96B45EDF}"/>
              </a:ext>
            </a:extLst>
          </p:cNvPr>
          <p:cNvSpPr/>
          <p:nvPr/>
        </p:nvSpPr>
        <p:spPr>
          <a:xfrm>
            <a:off x="1284013" y="1310938"/>
            <a:ext cx="1787071" cy="4807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Initial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photo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23" name="Прямоугольник: скругленные углы 17">
            <a:extLst>
              <a:ext uri="{FF2B5EF4-FFF2-40B4-BE49-F238E27FC236}">
                <a16:creationId xmlns:a16="http://schemas.microsoft.com/office/drawing/2014/main" id="{7B27877D-1C25-42E4-A721-CFA631481604}"/>
              </a:ext>
            </a:extLst>
          </p:cNvPr>
          <p:cNvSpPr/>
          <p:nvPr/>
        </p:nvSpPr>
        <p:spPr>
          <a:xfrm>
            <a:off x="1284012" y="2080195"/>
            <a:ext cx="1787071" cy="807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latin typeface="Tw Cen MT" panose="020B0602020104020603" pitchFamily="34" charset="0"/>
                <a:cs typeface="Calibri"/>
              </a:rPr>
              <a:t>Adjusting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photo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size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24" name="Прямоугольник: скругленные углы 18">
            <a:extLst>
              <a:ext uri="{FF2B5EF4-FFF2-40B4-BE49-F238E27FC236}">
                <a16:creationId xmlns:a16="http://schemas.microsoft.com/office/drawing/2014/main" id="{EBFBE197-8003-4156-86CA-4AA96CEB17DD}"/>
              </a:ext>
            </a:extLst>
          </p:cNvPr>
          <p:cNvSpPr/>
          <p:nvPr/>
        </p:nvSpPr>
        <p:spPr>
          <a:xfrm>
            <a:off x="1284011" y="2996086"/>
            <a:ext cx="1787071" cy="4807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</a:rPr>
              <a:t>WPOD-NET</a:t>
            </a:r>
            <a:endParaRPr lang="ru-RU" dirty="0"/>
          </a:p>
        </p:txBody>
      </p:sp>
      <p:sp>
        <p:nvSpPr>
          <p:cNvPr id="25" name="Прямоугольник: скругленные углы 19">
            <a:extLst>
              <a:ext uri="{FF2B5EF4-FFF2-40B4-BE49-F238E27FC236}">
                <a16:creationId xmlns:a16="http://schemas.microsoft.com/office/drawing/2014/main" id="{03024712-9C97-4C99-AD62-32D9B72DD077}"/>
              </a:ext>
            </a:extLst>
          </p:cNvPr>
          <p:cNvSpPr/>
          <p:nvPr/>
        </p:nvSpPr>
        <p:spPr>
          <a:xfrm>
            <a:off x="1284010" y="3586155"/>
            <a:ext cx="1787071" cy="807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Feature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map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26" name="Прямоугольник: скругленные углы 20">
            <a:extLst>
              <a:ext uri="{FF2B5EF4-FFF2-40B4-BE49-F238E27FC236}">
                <a16:creationId xmlns:a16="http://schemas.microsoft.com/office/drawing/2014/main" id="{916934A5-16D1-4D3D-9266-96A64C96A223}"/>
              </a:ext>
            </a:extLst>
          </p:cNvPr>
          <p:cNvSpPr/>
          <p:nvPr/>
        </p:nvSpPr>
        <p:spPr>
          <a:xfrm>
            <a:off x="1295305" y="5383462"/>
            <a:ext cx="1787071" cy="807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Licence Plate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and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Coordinates</a:t>
            </a:r>
            <a:endParaRPr lang="ru-RU" dirty="0"/>
          </a:p>
        </p:txBody>
      </p:sp>
      <p:sp>
        <p:nvSpPr>
          <p:cNvPr id="27" name="Прямоугольник: скругленные углы 38">
            <a:extLst>
              <a:ext uri="{FF2B5EF4-FFF2-40B4-BE49-F238E27FC236}">
                <a16:creationId xmlns:a16="http://schemas.microsoft.com/office/drawing/2014/main" id="{B66B3BBF-F0FC-4B15-8EA8-B1DDD802D12F}"/>
              </a:ext>
            </a:extLst>
          </p:cNvPr>
          <p:cNvSpPr/>
          <p:nvPr/>
        </p:nvSpPr>
        <p:spPr>
          <a:xfrm>
            <a:off x="3801067" y="1283724"/>
            <a:ext cx="1787071" cy="471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Licence Plate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28" name="Прямоугольник: скругленные углы 39">
            <a:extLst>
              <a:ext uri="{FF2B5EF4-FFF2-40B4-BE49-F238E27FC236}">
                <a16:creationId xmlns:a16="http://schemas.microsoft.com/office/drawing/2014/main" id="{E3B5C439-9844-4212-80C9-73616B967AE9}"/>
              </a:ext>
            </a:extLst>
          </p:cNvPr>
          <p:cNvSpPr/>
          <p:nvPr/>
        </p:nvSpPr>
        <p:spPr>
          <a:xfrm>
            <a:off x="3801065" y="2049262"/>
            <a:ext cx="1787071" cy="43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</a:rPr>
              <a:t>Gray </a:t>
            </a:r>
            <a:r>
              <a:rPr lang="de-DE" err="1">
                <a:latin typeface="Tw Cen MT" panose="020B0602020104020603" pitchFamily="34" charset="0"/>
              </a:rPr>
              <a:t>value</a:t>
            </a:r>
            <a:r>
              <a:rPr lang="de-DE">
                <a:latin typeface="Tw Cen MT" panose="020B0602020104020603" pitchFamily="34" charset="0"/>
              </a:rPr>
              <a:t> </a:t>
            </a:r>
            <a:r>
              <a:rPr lang="de-DE" err="1">
                <a:latin typeface="Tw Cen MT" panose="020B0602020104020603" pitchFamily="34" charset="0"/>
              </a:rPr>
              <a:t>picture</a:t>
            </a:r>
            <a:endParaRPr lang="ru-RU"/>
          </a:p>
        </p:txBody>
      </p:sp>
      <p:sp>
        <p:nvSpPr>
          <p:cNvPr id="29" name="Прямоугольник: скругленные углы 40">
            <a:extLst>
              <a:ext uri="{FF2B5EF4-FFF2-40B4-BE49-F238E27FC236}">
                <a16:creationId xmlns:a16="http://schemas.microsoft.com/office/drawing/2014/main" id="{BBC5368E-C449-4133-A4D3-77F616B10F59}"/>
              </a:ext>
            </a:extLst>
          </p:cNvPr>
          <p:cNvSpPr/>
          <p:nvPr/>
        </p:nvSpPr>
        <p:spPr>
          <a:xfrm>
            <a:off x="3811091" y="2589590"/>
            <a:ext cx="1787071" cy="417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Gaussian blur</a:t>
            </a:r>
            <a:endParaRPr lang="ru-RU"/>
          </a:p>
        </p:txBody>
      </p:sp>
      <p:sp>
        <p:nvSpPr>
          <p:cNvPr id="30" name="Прямоугольник: скругленные углы 41">
            <a:extLst>
              <a:ext uri="{FF2B5EF4-FFF2-40B4-BE49-F238E27FC236}">
                <a16:creationId xmlns:a16="http://schemas.microsoft.com/office/drawing/2014/main" id="{AC75F65F-748F-4832-9780-A924A3057BA6}"/>
              </a:ext>
            </a:extLst>
          </p:cNvPr>
          <p:cNvSpPr/>
          <p:nvPr/>
        </p:nvSpPr>
        <p:spPr>
          <a:xfrm>
            <a:off x="3801064" y="3085115"/>
            <a:ext cx="1787071" cy="54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Binarisation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with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Niblack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31" name="Прямоугольник: скругленные углы 42">
            <a:extLst>
              <a:ext uri="{FF2B5EF4-FFF2-40B4-BE49-F238E27FC236}">
                <a16:creationId xmlns:a16="http://schemas.microsoft.com/office/drawing/2014/main" id="{7A0B6A71-376B-481F-92A3-61F9C4FD5982}"/>
              </a:ext>
            </a:extLst>
          </p:cNvPr>
          <p:cNvSpPr/>
          <p:nvPr/>
        </p:nvSpPr>
        <p:spPr>
          <a:xfrm>
            <a:off x="3801064" y="4169728"/>
            <a:ext cx="1787071" cy="700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latin typeface="Tw Cen MT" panose="020B0602020104020603" pitchFamily="34" charset="0"/>
                <a:cs typeface="Calibri"/>
              </a:rPr>
              <a:t>Finding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contures</a:t>
            </a:r>
            <a:r>
              <a:rPr lang="de-DE">
                <a:latin typeface="Tw Cen MT" panose="020B0602020104020603" pitchFamily="34" charset="0"/>
                <a:cs typeface="Calibri"/>
              </a:rPr>
              <a:t> and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sorting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32" name="Прямоугольник: скругленные углы 56">
            <a:extLst>
              <a:ext uri="{FF2B5EF4-FFF2-40B4-BE49-F238E27FC236}">
                <a16:creationId xmlns:a16="http://schemas.microsoft.com/office/drawing/2014/main" id="{FCC32595-1E12-4B59-AF45-153511F9B1C5}"/>
              </a:ext>
            </a:extLst>
          </p:cNvPr>
          <p:cNvSpPr/>
          <p:nvPr/>
        </p:nvSpPr>
        <p:spPr>
          <a:xfrm>
            <a:off x="3801061" y="3720199"/>
            <a:ext cx="1787071" cy="37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Dilation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33" name="Прямоугольник: скругленные углы 58">
            <a:extLst>
              <a:ext uri="{FF2B5EF4-FFF2-40B4-BE49-F238E27FC236}">
                <a16:creationId xmlns:a16="http://schemas.microsoft.com/office/drawing/2014/main" id="{A35D5CA3-E55E-4882-AFCE-3D4B7AF82650}"/>
              </a:ext>
            </a:extLst>
          </p:cNvPr>
          <p:cNvSpPr/>
          <p:nvPr/>
        </p:nvSpPr>
        <p:spPr>
          <a:xfrm>
            <a:off x="3901036" y="5630357"/>
            <a:ext cx="1787071" cy="54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Licence Plate in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segments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38" name="Прямоугольник: скругленные углы 59">
            <a:extLst>
              <a:ext uri="{FF2B5EF4-FFF2-40B4-BE49-F238E27FC236}">
                <a16:creationId xmlns:a16="http://schemas.microsoft.com/office/drawing/2014/main" id="{A9583C06-AA70-4680-8140-BD37EFAED2E5}"/>
              </a:ext>
            </a:extLst>
          </p:cNvPr>
          <p:cNvSpPr/>
          <p:nvPr/>
        </p:nvSpPr>
        <p:spPr>
          <a:xfrm>
            <a:off x="6353028" y="2080994"/>
            <a:ext cx="1787071" cy="767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Adjust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size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of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characters</a:t>
            </a:r>
            <a:endParaRPr lang="ru-RU" dirty="0"/>
          </a:p>
        </p:txBody>
      </p:sp>
      <p:sp>
        <p:nvSpPr>
          <p:cNvPr id="39" name="Прямоугольник: скругленные углы 60">
            <a:extLst>
              <a:ext uri="{FF2B5EF4-FFF2-40B4-BE49-F238E27FC236}">
                <a16:creationId xmlns:a16="http://schemas.microsoft.com/office/drawing/2014/main" id="{803E2BD8-FA75-46F7-95D7-3622FF91428A}"/>
              </a:ext>
            </a:extLst>
          </p:cNvPr>
          <p:cNvSpPr/>
          <p:nvPr/>
        </p:nvSpPr>
        <p:spPr>
          <a:xfrm>
            <a:off x="6353027" y="2960963"/>
            <a:ext cx="1787071" cy="408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MobileNets</a:t>
            </a:r>
            <a:endParaRPr lang="ru-RU"/>
          </a:p>
        </p:txBody>
      </p:sp>
      <p:sp>
        <p:nvSpPr>
          <p:cNvPr id="40" name="Прямоугольник: скругленные углы 61">
            <a:extLst>
              <a:ext uri="{FF2B5EF4-FFF2-40B4-BE49-F238E27FC236}">
                <a16:creationId xmlns:a16="http://schemas.microsoft.com/office/drawing/2014/main" id="{88AF66B8-755C-4C1F-8745-229FFA5A6EB6}"/>
              </a:ext>
            </a:extLst>
          </p:cNvPr>
          <p:cNvSpPr/>
          <p:nvPr/>
        </p:nvSpPr>
        <p:spPr>
          <a:xfrm>
            <a:off x="6353027" y="3443436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Classification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of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characters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41" name="Прямоугольник: скругленные углы 65">
            <a:extLst>
              <a:ext uri="{FF2B5EF4-FFF2-40B4-BE49-F238E27FC236}">
                <a16:creationId xmlns:a16="http://schemas.microsoft.com/office/drawing/2014/main" id="{307F53F4-2DB0-4BED-B476-DDBA97A9F95C}"/>
              </a:ext>
            </a:extLst>
          </p:cNvPr>
          <p:cNvSpPr/>
          <p:nvPr/>
        </p:nvSpPr>
        <p:spPr>
          <a:xfrm>
            <a:off x="6439923" y="5621287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Final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licence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plate</a:t>
            </a:r>
            <a:endParaRPr lang="ru-RU"/>
          </a:p>
        </p:txBody>
      </p:sp>
      <p:sp>
        <p:nvSpPr>
          <p:cNvPr id="42" name="Прямоугольник: скругленные углы 67">
            <a:extLst>
              <a:ext uri="{FF2B5EF4-FFF2-40B4-BE49-F238E27FC236}">
                <a16:creationId xmlns:a16="http://schemas.microsoft.com/office/drawing/2014/main" id="{134C4194-74DE-419A-A07A-48DDB45C8154}"/>
              </a:ext>
            </a:extLst>
          </p:cNvPr>
          <p:cNvSpPr/>
          <p:nvPr/>
        </p:nvSpPr>
        <p:spPr>
          <a:xfrm>
            <a:off x="8994724" y="1492360"/>
            <a:ext cx="2276928" cy="4717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Step 1: IoU</a:t>
            </a:r>
            <a:endParaRPr lang="ru-RU"/>
          </a:p>
        </p:txBody>
      </p:sp>
      <p:sp>
        <p:nvSpPr>
          <p:cNvPr id="46" name="Прямоугольник: скругленные углы 73">
            <a:extLst>
              <a:ext uri="{FF2B5EF4-FFF2-40B4-BE49-F238E27FC236}">
                <a16:creationId xmlns:a16="http://schemas.microsoft.com/office/drawing/2014/main" id="{3AD47C95-AD8F-4945-8BE9-1CFFBF109480}"/>
              </a:ext>
            </a:extLst>
          </p:cNvPr>
          <p:cNvSpPr/>
          <p:nvPr/>
        </p:nvSpPr>
        <p:spPr>
          <a:xfrm>
            <a:off x="8994723" y="2229605"/>
            <a:ext cx="2276928" cy="4717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Levenstheindistance</a:t>
            </a:r>
            <a:endParaRPr lang="ru-RU" dirty="0">
              <a:cs typeface="Calibri"/>
            </a:endParaRPr>
          </a:p>
        </p:txBody>
      </p:sp>
      <p:sp>
        <p:nvSpPr>
          <p:cNvPr id="48" name="Прямоугольник: скругленные углы 60">
            <a:extLst>
              <a:ext uri="{FF2B5EF4-FFF2-40B4-BE49-F238E27FC236}">
                <a16:creationId xmlns:a16="http://schemas.microsoft.com/office/drawing/2014/main" id="{66771FC6-1F7B-4404-8791-6F4E188A7560}"/>
              </a:ext>
            </a:extLst>
          </p:cNvPr>
          <p:cNvSpPr/>
          <p:nvPr/>
        </p:nvSpPr>
        <p:spPr>
          <a:xfrm>
            <a:off x="6335767" y="1262156"/>
            <a:ext cx="1809862" cy="5359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Licence Plate in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segments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75F87CC-9998-42E6-9DF3-A917903D8259}"/>
              </a:ext>
            </a:extLst>
          </p:cNvPr>
          <p:cNvSpPr txBox="1"/>
          <p:nvPr/>
        </p:nvSpPr>
        <p:spPr>
          <a:xfrm>
            <a:off x="434918" y="1363568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latin typeface="Tw Cen MT" panose="020B0602020104020603" pitchFamily="34" charset="0"/>
              </a:rPr>
              <a:t>Input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60A325-A05A-4010-9F73-5558C1CE9BE8}"/>
              </a:ext>
            </a:extLst>
          </p:cNvPr>
          <p:cNvSpPr txBox="1"/>
          <p:nvPr/>
        </p:nvSpPr>
        <p:spPr>
          <a:xfrm>
            <a:off x="344003" y="5666940"/>
            <a:ext cx="1042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latin typeface="Tw Cen MT" panose="020B0602020104020603" pitchFamily="34" charset="0"/>
              </a:rPr>
              <a:t>Output</a:t>
            </a:r>
          </a:p>
        </p:txBody>
      </p:sp>
      <p:sp>
        <p:nvSpPr>
          <p:cNvPr id="52" name="Textfeld 76">
            <a:extLst>
              <a:ext uri="{FF2B5EF4-FFF2-40B4-BE49-F238E27FC236}">
                <a16:creationId xmlns:a16="http://schemas.microsoft.com/office/drawing/2014/main" id="{88607B2B-EB97-49F8-965E-BC712D6F4848}"/>
              </a:ext>
            </a:extLst>
          </p:cNvPr>
          <p:cNvSpPr txBox="1"/>
          <p:nvPr/>
        </p:nvSpPr>
        <p:spPr>
          <a:xfrm>
            <a:off x="8551859" y="809030"/>
            <a:ext cx="28584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w Cen MT"/>
              </a:rPr>
              <a:t>Evaluation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851E678-5FFB-49BB-9C50-79427968F87D}"/>
              </a:ext>
            </a:extLst>
          </p:cNvPr>
          <p:cNvSpPr txBox="1"/>
          <p:nvPr/>
        </p:nvSpPr>
        <p:spPr>
          <a:xfrm>
            <a:off x="1733417" y="968902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latin typeface="Tw Cen MT" panose="020B0602020104020603" pitchFamily="34" charset="0"/>
              </a:rPr>
              <a:t>Step</a:t>
            </a:r>
            <a:r>
              <a:rPr lang="de-DE">
                <a:latin typeface="Tw Cen MT" panose="020B0602020104020603" pitchFamily="34" charset="0"/>
              </a:rPr>
              <a:t> 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0BA40E1-CAFB-466E-AFF4-E47D5D10DF0F}"/>
              </a:ext>
            </a:extLst>
          </p:cNvPr>
          <p:cNvSpPr txBox="1"/>
          <p:nvPr/>
        </p:nvSpPr>
        <p:spPr>
          <a:xfrm>
            <a:off x="4327221" y="968902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latin typeface="Tw Cen MT" panose="020B0602020104020603" pitchFamily="34" charset="0"/>
              </a:rPr>
              <a:t>Step</a:t>
            </a:r>
            <a:r>
              <a:rPr lang="de-DE">
                <a:latin typeface="Tw Cen MT" panose="020B0602020104020603" pitchFamily="34" charset="0"/>
              </a:rPr>
              <a:t> 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434C12B-E1E5-4D7E-B076-E71D956E9BEF}"/>
              </a:ext>
            </a:extLst>
          </p:cNvPr>
          <p:cNvSpPr txBox="1"/>
          <p:nvPr/>
        </p:nvSpPr>
        <p:spPr>
          <a:xfrm>
            <a:off x="6844175" y="961966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latin typeface="Tw Cen MT" panose="020B0602020104020603" pitchFamily="34" charset="0"/>
              </a:rPr>
              <a:t>Step</a:t>
            </a:r>
            <a:r>
              <a:rPr lang="de-DE">
                <a:latin typeface="Tw Cen MT" panose="020B0602020104020603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810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STEP 1: </a:t>
            </a:r>
            <a:r>
              <a:rPr lang="en-GB">
                <a:latin typeface="Tw Cen MT" panose="020B0602020104020603" pitchFamily="34" charset="0"/>
              </a:rPr>
              <a:t>Recognition of the licence plates by means of a neural network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</a:rPr>
              <a:t>WPOD-NET (CNN): </a:t>
            </a:r>
            <a:r>
              <a:rPr lang="en-US" sz="2000" dirty="0">
                <a:latin typeface="TW Cen MT"/>
              </a:rPr>
              <a:t>Pre-trained network with 21 convolutional layers, 4 max pooling layers (2×2, stride 2), 1 </a:t>
            </a:r>
            <a:r>
              <a:rPr lang="en-US" sz="2000" dirty="0" err="1">
                <a:latin typeface="TW Cen MT"/>
              </a:rPr>
              <a:t>softmax</a:t>
            </a:r>
            <a:r>
              <a:rPr lang="en-US" sz="2000" dirty="0">
                <a:latin typeface="TW Cen MT"/>
              </a:rPr>
              <a:t>, 1 linear layer and 1 concatenation layer.</a:t>
            </a:r>
          </a:p>
          <a:p>
            <a:pPr marL="353441" lvl="1" indent="-179705">
              <a:buFont typeface="Wingdings" panose="020B0602020104020603" pitchFamily="34" charset="0"/>
              <a:buChar char="§"/>
            </a:pPr>
            <a:r>
              <a:rPr lang="de-DE" sz="1600" b="1" dirty="0">
                <a:latin typeface="TW Cen MT"/>
              </a:rPr>
              <a:t>Input</a:t>
            </a:r>
            <a:r>
              <a:rPr lang="de-DE" sz="1600" dirty="0">
                <a:latin typeface="TW Cen MT"/>
              </a:rPr>
              <a:t>: total </a:t>
            </a:r>
            <a:r>
              <a:rPr lang="de-DE" sz="1600" dirty="0" err="1">
                <a:latin typeface="TW Cen MT"/>
              </a:rPr>
              <a:t>photo</a:t>
            </a:r>
            <a:r>
              <a:rPr lang="de-DE" sz="1600" dirty="0">
                <a:latin typeface="TW Cen MT"/>
              </a:rPr>
              <a:t> (</a:t>
            </a:r>
            <a:r>
              <a:rPr lang="de-DE" sz="1600" dirty="0" err="1">
                <a:latin typeface="TW Cen MT"/>
              </a:rPr>
              <a:t>jpeg</a:t>
            </a:r>
            <a:r>
              <a:rPr lang="de-DE" sz="1600" dirty="0">
                <a:latin typeface="TW Cen MT"/>
              </a:rPr>
              <a:t>)</a:t>
            </a:r>
          </a:p>
          <a:p>
            <a:pPr marL="362585" lvl="2" indent="-179705">
              <a:buFont typeface="Wingdings" panose="020B0602020104020603" pitchFamily="34" charset="0"/>
              <a:buChar char="§"/>
            </a:pPr>
            <a:r>
              <a:rPr lang="de-DE" sz="1600" b="1" dirty="0">
                <a:latin typeface="TW Cen MT"/>
              </a:rPr>
              <a:t>Output</a:t>
            </a:r>
            <a:r>
              <a:rPr lang="de-DE" sz="1600" dirty="0">
                <a:latin typeface="TW Cen MT"/>
              </a:rPr>
              <a:t>: 8-channel Feature </a:t>
            </a:r>
            <a:r>
              <a:rPr lang="de-DE" sz="1600" dirty="0" err="1">
                <a:latin typeface="TW Cen MT"/>
              </a:rPr>
              <a:t>map</a:t>
            </a:r>
            <a:r>
              <a:rPr lang="de-DE" sz="1600" dirty="0">
                <a:latin typeface="TW Cen MT"/>
              </a:rPr>
              <a:t> </a:t>
            </a:r>
            <a:r>
              <a:rPr lang="de-DE" sz="1600" dirty="0" err="1">
                <a:latin typeface="TW Cen MT"/>
              </a:rPr>
              <a:t>of</a:t>
            </a:r>
            <a:r>
              <a:rPr lang="de-DE" sz="1600" dirty="0">
                <a:latin typeface="TW Cen MT"/>
              </a:rPr>
              <a:t> total </a:t>
            </a:r>
            <a:r>
              <a:rPr lang="de-DE" sz="1600" dirty="0" err="1">
                <a:latin typeface="TW Cen MT"/>
              </a:rPr>
              <a:t>photo</a:t>
            </a:r>
            <a:r>
              <a:rPr lang="de-DE" sz="1600" dirty="0">
                <a:latin typeface="TW Cen MT"/>
              </a:rPr>
              <a:t>, </a:t>
            </a:r>
            <a:r>
              <a:rPr lang="de-DE" sz="1600" dirty="0" err="1">
                <a:latin typeface="TW Cen MT"/>
              </a:rPr>
              <a:t>reduced</a:t>
            </a:r>
            <a:r>
              <a:rPr lang="de-DE" sz="1600" dirty="0">
                <a:latin typeface="TW Cen MT"/>
              </a:rPr>
              <a:t> 16 </a:t>
            </a:r>
            <a:r>
              <a:rPr lang="de-DE" sz="1600" dirty="0" err="1">
                <a:latin typeface="TW Cen MT"/>
              </a:rPr>
              <a:t>times</a:t>
            </a:r>
            <a:endParaRPr lang="de-DE" sz="1600" dirty="0">
              <a:latin typeface="TW Cen MT"/>
            </a:endParaRPr>
          </a:p>
          <a:p>
            <a:pPr marL="8953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  <a:ea typeface="+mn-lt"/>
                <a:cs typeface="+mn-lt"/>
              </a:rPr>
              <a:t>Final Output:</a:t>
            </a:r>
            <a:r>
              <a:rPr lang="de-DE" sz="2000" dirty="0">
                <a:latin typeface="TW Cen MT"/>
                <a:ea typeface="+mn-lt"/>
                <a:cs typeface="+mn-lt"/>
              </a:rPr>
              <a:t> </a:t>
            </a:r>
            <a:r>
              <a:rPr lang="en-US" sz="2000" dirty="0">
                <a:latin typeface="TW Cen MT"/>
                <a:ea typeface="+mn-lt"/>
                <a:cs typeface="+mn-lt"/>
              </a:rPr>
              <a:t> cut out number plate + coordinates</a:t>
            </a:r>
            <a:endParaRPr lang="de-DE" sz="2000" dirty="0">
              <a:ea typeface="+mn-lt"/>
              <a:cs typeface="+mn-lt"/>
            </a:endParaRPr>
          </a:p>
          <a:p>
            <a:pPr marL="8953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  <a:ea typeface="+mn-lt"/>
                <a:cs typeface="+mn-lt"/>
              </a:rPr>
              <a:t>Python </a:t>
            </a:r>
            <a:r>
              <a:rPr lang="de-DE" sz="2000" b="1" dirty="0" err="1">
                <a:latin typeface="TW Cen MT"/>
                <a:ea typeface="+mn-lt"/>
                <a:cs typeface="+mn-lt"/>
              </a:rPr>
              <a:t>library</a:t>
            </a:r>
            <a:r>
              <a:rPr lang="de-DE" sz="2000" b="1" dirty="0">
                <a:latin typeface="TW Cen MT"/>
                <a:ea typeface="+mn-lt"/>
                <a:cs typeface="+mn-lt"/>
              </a:rPr>
              <a:t>: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keras</a:t>
            </a:r>
            <a:r>
              <a:rPr lang="de-DE" sz="2000" dirty="0">
                <a:latin typeface="TW Cen MT"/>
                <a:ea typeface="+mn-lt"/>
                <a:cs typeface="+mn-lt"/>
              </a:rPr>
              <a:t>,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TensorFlow</a:t>
            </a:r>
            <a:endParaRPr lang="de-DE" sz="2000" dirty="0">
              <a:latin typeface="TW Cen MT"/>
              <a:ea typeface="+mn-lt"/>
              <a:cs typeface="+mn-lt"/>
            </a:endParaRPr>
          </a:p>
          <a:p>
            <a:pPr marL="8953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  <a:ea typeface="+mn-lt"/>
                <a:cs typeface="+mn-lt"/>
              </a:rPr>
              <a:t>Evaluation : 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Intersection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over</a:t>
            </a:r>
            <a:r>
              <a:rPr lang="de-DE" sz="2000" dirty="0">
                <a:latin typeface="TW Cen MT"/>
                <a:ea typeface="+mn-lt"/>
                <a:cs typeface="+mn-lt"/>
              </a:rPr>
              <a:t> Union (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IoU</a:t>
            </a:r>
            <a:r>
              <a:rPr lang="de-DE" sz="2000" dirty="0">
                <a:latin typeface="TW Cen MT"/>
                <a:ea typeface="+mn-lt"/>
                <a:cs typeface="+mn-lt"/>
              </a:rPr>
              <a:t>)</a:t>
            </a:r>
            <a:endParaRPr lang="en-US" sz="2000" dirty="0">
              <a:ea typeface="+mn-lt"/>
              <a:cs typeface="+mn-lt"/>
            </a:endParaRPr>
          </a:p>
          <a:p>
            <a:endParaRPr lang="en-GB" dirty="0"/>
          </a:p>
        </p:txBody>
      </p:sp>
      <p:pic>
        <p:nvPicPr>
          <p:cNvPr id="36" name="Рисунок 6">
            <a:extLst>
              <a:ext uri="{FF2B5EF4-FFF2-40B4-BE49-F238E27FC236}">
                <a16:creationId xmlns:a16="http://schemas.microsoft.com/office/drawing/2014/main" id="{18939324-B11B-459E-96EA-A929BCAB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r="3822" b="7234"/>
          <a:stretch/>
        </p:blipFill>
        <p:spPr>
          <a:xfrm>
            <a:off x="0" y="4442952"/>
            <a:ext cx="8277726" cy="1791179"/>
          </a:xfrm>
          <a:prstGeom prst="rect">
            <a:avLst/>
          </a:prstGeom>
        </p:spPr>
      </p:pic>
      <p:sp>
        <p:nvSpPr>
          <p:cNvPr id="51" name="TextBox 6">
            <a:extLst>
              <a:ext uri="{FF2B5EF4-FFF2-40B4-BE49-F238E27FC236}">
                <a16:creationId xmlns:a16="http://schemas.microsoft.com/office/drawing/2014/main" id="{BA31A6C9-7FF6-45FA-BB02-E3699D0616BE}"/>
              </a:ext>
            </a:extLst>
          </p:cNvPr>
          <p:cNvSpPr txBox="1"/>
          <p:nvPr/>
        </p:nvSpPr>
        <p:spPr>
          <a:xfrm>
            <a:off x="8503920" y="6259834"/>
            <a:ext cx="28061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Taleb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Soghadi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Zahra, https://spectrum.library.concordia.ca/id/eprint/986363/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CEF395-DE2F-4719-B284-9F01219D06A6}"/>
              </a:ext>
            </a:extLst>
          </p:cNvPr>
          <p:cNvSpPr txBox="1"/>
          <p:nvPr/>
        </p:nvSpPr>
        <p:spPr>
          <a:xfrm>
            <a:off x="182479" y="6158162"/>
            <a:ext cx="2322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Image </a:t>
            </a:r>
            <a:r>
              <a:rPr lang="de-DE" dirty="0" err="1">
                <a:cs typeface="Arial"/>
              </a:rPr>
              <a:t>warping</a:t>
            </a:r>
          </a:p>
        </p:txBody>
      </p:sp>
    </p:spTree>
    <p:extLst>
      <p:ext uri="{BB962C8B-B14F-4D97-AF65-F5344CB8AC3E}">
        <p14:creationId xmlns:p14="http://schemas.microsoft.com/office/powerpoint/2010/main" val="405053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STEP 1: </a:t>
            </a:r>
            <a:r>
              <a:rPr lang="en-GB">
                <a:latin typeface="Tw Cen MT" panose="020B0602020104020603" pitchFamily="34" charset="0"/>
              </a:rPr>
              <a:t>Recognition of the licence plates by means of a neural network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2000" b="1">
                <a:latin typeface="TW Cen MT"/>
              </a:rPr>
              <a:t>WPOD-NET (CNN)</a:t>
            </a:r>
            <a:endParaRPr lang="en-GB"/>
          </a:p>
        </p:txBody>
      </p:sp>
      <p:pic>
        <p:nvPicPr>
          <p:cNvPr id="36" name="Рисунок 6">
            <a:extLst>
              <a:ext uri="{FF2B5EF4-FFF2-40B4-BE49-F238E27FC236}">
                <a16:creationId xmlns:a16="http://schemas.microsoft.com/office/drawing/2014/main" id="{18939324-B11B-459E-96EA-A929BCAB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r="3822" b="7234"/>
          <a:stretch/>
        </p:blipFill>
        <p:spPr>
          <a:xfrm>
            <a:off x="14439" y="1712655"/>
            <a:ext cx="8277726" cy="1791179"/>
          </a:xfrm>
          <a:prstGeom prst="rect">
            <a:avLst/>
          </a:prstGeom>
        </p:spPr>
      </p:pic>
      <p:pic>
        <p:nvPicPr>
          <p:cNvPr id="10" name="Grafik 6">
            <a:extLst>
              <a:ext uri="{FF2B5EF4-FFF2-40B4-BE49-F238E27FC236}">
                <a16:creationId xmlns:a16="http://schemas.microsoft.com/office/drawing/2014/main" id="{B0F66F03-CE7D-4A40-AC6B-D6864CB9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2" y="4098240"/>
            <a:ext cx="4852592" cy="189607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898813-F601-4373-9B39-458E0AFCF9E0}"/>
              </a:ext>
            </a:extLst>
          </p:cNvPr>
          <p:cNvSpPr txBox="1"/>
          <p:nvPr/>
        </p:nvSpPr>
        <p:spPr>
          <a:xfrm>
            <a:off x="1035183" y="5997363"/>
            <a:ext cx="11620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Quelle: Zahra Taleb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Soghadi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2019, p.22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3FF72690-2BBD-469E-AF4C-A3B03FCA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05" y="4190698"/>
            <a:ext cx="3931934" cy="13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BDBEC7E-6CF4-41C0-ACB2-1E56F092872D}"/>
              </a:ext>
            </a:extLst>
          </p:cNvPr>
          <p:cNvSpPr/>
          <p:nvPr/>
        </p:nvSpPr>
        <p:spPr>
          <a:xfrm>
            <a:off x="5470525" y="0"/>
            <a:ext cx="6721475" cy="685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6" y="1193765"/>
            <a:ext cx="4385843" cy="1325563"/>
          </a:xfrm>
        </p:spPr>
        <p:txBody>
          <a:bodyPr rtlCol="0">
            <a:normAutofit/>
          </a:bodyPr>
          <a:lstStyle/>
          <a:p>
            <a:pPr rtl="0"/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over</a:t>
            </a:r>
            <a:r>
              <a:rPr lang="de-DE"/>
              <a:t> Union</a:t>
            </a:r>
            <a:endParaRPr lang="de-DE">
              <a:solidFill>
                <a:srgbClr val="5DAAB0"/>
              </a:solidFill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2195" y="2632495"/>
            <a:ext cx="3046302" cy="382749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latin typeface="Tw Cen MT" panose="020B0602020104020603" pitchFamily="34" charset="0"/>
              </a:rPr>
              <a:t>Evaluation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C3079F2-FA5D-4717-9945-965E324EBF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0192" y="2632495"/>
            <a:ext cx="3023149" cy="38274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de-DE">
                <a:latin typeface="TW Cen MT"/>
                <a:cs typeface="Arial"/>
              </a:rPr>
              <a:t>Calculation</a:t>
            </a:r>
            <a:endParaRPr lang="de-DE" err="1">
              <a:latin typeface="TW Cen MT"/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E9ED32E-028C-428E-97AF-168C8D6F9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endParaRPr lang="de-DE" sz="1500" dirty="0">
              <a:solidFill>
                <a:schemeClr val="accent5"/>
              </a:solidFill>
              <a:latin typeface="Tw Cen MT" panose="020B0602020104020603" pitchFamily="34" charset="0"/>
            </a:endParaRPr>
          </a:p>
          <a:p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Used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for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Evaluation </a:t>
            </a:r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of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step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1</a:t>
            </a:r>
            <a:endParaRPr lang="en-GB" sz="1500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4D72ABF-5D1D-4141-8DFE-03D197B7C1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6731" y="2952750"/>
            <a:ext cx="3166024" cy="3036888"/>
          </a:xfrm>
        </p:spPr>
        <p:txBody>
          <a:bodyPr vert="horz" lIns="0" tIns="72000" rIns="91440" bIns="45720" rtlCol="0" anchor="t">
            <a:normAutofit/>
          </a:bodyPr>
          <a:lstStyle/>
          <a:p>
            <a:pPr rtl="0"/>
            <a:endParaRPr lang="de-DE"/>
          </a:p>
          <a:p>
            <a:r>
              <a:rPr lang="de-DE" err="1">
                <a:ea typeface="+mn-lt"/>
                <a:cs typeface="+mn-lt"/>
              </a:rPr>
              <a:t>Cor</a:t>
            </a:r>
            <a:r>
              <a:rPr lang="de-DE">
                <a:ea typeface="+mn-lt"/>
                <a:cs typeface="+mn-lt"/>
              </a:rPr>
              <a:t>: [x_inter1, y_inter1, x_inter2, y_inter2 ]</a:t>
            </a:r>
          </a:p>
          <a:p>
            <a:r>
              <a:rPr lang="de-DE" err="1">
                <a:cs typeface="Arial"/>
              </a:rPr>
              <a:t>Width_inter</a:t>
            </a:r>
            <a:r>
              <a:rPr lang="de-DE">
                <a:cs typeface="Arial"/>
              </a:rPr>
              <a:t> = (x_inter2-x_inter1)</a:t>
            </a:r>
          </a:p>
          <a:p>
            <a:r>
              <a:rPr lang="de-DE" err="1">
                <a:cs typeface="Arial"/>
              </a:rPr>
              <a:t>Height_inter</a:t>
            </a:r>
            <a:r>
              <a:rPr lang="de-DE">
                <a:cs typeface="Arial"/>
              </a:rPr>
              <a:t> = (y_inter2-y_inter1)</a:t>
            </a:r>
          </a:p>
          <a:p>
            <a:r>
              <a:rPr lang="de-DE" err="1">
                <a:cs typeface="Arial"/>
              </a:rPr>
              <a:t>Area_inter</a:t>
            </a:r>
            <a:r>
              <a:rPr lang="de-DE">
                <a:cs typeface="Arial"/>
              </a:rPr>
              <a:t>=</a:t>
            </a:r>
            <a:r>
              <a:rPr lang="de-DE" err="1">
                <a:cs typeface="Arial"/>
              </a:rPr>
              <a:t>width_inter</a:t>
            </a:r>
            <a:r>
              <a:rPr lang="de-DE">
                <a:cs typeface="Arial"/>
              </a:rPr>
              <a:t>*</a:t>
            </a:r>
            <a:r>
              <a:rPr lang="de-DE" err="1">
                <a:cs typeface="Arial"/>
              </a:rPr>
              <a:t>height_inter</a:t>
            </a:r>
            <a:endParaRPr lang="de-DE" err="1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34A482FB-2C43-42FA-8B07-1E774DB995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097" r="10097"/>
          <a:stretch>
            <a:fillRect/>
          </a:stretch>
        </p:blipFill>
        <p:spPr>
          <a:xfrm>
            <a:off x="180258" y="2576513"/>
            <a:ext cx="5108575" cy="38973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F924F38-DC96-4D72-92E5-4D76C7579058}"/>
              </a:ext>
            </a:extLst>
          </p:cNvPr>
          <p:cNvSpPr txBox="1"/>
          <p:nvPr/>
        </p:nvSpPr>
        <p:spPr>
          <a:xfrm>
            <a:off x="0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9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5400000" flipV="1">
            <a:off x="8449296" y="3262054"/>
            <a:ext cx="6857999" cy="333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C75EDF8-092E-4DEC-82BE-2AB621EECD7F}"/>
              </a:ext>
            </a:extLst>
          </p:cNvPr>
          <p:cNvSpPr txBox="1"/>
          <p:nvPr/>
        </p:nvSpPr>
        <p:spPr>
          <a:xfrm>
            <a:off x="3770530" y="3756570"/>
            <a:ext cx="12572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chemeClr val="accent5"/>
                </a:solidFill>
              </a:rPr>
              <a:t>(x_inter2, y_inter2)</a:t>
            </a:r>
            <a:endParaRPr lang="de-DE" sz="1000">
              <a:solidFill>
                <a:schemeClr val="accent5"/>
              </a:solidFill>
              <a:cs typeface="Arial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D61303-7957-4EAE-B297-F01F338C800D}"/>
              </a:ext>
            </a:extLst>
          </p:cNvPr>
          <p:cNvSpPr txBox="1"/>
          <p:nvPr/>
        </p:nvSpPr>
        <p:spPr>
          <a:xfrm>
            <a:off x="3770529" y="3081882"/>
            <a:ext cx="12572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chemeClr val="accent5"/>
                </a:solidFill>
              </a:rPr>
              <a:t>(x_inter1, y_inter1)</a:t>
            </a:r>
            <a:endParaRPr lang="de-DE" sz="1000">
              <a:solidFill>
                <a:schemeClr val="accent5"/>
              </a:solidFill>
              <a:cs typeface="Arial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0D2CF03-83EB-441F-AB1D-D9FD3DBE44DB}"/>
              </a:ext>
            </a:extLst>
          </p:cNvPr>
          <p:cNvSpPr txBox="1"/>
          <p:nvPr/>
        </p:nvSpPr>
        <p:spPr>
          <a:xfrm>
            <a:off x="6728928" y="6615792"/>
            <a:ext cx="56875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https://www.pyimagesearch.com/2016/11/07/intersection-over-union-iou-for-object-detection/</a:t>
            </a:r>
          </a:p>
          <a:p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AFF9B86-B8AB-437E-99E3-C5B69805B32A}"/>
              </a:ext>
            </a:extLst>
          </p:cNvPr>
          <p:cNvSpPr/>
          <p:nvPr/>
        </p:nvSpPr>
        <p:spPr>
          <a:xfrm>
            <a:off x="5518651" y="4383974"/>
            <a:ext cx="6721475" cy="2469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7F59F86-C2D6-413E-9BB9-61A6BFBA7856}"/>
              </a:ext>
            </a:extLst>
          </p:cNvPr>
          <p:cNvGrpSpPr/>
          <p:nvPr/>
        </p:nvGrpSpPr>
        <p:grpSpPr>
          <a:xfrm>
            <a:off x="429579" y="2694181"/>
            <a:ext cx="5527557" cy="3733230"/>
            <a:chOff x="409526" y="1561207"/>
            <a:chExt cx="5527557" cy="3733230"/>
          </a:xfrm>
        </p:grpSpPr>
        <p:pic>
          <p:nvPicPr>
            <p:cNvPr id="9" name="Grafik 24" descr="Ein Bild, das Text, Auto, Gebäude, draußen enthält.&#10;&#10;Beschreibung automatisch generiert.">
              <a:extLst>
                <a:ext uri="{FF2B5EF4-FFF2-40B4-BE49-F238E27FC236}">
                  <a16:creationId xmlns:a16="http://schemas.microsoft.com/office/drawing/2014/main" id="{B4626297-A889-4DB7-A26D-8722B31AC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26" y="1561207"/>
              <a:ext cx="5527557" cy="3733230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60078C-9C53-4802-AB0D-B0A6377BBFC5}"/>
                </a:ext>
              </a:extLst>
            </p:cNvPr>
            <p:cNvSpPr/>
            <p:nvPr/>
          </p:nvSpPr>
          <p:spPr>
            <a:xfrm>
              <a:off x="2159668" y="3984458"/>
              <a:ext cx="1925051" cy="481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FE8FDBF-0ADA-4F35-B0A1-A85A4ABCC341}"/>
                </a:ext>
              </a:extLst>
            </p:cNvPr>
            <p:cNvSpPr/>
            <p:nvPr/>
          </p:nvSpPr>
          <p:spPr>
            <a:xfrm>
              <a:off x="2290009" y="4084720"/>
              <a:ext cx="1794709" cy="43113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93290B1F-E36C-4F7F-987E-81A0A07068A0}"/>
              </a:ext>
            </a:extLst>
          </p:cNvPr>
          <p:cNvSpPr txBox="1"/>
          <p:nvPr/>
        </p:nvSpPr>
        <p:spPr>
          <a:xfrm>
            <a:off x="6521617" y="906880"/>
            <a:ext cx="355533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TW Cen MT"/>
                <a:cs typeface="Arial"/>
              </a:rPr>
              <a:t>Red</a:t>
            </a:r>
            <a:r>
              <a:rPr lang="de-DE" dirty="0">
                <a:latin typeface="TW Cen MT"/>
                <a:cs typeface="Arial"/>
              </a:rPr>
              <a:t> = </a:t>
            </a:r>
            <a:r>
              <a:rPr lang="de-DE" dirty="0" err="1">
                <a:latin typeface="TW Cen MT"/>
                <a:cs typeface="Arial"/>
              </a:rPr>
              <a:t>licence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plate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from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xml</a:t>
            </a:r>
            <a:r>
              <a:rPr lang="de-DE" dirty="0">
                <a:latin typeface="TW Cen MT"/>
                <a:cs typeface="Arial"/>
              </a:rPr>
              <a:t> (box2)</a:t>
            </a:r>
          </a:p>
          <a:p>
            <a:r>
              <a:rPr lang="de-DE" dirty="0">
                <a:latin typeface="TW Cen MT"/>
                <a:cs typeface="Arial"/>
              </a:rPr>
              <a:t>Green = </a:t>
            </a:r>
            <a:r>
              <a:rPr lang="de-DE" dirty="0" err="1">
                <a:latin typeface="TW Cen MT"/>
                <a:cs typeface="Arial"/>
              </a:rPr>
              <a:t>predicted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plate</a:t>
            </a:r>
            <a:r>
              <a:rPr lang="de-DE" dirty="0">
                <a:latin typeface="TW Cen MT"/>
                <a:cs typeface="Arial"/>
              </a:rPr>
              <a:t> (box)</a:t>
            </a: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1. Reading in </a:t>
            </a:r>
            <a:r>
              <a:rPr lang="de-DE" dirty="0" err="1">
                <a:latin typeface="TW Cen MT"/>
                <a:cs typeface="Arial"/>
              </a:rPr>
              <a:t>coordinates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from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xml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xml.etree.ElementTree</a:t>
            </a:r>
            <a:endParaRPr lang="de-DE" dirty="0">
              <a:latin typeface="TW Cen MT"/>
              <a:cs typeface="Arial"/>
            </a:endParaRP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2. Drawing a box in </a:t>
            </a:r>
            <a:r>
              <a:rPr lang="de-DE" err="1">
                <a:latin typeface="TW Cen MT"/>
                <a:cs typeface="Arial"/>
              </a:rPr>
              <a:t>red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the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new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coordinates</a:t>
            </a:r>
            <a:endParaRPr lang="de-DE">
              <a:latin typeface="TW Cen MT"/>
              <a:cs typeface="Arial"/>
            </a:endParaRP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3. </a:t>
            </a:r>
            <a:r>
              <a:rPr lang="de-DE" err="1">
                <a:latin typeface="TW Cen MT"/>
                <a:cs typeface="Arial"/>
              </a:rPr>
              <a:t>Calculate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IoU</a:t>
            </a:r>
            <a:endParaRPr lang="de-DE">
              <a:latin typeface="TW Cen MT"/>
              <a:cs typeface="Arial"/>
            </a:endParaRP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D8238F6-B85C-4A0E-B353-FFC31CF2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6" y="181107"/>
            <a:ext cx="4385843" cy="1325563"/>
          </a:xfrm>
        </p:spPr>
        <p:txBody>
          <a:bodyPr rtlCol="0">
            <a:normAutofit/>
          </a:bodyPr>
          <a:lstStyle/>
          <a:p>
            <a:pPr rtl="0"/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over</a:t>
            </a:r>
            <a:r>
              <a:rPr lang="de-DE"/>
              <a:t> Union</a:t>
            </a:r>
            <a:endParaRPr lang="de-DE">
              <a:solidFill>
                <a:srgbClr val="5DAAB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0C437D-3721-4300-964F-B8BF1F1C63AC}"/>
              </a:ext>
            </a:extLst>
          </p:cNvPr>
          <p:cNvSpPr txBox="1"/>
          <p:nvPr/>
        </p:nvSpPr>
        <p:spPr>
          <a:xfrm>
            <a:off x="3220453" y="1325480"/>
            <a:ext cx="32946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latin typeface="TW Cen MT"/>
              </a:rPr>
              <a:t>In </a:t>
            </a:r>
            <a:r>
              <a:rPr lang="de-DE" sz="2400" dirty="0" err="1">
                <a:latin typeface="TW Cen MT"/>
              </a:rPr>
              <a:t>Step</a:t>
            </a:r>
            <a:r>
              <a:rPr lang="de-DE" sz="2400" dirty="0">
                <a:latin typeface="TW Cen MT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323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1627660-D12A-4F90-9EBF-0B3DED6DE89A}"/>
              </a:ext>
            </a:extLst>
          </p:cNvPr>
          <p:cNvSpPr txBox="1"/>
          <p:nvPr/>
        </p:nvSpPr>
        <p:spPr>
          <a:xfrm>
            <a:off x="451757" y="1431470"/>
            <a:ext cx="32239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TW Cen MT"/>
                <a:cs typeface="Arial"/>
              </a:rPr>
              <a:t>Used</a:t>
            </a:r>
            <a:r>
              <a:rPr lang="de-DE" dirty="0">
                <a:latin typeface="TW Cen MT"/>
                <a:cs typeface="Arial"/>
              </a:rPr>
              <a:t> Data: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latin typeface="TW Cen MT"/>
                <a:cs typeface="Arial"/>
              </a:rPr>
              <a:t>Data </a:t>
            </a:r>
            <a:r>
              <a:rPr lang="de-DE" dirty="0" err="1">
                <a:latin typeface="TW Cen MT"/>
                <a:cs typeface="Arial"/>
              </a:rPr>
              <a:t>sets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of</a:t>
            </a:r>
            <a:r>
              <a:rPr lang="de-DE" dirty="0">
                <a:latin typeface="TW Cen MT"/>
                <a:cs typeface="Arial"/>
              </a:rPr>
              <a:t> </a:t>
            </a:r>
            <a:r>
              <a:rPr lang="de-DE" dirty="0" err="1">
                <a:latin typeface="TW Cen MT"/>
                <a:cs typeface="Arial"/>
              </a:rPr>
              <a:t>images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cars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from</a:t>
            </a:r>
            <a:r>
              <a:rPr lang="de-DE" dirty="0">
                <a:latin typeface="TW Cen MT"/>
                <a:cs typeface="Arial"/>
              </a:rPr>
              <a:t> EU, Romania and Brasil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latin typeface="TW Cen MT"/>
                <a:cs typeface="Arial"/>
              </a:rPr>
              <a:t>Xml</a:t>
            </a:r>
            <a:r>
              <a:rPr lang="de-DE" dirty="0">
                <a:latin typeface="TW Cen MT"/>
                <a:cs typeface="Arial"/>
              </a:rPr>
              <a:t>-files </a:t>
            </a:r>
            <a:r>
              <a:rPr lang="de-DE" dirty="0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the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coordinates</a:t>
            </a:r>
            <a:r>
              <a:rPr lang="de-DE" dirty="0">
                <a:latin typeface="TW Cen MT"/>
                <a:cs typeface="Arial"/>
              </a:rPr>
              <a:t> and </a:t>
            </a:r>
            <a:r>
              <a:rPr lang="de-DE" dirty="0" err="1">
                <a:latin typeface="TW Cen MT"/>
                <a:cs typeface="Arial"/>
              </a:rPr>
              <a:t>content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of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the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licences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plates</a:t>
            </a:r>
            <a:endParaRPr lang="de-DE" dirty="0">
              <a:latin typeface="TW Cen MT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5FFC0B3-0469-4E8E-89BA-46B546F7DCDD}"/>
              </a:ext>
            </a:extLst>
          </p:cNvPr>
          <p:cNvSpPr/>
          <p:nvPr/>
        </p:nvSpPr>
        <p:spPr>
          <a:xfrm flipV="1">
            <a:off x="6168570" y="3223920"/>
            <a:ext cx="6023430" cy="49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42189E-8D74-4A78-A591-9AC40603F40F}"/>
              </a:ext>
            </a:extLst>
          </p:cNvPr>
          <p:cNvSpPr txBox="1"/>
          <p:nvPr/>
        </p:nvSpPr>
        <p:spPr>
          <a:xfrm>
            <a:off x="451757" y="414582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TW Cen MT"/>
              </a:rPr>
              <a:t>How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to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import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the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xml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as</a:t>
            </a:r>
            <a:r>
              <a:rPr lang="de-DE" dirty="0">
                <a:latin typeface="TW Cen MT"/>
              </a:rPr>
              <a:t> an </a:t>
            </a:r>
            <a:r>
              <a:rPr lang="de-DE" dirty="0" err="1">
                <a:latin typeface="TW Cen MT"/>
              </a:rPr>
              <a:t>array</a:t>
            </a:r>
            <a:r>
              <a:rPr lang="de-DE" dirty="0">
                <a:latin typeface="TW Cen MT"/>
              </a:rPr>
              <a:t> (</a:t>
            </a:r>
            <a:r>
              <a:rPr lang="de-DE" dirty="0" err="1">
                <a:latin typeface="TW Cen MT"/>
              </a:rPr>
              <a:t>actuallcoords</a:t>
            </a:r>
            <a:r>
              <a:rPr lang="de-DE" dirty="0">
                <a:latin typeface="TW Cen MT"/>
              </a:rPr>
              <a:t>)</a:t>
            </a:r>
            <a:r>
              <a:rPr lang="de-DE" dirty="0"/>
              <a:t>:</a:t>
            </a:r>
          </a:p>
        </p:txBody>
      </p:sp>
      <p:pic>
        <p:nvPicPr>
          <p:cNvPr id="2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9EEA572E-0EDC-4A40-BB24-8A4D7F05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76" y="3282548"/>
            <a:ext cx="3676898" cy="3239173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D707FB6-3A7C-482D-9C3C-8136E465A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61859"/>
              </p:ext>
            </p:extLst>
          </p:nvPr>
        </p:nvGraphicFramePr>
        <p:xfrm>
          <a:off x="6414276" y="0"/>
          <a:ext cx="3000048" cy="321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2301120" imgH="2743200" progId="Paint.Picture">
                  <p:embed/>
                </p:oleObj>
              </mc:Choice>
              <mc:Fallback>
                <p:oleObj name="Bitmap Image" r:id="rId4" imgW="2301120" imgH="2743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4276" y="0"/>
                        <a:ext cx="3000048" cy="321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41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 from the number plate (binarization and labeling)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7294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 sz="1800" b="1" dirty="0">
                <a:latin typeface="TW Cen MT"/>
              </a:rPr>
              <a:t>Image processing:</a:t>
            </a:r>
            <a:r>
              <a:rPr lang="en-US" b="1" dirty="0">
                <a:latin typeface="TW Cen MT"/>
              </a:rPr>
              <a:t> </a:t>
            </a:r>
            <a:endParaRPr lang="de-DE" dirty="0">
              <a:latin typeface="TW Cen MT"/>
              <a:cs typeface="Arial"/>
            </a:endParaRPr>
          </a:p>
          <a:p>
            <a:pPr lvl="1">
              <a:buFont typeface="Arial" panose="020B0602020104020603" pitchFamily="34" charset="0"/>
              <a:buChar char="•"/>
            </a:pPr>
            <a:r>
              <a:rPr lang="en-US" sz="1800" dirty="0" err="1">
                <a:latin typeface="TW Cen MT"/>
              </a:rPr>
              <a:t>binarisation</a:t>
            </a:r>
            <a:r>
              <a:rPr lang="en-US" sz="1800" dirty="0">
                <a:latin typeface="TW Cen MT"/>
              </a:rPr>
              <a:t> according to Niblack (illumination inhomogeneity considered</a:t>
            </a:r>
            <a:r>
              <a:rPr lang="en-US" dirty="0">
                <a:latin typeface="TW Cen MT"/>
              </a:rPr>
              <a:t>)</a:t>
            </a:r>
            <a:r>
              <a:rPr lang="en-US" dirty="0">
                <a:latin typeface="Tw Cen MT"/>
              </a:rPr>
              <a:t>: </a:t>
            </a:r>
            <a:r>
              <a:rPr lang="en-US" dirty="0">
                <a:latin typeface="Tw Cen MT"/>
                <a:ea typeface="+mn-lt"/>
                <a:cs typeface="+mn-lt"/>
              </a:rPr>
              <a:t>The threshold value at each pixel is calculated as the sum of the mean and the standard deviation (times a constant, k) of the </a:t>
            </a:r>
            <a:r>
              <a:rPr lang="en-US" dirty="0" err="1">
                <a:latin typeface="Tw Cen MT"/>
                <a:ea typeface="+mn-lt"/>
                <a:cs typeface="+mn-lt"/>
              </a:rPr>
              <a:t>neighbourhood</a:t>
            </a:r>
            <a:r>
              <a:rPr lang="en-US" dirty="0">
                <a:latin typeface="Tw Cen MT"/>
                <a:ea typeface="+mn-lt"/>
                <a:cs typeface="+mn-lt"/>
              </a:rPr>
              <a:t> surrounding the pixel. It is based on applying the following formula to each pixel </a:t>
            </a:r>
            <a:r>
              <a:rPr lang="en-US" dirty="0" err="1">
                <a:latin typeface="Tw Cen MT"/>
                <a:ea typeface="+mn-lt"/>
                <a:cs typeface="+mn-lt"/>
              </a:rPr>
              <a:t>c</a:t>
            </a:r>
            <a:r>
              <a:rPr lang="en-US" dirty="0" err="1">
                <a:latin typeface="TW Cen MT"/>
                <a:ea typeface="+mn-lt"/>
                <a:cs typeface="+mn-lt"/>
              </a:rPr>
              <a:t>entred</a:t>
            </a:r>
            <a:r>
              <a:rPr lang="en-US" dirty="0">
                <a:latin typeface="TW Cen MT"/>
                <a:ea typeface="+mn-lt"/>
                <a:cs typeface="+mn-lt"/>
              </a:rPr>
              <a:t> on a </a:t>
            </a:r>
            <a:r>
              <a:rPr lang="en-US" dirty="0" err="1">
                <a:latin typeface="TW Cen MT"/>
              </a:rPr>
              <a:t>n×n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neighbourhood</a:t>
            </a:r>
            <a:r>
              <a:rPr lang="en-US" dirty="0">
                <a:latin typeface="TW Cen MT"/>
                <a:ea typeface="+mn-lt"/>
                <a:cs typeface="+mn-lt"/>
              </a:rPr>
              <a:t> surrounding the pixel to derive a local threshold.</a:t>
            </a:r>
            <a:endParaRPr lang="de-DE">
              <a:latin typeface="TW Cen MT"/>
              <a:cs typeface="Arial"/>
            </a:endParaRPr>
          </a:p>
          <a:p>
            <a:pPr lvl="1"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sz="1800" dirty="0">
              <a:latin typeface="TW Cen MT"/>
              <a:cs typeface="Arial"/>
            </a:endParaRPr>
          </a:p>
          <a:p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dirty="0">
                <a:latin typeface="TW Cen MT"/>
              </a:rPr>
              <a:t>For the</a:t>
            </a:r>
            <a:r>
              <a:rPr lang="en-US" dirty="0">
                <a:latin typeface="TW Cen MT"/>
              </a:rPr>
              <a:t> dark</a:t>
            </a:r>
            <a:r>
              <a:rPr lang="en-US" sz="1800" dirty="0">
                <a:latin typeface="TW Cen MT"/>
              </a:rPr>
              <a:t> background </a:t>
            </a:r>
            <a:r>
              <a:rPr lang="en-US" sz="1800" dirty="0" err="1">
                <a:latin typeface="TW Cen MT"/>
              </a:rPr>
              <a:t>licence</a:t>
            </a:r>
            <a:r>
              <a:rPr lang="en-US" sz="1800" dirty="0">
                <a:latin typeface="TW Cen MT"/>
              </a:rPr>
              <a:t> plates: threshold value for black and white pixels</a:t>
            </a:r>
            <a:r>
              <a:rPr lang="en-US" dirty="0">
                <a:latin typeface="TW Cen MT"/>
              </a:rPr>
              <a:t>: 180 (0-179 background; 181-255 foreground)</a:t>
            </a: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dirty="0">
                <a:latin typeface="TW Cen MT"/>
              </a:rPr>
              <a:t>Determine contours and split using </a:t>
            </a:r>
            <a:r>
              <a:rPr lang="en-US" sz="1800" b="1" dirty="0">
                <a:latin typeface="TW Cen MT"/>
              </a:rPr>
              <a:t>OpenCV</a:t>
            </a: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b="1" dirty="0">
                <a:latin typeface="TW Cen MT"/>
              </a:rPr>
              <a:t>Evaluation of segmentation (</a:t>
            </a:r>
            <a:r>
              <a:rPr lang="en-US" sz="1800" b="1" dirty="0" err="1">
                <a:latin typeface="TW Cen MT"/>
              </a:rPr>
              <a:t>IoU</a:t>
            </a:r>
            <a:r>
              <a:rPr lang="en-US" sz="1800" b="1" dirty="0">
                <a:latin typeface="TW Cen MT"/>
              </a:rPr>
              <a:t>):</a:t>
            </a:r>
            <a:r>
              <a:rPr lang="en-US" sz="1800" dirty="0">
                <a:latin typeface="TW Cen MT"/>
              </a:rPr>
              <a:t> comparison of labels for each individual character (xml vs. code)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BA31A6C9-7FF6-45FA-BB02-E3699D0616BE}"/>
              </a:ext>
            </a:extLst>
          </p:cNvPr>
          <p:cNvSpPr txBox="1"/>
          <p:nvPr/>
        </p:nvSpPr>
        <p:spPr>
          <a:xfrm>
            <a:off x="8484743" y="6117503"/>
            <a:ext cx="3163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Reference: S. M. Silva und C. R. Jung (2018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https://craftofcoding.wordpress.com/2021/09/30/thresholding-algorithms-niblack-local/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ED557E-E968-4178-ABED-847F3D22F141}"/>
              </a:ext>
            </a:extLst>
          </p:cNvPr>
          <p:cNvGrpSpPr/>
          <p:nvPr/>
        </p:nvGrpSpPr>
        <p:grpSpPr>
          <a:xfrm>
            <a:off x="8755464" y="980872"/>
            <a:ext cx="2637099" cy="1423090"/>
            <a:chOff x="9455631" y="2094634"/>
            <a:chExt cx="2002548" cy="1085733"/>
          </a:xfrm>
        </p:grpSpPr>
        <p:pic>
          <p:nvPicPr>
            <p:cNvPr id="11" name="Grafik 26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A96C825A-69CC-418E-805E-A3A058B1F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5631" y="2094634"/>
              <a:ext cx="2002547" cy="501641"/>
            </a:xfrm>
            <a:prstGeom prst="rect">
              <a:avLst/>
            </a:prstGeom>
          </p:spPr>
        </p:pic>
        <p:pic>
          <p:nvPicPr>
            <p:cNvPr id="12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C72D1633-0861-41A0-A4E4-B98B78CE6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5632" y="2619466"/>
              <a:ext cx="2002547" cy="560901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7328C3E-1F41-4D48-BBCD-D9A6C02C497F}"/>
              </a:ext>
            </a:extLst>
          </p:cNvPr>
          <p:cNvGrpSpPr/>
          <p:nvPr/>
        </p:nvGrpSpPr>
        <p:grpSpPr>
          <a:xfrm>
            <a:off x="8691544" y="2517787"/>
            <a:ext cx="2639291" cy="1894333"/>
            <a:chOff x="9275463" y="4489771"/>
            <a:chExt cx="2639291" cy="1894333"/>
          </a:xfrm>
        </p:grpSpPr>
        <p:pic>
          <p:nvPicPr>
            <p:cNvPr id="14" name="Grafik 6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EB3EE09E-FB3B-4412-BAC3-2A1B4E1F3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80" t="50259" r="1751" b="23316"/>
            <a:stretch/>
          </p:blipFill>
          <p:spPr>
            <a:xfrm>
              <a:off x="9276687" y="5121085"/>
              <a:ext cx="2607982" cy="694948"/>
            </a:xfrm>
            <a:prstGeom prst="rect">
              <a:avLst/>
            </a:prstGeom>
          </p:spPr>
        </p:pic>
        <p:pic>
          <p:nvPicPr>
            <p:cNvPr id="15" name="Grafik 11">
              <a:extLst>
                <a:ext uri="{FF2B5EF4-FFF2-40B4-BE49-F238E27FC236}">
                  <a16:creationId xmlns:a16="http://schemas.microsoft.com/office/drawing/2014/main" id="{73CA719B-6A3C-4462-8816-26ECE89F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5463" y="5765867"/>
              <a:ext cx="2607612" cy="618237"/>
            </a:xfrm>
            <a:prstGeom prst="rect">
              <a:avLst/>
            </a:prstGeom>
          </p:spPr>
        </p:pic>
        <p:pic>
          <p:nvPicPr>
            <p:cNvPr id="16" name="Grafik 14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CD361828-91BA-4309-BD75-61EB8F7B0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7655" y="4489771"/>
              <a:ext cx="2637099" cy="661659"/>
            </a:xfrm>
            <a:prstGeom prst="rect">
              <a:avLst/>
            </a:prstGeom>
          </p:spPr>
        </p:pic>
      </p:grp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EFE7361-E3E8-40B7-B0BF-B0CF3288E8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68" b="46821"/>
          <a:stretch/>
        </p:blipFill>
        <p:spPr>
          <a:xfrm>
            <a:off x="175448" y="3705240"/>
            <a:ext cx="7124700" cy="9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592_TF55702786" id="{8603639B-A47A-4062-8998-34F694E22ADF}" vid="{273E875E-AAC4-48A6-AC96-1B223E28093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92FE8E0CD34E87BEEE795167DC19" ma:contentTypeVersion="2" ma:contentTypeDescription="Create a new document." ma:contentTypeScope="" ma:versionID="a3f865aa298eed436de752fc1b51eab0">
  <xsd:schema xmlns:xsd="http://www.w3.org/2001/XMLSchema" xmlns:xs="http://www.w3.org/2001/XMLSchema" xmlns:p="http://schemas.microsoft.com/office/2006/metadata/properties" xmlns:ns2="9cd94582-5530-4c73-b12c-eb79238c2a45" targetNamespace="http://schemas.microsoft.com/office/2006/metadata/properties" ma:root="true" ma:fieldsID="c6bcb2b65ff18461bf30074943654107" ns2:_="">
    <xsd:import namespace="9cd94582-5530-4c73-b12c-eb79238c2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4582-5530-4c73-b12c-eb79238c2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1165FE-B36F-4007-8562-43535037825C}">
  <ds:schemaRefs>
    <ds:schemaRef ds:uri="9cd94582-5530-4c73-b12c-eb79238c2a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8605FF-F205-4A09-9EC7-7288559544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1F09AF-74B8-4C73-A0A1-65B87B97EB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Klassische minimalistische Präsentation</Template>
  <TotalTime>0</TotalTime>
  <Words>930</Words>
  <Application>Microsoft Office PowerPoint</Application>
  <PresentationFormat>Breitbild</PresentationFormat>
  <Paragraphs>143</Paragraphs>
  <Slides>13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Constantia</vt:lpstr>
      <vt:lpstr>Helvetica Light</vt:lpstr>
      <vt:lpstr>Tw Cen MT</vt:lpstr>
      <vt:lpstr>Tw Cen MT</vt:lpstr>
      <vt:lpstr>Tw Cen MT Condensed</vt:lpstr>
      <vt:lpstr>Wingdings</vt:lpstr>
      <vt:lpstr>Office-Design</vt:lpstr>
      <vt:lpstr>Bitmap Image</vt:lpstr>
      <vt:lpstr>Image Processing and Computer Vision</vt:lpstr>
      <vt:lpstr>PowerPoint-Präsentation</vt:lpstr>
      <vt:lpstr>PowerPoint-Präsentation</vt:lpstr>
      <vt:lpstr>PowerPoint-Präsentation</vt:lpstr>
      <vt:lpstr>PowerPoint-Präsentation</vt:lpstr>
      <vt:lpstr>Intersection over Union</vt:lpstr>
      <vt:lpstr>Intersection over Union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Computer Vision</dc:title>
  <dc:creator>Henrike Hummel</dc:creator>
  <cp:lastModifiedBy>Henrike</cp:lastModifiedBy>
  <cp:revision>217</cp:revision>
  <dcterms:created xsi:type="dcterms:W3CDTF">2021-12-11T13:24:35Z</dcterms:created>
  <dcterms:modified xsi:type="dcterms:W3CDTF">2022-02-06T02:02:05Z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0x01010054E292FE8E0CD34E87BEEE795167DC19</vt:lpwstr>
  </property>
</Properties>
</file>