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6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8C65-CDC9-2F48-A968-F18D5AC0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84B76-9079-3745-8486-710235723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42FE-C280-E54B-A6FF-84A8507A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B4AB-40B5-504F-9393-496D82CE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E4E1-2225-F849-AAEB-C883915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CC01-36B4-A844-A34C-98965158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C686B-BACA-5A47-A444-A08A92BDE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A445-A47C-9541-AB2F-D02A6830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C639-241F-104D-ACA8-635321D7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C590-D7EF-4148-B1E4-BC4B998B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8FB0A-6BCC-A943-A07A-90D1A4AA4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35A84-D432-4244-9C44-7B7C999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F200-1AC4-054C-BB2A-155AE269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D124-3CE3-CB4B-B972-A56E3E95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BDB7-BB63-FB4F-830E-FA6C9E5A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71C-E83E-CB48-AF9B-E6D33B33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9DF8-3E8B-B04D-B9EA-E652AD59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3115-AC97-F148-976E-B82B50B7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4527-8BBB-B149-95BA-379D0640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E610-8A2A-D245-8555-8A7A7DC9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4D1C-13F3-6F4D-BAE0-C527DD3D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1F0D-7974-A643-A30B-B4ED9E05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E01B-E0D2-CE46-B6F1-81B5563D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83C6-E146-314F-8725-FF7A71AF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E10C-2B3F-6548-93D4-DD06454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C85E-DB82-8E42-91EC-BEE4A23D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F07-610A-8346-AE41-F612A69B7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F3AF3-22FD-324E-A811-44DBDED9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0033E-9EDE-614A-BA48-EDA41CAD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D839-E639-BA43-9C79-4EAD3A05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0A7F-60DB-0348-991C-2290D65F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2795-E7A4-D543-A667-3B6AB3DA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D81B5-D495-604B-A58A-1BE1E8CD7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1037B-DE22-9543-AC05-C86202AE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48225-A396-1146-A1A3-B8AC64A30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BE6AB-ECA7-9F40-90E6-77E94C3BF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D18A0-1291-F049-B1E3-D9E86A02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8DBB9-D2DB-3649-9745-2ABD05ED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8D8FF-CC51-4A43-B9E9-D605E3D8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480C-DF93-1540-9E14-353518A3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8AA3B-AF22-5840-B796-E5C1473C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11F31-D09E-A04C-8DB1-3C06E9B0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3F174-1A98-B64B-8C5C-7626149F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3930C-B8E3-7642-B51A-0DB89810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4AE7-74B1-4042-9C29-DB0AF146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13A3C-5D03-234C-9FEA-70A350BD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8E4A-D6C6-E742-AE09-562981DC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960E-659A-E342-AE99-8932D492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4235D-E9DF-B947-A5A5-15200FE4B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58B9C-72CC-754B-85A1-514395EA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B2E9E-0BFB-0C4B-902B-0252EEEB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955C5-1D64-E74E-A8A5-A94D4FBE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4AFE-2BFB-D247-A3EB-D9B2D937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EB79F-C191-9C45-9CF6-3A8799648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89402-C13B-004A-91FD-755C6693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B104F-CDE7-324B-9DFD-86493A07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F5F9-7506-7A41-AE42-7E96CCC0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4CA4-B9FA-BD43-AA34-70E41D96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675F1-4636-AB4C-8E82-F9EBB7A5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383B-6192-1442-97A0-28EDD048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6300-CC87-0544-9228-E5B5C1F99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D198-D19B-A04D-AFC7-3F793C4D0584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A3F1-B65A-CA4B-AA11-B8DAA4120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4AE4-8472-1642-A5B5-606882E23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261E-5FC4-0D48-BC99-4F4FA3B4B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A249-555C-1E4D-A267-3D4A8556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7760-280E-4846-B76B-5EE7921E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demonstration shows:</a:t>
            </a:r>
          </a:p>
          <a:p>
            <a:pPr lvl="1"/>
            <a:r>
              <a:rPr lang="en-US" dirty="0" err="1"/>
              <a:t>Snowpipe</a:t>
            </a:r>
            <a:r>
              <a:rPr lang="en-US" dirty="0"/>
              <a:t> for continuous loading </a:t>
            </a:r>
          </a:p>
          <a:p>
            <a:pPr lvl="1"/>
            <a:r>
              <a:rPr lang="en-US" dirty="0"/>
              <a:t>Variant data type to capture data in raw format</a:t>
            </a:r>
          </a:p>
          <a:p>
            <a:pPr lvl="1"/>
            <a:r>
              <a:rPr lang="en-US" dirty="0"/>
              <a:t>Streams to capture new records added to raw table</a:t>
            </a:r>
          </a:p>
          <a:p>
            <a:pPr lvl="1"/>
            <a:r>
              <a:rPr lang="en-US" dirty="0"/>
              <a:t>Tasks to schedule/orchestrate the transformation and movement of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Stored Procedures to simulate streaming data generation and clean-up of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344146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DA9873-58DA-1C40-BDAC-79EEF47BAD04}"/>
              </a:ext>
            </a:extLst>
          </p:cNvPr>
          <p:cNvSpPr/>
          <p:nvPr/>
        </p:nvSpPr>
        <p:spPr>
          <a:xfrm>
            <a:off x="3218761" y="2318824"/>
            <a:ext cx="6016746" cy="4042930"/>
          </a:xfrm>
          <a:prstGeom prst="rect">
            <a:avLst/>
          </a:prstGeom>
          <a:solidFill>
            <a:schemeClr val="bg1"/>
          </a:solidFill>
          <a:ln w="19050">
            <a:solidFill>
              <a:srgbClr val="0E699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ky, object&#10;&#10;Description automatically generated">
            <a:extLst>
              <a:ext uri="{FF2B5EF4-FFF2-40B4-BE49-F238E27FC236}">
                <a16:creationId xmlns:a16="http://schemas.microsoft.com/office/drawing/2014/main" id="{1F8FE293-84ED-DA41-8AE6-F4030357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56" y="3290734"/>
            <a:ext cx="720000" cy="7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1238FE-9E96-C543-B79D-703F60845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70" y="4287254"/>
            <a:ext cx="720000" cy="720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C546E3B-A8FE-A247-B4A4-A46810C76F06}"/>
              </a:ext>
            </a:extLst>
          </p:cNvPr>
          <p:cNvGrpSpPr/>
          <p:nvPr/>
        </p:nvGrpSpPr>
        <p:grpSpPr>
          <a:xfrm>
            <a:off x="1946357" y="3926868"/>
            <a:ext cx="720000" cy="1080000"/>
            <a:chOff x="1863919" y="4160204"/>
            <a:chExt cx="720000" cy="1080000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AB3DE31D-86CB-B34F-BD7F-F24878969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3919" y="4520204"/>
              <a:ext cx="720000" cy="720000"/>
            </a:xfrm>
            <a:prstGeom prst="rect">
              <a:avLst/>
            </a:prstGeom>
          </p:spPr>
        </p:pic>
        <p:pic>
          <p:nvPicPr>
            <p:cNvPr id="17" name="Picture 16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81A94AAC-D3C6-7C4F-A89B-90704613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3919" y="4160204"/>
              <a:ext cx="360000" cy="3600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DC256A4-0A14-DB47-A487-5AA629780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835" y="3290734"/>
            <a:ext cx="720000" cy="72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05335F7-BB23-BB4A-9AAB-ECCC3FBD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835" y="4287254"/>
            <a:ext cx="720000" cy="72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EE27D2-31A0-CB44-878B-61AD3159C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835" y="5283774"/>
            <a:ext cx="720000" cy="720000"/>
          </a:xfrm>
          <a:prstGeom prst="rect">
            <a:avLst/>
          </a:prstGeom>
        </p:spPr>
      </p:pic>
      <p:pic>
        <p:nvPicPr>
          <p:cNvPr id="34" name="Picture 33" descr="A picture containing sky, object&#10;&#10;Description automatically generated">
            <a:extLst>
              <a:ext uri="{FF2B5EF4-FFF2-40B4-BE49-F238E27FC236}">
                <a16:creationId xmlns:a16="http://schemas.microsoft.com/office/drawing/2014/main" id="{742C74E2-E370-534F-81D4-7EBEF6CC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56" y="4287254"/>
            <a:ext cx="720000" cy="720000"/>
          </a:xfrm>
          <a:prstGeom prst="rect">
            <a:avLst/>
          </a:prstGeom>
        </p:spPr>
      </p:pic>
      <p:pic>
        <p:nvPicPr>
          <p:cNvPr id="35" name="Picture 34" descr="A picture containing sky, object&#10;&#10;Description automatically generated">
            <a:extLst>
              <a:ext uri="{FF2B5EF4-FFF2-40B4-BE49-F238E27FC236}">
                <a16:creationId xmlns:a16="http://schemas.microsoft.com/office/drawing/2014/main" id="{91F87ACB-90F6-5D47-A74F-C4B9CB6E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56" y="5283774"/>
            <a:ext cx="720000" cy="7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14F1C6-51B6-FA41-8EC1-171B8F77E8B3}"/>
              </a:ext>
            </a:extLst>
          </p:cNvPr>
          <p:cNvSpPr txBox="1"/>
          <p:nvPr/>
        </p:nvSpPr>
        <p:spPr>
          <a:xfrm>
            <a:off x="4745319" y="4931838"/>
            <a:ext cx="80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trips_raw</a:t>
            </a:r>
            <a:r>
              <a:rPr lang="en-US" sz="1200" dirty="0">
                <a:solidFill>
                  <a:srgbClr val="0E6992"/>
                </a:solidFill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C888F-EE3F-F944-9E1A-7C06D258938C}"/>
              </a:ext>
            </a:extLst>
          </p:cNvPr>
          <p:cNvSpPr txBox="1"/>
          <p:nvPr/>
        </p:nvSpPr>
        <p:spPr>
          <a:xfrm>
            <a:off x="7828623" y="3935318"/>
            <a:ext cx="464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E6992"/>
                </a:solidFill>
              </a:rPr>
              <a:t>trips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A42ACF-9730-2D44-8615-A54F2349B874}"/>
              </a:ext>
            </a:extLst>
          </p:cNvPr>
          <p:cNvSpPr txBox="1"/>
          <p:nvPr/>
        </p:nvSpPr>
        <p:spPr>
          <a:xfrm>
            <a:off x="7675139" y="4931838"/>
            <a:ext cx="776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E6992"/>
                </a:solidFill>
              </a:rPr>
              <a:t>programs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8B7A2C-1107-8549-9F5D-A5F3735D911A}"/>
              </a:ext>
            </a:extLst>
          </p:cNvPr>
          <p:cNvSpPr txBox="1"/>
          <p:nvPr/>
        </p:nvSpPr>
        <p:spPr>
          <a:xfrm>
            <a:off x="7723338" y="5923866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E6992"/>
                </a:solidFill>
              </a:rPr>
              <a:t>stations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68C5E6-9B93-BB41-8C06-E4D2E69B1DE1}"/>
              </a:ext>
            </a:extLst>
          </p:cNvPr>
          <p:cNvSpPr txBox="1"/>
          <p:nvPr/>
        </p:nvSpPr>
        <p:spPr>
          <a:xfrm>
            <a:off x="6293009" y="3781429"/>
            <a:ext cx="808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new_trips</a:t>
            </a:r>
            <a:endParaRPr lang="en-US" sz="1200" dirty="0">
              <a:solidFill>
                <a:srgbClr val="0E699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229281-3194-914C-9B42-90BC9BD35A35}"/>
              </a:ext>
            </a:extLst>
          </p:cNvPr>
          <p:cNvSpPr txBox="1"/>
          <p:nvPr/>
        </p:nvSpPr>
        <p:spPr>
          <a:xfrm>
            <a:off x="6136746" y="4777949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new_programs</a:t>
            </a:r>
            <a:endParaRPr lang="en-US" sz="1200" dirty="0">
              <a:solidFill>
                <a:srgbClr val="0E699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F30A19-9387-9648-9019-81AFB5680AD9}"/>
              </a:ext>
            </a:extLst>
          </p:cNvPr>
          <p:cNvSpPr txBox="1"/>
          <p:nvPr/>
        </p:nvSpPr>
        <p:spPr>
          <a:xfrm>
            <a:off x="6187723" y="5769977"/>
            <a:ext cx="1018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new_stations</a:t>
            </a:r>
            <a:endParaRPr lang="en-US" sz="1200" dirty="0">
              <a:solidFill>
                <a:srgbClr val="0E699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394ADA-A1BE-1A41-B43A-08AB0478A32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5488470" y="3650734"/>
            <a:ext cx="848686" cy="996520"/>
          </a:xfrm>
          <a:prstGeom prst="bentConnector3">
            <a:avLst>
              <a:gd name="adj1" fmla="val 50000"/>
            </a:avLst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2">
            <a:extLst>
              <a:ext uri="{FF2B5EF4-FFF2-40B4-BE49-F238E27FC236}">
                <a16:creationId xmlns:a16="http://schemas.microsoft.com/office/drawing/2014/main" id="{8A5C356D-9394-8542-8D2E-CDE4D2B27D2D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>
            <a:off x="5488470" y="4647254"/>
            <a:ext cx="848686" cy="0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2">
            <a:extLst>
              <a:ext uri="{FF2B5EF4-FFF2-40B4-BE49-F238E27FC236}">
                <a16:creationId xmlns:a16="http://schemas.microsoft.com/office/drawing/2014/main" id="{40B04814-070D-8146-8485-71E55CD04DC1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5488470" y="4647254"/>
            <a:ext cx="848686" cy="996520"/>
          </a:xfrm>
          <a:prstGeom prst="bentConnector3">
            <a:avLst>
              <a:gd name="adj1" fmla="val 50000"/>
            </a:avLst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2">
            <a:extLst>
              <a:ext uri="{FF2B5EF4-FFF2-40B4-BE49-F238E27FC236}">
                <a16:creationId xmlns:a16="http://schemas.microsoft.com/office/drawing/2014/main" id="{28E78178-7FEE-A14A-ACFD-02FE03EF61D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7057156" y="3650734"/>
            <a:ext cx="643679" cy="0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9698B5BC-8BA2-2B4D-8091-23820674262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7057156" y="4647254"/>
            <a:ext cx="643679" cy="0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2">
            <a:extLst>
              <a:ext uri="{FF2B5EF4-FFF2-40B4-BE49-F238E27FC236}">
                <a16:creationId xmlns:a16="http://schemas.microsoft.com/office/drawing/2014/main" id="{9E84BFDC-0C27-3E4D-A1B7-8732CDDB995E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7057156" y="5643774"/>
            <a:ext cx="643679" cy="0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DFA7621B-C2B7-114F-8671-C39AEF300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358" y="3289963"/>
            <a:ext cx="270000" cy="270000"/>
          </a:xfrm>
          <a:prstGeom prst="rect">
            <a:avLst/>
          </a:prstGeom>
        </p:spPr>
      </p:pic>
      <p:pic>
        <p:nvPicPr>
          <p:cNvPr id="63" name="Picture 62" descr="A close up of a sign&#10;&#10;Description automatically generated">
            <a:extLst>
              <a:ext uri="{FF2B5EF4-FFF2-40B4-BE49-F238E27FC236}">
                <a16:creationId xmlns:a16="http://schemas.microsoft.com/office/drawing/2014/main" id="{01BC8162-49F8-E547-8CAE-E412FAAB4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358" y="4286868"/>
            <a:ext cx="270000" cy="270000"/>
          </a:xfrm>
          <a:prstGeom prst="rect">
            <a:avLst/>
          </a:prstGeom>
        </p:spPr>
      </p:pic>
      <p:pic>
        <p:nvPicPr>
          <p:cNvPr id="64" name="Picture 63" descr="A close up of a sign&#10;&#10;Description automatically generated">
            <a:extLst>
              <a:ext uri="{FF2B5EF4-FFF2-40B4-BE49-F238E27FC236}">
                <a16:creationId xmlns:a16="http://schemas.microsoft.com/office/drawing/2014/main" id="{7FB72309-B3C7-004D-BA15-14C6B82A1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358" y="5283774"/>
            <a:ext cx="270000" cy="270000"/>
          </a:xfrm>
          <a:prstGeom prst="rect">
            <a:avLst/>
          </a:prstGeom>
        </p:spPr>
      </p:pic>
      <p:pic>
        <p:nvPicPr>
          <p:cNvPr id="65" name="Picture 64" descr="A picture containing sky, object&#10;&#10;Description automatically generated">
            <a:extLst>
              <a:ext uri="{FF2B5EF4-FFF2-40B4-BE49-F238E27FC236}">
                <a16:creationId xmlns:a16="http://schemas.microsoft.com/office/drawing/2014/main" id="{8AD86E34-2524-5D4B-971B-F161FAD0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819" y="4286868"/>
            <a:ext cx="720000" cy="720000"/>
          </a:xfrm>
          <a:prstGeom prst="rect">
            <a:avLst/>
          </a:prstGeom>
        </p:spPr>
      </p:pic>
      <p:cxnSp>
        <p:nvCxnSpPr>
          <p:cNvPr id="66" name="Straight Connector 22">
            <a:extLst>
              <a:ext uri="{FF2B5EF4-FFF2-40B4-BE49-F238E27FC236}">
                <a16:creationId xmlns:a16="http://schemas.microsoft.com/office/drawing/2014/main" id="{3C182462-BDF8-A54C-A23B-F6B4695D2CD7}"/>
              </a:ext>
            </a:extLst>
          </p:cNvPr>
          <p:cNvCxnSpPr>
            <a:cxnSpLocks/>
            <a:stCxn id="65" idx="3"/>
            <a:endCxn id="13" idx="1"/>
          </p:cNvCxnSpPr>
          <p:nvPr/>
        </p:nvCxnSpPr>
        <p:spPr>
          <a:xfrm>
            <a:off x="4293819" y="4646868"/>
            <a:ext cx="474651" cy="386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294DD4-4836-D34E-ABB9-2D49E32B2B73}"/>
              </a:ext>
            </a:extLst>
          </p:cNvPr>
          <p:cNvSpPr txBox="1"/>
          <p:nvPr/>
        </p:nvSpPr>
        <p:spPr>
          <a:xfrm>
            <a:off x="3355704" y="4777948"/>
            <a:ext cx="1160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streaming_data</a:t>
            </a:r>
            <a:endParaRPr lang="en-US" sz="1200" dirty="0">
              <a:solidFill>
                <a:srgbClr val="0E6992"/>
              </a:solidFill>
            </a:endParaRPr>
          </a:p>
        </p:txBody>
      </p:sp>
      <p:cxnSp>
        <p:nvCxnSpPr>
          <p:cNvPr id="70" name="Straight Connector 22">
            <a:extLst>
              <a:ext uri="{FF2B5EF4-FFF2-40B4-BE49-F238E27FC236}">
                <a16:creationId xmlns:a16="http://schemas.microsoft.com/office/drawing/2014/main" id="{C35FF1CF-EFE0-324E-B1F5-21355BE25DD2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>
            <a:off x="2666357" y="4646868"/>
            <a:ext cx="907462" cy="0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B084FA0-65CC-6246-92C9-E403F705CD5D}"/>
              </a:ext>
            </a:extLst>
          </p:cNvPr>
          <p:cNvSpPr/>
          <p:nvPr/>
        </p:nvSpPr>
        <p:spPr>
          <a:xfrm>
            <a:off x="7468860" y="219248"/>
            <a:ext cx="1766647" cy="1578171"/>
          </a:xfrm>
          <a:prstGeom prst="rect">
            <a:avLst/>
          </a:prstGeom>
          <a:solidFill>
            <a:schemeClr val="bg1"/>
          </a:solidFill>
          <a:ln w="19050">
            <a:solidFill>
              <a:srgbClr val="0E699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04B251-B5F4-0447-9661-7A40144A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83" y="641207"/>
            <a:ext cx="720000" cy="720000"/>
          </a:xfrm>
          <a:prstGeom prst="rect">
            <a:avLst/>
          </a:prstGeom>
        </p:spPr>
      </p:pic>
      <p:cxnSp>
        <p:nvCxnSpPr>
          <p:cNvPr id="78" name="Straight Connector 22">
            <a:extLst>
              <a:ext uri="{FF2B5EF4-FFF2-40B4-BE49-F238E27FC236}">
                <a16:creationId xmlns:a16="http://schemas.microsoft.com/office/drawing/2014/main" id="{FD567521-EA67-3C4A-8A3F-0013A7F53DB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768653" y="1001207"/>
            <a:ext cx="223530" cy="0"/>
          </a:xfrm>
          <a:prstGeom prst="straightConnector1">
            <a:avLst/>
          </a:prstGeom>
          <a:ln w="19050">
            <a:solidFill>
              <a:srgbClr val="0E6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A picture containing object&#10;&#10;Description automatically generated">
            <a:extLst>
              <a:ext uri="{FF2B5EF4-FFF2-40B4-BE49-F238E27FC236}">
                <a16:creationId xmlns:a16="http://schemas.microsoft.com/office/drawing/2014/main" id="{25884D32-6FA1-C44E-AE14-7205D851C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3819" y="2475664"/>
            <a:ext cx="720000" cy="72000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6344285-C561-B644-9414-C4FB097DF62D}"/>
              </a:ext>
            </a:extLst>
          </p:cNvPr>
          <p:cNvGrpSpPr/>
          <p:nvPr/>
        </p:nvGrpSpPr>
        <p:grpSpPr>
          <a:xfrm flipH="1">
            <a:off x="7050698" y="641207"/>
            <a:ext cx="720000" cy="720000"/>
            <a:chOff x="7314359" y="1197061"/>
            <a:chExt cx="720000" cy="720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2D51AE8-435A-7649-ACED-31940A775B22}"/>
                </a:ext>
              </a:extLst>
            </p:cNvPr>
            <p:cNvSpPr/>
            <p:nvPr/>
          </p:nvSpPr>
          <p:spPr>
            <a:xfrm>
              <a:off x="7422929" y="1395948"/>
              <a:ext cx="362998" cy="36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EC8849C3-6F6A-E645-83C6-16DAA236D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14359" y="1197061"/>
              <a:ext cx="720000" cy="7200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950E4A0-92B0-9141-A8BB-403B0A5C40C2}"/>
              </a:ext>
            </a:extLst>
          </p:cNvPr>
          <p:cNvSpPr txBox="1"/>
          <p:nvPr/>
        </p:nvSpPr>
        <p:spPr>
          <a:xfrm>
            <a:off x="8090891" y="1295592"/>
            <a:ext cx="464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E6992"/>
                </a:solidFill>
              </a:rPr>
              <a:t>trips</a:t>
            </a:r>
          </a:p>
        </p:txBody>
      </p:sp>
      <p:cxnSp>
        <p:nvCxnSpPr>
          <p:cNvPr id="89" name="Straight Connector 22">
            <a:extLst>
              <a:ext uri="{FF2B5EF4-FFF2-40B4-BE49-F238E27FC236}">
                <a16:creationId xmlns:a16="http://schemas.microsoft.com/office/drawing/2014/main" id="{82FBE5AE-DE81-3C4A-88E6-F6AF30A762AD}"/>
              </a:ext>
            </a:extLst>
          </p:cNvPr>
          <p:cNvCxnSpPr>
            <a:cxnSpLocks/>
            <a:stCxn id="99" idx="0"/>
            <a:endCxn id="20" idx="3"/>
          </p:cNvCxnSpPr>
          <p:nvPr/>
        </p:nvCxnSpPr>
        <p:spPr>
          <a:xfrm rot="5400000" flipH="1" flipV="1">
            <a:off x="5352356" y="777322"/>
            <a:ext cx="1474457" cy="1922228"/>
          </a:xfrm>
          <a:prstGeom prst="bentConnector2">
            <a:avLst/>
          </a:prstGeom>
          <a:ln w="19050">
            <a:solidFill>
              <a:srgbClr val="0E699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2">
            <a:extLst>
              <a:ext uri="{FF2B5EF4-FFF2-40B4-BE49-F238E27FC236}">
                <a16:creationId xmlns:a16="http://schemas.microsoft.com/office/drawing/2014/main" id="{9378BC66-39FE-3B40-BD2A-68A4F56EE1DD}"/>
              </a:ext>
            </a:extLst>
          </p:cNvPr>
          <p:cNvCxnSpPr>
            <a:cxnSpLocks/>
            <a:stCxn id="17" idx="0"/>
            <a:endCxn id="68" idx="1"/>
          </p:cNvCxnSpPr>
          <p:nvPr/>
        </p:nvCxnSpPr>
        <p:spPr>
          <a:xfrm rot="5400000" flipH="1" flipV="1">
            <a:off x="2394486" y="2747535"/>
            <a:ext cx="1091204" cy="1267462"/>
          </a:xfrm>
          <a:prstGeom prst="bentConnector2">
            <a:avLst/>
          </a:prstGeom>
          <a:ln w="19050">
            <a:solidFill>
              <a:srgbClr val="0E699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36A3B5E-EA5A-5141-8914-79ED3EA92FD4}"/>
              </a:ext>
            </a:extLst>
          </p:cNvPr>
          <p:cNvSpPr txBox="1"/>
          <p:nvPr/>
        </p:nvSpPr>
        <p:spPr>
          <a:xfrm>
            <a:off x="3397320" y="3081204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stream_data</a:t>
            </a:r>
            <a:r>
              <a:rPr lang="en-US" sz="1200" dirty="0">
                <a:solidFill>
                  <a:srgbClr val="0E6992"/>
                </a:solidFill>
              </a:rPr>
              <a:t>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08AED2-C56A-4148-BCE3-48D0B90E9837}"/>
              </a:ext>
            </a:extLst>
          </p:cNvPr>
          <p:cNvSpPr txBox="1"/>
          <p:nvPr/>
        </p:nvSpPr>
        <p:spPr>
          <a:xfrm>
            <a:off x="3218761" y="6361754"/>
            <a:ext cx="1108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E6992"/>
                </a:solidFill>
              </a:rPr>
              <a:t>Demo Account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3990D9-8437-EF41-ADA5-286457E9609A}"/>
              </a:ext>
            </a:extLst>
          </p:cNvPr>
          <p:cNvSpPr txBox="1"/>
          <p:nvPr/>
        </p:nvSpPr>
        <p:spPr>
          <a:xfrm>
            <a:off x="7478584" y="1796477"/>
            <a:ext cx="1783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rgbClr val="0E6992"/>
                </a:solidFill>
              </a:rPr>
              <a:t>Citibike</a:t>
            </a:r>
            <a:r>
              <a:rPr lang="en-US" sz="1200" i="1" dirty="0">
                <a:solidFill>
                  <a:srgbClr val="0E6992"/>
                </a:solidFill>
              </a:rPr>
              <a:t> Publisher Account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70C79E2-8488-984F-B4FB-E855741A01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768470" y="2475664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FDCD038-DA63-124D-AF31-9CB66B858E5C}"/>
              </a:ext>
            </a:extLst>
          </p:cNvPr>
          <p:cNvSpPr txBox="1"/>
          <p:nvPr/>
        </p:nvSpPr>
        <p:spPr>
          <a:xfrm>
            <a:off x="4638562" y="3118679"/>
            <a:ext cx="102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citibike_reset</a:t>
            </a:r>
            <a:br>
              <a:rPr lang="en-US" sz="1200" dirty="0">
                <a:solidFill>
                  <a:srgbClr val="0E6992"/>
                </a:solidFill>
              </a:rPr>
            </a:br>
            <a:r>
              <a:rPr lang="en-US" sz="1200" dirty="0">
                <a:solidFill>
                  <a:srgbClr val="0E6992"/>
                </a:solidFill>
              </a:rPr>
              <a:t>.trips</a:t>
            </a:r>
          </a:p>
        </p:txBody>
      </p:sp>
      <p:cxnSp>
        <p:nvCxnSpPr>
          <p:cNvPr id="102" name="Straight Connector 22">
            <a:extLst>
              <a:ext uri="{FF2B5EF4-FFF2-40B4-BE49-F238E27FC236}">
                <a16:creationId xmlns:a16="http://schemas.microsoft.com/office/drawing/2014/main" id="{3BB730BD-9FE4-784B-BD45-80BA9284016C}"/>
              </a:ext>
            </a:extLst>
          </p:cNvPr>
          <p:cNvCxnSpPr>
            <a:cxnSpLocks/>
            <a:stCxn id="99" idx="1"/>
            <a:endCxn id="68" idx="3"/>
          </p:cNvCxnSpPr>
          <p:nvPr/>
        </p:nvCxnSpPr>
        <p:spPr>
          <a:xfrm flipH="1">
            <a:off x="4293819" y="2835664"/>
            <a:ext cx="474651" cy="0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93AD622-F3A6-D449-8A63-CB9A90D255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5643" y="4286868"/>
            <a:ext cx="720000" cy="720000"/>
          </a:xfrm>
          <a:prstGeom prst="rect">
            <a:avLst/>
          </a:prstGeom>
        </p:spPr>
      </p:pic>
      <p:cxnSp>
        <p:nvCxnSpPr>
          <p:cNvPr id="107" name="Straight Connector 22">
            <a:extLst>
              <a:ext uri="{FF2B5EF4-FFF2-40B4-BE49-F238E27FC236}">
                <a16:creationId xmlns:a16="http://schemas.microsoft.com/office/drawing/2014/main" id="{1B02F579-2450-1048-81F2-828591162FFB}"/>
              </a:ext>
            </a:extLst>
          </p:cNvPr>
          <p:cNvCxnSpPr>
            <a:cxnSpLocks/>
            <a:stCxn id="31" idx="3"/>
            <a:endCxn id="92" idx="1"/>
          </p:cNvCxnSpPr>
          <p:nvPr/>
        </p:nvCxnSpPr>
        <p:spPr>
          <a:xfrm>
            <a:off x="8420835" y="3650734"/>
            <a:ext cx="1104808" cy="996134"/>
          </a:xfrm>
          <a:prstGeom prst="bentConnector3">
            <a:avLst>
              <a:gd name="adj1" fmla="val 50000"/>
            </a:avLst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22">
            <a:extLst>
              <a:ext uri="{FF2B5EF4-FFF2-40B4-BE49-F238E27FC236}">
                <a16:creationId xmlns:a16="http://schemas.microsoft.com/office/drawing/2014/main" id="{4C6D4322-A3A1-A241-930F-C587EB9DADFA}"/>
              </a:ext>
            </a:extLst>
          </p:cNvPr>
          <p:cNvCxnSpPr>
            <a:cxnSpLocks/>
            <a:stCxn id="33" idx="3"/>
            <a:endCxn id="92" idx="1"/>
          </p:cNvCxnSpPr>
          <p:nvPr/>
        </p:nvCxnSpPr>
        <p:spPr>
          <a:xfrm flipV="1">
            <a:off x="8420835" y="4646868"/>
            <a:ext cx="1104808" cy="996906"/>
          </a:xfrm>
          <a:prstGeom prst="bentConnector3">
            <a:avLst>
              <a:gd name="adj1" fmla="val 50000"/>
            </a:avLst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2">
            <a:extLst>
              <a:ext uri="{FF2B5EF4-FFF2-40B4-BE49-F238E27FC236}">
                <a16:creationId xmlns:a16="http://schemas.microsoft.com/office/drawing/2014/main" id="{241133F1-D4BE-124F-935F-8F9EEDBA2782}"/>
              </a:ext>
            </a:extLst>
          </p:cNvPr>
          <p:cNvCxnSpPr>
            <a:cxnSpLocks/>
            <a:stCxn id="32" idx="3"/>
            <a:endCxn id="92" idx="1"/>
          </p:cNvCxnSpPr>
          <p:nvPr/>
        </p:nvCxnSpPr>
        <p:spPr>
          <a:xfrm flipV="1">
            <a:off x="8420835" y="4646868"/>
            <a:ext cx="1104808" cy="386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picture containing object&#10;&#10;Description automatically generated">
            <a:extLst>
              <a:ext uri="{FF2B5EF4-FFF2-40B4-BE49-F238E27FC236}">
                <a16:creationId xmlns:a16="http://schemas.microsoft.com/office/drawing/2014/main" id="{4F51D53B-69DB-F54F-8A57-B066D003B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3819" y="5366867"/>
            <a:ext cx="720000" cy="720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A019BC7-CF3F-DA41-A37D-0C6EFF56F651}"/>
              </a:ext>
            </a:extLst>
          </p:cNvPr>
          <p:cNvSpPr txBox="1"/>
          <p:nvPr/>
        </p:nvSpPr>
        <p:spPr>
          <a:xfrm>
            <a:off x="3451664" y="5972407"/>
            <a:ext cx="968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purge_files</a:t>
            </a:r>
            <a:r>
              <a:rPr lang="en-US" sz="1200" dirty="0">
                <a:solidFill>
                  <a:srgbClr val="0E6992"/>
                </a:solidFill>
              </a:rPr>
              <a:t>()</a:t>
            </a:r>
          </a:p>
        </p:txBody>
      </p:sp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43E9202D-C0C0-1145-8C05-E182C1565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072" y="5250035"/>
            <a:ext cx="270000" cy="270000"/>
          </a:xfrm>
          <a:prstGeom prst="rect">
            <a:avLst/>
          </a:prstGeom>
        </p:spPr>
      </p:pic>
      <p:cxnSp>
        <p:nvCxnSpPr>
          <p:cNvPr id="61" name="Straight Connector 22">
            <a:extLst>
              <a:ext uri="{FF2B5EF4-FFF2-40B4-BE49-F238E27FC236}">
                <a16:creationId xmlns:a16="http://schemas.microsoft.com/office/drawing/2014/main" id="{B83E700D-0939-C342-B971-79072CEF5853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2306357" y="5233677"/>
            <a:ext cx="1267462" cy="493191"/>
          </a:xfrm>
          <a:prstGeom prst="bentConnector3">
            <a:avLst>
              <a:gd name="adj1" fmla="val 99814"/>
            </a:avLst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>
            <a:extLst>
              <a:ext uri="{FF2B5EF4-FFF2-40B4-BE49-F238E27FC236}">
                <a16:creationId xmlns:a16="http://schemas.microsoft.com/office/drawing/2014/main" id="{0FAB0576-7A29-B24E-9B65-B153359B7874}"/>
              </a:ext>
            </a:extLst>
          </p:cNvPr>
          <p:cNvSpPr/>
          <p:nvPr/>
        </p:nvSpPr>
        <p:spPr>
          <a:xfrm>
            <a:off x="2164843" y="4949105"/>
            <a:ext cx="283028" cy="28302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  <p:bldP spid="39" grpId="0"/>
      <p:bldP spid="40" grpId="0"/>
      <p:bldP spid="41" grpId="0"/>
      <p:bldP spid="42" grpId="0"/>
      <p:bldP spid="43" grpId="0"/>
      <p:bldP spid="69" grpId="0"/>
      <p:bldP spid="74" grpId="0" animBg="1"/>
      <p:bldP spid="88" grpId="0"/>
      <p:bldP spid="96" grpId="0"/>
      <p:bldP spid="98" grpId="0"/>
      <p:bldP spid="100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DA9873-58DA-1C40-BDAC-79EEF47BAD04}"/>
              </a:ext>
            </a:extLst>
          </p:cNvPr>
          <p:cNvSpPr/>
          <p:nvPr/>
        </p:nvSpPr>
        <p:spPr>
          <a:xfrm>
            <a:off x="3218761" y="1262906"/>
            <a:ext cx="6016746" cy="4042930"/>
          </a:xfrm>
          <a:prstGeom prst="rect">
            <a:avLst/>
          </a:prstGeom>
          <a:solidFill>
            <a:schemeClr val="bg1"/>
          </a:solidFill>
          <a:ln w="19050">
            <a:solidFill>
              <a:srgbClr val="0E699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238FE-9E96-C543-B79D-703F6084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51" y="3231336"/>
            <a:ext cx="720000" cy="720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C546E3B-A8FE-A247-B4A4-A46810C76F06}"/>
              </a:ext>
            </a:extLst>
          </p:cNvPr>
          <p:cNvGrpSpPr/>
          <p:nvPr/>
        </p:nvGrpSpPr>
        <p:grpSpPr>
          <a:xfrm>
            <a:off x="1946357" y="2870950"/>
            <a:ext cx="720000" cy="1080000"/>
            <a:chOff x="1863919" y="4160204"/>
            <a:chExt cx="720000" cy="1080000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AB3DE31D-86CB-B34F-BD7F-F24878969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3919" y="4520204"/>
              <a:ext cx="720000" cy="720000"/>
            </a:xfrm>
            <a:prstGeom prst="rect">
              <a:avLst/>
            </a:prstGeom>
          </p:spPr>
        </p:pic>
        <p:pic>
          <p:nvPicPr>
            <p:cNvPr id="17" name="Picture 16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81A94AAC-D3C6-7C4F-A89B-90704613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3919" y="4160204"/>
              <a:ext cx="360000" cy="36000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48EE27D2-31A0-CB44-878B-61AD3159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51" y="2015516"/>
            <a:ext cx="720000" cy="7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14F1C6-51B6-FA41-8EC1-171B8F77E8B3}"/>
              </a:ext>
            </a:extLst>
          </p:cNvPr>
          <p:cNvSpPr txBox="1"/>
          <p:nvPr/>
        </p:nvSpPr>
        <p:spPr>
          <a:xfrm>
            <a:off x="4424556" y="3886805"/>
            <a:ext cx="960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trips_big_xt</a:t>
            </a:r>
            <a:r>
              <a:rPr lang="en-US" sz="1200" dirty="0">
                <a:solidFill>
                  <a:srgbClr val="0E6992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8B7A2C-1107-8549-9F5D-A5F3735D911A}"/>
              </a:ext>
            </a:extLst>
          </p:cNvPr>
          <p:cNvSpPr txBox="1"/>
          <p:nvPr/>
        </p:nvSpPr>
        <p:spPr>
          <a:xfrm>
            <a:off x="4289394" y="2655608"/>
            <a:ext cx="1187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citibike.big.trips</a:t>
            </a:r>
            <a:endParaRPr lang="en-US" sz="1200" dirty="0">
              <a:solidFill>
                <a:srgbClr val="0E6992"/>
              </a:solidFill>
            </a:endParaRPr>
          </a:p>
        </p:txBody>
      </p:sp>
      <p:cxnSp>
        <p:nvCxnSpPr>
          <p:cNvPr id="46" name="Straight Connector 22">
            <a:extLst>
              <a:ext uri="{FF2B5EF4-FFF2-40B4-BE49-F238E27FC236}">
                <a16:creationId xmlns:a16="http://schemas.microsoft.com/office/drawing/2014/main" id="{8A5C356D-9394-8542-8D2E-CDE4D2B27D2D}"/>
              </a:ext>
            </a:extLst>
          </p:cNvPr>
          <p:cNvCxnSpPr>
            <a:cxnSpLocks/>
          </p:cNvCxnSpPr>
          <p:nvPr/>
        </p:nvCxnSpPr>
        <p:spPr>
          <a:xfrm>
            <a:off x="5242951" y="3590950"/>
            <a:ext cx="1089693" cy="1875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2">
            <a:extLst>
              <a:ext uri="{FF2B5EF4-FFF2-40B4-BE49-F238E27FC236}">
                <a16:creationId xmlns:a16="http://schemas.microsoft.com/office/drawing/2014/main" id="{28E78178-7FEE-A14A-ACFD-02FE03EF61DD}"/>
              </a:ext>
            </a:extLst>
          </p:cNvPr>
          <p:cNvCxnSpPr>
            <a:cxnSpLocks/>
            <a:stCxn id="33" idx="3"/>
            <a:endCxn id="16" idx="0"/>
          </p:cNvCxnSpPr>
          <p:nvPr/>
        </p:nvCxnSpPr>
        <p:spPr>
          <a:xfrm>
            <a:off x="5242951" y="2375516"/>
            <a:ext cx="2811683" cy="821981"/>
          </a:xfrm>
          <a:prstGeom prst="bentConnector2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9698B5BC-8BA2-2B4D-8091-23820674262C}"/>
              </a:ext>
            </a:extLst>
          </p:cNvPr>
          <p:cNvCxnSpPr>
            <a:cxnSpLocks/>
          </p:cNvCxnSpPr>
          <p:nvPr/>
        </p:nvCxnSpPr>
        <p:spPr>
          <a:xfrm>
            <a:off x="7057156" y="3590950"/>
            <a:ext cx="643679" cy="0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294DD4-4836-D34E-ABB9-2D49E32B2B73}"/>
              </a:ext>
            </a:extLst>
          </p:cNvPr>
          <p:cNvSpPr txBox="1"/>
          <p:nvPr/>
        </p:nvSpPr>
        <p:spPr>
          <a:xfrm>
            <a:off x="1771453" y="3886805"/>
            <a:ext cx="108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citibike</a:t>
            </a:r>
            <a:r>
              <a:rPr lang="en-US" sz="1200" dirty="0">
                <a:solidFill>
                  <a:srgbClr val="0E6992"/>
                </a:solidFill>
              </a:rPr>
              <a:t>/v2/big</a:t>
            </a:r>
          </a:p>
        </p:txBody>
      </p:sp>
      <p:cxnSp>
        <p:nvCxnSpPr>
          <p:cNvPr id="70" name="Straight Connector 22">
            <a:extLst>
              <a:ext uri="{FF2B5EF4-FFF2-40B4-BE49-F238E27FC236}">
                <a16:creationId xmlns:a16="http://schemas.microsoft.com/office/drawing/2014/main" id="{C35FF1CF-EFE0-324E-B1F5-21355BE25DD2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2666357" y="3590950"/>
            <a:ext cx="1856594" cy="386"/>
          </a:xfrm>
          <a:prstGeom prst="straightConnector1">
            <a:avLst/>
          </a:prstGeom>
          <a:ln w="19050">
            <a:solidFill>
              <a:srgbClr val="0E699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A08AED2-C56A-4148-BCE3-48D0B90E9837}"/>
              </a:ext>
            </a:extLst>
          </p:cNvPr>
          <p:cNvSpPr txBox="1"/>
          <p:nvPr/>
        </p:nvSpPr>
        <p:spPr>
          <a:xfrm>
            <a:off x="3218761" y="5305836"/>
            <a:ext cx="1108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E6992"/>
                </a:solidFill>
              </a:rPr>
              <a:t>Demo Account</a:t>
            </a:r>
          </a:p>
        </p:txBody>
      </p:sp>
      <p:pic>
        <p:nvPicPr>
          <p:cNvPr id="92" name="Picture 9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93AD622-F3A6-D449-8A63-CB9A90D2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643" y="3230950"/>
            <a:ext cx="720000" cy="720000"/>
          </a:xfrm>
          <a:prstGeom prst="rect">
            <a:avLst/>
          </a:prstGeom>
        </p:spPr>
      </p:pic>
      <p:cxnSp>
        <p:nvCxnSpPr>
          <p:cNvPr id="113" name="Straight Connector 22">
            <a:extLst>
              <a:ext uri="{FF2B5EF4-FFF2-40B4-BE49-F238E27FC236}">
                <a16:creationId xmlns:a16="http://schemas.microsoft.com/office/drawing/2014/main" id="{241133F1-D4BE-124F-935F-8F9EEDBA2782}"/>
              </a:ext>
            </a:extLst>
          </p:cNvPr>
          <p:cNvCxnSpPr>
            <a:cxnSpLocks/>
          </p:cNvCxnSpPr>
          <p:nvPr/>
        </p:nvCxnSpPr>
        <p:spPr>
          <a:xfrm flipV="1">
            <a:off x="8420835" y="3590950"/>
            <a:ext cx="1104808" cy="386"/>
          </a:xfrm>
          <a:prstGeom prst="straightConnector1">
            <a:avLst/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78D0B1-2DBB-0449-B16B-15D46527116C}"/>
              </a:ext>
            </a:extLst>
          </p:cNvPr>
          <p:cNvGrpSpPr/>
          <p:nvPr/>
        </p:nvGrpSpPr>
        <p:grpSpPr>
          <a:xfrm>
            <a:off x="6332644" y="3233211"/>
            <a:ext cx="865068" cy="720000"/>
            <a:chOff x="3681365" y="3383736"/>
            <a:chExt cx="865068" cy="72000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37D6310-DE7B-4C4D-9F15-E52DAB36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1365" y="3383736"/>
              <a:ext cx="720000" cy="7200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BFB813-485F-3740-85B2-F468E070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1398" y="3760460"/>
              <a:ext cx="565035" cy="334131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54080D7-8D4F-F24F-8F84-F43B8DF5C06A}"/>
              </a:ext>
            </a:extLst>
          </p:cNvPr>
          <p:cNvSpPr txBox="1"/>
          <p:nvPr/>
        </p:nvSpPr>
        <p:spPr>
          <a:xfrm>
            <a:off x="6307526" y="3886805"/>
            <a:ext cx="745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E6992"/>
                </a:solidFill>
              </a:rPr>
              <a:t>trips_mv</a:t>
            </a:r>
            <a:endParaRPr lang="en-US" sz="1200" dirty="0">
              <a:solidFill>
                <a:srgbClr val="0E6992"/>
              </a:solidFill>
            </a:endParaRPr>
          </a:p>
        </p:txBody>
      </p:sp>
      <p:pic>
        <p:nvPicPr>
          <p:cNvPr id="16" name="Picture 15" descr="A picture containing device&#10;&#10;Description automatically generated">
            <a:extLst>
              <a:ext uri="{FF2B5EF4-FFF2-40B4-BE49-F238E27FC236}">
                <a16:creationId xmlns:a16="http://schemas.microsoft.com/office/drawing/2014/main" id="{01D3A487-D7C2-CD48-8C49-B15B41184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149" y="3197497"/>
            <a:ext cx="644969" cy="644969"/>
          </a:xfrm>
          <a:prstGeom prst="rect">
            <a:avLst/>
          </a:prstGeom>
        </p:spPr>
      </p:pic>
      <p:cxnSp>
        <p:nvCxnSpPr>
          <p:cNvPr id="79" name="Straight Connector 22">
            <a:extLst>
              <a:ext uri="{FF2B5EF4-FFF2-40B4-BE49-F238E27FC236}">
                <a16:creationId xmlns:a16="http://schemas.microsoft.com/office/drawing/2014/main" id="{4C56FF0C-1214-7A40-B7B5-5E906F00CF20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5400000" flipH="1" flipV="1">
            <a:off x="6318975" y="2428145"/>
            <a:ext cx="321338" cy="3149979"/>
          </a:xfrm>
          <a:prstGeom prst="bentConnector3">
            <a:avLst>
              <a:gd name="adj1" fmla="val -144016"/>
            </a:avLst>
          </a:prstGeom>
          <a:ln w="19050">
            <a:solidFill>
              <a:srgbClr val="0E699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9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0" grpId="0"/>
      <p:bldP spid="69" grpId="0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109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Pipelines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Pipelines</dc:title>
  <dc:creator>Alan Eldridge</dc:creator>
  <cp:lastModifiedBy>Alan Eldridge</cp:lastModifiedBy>
  <cp:revision>14</cp:revision>
  <dcterms:created xsi:type="dcterms:W3CDTF">2019-07-25T03:44:18Z</dcterms:created>
  <dcterms:modified xsi:type="dcterms:W3CDTF">2020-02-06T03:25:54Z</dcterms:modified>
</cp:coreProperties>
</file>