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92"/>
    <p:restoredTop sz="83180"/>
  </p:normalViewPr>
  <p:slideViewPr>
    <p:cSldViewPr snapToGrid="0">
      <p:cViewPr varScale="1">
        <p:scale>
          <a:sx n="105" d="100"/>
          <a:sy n="105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3B268-E162-7B4C-976F-A7E5E89F7248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89E6F-E941-204C-89F0-6D7F6C13A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8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Create Native App on Provider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Project-&gt;App Packages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Click +App Packages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Name the package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FinDocSearchNA_package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 to accounts in your organization”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Select Add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Click “Add First Version”</a:t>
            </a:r>
          </a:p>
          <a:p>
            <a:pPr marL="171450" indent="-171450">
              <a:buFontTx/>
              <a:buChar char="-"/>
            </a:pPr>
            <a:r>
              <a:rPr lang="en-US" b="0" dirty="0"/>
              <a:t>Select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Version Name: V1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Release Channels: 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Database with application files: </a:t>
            </a:r>
          </a:p>
          <a:p>
            <a:pPr marL="1085850" lvl="2" indent="-171450">
              <a:buFontTx/>
              <a:buChar char="-"/>
            </a:pPr>
            <a:r>
              <a:rPr lang="en-US" b="0" dirty="0"/>
              <a:t>DB: FINDOCSEARCH</a:t>
            </a:r>
          </a:p>
          <a:p>
            <a:pPr marL="1085850" lvl="2" indent="-171450">
              <a:buFontTx/>
              <a:buChar char="-"/>
            </a:pPr>
            <a:r>
              <a:rPr lang="en-US" b="0" dirty="0"/>
              <a:t>Schema: STAGED_CONTENT</a:t>
            </a:r>
          </a:p>
          <a:p>
            <a:pPr marL="1085850" lvl="2" indent="-171450">
              <a:buFontTx/>
              <a:buChar char="-"/>
            </a:pPr>
            <a:r>
              <a:rPr lang="en-US" b="0" dirty="0"/>
              <a:t>Select Path: /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- Click Add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Click Done when the message “V1 Patch 0” appears</a:t>
            </a:r>
          </a:p>
          <a:p>
            <a:pPr marL="171450" lvl="0" indent="-171450">
              <a:buFontTx/>
              <a:buChar char="-"/>
            </a:pPr>
            <a:endParaRPr lang="en-US" b="0" dirty="0"/>
          </a:p>
          <a:p>
            <a:pPr marL="0" lvl="0" indent="0">
              <a:buFontTx/>
              <a:buNone/>
            </a:pPr>
            <a:endParaRPr lang="en-US" b="1" dirty="0"/>
          </a:p>
          <a:p>
            <a:pPr marL="0" lvl="0" indent="0">
              <a:buFontTx/>
              <a:buNone/>
            </a:pPr>
            <a:r>
              <a:rPr lang="en-US" b="1" dirty="0"/>
              <a:t>On the provider account, create a listing and publish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Click Data Products-&gt;Provider Studio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Click “Listings”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- Select +Create Listing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- Select “Specified Consumers”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- Name the listing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DocSearchNA_listing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Click “Save”</a:t>
            </a:r>
          </a:p>
          <a:p>
            <a:pPr marL="171450" lvl="0" indent="-171450">
              <a:buFontTx/>
              <a:buChar char="-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“Add Data Product”.  Select “FINDOCSEARCH_PACKAGE”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Click “Access Type”. Select Free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Under “Who can access”, select Add consumer accounts</a:t>
            </a:r>
          </a:p>
          <a:p>
            <a:pPr marL="628650" lvl="1" indent="-171450">
              <a:buFontTx/>
              <a:buChar char="-"/>
            </a:pPr>
            <a:r>
              <a:rPr lang="en-US" b="0" dirty="0"/>
              <a:t>Add the consumer account in the form &lt;organization&gt;.&lt;account name&gt;. Click Save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Under Description, select “Describe your data product”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Under Legal Terms select “Add legal Terms”. Select “Terms of service will be provider offline” 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Click publish.  Listing should now be Live</a:t>
            </a:r>
          </a:p>
          <a:p>
            <a:pPr marL="628650" lvl="1" indent="-171450">
              <a:buFontTx/>
              <a:buChar char="-"/>
            </a:pPr>
            <a:endParaRPr lang="en-US" b="0" dirty="0"/>
          </a:p>
          <a:p>
            <a:pPr marL="0" lvl="0" indent="0">
              <a:buFontTx/>
              <a:buNone/>
            </a:pPr>
            <a:r>
              <a:rPr lang="en-US" b="1" dirty="0"/>
              <a:t>On the PROVIDER account (If Option 1a), on CONSUMER account (if option 1b)</a:t>
            </a:r>
          </a:p>
          <a:p>
            <a:pPr marL="171450" lvl="0" indent="-171450">
              <a:buFontTx/>
              <a:buChar char="-"/>
            </a:pPr>
            <a:r>
              <a:rPr lang="en-US" b="0" dirty="0"/>
              <a:t>Execute the setup script </a:t>
            </a:r>
            <a:r>
              <a:rPr lang="en-US" b="1" dirty="0" err="1"/>
              <a:t>FinDocSearch_SETUP</a:t>
            </a:r>
            <a:endParaRPr lang="en-US" b="1" dirty="0"/>
          </a:p>
          <a:p>
            <a:pPr marL="171450" lvl="0" indent="-171450">
              <a:buFontTx/>
              <a:buChar char="-"/>
            </a:pPr>
            <a:r>
              <a:rPr lang="en-US" b="0" dirty="0"/>
              <a:t>Run the appropriate grants at the bottom of the script </a:t>
            </a:r>
            <a:r>
              <a:rPr lang="en-US" b="0" dirty="0" err="1"/>
              <a:t>depeneding</a:t>
            </a:r>
            <a:r>
              <a:rPr lang="en-US" b="0" dirty="0"/>
              <a:t> which account you are on</a:t>
            </a:r>
          </a:p>
          <a:p>
            <a:pPr marL="0" lvl="0" indent="0">
              <a:buFontTx/>
              <a:buNone/>
            </a:pPr>
            <a:endParaRPr lang="en-US" b="0" dirty="0"/>
          </a:p>
          <a:p>
            <a:pPr marL="0" lvl="0" indent="0">
              <a:buFontTx/>
              <a:buNone/>
            </a:pPr>
            <a:r>
              <a:rPr lang="en-US" b="1" dirty="0"/>
              <a:t>Install app on the consumer account</a:t>
            </a:r>
          </a:p>
          <a:p>
            <a:pPr marL="0" lvl="0" indent="0">
              <a:buFontTx/>
              <a:buNone/>
            </a:pPr>
            <a:r>
              <a:rPr lang="en-US" b="0" dirty="0"/>
              <a:t>- Click Data Products-&gt;Private Sharing OR Data Sharing-&gt;Private Sharing (depending on UI version)</a:t>
            </a:r>
          </a:p>
          <a:p>
            <a:pPr marL="0" lvl="0" indent="0">
              <a:buFontTx/>
              <a:buNone/>
            </a:pPr>
            <a:r>
              <a:rPr lang="en-US" b="0" dirty="0"/>
              <a:t>- Locate listing “</a:t>
            </a:r>
            <a:r>
              <a:rPr lang="en-US" b="0" dirty="0" err="1"/>
              <a:t>DocSearchNA_listing</a:t>
            </a:r>
            <a:r>
              <a:rPr lang="en-US" b="0" dirty="0"/>
              <a:t>” and click “Get”</a:t>
            </a:r>
          </a:p>
          <a:p>
            <a:pPr marL="0" lvl="0" indent="0">
              <a:buFontTx/>
              <a:buNone/>
            </a:pPr>
            <a:r>
              <a:rPr lang="en-US" b="0" dirty="0"/>
              <a:t>- Under Options, name the database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FindDocSearchDB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>
              <a:buFontTx/>
              <a:buNone/>
            </a:pPr>
            <a:r>
              <a:rPr lang="en-US" b="0" dirty="0"/>
              <a:t>- Application will install</a:t>
            </a:r>
          </a:p>
          <a:p>
            <a:pPr marL="0" lvl="0" indent="0">
              <a:buFontTx/>
              <a:buNone/>
            </a:pPr>
            <a:endParaRPr lang="en-US" b="0" dirty="0"/>
          </a:p>
          <a:p>
            <a:pPr marL="0" lvl="0" indent="0">
              <a:buFontTx/>
              <a:buNone/>
            </a:pPr>
            <a:r>
              <a:rPr lang="en-US" b="1" dirty="0"/>
              <a:t>Run native app</a:t>
            </a:r>
          </a:p>
          <a:p>
            <a:pPr marL="0" lvl="0" indent="0">
              <a:buFontTx/>
              <a:buNone/>
            </a:pPr>
            <a:r>
              <a:rPr lang="en-US" b="0" dirty="0"/>
              <a:t>When install is complete, go to Data Products-&gt;Apps or Catalog-&gt; apps (depending on UI version) </a:t>
            </a:r>
          </a:p>
          <a:p>
            <a:pPr marL="0" lvl="0" indent="0">
              <a:buFontTx/>
              <a:buNone/>
            </a:pPr>
            <a:r>
              <a:rPr lang="en-US" b="0" dirty="0"/>
              <a:t>Click </a:t>
            </a:r>
            <a:r>
              <a:rPr lang="en-US" b="0" dirty="0" err="1"/>
              <a:t>DocSearchNA_listing</a:t>
            </a:r>
            <a:endParaRPr lang="en-US" b="0" dirty="0"/>
          </a:p>
          <a:p>
            <a:pPr marL="0" lvl="0" indent="0">
              <a:buFontTx/>
              <a:buNone/>
            </a:pPr>
            <a:r>
              <a:rPr lang="en-US" b="0" dirty="0"/>
              <a:t>Here you can select a specific model (under advanced options) </a:t>
            </a:r>
          </a:p>
          <a:p>
            <a:pPr marL="0" lvl="0" indent="0">
              <a:buFontTx/>
              <a:buNone/>
            </a:pPr>
            <a:r>
              <a:rPr lang="en-US" b="0" dirty="0"/>
              <a:t>Now type in a question about your documents. You can make the prompt as simple or complex as you like</a:t>
            </a:r>
          </a:p>
          <a:p>
            <a:pPr marL="0" lvl="0" indent="0">
              <a:buFontTx/>
              <a:buNone/>
            </a:pPr>
            <a:endParaRPr lang="en-US" b="0" dirty="0"/>
          </a:p>
          <a:p>
            <a:pPr marL="171450" lvl="0" indent="-171450">
              <a:buFontTx/>
              <a:buChar char="-"/>
            </a:pPr>
            <a:endParaRPr lang="en-US" b="1" dirty="0"/>
          </a:p>
          <a:p>
            <a:pPr marL="171450" lvl="0" indent="-171450">
              <a:buFontTx/>
              <a:buChar char="-"/>
            </a:pPr>
            <a:endParaRPr lang="en-US" b="1" dirty="0"/>
          </a:p>
          <a:p>
            <a:pPr marL="628650" lvl="1" indent="-171450">
              <a:buFontTx/>
              <a:buChar char="-"/>
            </a:pPr>
            <a:endParaRPr lang="en-US" b="1" dirty="0"/>
          </a:p>
          <a:p>
            <a:pPr marL="628650" lvl="1" indent="-171450">
              <a:buFontTx/>
              <a:buChar char="-"/>
            </a:pPr>
            <a:endParaRPr lang="en-US" b="1" dirty="0"/>
          </a:p>
          <a:p>
            <a:pPr marL="171450" indent="-171450">
              <a:buFontTx/>
              <a:buChar char="-"/>
            </a:pPr>
            <a:endParaRPr lang="en-US" b="1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9E6F-E941-204C-89F0-6D7F6C13A9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9E6F-E941-204C-89F0-6D7F6C13A9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9BFA-AEB3-09A6-550C-3EBE995C9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288F1-D14F-0888-1E34-54C159874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96A91-F46B-206E-A180-21B5DF04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62E8-DB5E-1F42-911A-01B7EC72F6B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3EF45-7B7B-ABD1-15DB-1702B3B7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E64D-6F73-B473-8284-77A0FB39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DF0F-A012-D64D-80D2-5DADFE5B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1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3805-EEBD-1A03-B0B0-4D388915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1ACA0-2F82-275B-7198-6045AD13A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18D5-992A-D8EB-AA3E-39B6C54A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62E8-DB5E-1F42-911A-01B7EC72F6B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057A6-F7AA-AC3B-92F3-FBDBE7B8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9ADE0-8938-776B-47CA-B07EE5CE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DF0F-A012-D64D-80D2-5DADFE5B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8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1AE04-4269-544D-4FA8-235053882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B16DD-95AC-6D3B-C573-2ADB6F97B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2431B-191E-51A4-2E14-9F9A040F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62E8-DB5E-1F42-911A-01B7EC72F6B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69CDF-96BD-8EFA-8570-A2FE0352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0904F-EC8C-45DC-6F89-22C1CED6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DF0F-A012-D64D-80D2-5DADFE5B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4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21CB-5010-39A9-899E-319EAD9E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228A-2091-DDE8-8A61-5945A004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5DA7D-6BD9-B116-878C-96DCEC29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62E8-DB5E-1F42-911A-01B7EC72F6B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475E-E646-A6CA-8E78-FEEA6715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5F781-79E9-6C66-F74F-7FF75DEC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DF0F-A012-D64D-80D2-5DADFE5B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0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61CE-DD70-2B4A-046E-3F18D94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4F131-A22F-917D-EF58-B301C340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D2F1-44D0-E9C5-B0E9-53792F27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62E8-DB5E-1F42-911A-01B7EC72F6B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32ED4-11C5-C085-D445-930744E6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8AD3-C0A8-0DC5-2D0B-983B87EE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DF0F-A012-D64D-80D2-5DADFE5B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295B-44F8-7EE6-11EB-2F7A091A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77C4-6385-7B10-D6C0-E1D349970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4AD14-8B19-A486-5992-8D45AE701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D3BED-6F37-87C2-C455-A9D569BD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62E8-DB5E-1F42-911A-01B7EC72F6B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F4B75-8832-70F1-DC04-66794DAD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AEF76-3148-9E4D-6F5A-4C11648F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DF0F-A012-D64D-80D2-5DADFE5B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7539-BC31-A168-1088-FCE64764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D76C8-F7E5-E24E-B390-E31EE5E4D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1E2FC-1107-76FE-27A8-4E5E1329E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1467B-32F5-FA8B-0B12-EF7237FE2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A5AA5-970F-EC83-B5C8-DE596F9AD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242C4B-FB0F-F4F0-4987-2C8C6DB7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62E8-DB5E-1F42-911A-01B7EC72F6B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7E7F6-8592-9ACC-63D8-272E0042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A1E82-C291-E114-2A83-D009FEDC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DF0F-A012-D64D-80D2-5DADFE5B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C097-F4DC-DD43-5C52-0A4926F1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DEDC3-A3AB-0D61-EB64-91D89945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62E8-DB5E-1F42-911A-01B7EC72F6B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4377B-9EB0-8996-0C73-2E7353D7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9DC76-2FAD-FF77-E732-07A7C957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DF0F-A012-D64D-80D2-5DADFE5B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4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5E344-04D6-AEE4-E606-C8DC5ECB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62E8-DB5E-1F42-911A-01B7EC72F6B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57672-C529-8E37-2B37-99383B01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DE25D-DDB9-9BBF-CC9B-496B0274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DF0F-A012-D64D-80D2-5DADFE5B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4E16-825B-43F5-F09C-2588A928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25E61-FC3B-C1E8-6C6A-C0A2051FF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90213-3D39-4B5E-2F80-09290F6EA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1C838-1670-1930-1DEF-014D816B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62E8-DB5E-1F42-911A-01B7EC72F6B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8FF5B-EC5C-F266-2049-4F0D32FC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FC7EA-AF1D-B097-70F0-A152BBB5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DF0F-A012-D64D-80D2-5DADFE5B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9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AD62-2496-DC91-4862-081CD0C5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75F51-0FA9-21D9-CEB7-D65846158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1749C-68DB-1519-8586-60D3D5737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A53DD-516B-831F-F7E1-F7BCF53F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62E8-DB5E-1F42-911A-01B7EC72F6B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266DD-A07D-D89C-E69E-B8FF2A78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C5E84-D58C-B9FE-67A2-DC9A6D65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DF0F-A012-D64D-80D2-5DADFE5B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7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D752A-BFC0-1F41-1707-EAF80BAD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94B31-B91F-E5B7-A34C-57826094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9F3A-3655-BD33-CA8F-88BB18C24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462E8-DB5E-1F42-911A-01B7EC72F6B4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8A77-E212-38E1-2C8C-F5AA3384D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79704-D704-A2CD-03EF-F68B697C0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7DF0F-A012-D64D-80D2-5DADFE5B2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0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9B35-2F29-2CC8-0BF4-A01A1A6C8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Asking Questions of your documents: </a:t>
            </a:r>
            <a:br>
              <a:rPr lang="en-US" dirty="0"/>
            </a:br>
            <a:br>
              <a:rPr lang="en-US" dirty="0"/>
            </a:br>
            <a:r>
              <a:rPr lang="en-US" sz="5300" dirty="0"/>
              <a:t>Exploring the deployment options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9A8F1-272E-EDC3-F87F-EDCC033EE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0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DD0656-65FE-9410-C998-E4161EC57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063" y="994728"/>
            <a:ext cx="2700403" cy="7079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18C048-D95A-14AA-DE38-C244CF82AAA2}"/>
              </a:ext>
            </a:extLst>
          </p:cNvPr>
          <p:cNvSpPr/>
          <p:nvPr/>
        </p:nvSpPr>
        <p:spPr>
          <a:xfrm>
            <a:off x="947057" y="2525486"/>
            <a:ext cx="2884714" cy="1981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1AF736-C234-273F-1A84-81569D358CE1}"/>
              </a:ext>
            </a:extLst>
          </p:cNvPr>
          <p:cNvSpPr/>
          <p:nvPr/>
        </p:nvSpPr>
        <p:spPr>
          <a:xfrm>
            <a:off x="7815943" y="2525486"/>
            <a:ext cx="2884714" cy="1981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3D588090-0912-1731-1C99-C6BDD55E456B}"/>
              </a:ext>
            </a:extLst>
          </p:cNvPr>
          <p:cNvSpPr/>
          <p:nvPr/>
        </p:nvSpPr>
        <p:spPr>
          <a:xfrm>
            <a:off x="2902236" y="3744683"/>
            <a:ext cx="457200" cy="430162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1EC3E-7C3D-BC53-0855-E3C7ED4A6248}"/>
              </a:ext>
            </a:extLst>
          </p:cNvPr>
          <p:cNvSpPr txBox="1"/>
          <p:nvPr/>
        </p:nvSpPr>
        <p:spPr>
          <a:xfrm>
            <a:off x="2530351" y="4157988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Document Stage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04904-7160-46C6-C592-591E5CC883CA}"/>
              </a:ext>
            </a:extLst>
          </p:cNvPr>
          <p:cNvSpPr txBox="1"/>
          <p:nvPr/>
        </p:nvSpPr>
        <p:spPr>
          <a:xfrm>
            <a:off x="2646999" y="2690336"/>
            <a:ext cx="104077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Cortex Search</a:t>
            </a:r>
          </a:p>
          <a:p>
            <a:pPr algn="ctr"/>
            <a:r>
              <a:rPr lang="en-US" sz="1400" dirty="0"/>
              <a:t>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6AEA7-9B75-0273-6BBB-C442B2A4F198}"/>
              </a:ext>
            </a:extLst>
          </p:cNvPr>
          <p:cNvSpPr txBox="1"/>
          <p:nvPr/>
        </p:nvSpPr>
        <p:spPr>
          <a:xfrm>
            <a:off x="1114238" y="2798058"/>
            <a:ext cx="104077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r>
              <a:rPr lang="en-US" sz="1400" dirty="0"/>
              <a:t>Package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14041-1539-F1BD-504A-4F7853619784}"/>
              </a:ext>
            </a:extLst>
          </p:cNvPr>
          <p:cNvSpPr txBox="1"/>
          <p:nvPr/>
        </p:nvSpPr>
        <p:spPr>
          <a:xfrm>
            <a:off x="1047461" y="3593850"/>
            <a:ext cx="1338943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Streamlit</a:t>
            </a:r>
            <a:r>
              <a:rPr lang="en-US" sz="1400" dirty="0"/>
              <a:t> code</a:t>
            </a:r>
          </a:p>
          <a:p>
            <a:r>
              <a:rPr lang="en-US" sz="1400" dirty="0"/>
              <a:t>Manifest</a:t>
            </a:r>
          </a:p>
          <a:p>
            <a:r>
              <a:rPr lang="en-US" sz="1400" dirty="0"/>
              <a:t>Setup script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9A2A47-5F55-5724-0B29-821E55957CED}"/>
              </a:ext>
            </a:extLst>
          </p:cNvPr>
          <p:cNvCxnSpPr>
            <a:cxnSpLocks/>
          </p:cNvCxnSpPr>
          <p:nvPr/>
        </p:nvCxnSpPr>
        <p:spPr>
          <a:xfrm flipH="1" flipV="1">
            <a:off x="1704804" y="3321278"/>
            <a:ext cx="1" cy="272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34E02E-8043-8A45-FFF2-CA25A8FD93AD}"/>
              </a:ext>
            </a:extLst>
          </p:cNvPr>
          <p:cNvCxnSpPr>
            <a:cxnSpLocks/>
          </p:cNvCxnSpPr>
          <p:nvPr/>
        </p:nvCxnSpPr>
        <p:spPr>
          <a:xfrm flipH="1" flipV="1">
            <a:off x="3130835" y="3450555"/>
            <a:ext cx="1" cy="272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9A57E6-3A31-ACEE-E3ED-868B5683FF0B}"/>
              </a:ext>
            </a:extLst>
          </p:cNvPr>
          <p:cNvCxnSpPr/>
          <p:nvPr/>
        </p:nvCxnSpPr>
        <p:spPr>
          <a:xfrm flipV="1">
            <a:off x="1716932" y="1702683"/>
            <a:ext cx="2865954" cy="1095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E1E8E7-292C-7251-32CE-F6C5780C2855}"/>
              </a:ext>
            </a:extLst>
          </p:cNvPr>
          <p:cNvCxnSpPr>
            <a:cxnSpLocks/>
          </p:cNvCxnSpPr>
          <p:nvPr/>
        </p:nvCxnSpPr>
        <p:spPr>
          <a:xfrm>
            <a:off x="7202466" y="1702683"/>
            <a:ext cx="2055834" cy="1095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9593C6-D7D9-0D0F-55D2-C322F7FA62C8}"/>
              </a:ext>
            </a:extLst>
          </p:cNvPr>
          <p:cNvSpPr txBox="1"/>
          <p:nvPr/>
        </p:nvSpPr>
        <p:spPr>
          <a:xfrm>
            <a:off x="8917526" y="2905780"/>
            <a:ext cx="104077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Streamlit</a:t>
            </a:r>
            <a:endParaRPr lang="en-US" sz="1400" dirty="0"/>
          </a:p>
          <a:p>
            <a:pPr algn="ctr"/>
            <a:r>
              <a:rPr lang="en-US" sz="1400" dirty="0"/>
              <a:t>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F5FEFF-6213-748D-50BC-35D43EFB0F3E}"/>
              </a:ext>
            </a:extLst>
          </p:cNvPr>
          <p:cNvSpPr txBox="1"/>
          <p:nvPr/>
        </p:nvSpPr>
        <p:spPr>
          <a:xfrm>
            <a:off x="926795" y="4662214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 Account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E05AA-C465-D046-F762-CE7A98047A2A}"/>
              </a:ext>
            </a:extLst>
          </p:cNvPr>
          <p:cNvSpPr txBox="1"/>
          <p:nvPr/>
        </p:nvSpPr>
        <p:spPr>
          <a:xfrm>
            <a:off x="7809876" y="4662214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 Account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2B699F-BFF3-D8C4-F803-BF234E0BF9B9}"/>
              </a:ext>
            </a:extLst>
          </p:cNvPr>
          <p:cNvSpPr txBox="1"/>
          <p:nvPr/>
        </p:nvSpPr>
        <p:spPr>
          <a:xfrm>
            <a:off x="8917526" y="3799620"/>
            <a:ext cx="104077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Cortex Complete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C79F70-70C8-B47A-746A-D116FD495CB8}"/>
              </a:ext>
            </a:extLst>
          </p:cNvPr>
          <p:cNvSpPr txBox="1"/>
          <p:nvPr/>
        </p:nvSpPr>
        <p:spPr>
          <a:xfrm>
            <a:off x="10918700" y="2894793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2DE9CE-B8E2-0786-7C0F-BB7D17483DFB}"/>
              </a:ext>
            </a:extLst>
          </p:cNvPr>
          <p:cNvCxnSpPr/>
          <p:nvPr/>
        </p:nvCxnSpPr>
        <p:spPr>
          <a:xfrm flipH="1">
            <a:off x="10083452" y="3059668"/>
            <a:ext cx="7265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7E414E-E2B8-3624-8B80-D9DF3E99365A}"/>
              </a:ext>
            </a:extLst>
          </p:cNvPr>
          <p:cNvCxnSpPr>
            <a:cxnSpLocks/>
          </p:cNvCxnSpPr>
          <p:nvPr/>
        </p:nvCxnSpPr>
        <p:spPr>
          <a:xfrm flipH="1">
            <a:off x="3738608" y="2939694"/>
            <a:ext cx="5137498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0A41649-1476-37F8-AE50-C8156863BEFB}"/>
              </a:ext>
            </a:extLst>
          </p:cNvPr>
          <p:cNvSpPr txBox="1"/>
          <p:nvPr/>
        </p:nvSpPr>
        <p:spPr>
          <a:xfrm>
            <a:off x="5049756" y="2701167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 Prompt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9AC691-6C3B-10C4-A14F-9DE550DDF694}"/>
              </a:ext>
            </a:extLst>
          </p:cNvPr>
          <p:cNvCxnSpPr>
            <a:cxnSpLocks/>
          </p:cNvCxnSpPr>
          <p:nvPr/>
        </p:nvCxnSpPr>
        <p:spPr>
          <a:xfrm flipH="1">
            <a:off x="3728298" y="3251408"/>
            <a:ext cx="513749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CCE55C-41B2-4B15-0E14-B5FDDA15B2A2}"/>
              </a:ext>
            </a:extLst>
          </p:cNvPr>
          <p:cNvSpPr txBox="1"/>
          <p:nvPr/>
        </p:nvSpPr>
        <p:spPr>
          <a:xfrm>
            <a:off x="5049756" y="3251408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Context Returned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CB004A-FC8A-CC7D-B786-9690EAC1B26E}"/>
              </a:ext>
            </a:extLst>
          </p:cNvPr>
          <p:cNvSpPr txBox="1"/>
          <p:nvPr/>
        </p:nvSpPr>
        <p:spPr>
          <a:xfrm>
            <a:off x="438411" y="237995"/>
            <a:ext cx="9484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Option #1a</a:t>
            </a:r>
            <a:r>
              <a:rPr lang="en-US" dirty="0"/>
              <a:t>: </a:t>
            </a:r>
            <a:r>
              <a:rPr lang="en-US" dirty="0" err="1"/>
              <a:t>Streamlit</a:t>
            </a:r>
            <a:r>
              <a:rPr lang="en-US" dirty="0"/>
              <a:t> Native App with Documents and Search Service on Provider Account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A38E5E-0D3A-FE0F-D94A-A8FEF9C44486}"/>
              </a:ext>
            </a:extLst>
          </p:cNvPr>
          <p:cNvSpPr txBox="1"/>
          <p:nvPr/>
        </p:nvSpPr>
        <p:spPr>
          <a:xfrm>
            <a:off x="2646999" y="1513921"/>
            <a:ext cx="9140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Publish</a:t>
            </a:r>
          </a:p>
          <a:p>
            <a:pPr algn="ctr"/>
            <a:r>
              <a:rPr lang="en-US" sz="1100" dirty="0"/>
              <a:t>NA and CKE</a:t>
            </a:r>
          </a:p>
          <a:p>
            <a:pPr algn="ctr"/>
            <a:r>
              <a:rPr lang="en-US" sz="1100" dirty="0"/>
              <a:t> Listings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B5D6E2-0200-40FA-9A80-9918352D9583}"/>
              </a:ext>
            </a:extLst>
          </p:cNvPr>
          <p:cNvSpPr txBox="1"/>
          <p:nvPr/>
        </p:nvSpPr>
        <p:spPr>
          <a:xfrm>
            <a:off x="7808683" y="1614046"/>
            <a:ext cx="12602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Discovery/Deploy</a:t>
            </a:r>
          </a:p>
          <a:p>
            <a:pPr algn="ctr"/>
            <a:r>
              <a:rPr lang="en-US" sz="1100" dirty="0"/>
              <a:t> Listings</a:t>
            </a:r>
          </a:p>
        </p:txBody>
      </p:sp>
      <p:sp>
        <p:nvSpPr>
          <p:cNvPr id="36" name="Snip Diagonal Corner Rectangle 35">
            <a:extLst>
              <a:ext uri="{FF2B5EF4-FFF2-40B4-BE49-F238E27FC236}">
                <a16:creationId xmlns:a16="http://schemas.microsoft.com/office/drawing/2014/main" id="{7A068EC7-FD53-2191-FEBE-32EABE434D66}"/>
              </a:ext>
            </a:extLst>
          </p:cNvPr>
          <p:cNvSpPr/>
          <p:nvPr/>
        </p:nvSpPr>
        <p:spPr>
          <a:xfrm>
            <a:off x="2875320" y="5431811"/>
            <a:ext cx="475488" cy="49987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0E1D1F-7DD5-1984-946B-C9722ED9A2F5}"/>
              </a:ext>
            </a:extLst>
          </p:cNvPr>
          <p:cNvCxnSpPr>
            <a:stCxn id="36" idx="3"/>
          </p:cNvCxnSpPr>
          <p:nvPr/>
        </p:nvCxnSpPr>
        <p:spPr>
          <a:xfrm flipV="1">
            <a:off x="3113064" y="4419598"/>
            <a:ext cx="17772" cy="1012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BD870AF-90EB-2C4F-F0A8-0B733E12881C}"/>
              </a:ext>
            </a:extLst>
          </p:cNvPr>
          <p:cNvSpPr txBox="1"/>
          <p:nvPr/>
        </p:nvSpPr>
        <p:spPr>
          <a:xfrm>
            <a:off x="2503900" y="5956671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 Documents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F8030F-E4BA-EFDF-B104-37593253D441}"/>
              </a:ext>
            </a:extLst>
          </p:cNvPr>
          <p:cNvSpPr/>
          <p:nvPr/>
        </p:nvSpPr>
        <p:spPr>
          <a:xfrm>
            <a:off x="2855961" y="3500826"/>
            <a:ext cx="569541" cy="176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A63335-173D-A85B-989A-BD37D5C52F96}"/>
              </a:ext>
            </a:extLst>
          </p:cNvPr>
          <p:cNvSpPr txBox="1"/>
          <p:nvPr/>
        </p:nvSpPr>
        <p:spPr>
          <a:xfrm>
            <a:off x="4444677" y="5136879"/>
            <a:ext cx="42730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Provider owns Docs and Search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Provider build &amp; tests native app (</a:t>
            </a:r>
            <a:r>
              <a:rPr lang="en-US" sz="1200" dirty="0" err="1"/>
              <a:t>streamlit</a:t>
            </a:r>
            <a:r>
              <a:rPr lang="en-US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Provider publishes Native App and CKE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Consumer Discovers and Installs CKE for Search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Consumer Discovers and Installs Native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Consumer runs native app</a:t>
            </a:r>
          </a:p>
        </p:txBody>
      </p:sp>
    </p:spTree>
    <p:extLst>
      <p:ext uri="{BB962C8B-B14F-4D97-AF65-F5344CB8AC3E}">
        <p14:creationId xmlns:p14="http://schemas.microsoft.com/office/powerpoint/2010/main" val="96756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06286-6BE8-72FD-2BB0-EA921AF68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317781-40A3-7FB1-1BE9-8B7D5466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63" y="994728"/>
            <a:ext cx="2700403" cy="7079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CE89C8-CB08-B006-A641-88A974E7C546}"/>
              </a:ext>
            </a:extLst>
          </p:cNvPr>
          <p:cNvSpPr/>
          <p:nvPr/>
        </p:nvSpPr>
        <p:spPr>
          <a:xfrm>
            <a:off x="947057" y="2525486"/>
            <a:ext cx="2884714" cy="1981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49D9C8-51D5-9691-BAC9-A66B956D5661}"/>
              </a:ext>
            </a:extLst>
          </p:cNvPr>
          <p:cNvSpPr/>
          <p:nvPr/>
        </p:nvSpPr>
        <p:spPr>
          <a:xfrm>
            <a:off x="7815943" y="2525486"/>
            <a:ext cx="2884714" cy="1981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E9BD7E1-ECC5-48C4-D895-012883B05C89}"/>
              </a:ext>
            </a:extLst>
          </p:cNvPr>
          <p:cNvSpPr/>
          <p:nvPr/>
        </p:nvSpPr>
        <p:spPr>
          <a:xfrm>
            <a:off x="2902236" y="3744683"/>
            <a:ext cx="457200" cy="430162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5450B-8384-5BA0-9441-DADC819E0699}"/>
              </a:ext>
            </a:extLst>
          </p:cNvPr>
          <p:cNvSpPr txBox="1"/>
          <p:nvPr/>
        </p:nvSpPr>
        <p:spPr>
          <a:xfrm>
            <a:off x="2530351" y="4157988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Document Stage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3A1A9-0BFE-065E-722F-2BACAE065E26}"/>
              </a:ext>
            </a:extLst>
          </p:cNvPr>
          <p:cNvSpPr txBox="1"/>
          <p:nvPr/>
        </p:nvSpPr>
        <p:spPr>
          <a:xfrm>
            <a:off x="2646999" y="2690336"/>
            <a:ext cx="104077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Cortex Search</a:t>
            </a:r>
          </a:p>
          <a:p>
            <a:pPr algn="ctr"/>
            <a:r>
              <a:rPr lang="en-US" sz="1400" dirty="0"/>
              <a:t>Service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FE2F1B-B3E5-8706-976B-D0E503F7B643}"/>
              </a:ext>
            </a:extLst>
          </p:cNvPr>
          <p:cNvCxnSpPr>
            <a:cxnSpLocks/>
          </p:cNvCxnSpPr>
          <p:nvPr/>
        </p:nvCxnSpPr>
        <p:spPr>
          <a:xfrm flipH="1" flipV="1">
            <a:off x="3130835" y="3450555"/>
            <a:ext cx="1" cy="272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4DB780-BBFF-4AD2-2196-BB49AF646400}"/>
              </a:ext>
            </a:extLst>
          </p:cNvPr>
          <p:cNvCxnSpPr>
            <a:cxnSpLocks/>
          </p:cNvCxnSpPr>
          <p:nvPr/>
        </p:nvCxnSpPr>
        <p:spPr>
          <a:xfrm>
            <a:off x="7202466" y="1702683"/>
            <a:ext cx="2055834" cy="1095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471C4C-C7D3-BA2C-3808-F4D6AB7431B3}"/>
              </a:ext>
            </a:extLst>
          </p:cNvPr>
          <p:cNvSpPr txBox="1"/>
          <p:nvPr/>
        </p:nvSpPr>
        <p:spPr>
          <a:xfrm>
            <a:off x="8917526" y="2905780"/>
            <a:ext cx="116592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Snowflake</a:t>
            </a:r>
          </a:p>
          <a:p>
            <a:pPr algn="ctr"/>
            <a:r>
              <a:rPr lang="en-US" sz="1400" dirty="0"/>
              <a:t>Intelligence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482F0-93AA-0140-0655-C4880B37CABA}"/>
              </a:ext>
            </a:extLst>
          </p:cNvPr>
          <p:cNvSpPr txBox="1"/>
          <p:nvPr/>
        </p:nvSpPr>
        <p:spPr>
          <a:xfrm>
            <a:off x="926795" y="4662214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 Account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320340-32A2-1068-3CF4-86EDB1726887}"/>
              </a:ext>
            </a:extLst>
          </p:cNvPr>
          <p:cNvSpPr txBox="1"/>
          <p:nvPr/>
        </p:nvSpPr>
        <p:spPr>
          <a:xfrm>
            <a:off x="7809876" y="4662214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 Account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E5110-FF9F-3EE0-F3A3-B6B04B25772B}"/>
              </a:ext>
            </a:extLst>
          </p:cNvPr>
          <p:cNvSpPr txBox="1"/>
          <p:nvPr/>
        </p:nvSpPr>
        <p:spPr>
          <a:xfrm>
            <a:off x="8917526" y="3799620"/>
            <a:ext cx="104077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Cortex Complete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B61DEF-4C27-FFEC-9312-561BFFA4D800}"/>
              </a:ext>
            </a:extLst>
          </p:cNvPr>
          <p:cNvSpPr txBox="1"/>
          <p:nvPr/>
        </p:nvSpPr>
        <p:spPr>
          <a:xfrm>
            <a:off x="10918700" y="2894793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8B4E17-0700-679F-9F0E-1E75F333878F}"/>
              </a:ext>
            </a:extLst>
          </p:cNvPr>
          <p:cNvCxnSpPr/>
          <p:nvPr/>
        </p:nvCxnSpPr>
        <p:spPr>
          <a:xfrm flipH="1">
            <a:off x="10083452" y="3059668"/>
            <a:ext cx="7265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ACCA1F-E6C3-591D-75C0-13BAECC2F57B}"/>
              </a:ext>
            </a:extLst>
          </p:cNvPr>
          <p:cNvCxnSpPr>
            <a:cxnSpLocks/>
          </p:cNvCxnSpPr>
          <p:nvPr/>
        </p:nvCxnSpPr>
        <p:spPr>
          <a:xfrm flipH="1">
            <a:off x="3738608" y="2939694"/>
            <a:ext cx="5137498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59E5FE7-FE6A-2A0D-E6C2-EB5C03C91368}"/>
              </a:ext>
            </a:extLst>
          </p:cNvPr>
          <p:cNvSpPr txBox="1"/>
          <p:nvPr/>
        </p:nvSpPr>
        <p:spPr>
          <a:xfrm>
            <a:off x="5049756" y="2701167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User Prompt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8DF5C1-0343-E77F-798A-62EF90A3B3DA}"/>
              </a:ext>
            </a:extLst>
          </p:cNvPr>
          <p:cNvCxnSpPr>
            <a:cxnSpLocks/>
          </p:cNvCxnSpPr>
          <p:nvPr/>
        </p:nvCxnSpPr>
        <p:spPr>
          <a:xfrm flipH="1">
            <a:off x="3728298" y="3251408"/>
            <a:ext cx="5137498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4E64BEB-D7DB-C9C1-06CD-3A8789607B06}"/>
              </a:ext>
            </a:extLst>
          </p:cNvPr>
          <p:cNvSpPr txBox="1"/>
          <p:nvPr/>
        </p:nvSpPr>
        <p:spPr>
          <a:xfrm>
            <a:off x="5049756" y="3251408"/>
            <a:ext cx="1253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Context Returned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0D42EC-4E17-1507-F1F8-94F6E7FDE14D}"/>
              </a:ext>
            </a:extLst>
          </p:cNvPr>
          <p:cNvSpPr txBox="1"/>
          <p:nvPr/>
        </p:nvSpPr>
        <p:spPr>
          <a:xfrm>
            <a:off x="438411" y="237995"/>
            <a:ext cx="10330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Option #1b</a:t>
            </a:r>
            <a:r>
              <a:rPr lang="en-US" dirty="0"/>
              <a:t>: Snowflake Intelligence/Agent with Documents and Search Service on Provider Account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73311-F6A0-A660-A8B9-61E79334A778}"/>
              </a:ext>
            </a:extLst>
          </p:cNvPr>
          <p:cNvSpPr txBox="1"/>
          <p:nvPr/>
        </p:nvSpPr>
        <p:spPr>
          <a:xfrm>
            <a:off x="3059706" y="1613399"/>
            <a:ext cx="1149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Publish </a:t>
            </a:r>
          </a:p>
          <a:p>
            <a:pPr algn="ctr"/>
            <a:r>
              <a:rPr lang="en-US" sz="1100" dirty="0"/>
              <a:t>CKE Listing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F67881-FD96-881B-020D-741A35FAD170}"/>
              </a:ext>
            </a:extLst>
          </p:cNvPr>
          <p:cNvCxnSpPr>
            <a:cxnSpLocks/>
          </p:cNvCxnSpPr>
          <p:nvPr/>
        </p:nvCxnSpPr>
        <p:spPr>
          <a:xfrm flipV="1">
            <a:off x="3154843" y="1702683"/>
            <a:ext cx="1442209" cy="987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B8D9DA-1EF6-A828-E71B-E1D3ACCA98D2}"/>
              </a:ext>
            </a:extLst>
          </p:cNvPr>
          <p:cNvSpPr txBox="1"/>
          <p:nvPr/>
        </p:nvSpPr>
        <p:spPr>
          <a:xfrm>
            <a:off x="7632305" y="1658827"/>
            <a:ext cx="11961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Discover/Deploy</a:t>
            </a:r>
          </a:p>
          <a:p>
            <a:pPr algn="ctr"/>
            <a:r>
              <a:rPr lang="en-US" sz="1100" dirty="0"/>
              <a:t>CKE Listing</a:t>
            </a:r>
          </a:p>
        </p:txBody>
      </p:sp>
      <p:sp>
        <p:nvSpPr>
          <p:cNvPr id="25" name="Snip Diagonal Corner Rectangle 24">
            <a:extLst>
              <a:ext uri="{FF2B5EF4-FFF2-40B4-BE49-F238E27FC236}">
                <a16:creationId xmlns:a16="http://schemas.microsoft.com/office/drawing/2014/main" id="{23F8808A-1AC6-EC49-6D2B-A09226C9BB7D}"/>
              </a:ext>
            </a:extLst>
          </p:cNvPr>
          <p:cNvSpPr/>
          <p:nvPr/>
        </p:nvSpPr>
        <p:spPr>
          <a:xfrm>
            <a:off x="2875320" y="5431811"/>
            <a:ext cx="475488" cy="49987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EA69A-F97D-7361-3C0A-9DB5956F34D0}"/>
              </a:ext>
            </a:extLst>
          </p:cNvPr>
          <p:cNvCxnSpPr>
            <a:stCxn id="25" idx="3"/>
            <a:endCxn id="8" idx="2"/>
          </p:cNvCxnSpPr>
          <p:nvPr/>
        </p:nvCxnSpPr>
        <p:spPr>
          <a:xfrm flipV="1">
            <a:off x="3113064" y="4419598"/>
            <a:ext cx="17772" cy="1012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019325-9DC7-4FF4-7585-DAC6A871F75E}"/>
              </a:ext>
            </a:extLst>
          </p:cNvPr>
          <p:cNvSpPr txBox="1"/>
          <p:nvPr/>
        </p:nvSpPr>
        <p:spPr>
          <a:xfrm>
            <a:off x="2503900" y="5956671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 Documents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794E14-C370-5239-AEF1-8AA665E51C1D}"/>
              </a:ext>
            </a:extLst>
          </p:cNvPr>
          <p:cNvSpPr/>
          <p:nvPr/>
        </p:nvSpPr>
        <p:spPr>
          <a:xfrm>
            <a:off x="2857880" y="3503286"/>
            <a:ext cx="569541" cy="176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C0E657-53B3-E49F-5F3A-E04BB4952DF5}"/>
              </a:ext>
            </a:extLst>
          </p:cNvPr>
          <p:cNvSpPr txBox="1"/>
          <p:nvPr/>
        </p:nvSpPr>
        <p:spPr>
          <a:xfrm>
            <a:off x="4444677" y="5103674"/>
            <a:ext cx="5465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Provider owns Docs and Search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Consumer runs script to setup RAG pipeline to search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Provider publishes CKE listing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 CKE to publish access to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Consumer Discovers and Installs CKE for Search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Consumer configures Snowflake Intelligence/Agent to provide access to search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Consumer access search service through Snowflake Intelligence</a:t>
            </a:r>
          </a:p>
        </p:txBody>
      </p:sp>
    </p:spTree>
    <p:extLst>
      <p:ext uri="{BB962C8B-B14F-4D97-AF65-F5344CB8AC3E}">
        <p14:creationId xmlns:p14="http://schemas.microsoft.com/office/powerpoint/2010/main" val="421006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BA96B-A0B8-C749-E611-B526C514F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B2675D-38D5-C2F4-D6DE-2A74C6C8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63" y="994728"/>
            <a:ext cx="2700403" cy="7079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7D2E23-2198-C981-5C47-4C062540F85C}"/>
              </a:ext>
            </a:extLst>
          </p:cNvPr>
          <p:cNvSpPr/>
          <p:nvPr/>
        </p:nvSpPr>
        <p:spPr>
          <a:xfrm>
            <a:off x="947057" y="2525486"/>
            <a:ext cx="2884714" cy="1981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FB8A92-B173-EA94-3D09-498F4C4B12E7}"/>
              </a:ext>
            </a:extLst>
          </p:cNvPr>
          <p:cNvSpPr/>
          <p:nvPr/>
        </p:nvSpPr>
        <p:spPr>
          <a:xfrm>
            <a:off x="6313118" y="2525486"/>
            <a:ext cx="4387539" cy="1981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D6CD9C28-2A2F-1EB0-C152-0102ECF453ED}"/>
              </a:ext>
            </a:extLst>
          </p:cNvPr>
          <p:cNvSpPr/>
          <p:nvPr/>
        </p:nvSpPr>
        <p:spPr>
          <a:xfrm>
            <a:off x="7043527" y="3794786"/>
            <a:ext cx="457200" cy="430162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EEAF5-5DF2-6496-BE1F-3CA2170E22EF}"/>
              </a:ext>
            </a:extLst>
          </p:cNvPr>
          <p:cNvSpPr txBox="1"/>
          <p:nvPr/>
        </p:nvSpPr>
        <p:spPr>
          <a:xfrm>
            <a:off x="6671642" y="4208091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Document Stage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37F63-F9C2-C6E5-7AE0-CA8D2307BBB0}"/>
              </a:ext>
            </a:extLst>
          </p:cNvPr>
          <p:cNvSpPr txBox="1"/>
          <p:nvPr/>
        </p:nvSpPr>
        <p:spPr>
          <a:xfrm>
            <a:off x="6788290" y="2740439"/>
            <a:ext cx="104077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Cortex Search</a:t>
            </a:r>
          </a:p>
          <a:p>
            <a:pPr algn="ctr"/>
            <a:r>
              <a:rPr lang="en-US" sz="1400" dirty="0"/>
              <a:t>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37338-533E-55DF-9B56-1230979C50EB}"/>
              </a:ext>
            </a:extLst>
          </p:cNvPr>
          <p:cNvSpPr txBox="1"/>
          <p:nvPr/>
        </p:nvSpPr>
        <p:spPr>
          <a:xfrm>
            <a:off x="1114238" y="2798058"/>
            <a:ext cx="104077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r>
              <a:rPr lang="en-US" sz="1400" dirty="0"/>
              <a:t>Package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7089B8-8C79-B607-7151-648D1E6CE630}"/>
              </a:ext>
            </a:extLst>
          </p:cNvPr>
          <p:cNvSpPr txBox="1"/>
          <p:nvPr/>
        </p:nvSpPr>
        <p:spPr>
          <a:xfrm>
            <a:off x="1047461" y="3593850"/>
            <a:ext cx="1338943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Streamlit</a:t>
            </a:r>
            <a:r>
              <a:rPr lang="en-US" sz="1400" dirty="0"/>
              <a:t> code</a:t>
            </a:r>
          </a:p>
          <a:p>
            <a:r>
              <a:rPr lang="en-US" sz="1400" dirty="0"/>
              <a:t>Manifest</a:t>
            </a:r>
          </a:p>
          <a:p>
            <a:r>
              <a:rPr lang="en-US" sz="1400" dirty="0"/>
              <a:t>Setup script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5C7D81-A3F7-17C2-2EA2-7A5B23D9D845}"/>
              </a:ext>
            </a:extLst>
          </p:cNvPr>
          <p:cNvCxnSpPr>
            <a:cxnSpLocks/>
          </p:cNvCxnSpPr>
          <p:nvPr/>
        </p:nvCxnSpPr>
        <p:spPr>
          <a:xfrm flipH="1" flipV="1">
            <a:off x="1704804" y="3321278"/>
            <a:ext cx="1" cy="272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F22F-1E5B-BF93-ACF7-AF1CBBC3D611}"/>
              </a:ext>
            </a:extLst>
          </p:cNvPr>
          <p:cNvCxnSpPr>
            <a:cxnSpLocks/>
          </p:cNvCxnSpPr>
          <p:nvPr/>
        </p:nvCxnSpPr>
        <p:spPr>
          <a:xfrm flipH="1" flipV="1">
            <a:off x="7272126" y="3500658"/>
            <a:ext cx="1" cy="272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8A81BB-4C6B-CC82-2808-B0D82F9898B6}"/>
              </a:ext>
            </a:extLst>
          </p:cNvPr>
          <p:cNvCxnSpPr/>
          <p:nvPr/>
        </p:nvCxnSpPr>
        <p:spPr>
          <a:xfrm flipV="1">
            <a:off x="1716932" y="1702683"/>
            <a:ext cx="2865954" cy="1095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B99AF8-6B00-3679-34D3-6C619A520F5D}"/>
              </a:ext>
            </a:extLst>
          </p:cNvPr>
          <p:cNvCxnSpPr>
            <a:cxnSpLocks/>
          </p:cNvCxnSpPr>
          <p:nvPr/>
        </p:nvCxnSpPr>
        <p:spPr>
          <a:xfrm>
            <a:off x="7202466" y="1702683"/>
            <a:ext cx="2356834" cy="1092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BA7BA8-EC26-00E9-845A-385DEBFB16F7}"/>
              </a:ext>
            </a:extLst>
          </p:cNvPr>
          <p:cNvSpPr txBox="1"/>
          <p:nvPr/>
        </p:nvSpPr>
        <p:spPr>
          <a:xfrm>
            <a:off x="9453758" y="2879373"/>
            <a:ext cx="104077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Streamlit</a:t>
            </a:r>
            <a:endParaRPr lang="en-US" sz="1400" dirty="0"/>
          </a:p>
          <a:p>
            <a:pPr algn="ctr"/>
            <a:r>
              <a:rPr lang="en-US" sz="1400" dirty="0"/>
              <a:t>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8CFD49-3790-6CB7-D91D-49A3D429D477}"/>
              </a:ext>
            </a:extLst>
          </p:cNvPr>
          <p:cNvSpPr txBox="1"/>
          <p:nvPr/>
        </p:nvSpPr>
        <p:spPr>
          <a:xfrm>
            <a:off x="926795" y="4662214"/>
            <a:ext cx="18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 Account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452167-DC6D-CDA6-987A-CAE6C8F0DB0F}"/>
              </a:ext>
            </a:extLst>
          </p:cNvPr>
          <p:cNvSpPr txBox="1"/>
          <p:nvPr/>
        </p:nvSpPr>
        <p:spPr>
          <a:xfrm>
            <a:off x="7809876" y="4662214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 Account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8311B4-FC2C-92B9-BAD1-8BF2D91656BC}"/>
              </a:ext>
            </a:extLst>
          </p:cNvPr>
          <p:cNvSpPr txBox="1"/>
          <p:nvPr/>
        </p:nvSpPr>
        <p:spPr>
          <a:xfrm>
            <a:off x="9453758" y="3773213"/>
            <a:ext cx="104077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Cortex Complete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6C3CEA-2525-A4E2-30B2-AED76DD4E988}"/>
              </a:ext>
            </a:extLst>
          </p:cNvPr>
          <p:cNvSpPr txBox="1"/>
          <p:nvPr/>
        </p:nvSpPr>
        <p:spPr>
          <a:xfrm>
            <a:off x="11353681" y="2905780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231251-4153-8362-EF4F-810CE4707595}"/>
              </a:ext>
            </a:extLst>
          </p:cNvPr>
          <p:cNvCxnSpPr/>
          <p:nvPr/>
        </p:nvCxnSpPr>
        <p:spPr>
          <a:xfrm flipH="1">
            <a:off x="10518433" y="3070655"/>
            <a:ext cx="7265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649A50-3B67-C70D-3A16-11633A0522DA}"/>
              </a:ext>
            </a:extLst>
          </p:cNvPr>
          <p:cNvCxnSpPr>
            <a:cxnSpLocks/>
          </p:cNvCxnSpPr>
          <p:nvPr/>
        </p:nvCxnSpPr>
        <p:spPr>
          <a:xfrm flipH="1">
            <a:off x="7829068" y="3006634"/>
            <a:ext cx="1592004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DE6748-642F-A60B-F9F2-0412DC8CE7A2}"/>
              </a:ext>
            </a:extLst>
          </p:cNvPr>
          <p:cNvSpPr txBox="1"/>
          <p:nvPr/>
        </p:nvSpPr>
        <p:spPr>
          <a:xfrm>
            <a:off x="8090812" y="2795129"/>
            <a:ext cx="949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 Prompt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86F1A6-5D8F-3103-24E9-EA68D7BC982A}"/>
              </a:ext>
            </a:extLst>
          </p:cNvPr>
          <p:cNvCxnSpPr>
            <a:cxnSpLocks/>
          </p:cNvCxnSpPr>
          <p:nvPr/>
        </p:nvCxnSpPr>
        <p:spPr>
          <a:xfrm flipH="1">
            <a:off x="7829068" y="3318348"/>
            <a:ext cx="1685693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75B37C-A302-470C-7F6A-B9EDBDD561B1}"/>
              </a:ext>
            </a:extLst>
          </p:cNvPr>
          <p:cNvSpPr txBox="1"/>
          <p:nvPr/>
        </p:nvSpPr>
        <p:spPr>
          <a:xfrm>
            <a:off x="7938526" y="3268244"/>
            <a:ext cx="1253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Context Returned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14C50F-D9F4-9409-9D8D-BC6A2FEE852A}"/>
              </a:ext>
            </a:extLst>
          </p:cNvPr>
          <p:cNvSpPr txBox="1"/>
          <p:nvPr/>
        </p:nvSpPr>
        <p:spPr>
          <a:xfrm>
            <a:off x="438411" y="237995"/>
            <a:ext cx="9688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Option #2a</a:t>
            </a:r>
            <a:r>
              <a:rPr lang="en-US" dirty="0"/>
              <a:t>: </a:t>
            </a:r>
            <a:r>
              <a:rPr lang="en-US" dirty="0" err="1"/>
              <a:t>Streamlit</a:t>
            </a:r>
            <a:r>
              <a:rPr lang="en-US" dirty="0"/>
              <a:t> Native App with Documents and Search Service on Consumer Account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073B83-BFC8-787D-B440-BCDAEB423FB6}"/>
              </a:ext>
            </a:extLst>
          </p:cNvPr>
          <p:cNvSpPr txBox="1"/>
          <p:nvPr/>
        </p:nvSpPr>
        <p:spPr>
          <a:xfrm>
            <a:off x="3154843" y="1613399"/>
            <a:ext cx="641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Publish</a:t>
            </a:r>
          </a:p>
          <a:p>
            <a:r>
              <a:rPr lang="en-US" sz="1100" dirty="0"/>
              <a:t> Listing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45E130-B222-6570-806E-F9A49242C9FB}"/>
              </a:ext>
            </a:extLst>
          </p:cNvPr>
          <p:cNvSpPr txBox="1"/>
          <p:nvPr/>
        </p:nvSpPr>
        <p:spPr>
          <a:xfrm>
            <a:off x="7808683" y="1614046"/>
            <a:ext cx="12602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Discovery/Deploy</a:t>
            </a:r>
          </a:p>
          <a:p>
            <a:pPr algn="ctr"/>
            <a:r>
              <a:rPr lang="en-US" sz="1100" dirty="0"/>
              <a:t> Listing</a:t>
            </a:r>
          </a:p>
        </p:txBody>
      </p:sp>
      <p:sp>
        <p:nvSpPr>
          <p:cNvPr id="28" name="Snip Diagonal Corner Rectangle 27">
            <a:extLst>
              <a:ext uri="{FF2B5EF4-FFF2-40B4-BE49-F238E27FC236}">
                <a16:creationId xmlns:a16="http://schemas.microsoft.com/office/drawing/2014/main" id="{7B8D57C4-9B8C-DA28-6E1F-AEE070B1652E}"/>
              </a:ext>
            </a:extLst>
          </p:cNvPr>
          <p:cNvSpPr/>
          <p:nvPr/>
        </p:nvSpPr>
        <p:spPr>
          <a:xfrm>
            <a:off x="7025239" y="5407681"/>
            <a:ext cx="475488" cy="49987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9861FC-6A01-AF3C-3D64-83EB4735C8AC}"/>
              </a:ext>
            </a:extLst>
          </p:cNvPr>
          <p:cNvCxnSpPr>
            <a:stCxn id="28" idx="3"/>
          </p:cNvCxnSpPr>
          <p:nvPr/>
        </p:nvCxnSpPr>
        <p:spPr>
          <a:xfrm flipV="1">
            <a:off x="7262983" y="4395468"/>
            <a:ext cx="17772" cy="1012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6794A2D-D72E-1EB1-6740-44B6C990D92A}"/>
              </a:ext>
            </a:extLst>
          </p:cNvPr>
          <p:cNvSpPr txBox="1"/>
          <p:nvPr/>
        </p:nvSpPr>
        <p:spPr>
          <a:xfrm>
            <a:off x="6653819" y="5932541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 Documents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C6AC2E-D26C-D981-ED53-97723201BAA4}"/>
              </a:ext>
            </a:extLst>
          </p:cNvPr>
          <p:cNvSpPr/>
          <p:nvPr/>
        </p:nvSpPr>
        <p:spPr>
          <a:xfrm>
            <a:off x="6987355" y="3539001"/>
            <a:ext cx="569541" cy="176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F12545-AE07-E78C-809E-B32C826649E7}"/>
              </a:ext>
            </a:extLst>
          </p:cNvPr>
          <p:cNvSpPr txBox="1"/>
          <p:nvPr/>
        </p:nvSpPr>
        <p:spPr>
          <a:xfrm>
            <a:off x="2277221" y="5055378"/>
            <a:ext cx="4273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Consumer owns Docs and Search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Provider builds/tests Native App (</a:t>
            </a:r>
            <a:r>
              <a:rPr lang="en-US" sz="1200" dirty="0" err="1"/>
              <a:t>streamlit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Provider publishes listing with Native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Consumer runs script to setup RAG pipeline to search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Consumer Discovers and Installs Native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Consumer runs native app to access search service</a:t>
            </a:r>
          </a:p>
        </p:txBody>
      </p:sp>
    </p:spTree>
    <p:extLst>
      <p:ext uri="{BB962C8B-B14F-4D97-AF65-F5344CB8AC3E}">
        <p14:creationId xmlns:p14="http://schemas.microsoft.com/office/powerpoint/2010/main" val="83139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4DA53-E10D-986E-0F02-F97410F40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30148C-EF84-70D2-8BB4-0D68E1FDC4A3}"/>
              </a:ext>
            </a:extLst>
          </p:cNvPr>
          <p:cNvSpPr/>
          <p:nvPr/>
        </p:nvSpPr>
        <p:spPr>
          <a:xfrm>
            <a:off x="947057" y="2525486"/>
            <a:ext cx="2884714" cy="1981200"/>
          </a:xfrm>
          <a:prstGeom prst="rect">
            <a:avLst/>
          </a:prstGeom>
          <a:pattFill prst="wdDnDiag">
            <a:fgClr>
              <a:srgbClr val="00B0F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4A412-B21A-DBCE-9BEB-32BDBF00805E}"/>
              </a:ext>
            </a:extLst>
          </p:cNvPr>
          <p:cNvSpPr/>
          <p:nvPr/>
        </p:nvSpPr>
        <p:spPr>
          <a:xfrm>
            <a:off x="6313118" y="2525486"/>
            <a:ext cx="4387539" cy="1981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7A10683B-734C-E551-D899-9971F4EF92DB}"/>
              </a:ext>
            </a:extLst>
          </p:cNvPr>
          <p:cNvSpPr/>
          <p:nvPr/>
        </p:nvSpPr>
        <p:spPr>
          <a:xfrm>
            <a:off x="7043527" y="3794786"/>
            <a:ext cx="457200" cy="430162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FB606-257E-90F7-E483-9DC72FEAF9D6}"/>
              </a:ext>
            </a:extLst>
          </p:cNvPr>
          <p:cNvSpPr txBox="1"/>
          <p:nvPr/>
        </p:nvSpPr>
        <p:spPr>
          <a:xfrm>
            <a:off x="6671642" y="4208091"/>
            <a:ext cx="1200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Document Stage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E0DE6-BF19-A22B-7BA0-9CD8D5584524}"/>
              </a:ext>
            </a:extLst>
          </p:cNvPr>
          <p:cNvSpPr txBox="1"/>
          <p:nvPr/>
        </p:nvSpPr>
        <p:spPr>
          <a:xfrm>
            <a:off x="6788290" y="2740439"/>
            <a:ext cx="104077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Cortex Search</a:t>
            </a:r>
          </a:p>
          <a:p>
            <a:pPr algn="ctr"/>
            <a:r>
              <a:rPr lang="en-US" sz="1400" dirty="0"/>
              <a:t>Service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06B9FF-9AC1-5C88-C73D-F5B2265CDF0E}"/>
              </a:ext>
            </a:extLst>
          </p:cNvPr>
          <p:cNvCxnSpPr>
            <a:cxnSpLocks/>
          </p:cNvCxnSpPr>
          <p:nvPr/>
        </p:nvCxnSpPr>
        <p:spPr>
          <a:xfrm flipH="1" flipV="1">
            <a:off x="7272126" y="3500658"/>
            <a:ext cx="1" cy="272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226BD1-D1F5-BB07-F463-118BE9C5ADBD}"/>
              </a:ext>
            </a:extLst>
          </p:cNvPr>
          <p:cNvSpPr txBox="1"/>
          <p:nvPr/>
        </p:nvSpPr>
        <p:spPr>
          <a:xfrm>
            <a:off x="926795" y="4662214"/>
            <a:ext cx="293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 Account (not used)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C77D2-8E94-345C-78D2-1C11463D69DC}"/>
              </a:ext>
            </a:extLst>
          </p:cNvPr>
          <p:cNvSpPr txBox="1"/>
          <p:nvPr/>
        </p:nvSpPr>
        <p:spPr>
          <a:xfrm>
            <a:off x="7809876" y="4662214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 Account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1B3DB3-C552-E085-CBCC-5BA8C6338E50}"/>
              </a:ext>
            </a:extLst>
          </p:cNvPr>
          <p:cNvSpPr txBox="1"/>
          <p:nvPr/>
        </p:nvSpPr>
        <p:spPr>
          <a:xfrm>
            <a:off x="9453758" y="3773213"/>
            <a:ext cx="104077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Cortex Complete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9B1035-00F0-13C1-D55C-21C041B53629}"/>
              </a:ext>
            </a:extLst>
          </p:cNvPr>
          <p:cNvSpPr txBox="1"/>
          <p:nvPr/>
        </p:nvSpPr>
        <p:spPr>
          <a:xfrm>
            <a:off x="11353681" y="2905780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03DF20-03AD-EB8F-EFB3-223E461EAE10}"/>
              </a:ext>
            </a:extLst>
          </p:cNvPr>
          <p:cNvCxnSpPr/>
          <p:nvPr/>
        </p:nvCxnSpPr>
        <p:spPr>
          <a:xfrm flipH="1">
            <a:off x="10518433" y="3070655"/>
            <a:ext cx="7265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ECDCCB-53E9-E4A6-6A48-4E71886DE42C}"/>
              </a:ext>
            </a:extLst>
          </p:cNvPr>
          <p:cNvCxnSpPr>
            <a:cxnSpLocks/>
          </p:cNvCxnSpPr>
          <p:nvPr/>
        </p:nvCxnSpPr>
        <p:spPr>
          <a:xfrm flipH="1">
            <a:off x="7829068" y="3006634"/>
            <a:ext cx="1592004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AECFF8-F826-BA1F-8C45-AAF080ECD373}"/>
              </a:ext>
            </a:extLst>
          </p:cNvPr>
          <p:cNvSpPr txBox="1"/>
          <p:nvPr/>
        </p:nvSpPr>
        <p:spPr>
          <a:xfrm>
            <a:off x="8090812" y="2795129"/>
            <a:ext cx="949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 Prompt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55A5DC-6F46-D358-87DB-E693926A1B7D}"/>
              </a:ext>
            </a:extLst>
          </p:cNvPr>
          <p:cNvCxnSpPr>
            <a:cxnSpLocks/>
          </p:cNvCxnSpPr>
          <p:nvPr/>
        </p:nvCxnSpPr>
        <p:spPr>
          <a:xfrm flipH="1">
            <a:off x="7829068" y="3318348"/>
            <a:ext cx="1592004" cy="0"/>
          </a:xfrm>
          <a:prstGeom prst="line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517CF8-A5FD-CDD0-7D4A-1B82CC54DED4}"/>
              </a:ext>
            </a:extLst>
          </p:cNvPr>
          <p:cNvSpPr txBox="1"/>
          <p:nvPr/>
        </p:nvSpPr>
        <p:spPr>
          <a:xfrm>
            <a:off x="7938526" y="3268244"/>
            <a:ext cx="12538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Context Returned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FB4EE7-29CF-B101-C5D6-D7C8F52F4110}"/>
              </a:ext>
            </a:extLst>
          </p:cNvPr>
          <p:cNvSpPr txBox="1"/>
          <p:nvPr/>
        </p:nvSpPr>
        <p:spPr>
          <a:xfrm>
            <a:off x="438411" y="237995"/>
            <a:ext cx="106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Option #2b</a:t>
            </a:r>
            <a:r>
              <a:rPr lang="en-US" dirty="0"/>
              <a:t>: Snowflake Intelligence/Agent with Documents and Search Service on Consumer Account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A23FE0-D7C6-91B9-F6C8-2BF4ECB41BD1}"/>
              </a:ext>
            </a:extLst>
          </p:cNvPr>
          <p:cNvSpPr txBox="1"/>
          <p:nvPr/>
        </p:nvSpPr>
        <p:spPr>
          <a:xfrm>
            <a:off x="9431057" y="2883766"/>
            <a:ext cx="116592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Snowflake</a:t>
            </a:r>
          </a:p>
          <a:p>
            <a:pPr algn="ctr"/>
            <a:r>
              <a:rPr lang="en-US" sz="1400" dirty="0"/>
              <a:t>Intelligence</a:t>
            </a:r>
          </a:p>
        </p:txBody>
      </p:sp>
      <p:sp>
        <p:nvSpPr>
          <p:cNvPr id="12" name="Snip Diagonal Corner Rectangle 11">
            <a:extLst>
              <a:ext uri="{FF2B5EF4-FFF2-40B4-BE49-F238E27FC236}">
                <a16:creationId xmlns:a16="http://schemas.microsoft.com/office/drawing/2014/main" id="{22C41BB1-7DBF-2137-30BF-4829CAE665B6}"/>
              </a:ext>
            </a:extLst>
          </p:cNvPr>
          <p:cNvSpPr/>
          <p:nvPr/>
        </p:nvSpPr>
        <p:spPr>
          <a:xfrm>
            <a:off x="7034382" y="5396428"/>
            <a:ext cx="475488" cy="499872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B3688B-EF24-4228-27A3-F615F354F782}"/>
              </a:ext>
            </a:extLst>
          </p:cNvPr>
          <p:cNvCxnSpPr>
            <a:stCxn id="12" idx="3"/>
          </p:cNvCxnSpPr>
          <p:nvPr/>
        </p:nvCxnSpPr>
        <p:spPr>
          <a:xfrm flipV="1">
            <a:off x="7272126" y="4384215"/>
            <a:ext cx="17772" cy="1012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28A2B0-124E-57CE-52B9-3DC7B2079CB4}"/>
              </a:ext>
            </a:extLst>
          </p:cNvPr>
          <p:cNvSpPr txBox="1"/>
          <p:nvPr/>
        </p:nvSpPr>
        <p:spPr>
          <a:xfrm>
            <a:off x="6662962" y="5921288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 Documents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64C94D-A6BA-C7D8-5688-40D5A989A910}"/>
              </a:ext>
            </a:extLst>
          </p:cNvPr>
          <p:cNvSpPr/>
          <p:nvPr/>
        </p:nvSpPr>
        <p:spPr>
          <a:xfrm>
            <a:off x="6987355" y="3539001"/>
            <a:ext cx="569541" cy="176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RAG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DA9721-205B-E0F6-6FED-8F7E1E4512D6}"/>
              </a:ext>
            </a:extLst>
          </p:cNvPr>
          <p:cNvSpPr txBox="1"/>
          <p:nvPr/>
        </p:nvSpPr>
        <p:spPr>
          <a:xfrm>
            <a:off x="1807162" y="5103674"/>
            <a:ext cx="4273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Consumer  owns Docs and Search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Provider publishes CKE listing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Consumer runs script to setup RAG pipeline to search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Consumer configures Snowflake Intelligence/Agent to provide access to search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Consumer access search service through Snowflake Intelligence</a:t>
            </a:r>
          </a:p>
        </p:txBody>
      </p:sp>
    </p:spTree>
    <p:extLst>
      <p:ext uri="{BB962C8B-B14F-4D97-AF65-F5344CB8AC3E}">
        <p14:creationId xmlns:p14="http://schemas.microsoft.com/office/powerpoint/2010/main" val="277706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737</Words>
  <Application>Microsoft Macintosh PowerPoint</Application>
  <PresentationFormat>Widescreen</PresentationFormat>
  <Paragraphs>162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Asking Questions of your documents:   Exploring the deployment options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Manfredi</dc:creator>
  <cp:lastModifiedBy>Tom Manfredi</cp:lastModifiedBy>
  <cp:revision>5</cp:revision>
  <dcterms:created xsi:type="dcterms:W3CDTF">2025-08-30T13:20:20Z</dcterms:created>
  <dcterms:modified xsi:type="dcterms:W3CDTF">2025-08-31T18:11:57Z</dcterms:modified>
</cp:coreProperties>
</file>