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6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hyperlink" Target="https://github.com/sfdistefano/ART-model-verification/blob/master/Code/cLHS_GowersExample.r" TargetMode="External"/><Relationship Id="rId5" Type="http://schemas.openxmlformats.org/officeDocument/2006/relationships/hyperlink" Target="https://github.com/sfdistefano" TargetMode="External"/><Relationship Id="rId10" Type="http://schemas.openxmlformats.org/officeDocument/2006/relationships/image" Target="../media/image7.png"/><Relationship Id="rId4" Type="http://schemas.openxmlformats.org/officeDocument/2006/relationships/hyperlink" Target="https://www.microsoft.com/en-us/welcomeie11/welcomeie11" TargetMode="External"/><Relationship Id="rId9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1" name="Group"/>
          <p:cNvGrpSpPr/>
          <p:nvPr/>
        </p:nvGrpSpPr>
        <p:grpSpPr>
          <a:xfrm>
            <a:off x="8369105" y="-1013161"/>
            <a:ext cx="6159575" cy="3553962"/>
            <a:chOff x="0" y="51032"/>
            <a:chExt cx="6159573" cy="3553961"/>
          </a:xfrm>
        </p:grpSpPr>
        <p:grpSp>
          <p:nvGrpSpPr>
            <p:cNvPr id="308" name="Group"/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293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4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5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6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7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8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9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0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1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2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3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4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5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6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7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309" name="Rectangle"/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310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12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4" name="Group"/>
          <p:cNvSpPr/>
          <p:nvPr/>
        </p:nvSpPr>
        <p:spPr>
          <a:xfrm>
            <a:off x="214105" y="1703589"/>
            <a:ext cx="4346831" cy="860511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18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9" name="Basics"/>
          <p:cNvSpPr txBox="1"/>
          <p:nvPr/>
        </p:nvSpPr>
        <p:spPr>
          <a:xfrm>
            <a:off x="306210" y="1559347"/>
            <a:ext cx="188833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Spatial Inputs</a:t>
            </a:r>
            <a:endParaRPr dirty="0"/>
          </a:p>
        </p:txBody>
      </p:sp>
      <p:sp>
        <p:nvSpPr>
          <p:cNvPr id="32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RStudio® is a trademark of RStudio, Inc.  •  </a:t>
            </a:r>
            <a:r>
              <a:rPr dirty="0">
                <a:hlinkClick r:id="rId3"/>
              </a:rPr>
              <a:t>CC BY SA</a:t>
            </a:r>
            <a:r>
              <a:rPr dirty="0"/>
              <a:t> </a:t>
            </a:r>
            <a:r>
              <a:rPr lang="en-US" dirty="0"/>
              <a:t>Sean Di Stéfano</a:t>
            </a:r>
            <a:r>
              <a:rPr dirty="0"/>
              <a:t>•  </a:t>
            </a:r>
            <a:r>
              <a:rPr lang="en-US" dirty="0">
                <a:hlinkClick r:id="rId4"/>
              </a:rPr>
              <a:t>sfdistefano@uidaho.edu</a:t>
            </a:r>
            <a:r>
              <a:rPr dirty="0"/>
              <a:t>  • </a:t>
            </a:r>
            <a:r>
              <a:rPr lang="en-US" sz="900" b="0" dirty="0">
                <a:hlinkClick r:id="rId5"/>
              </a:rPr>
              <a:t>https://github.com/sfdistefano </a:t>
            </a:r>
            <a:r>
              <a:rPr dirty="0"/>
              <a:t>•  Updated: </a:t>
            </a:r>
            <a:r>
              <a:rPr lang="en-US" dirty="0"/>
              <a:t>2019-05-01</a:t>
            </a:r>
            <a:endParaRPr dirty="0"/>
          </a:p>
        </p:txBody>
      </p:sp>
      <p:sp>
        <p:nvSpPr>
          <p:cNvPr id="324" name="Cheatsheets make it easy for R users…"/>
          <p:cNvSpPr txBox="1"/>
          <p:nvPr/>
        </p:nvSpPr>
        <p:spPr>
          <a:xfrm>
            <a:off x="1046872" y="2452663"/>
            <a:ext cx="2496254" cy="607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" tIns="12700" rIns="12700" bIns="12700"/>
          <a:lstStyle/>
          <a:p>
            <a:pPr marL="171450" indent="-17145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>
                <a:solidFill>
                  <a:srgbClr val="000000"/>
                </a:solidFill>
              </a:defRPr>
            </a:pPr>
            <a:r>
              <a:rPr lang="en-US" sz="1400" dirty="0"/>
              <a:t>Soil Texture</a:t>
            </a:r>
          </a:p>
          <a:p>
            <a:pPr marL="171450" indent="-17145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>
                <a:solidFill>
                  <a:srgbClr val="000000"/>
                </a:solidFill>
              </a:defRPr>
            </a:pPr>
            <a:r>
              <a:rPr lang="en-US" sz="1400" dirty="0"/>
              <a:t>Topography</a:t>
            </a:r>
          </a:p>
          <a:p>
            <a:pPr marL="171450" indent="-17145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>
                <a:solidFill>
                  <a:srgbClr val="000000"/>
                </a:solidFill>
              </a:defRPr>
            </a:pPr>
            <a:r>
              <a:rPr lang="en-US" sz="1400" dirty="0"/>
              <a:t>Geology</a:t>
            </a:r>
            <a:endParaRPr sz="1400" dirty="0"/>
          </a:p>
        </p:txBody>
      </p:sp>
      <p:sp>
        <p:nvSpPr>
          <p:cNvPr id="325" name="Line"/>
          <p:cNvSpPr/>
          <p:nvPr/>
        </p:nvSpPr>
        <p:spPr>
          <a:xfrm>
            <a:off x="9435669" y="2046199"/>
            <a:ext cx="4062993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6" name="Manipulate Variables"/>
          <p:cNvSpPr txBox="1"/>
          <p:nvPr/>
        </p:nvSpPr>
        <p:spPr>
          <a:xfrm>
            <a:off x="9426688" y="1537907"/>
            <a:ext cx="391613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Stacking Overlapping Buffers</a:t>
            </a:r>
            <a:endParaRPr dirty="0"/>
          </a:p>
        </p:txBody>
      </p:sp>
      <p:sp>
        <p:nvSpPr>
          <p:cNvPr id="330" name="Line"/>
          <p:cNvSpPr/>
          <p:nvPr/>
        </p:nvSpPr>
        <p:spPr>
          <a:xfrm>
            <a:off x="323328" y="1534139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US" dirty="0"/>
              <a:t>Automated Reference Toolset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335" name="Use a layout that flows and makes it easy to zero in on specific topics."/>
          <p:cNvSpPr txBox="1"/>
          <p:nvPr/>
        </p:nvSpPr>
        <p:spPr>
          <a:xfrm>
            <a:off x="361191" y="4009482"/>
            <a:ext cx="4081731" cy="824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  <a:defRPr b="0">
                <a:solidFill>
                  <a:srgbClr val="000000"/>
                </a:solidFill>
              </a:defRPr>
            </a:pPr>
            <a:r>
              <a:rPr lang="en-US" sz="1400" dirty="0">
                <a:solidFill>
                  <a:srgbClr val="0070C0"/>
                </a:solidFill>
              </a:rPr>
              <a:t>Soil texture values </a:t>
            </a:r>
            <a:r>
              <a:rPr lang="en-US" sz="1400" dirty="0"/>
              <a:t>have to come from a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highlight>
                  <a:srgbClr val="FFFF00"/>
                </a:highlight>
              </a:rPr>
              <a:t>particle size class </a:t>
            </a:r>
            <a:r>
              <a:rPr lang="en-US" sz="1400" dirty="0"/>
              <a:t>(PSC) map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. Refer to Nauman and </a:t>
            </a:r>
            <a:r>
              <a:rPr lang="en-US" sz="1400" dirty="0" err="1">
                <a:solidFill>
                  <a:schemeClr val="tx1">
                    <a:lumMod val="50000"/>
                  </a:schemeClr>
                </a:solidFill>
              </a:rPr>
              <a:t>Duniway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 2016 for how to calculate PSC (</a:t>
            </a:r>
            <a:r>
              <a:rPr lang="en-US" sz="1400" b="0" dirty="0"/>
              <a:t>doi:10.2136/sssaj2016.05.0151).</a:t>
            </a:r>
            <a:endParaRPr sz="1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36" name="Use visualizations to explain concepts quickly and concisely."/>
          <p:cNvSpPr txBox="1"/>
          <p:nvPr/>
        </p:nvSpPr>
        <p:spPr>
          <a:xfrm>
            <a:off x="425867" y="5082257"/>
            <a:ext cx="4071705" cy="648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AutoNum type="arabicPeriod" startAt="2"/>
              <a:defRPr b="0">
                <a:solidFill>
                  <a:srgbClr val="000000"/>
                </a:solidFill>
              </a:defRPr>
            </a:pPr>
            <a:r>
              <a:rPr lang="en-US" sz="1400" dirty="0">
                <a:solidFill>
                  <a:srgbClr val="0070C0"/>
                </a:solidFill>
              </a:rPr>
              <a:t>Topography values </a:t>
            </a:r>
            <a:r>
              <a:rPr lang="en-US" sz="1400" dirty="0"/>
              <a:t>from a NED digital elevation model (DEM) should be used to create a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highlight>
                  <a:srgbClr val="FFFF00"/>
                </a:highlight>
              </a:rPr>
              <a:t>wetness index</a:t>
            </a:r>
            <a:r>
              <a:rPr lang="en-US" sz="1400" dirty="0"/>
              <a:t>. This index describes where water is most likely to collect. </a:t>
            </a:r>
            <a:r>
              <a:rPr lang="en-US" sz="1400" b="0" dirty="0"/>
              <a:t>The wetness index can be created in SAGA GIS or in R.  Either way, </a:t>
            </a:r>
            <a:r>
              <a:rPr lang="en-US" sz="1400" u="sng" dirty="0"/>
              <a:t>SAGA must be installed</a:t>
            </a:r>
            <a:r>
              <a:rPr lang="en-US" sz="1400" b="0" dirty="0"/>
              <a:t>.</a:t>
            </a:r>
          </a:p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2"/>
              <a:defRPr b="0">
                <a:solidFill>
                  <a:srgbClr val="000000"/>
                </a:solidFill>
              </a:defRPr>
            </a:pPr>
            <a:endParaRPr sz="1400" dirty="0"/>
          </a:p>
        </p:txBody>
      </p:sp>
      <p:sp>
        <p:nvSpPr>
          <p:cNvPr id="337" name="Use visual elements to make the sheet scannable."/>
          <p:cNvSpPr txBox="1"/>
          <p:nvPr/>
        </p:nvSpPr>
        <p:spPr>
          <a:xfrm>
            <a:off x="482364" y="8960171"/>
            <a:ext cx="3907850" cy="717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3"/>
              <a:defRPr b="0">
                <a:solidFill>
                  <a:srgbClr val="000000"/>
                </a:solidFill>
              </a:defRPr>
            </a:pPr>
            <a:r>
              <a:rPr lang="en-US" sz="1400" dirty="0">
                <a:solidFill>
                  <a:srgbClr val="0070C0"/>
                </a:solidFill>
              </a:rPr>
              <a:t>Geology values</a:t>
            </a:r>
            <a:r>
              <a:rPr lang="en-US" sz="1400" dirty="0"/>
              <a:t> should come from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highlight>
                  <a:srgbClr val="FFFF00"/>
                </a:highlight>
              </a:rPr>
              <a:t>soil map units</a:t>
            </a:r>
            <a:r>
              <a:rPr sz="1400" dirty="0"/>
              <a:t>.</a:t>
            </a:r>
            <a:r>
              <a:rPr lang="en-US" sz="1400" dirty="0"/>
              <a:t> These data can be obtained from USDA NRCS web soil survey.</a:t>
            </a:r>
            <a:endParaRPr sz="1400" dirty="0"/>
          </a:p>
        </p:txBody>
      </p:sp>
      <p:sp>
        <p:nvSpPr>
          <p:cNvPr id="340" name="Line"/>
          <p:cNvSpPr/>
          <p:nvPr/>
        </p:nvSpPr>
        <p:spPr>
          <a:xfrm>
            <a:off x="4814439" y="1530350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58" name="Line"/>
          <p:cNvSpPr/>
          <p:nvPr/>
        </p:nvSpPr>
        <p:spPr>
          <a:xfrm>
            <a:off x="4814439" y="3892550"/>
            <a:ext cx="4309674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59" name="Line"/>
          <p:cNvSpPr/>
          <p:nvPr/>
        </p:nvSpPr>
        <p:spPr>
          <a:xfrm>
            <a:off x="9372692" y="9251849"/>
            <a:ext cx="4296975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82" name="Logistics"/>
          <p:cNvSpPr txBox="1"/>
          <p:nvPr/>
        </p:nvSpPr>
        <p:spPr>
          <a:xfrm>
            <a:off x="4791188" y="3900107"/>
            <a:ext cx="3263714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Gower’s Similarity Index</a:t>
            </a:r>
            <a:endParaRPr dirty="0"/>
          </a:p>
        </p:txBody>
      </p:sp>
      <p:sp>
        <p:nvSpPr>
          <p:cNvPr id="383" name="Useful Elements"/>
          <p:cNvSpPr txBox="1"/>
          <p:nvPr/>
        </p:nvSpPr>
        <p:spPr>
          <a:xfrm>
            <a:off x="9425497" y="9289781"/>
            <a:ext cx="4360395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Reference Site Selection</a:t>
            </a:r>
            <a:endParaRPr dirty="0"/>
          </a:p>
        </p:txBody>
      </p:sp>
      <p:sp>
        <p:nvSpPr>
          <p:cNvPr id="384" name="Layout Suggestions"/>
          <p:cNvSpPr txBox="1"/>
          <p:nvPr/>
        </p:nvSpPr>
        <p:spPr>
          <a:xfrm>
            <a:off x="4791188" y="1537907"/>
            <a:ext cx="1694375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Raster Stack</a:t>
            </a:r>
            <a:endParaRPr dirty="0"/>
          </a:p>
        </p:txBody>
      </p:sp>
      <p:pic>
        <p:nvPicPr>
          <p:cNvPr id="448" name="rstudio.png" descr="rstudio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276334" y="-51028"/>
            <a:ext cx="1386697" cy="1607136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559694-0784-4659-9C97-5B0B608C1126}"/>
              </a:ext>
            </a:extLst>
          </p:cNvPr>
          <p:cNvSpPr txBox="1"/>
          <p:nvPr/>
        </p:nvSpPr>
        <p:spPr>
          <a:xfrm>
            <a:off x="335759" y="1828259"/>
            <a:ext cx="4124960" cy="8078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US" sz="1400" b="0" dirty="0">
                <a:solidFill>
                  <a:schemeClr val="bg2">
                    <a:lumMod val="10000"/>
                  </a:schemeClr>
                </a:solidFill>
              </a:rPr>
              <a:t>The Automated Reference Toolset (ART) </a:t>
            </a:r>
            <a:r>
              <a:rPr lang="en-US" sz="1400" dirty="0">
                <a:solidFill>
                  <a:srgbClr val="FF0000"/>
                </a:solidFill>
              </a:rPr>
              <a:t>predicts</a:t>
            </a:r>
            <a:r>
              <a:rPr lang="en-US" sz="1400" b="0" dirty="0"/>
              <a:t> </a:t>
            </a:r>
            <a:r>
              <a:rPr lang="en-US" sz="1400" b="0" dirty="0">
                <a:solidFill>
                  <a:schemeClr val="bg2">
                    <a:lumMod val="10000"/>
                  </a:schemeClr>
                </a:solidFill>
              </a:rPr>
              <a:t>similarity between 2 locations based on: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5326DD-545D-4691-9E14-3D14BD60559E}"/>
              </a:ext>
            </a:extLst>
          </p:cNvPr>
          <p:cNvSpPr txBox="1"/>
          <p:nvPr/>
        </p:nvSpPr>
        <p:spPr>
          <a:xfrm>
            <a:off x="372682" y="3139054"/>
            <a:ext cx="3892443" cy="7155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2">
                    <a:lumMod val="10000"/>
                  </a:schemeClr>
                </a:solidFill>
              </a:rPr>
              <a:t>Predicted similarity is a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continuous</a:t>
            </a:r>
            <a:r>
              <a:rPr lang="en-US" b="0" dirty="0">
                <a:solidFill>
                  <a:schemeClr val="bg2">
                    <a:lumMod val="10000"/>
                  </a:schemeClr>
                </a:solidFill>
              </a:rPr>
              <a:t> variable from 0 to 1.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2">
                    <a:lumMod val="10000"/>
                  </a:schemeClr>
                </a:solidFill>
              </a:rPr>
              <a:t>0 means the 2 points are NOT similar and 1 means that they’re completely similar.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0F52E5-D80A-4104-AE51-73A381F802D4}"/>
              </a:ext>
            </a:extLst>
          </p:cNvPr>
          <p:cNvSpPr txBox="1"/>
          <p:nvPr/>
        </p:nvSpPr>
        <p:spPr>
          <a:xfrm>
            <a:off x="478812" y="6520667"/>
            <a:ext cx="3815559" cy="530834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lvl="1" indent="0"/>
            <a:r>
              <a:rPr lang="en-US" b="0" dirty="0" err="1">
                <a:solidFill>
                  <a:schemeClr val="tx1">
                    <a:lumMod val="50000"/>
                  </a:schemeClr>
                </a:solidFill>
              </a:rPr>
              <a:t>DEM.sgrd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 &lt;- RSAGA : : </a:t>
            </a:r>
            <a:r>
              <a:rPr lang="en-US" b="0" dirty="0" err="1">
                <a:solidFill>
                  <a:schemeClr val="tx1">
                    <a:lumMod val="50000"/>
                  </a:schemeClr>
                </a:solidFill>
              </a:rPr>
              <a:t>rsaga.import.gdal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b="0" dirty="0" err="1">
                <a:solidFill>
                  <a:schemeClr val="tx1">
                    <a:lumMod val="50000"/>
                  </a:schemeClr>
                </a:solidFill>
              </a:rPr>
              <a:t>in.grid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en-US" b="0" dirty="0" err="1">
                <a:solidFill>
                  <a:schemeClr val="tx1">
                    <a:lumMod val="50000"/>
                  </a:schemeClr>
                </a:solidFill>
              </a:rPr>
              <a:t>DEM.tif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lvl="1" indent="0"/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RSAGA : : </a:t>
            </a:r>
            <a:r>
              <a:rPr lang="en-US" b="0" dirty="0" err="1">
                <a:solidFill>
                  <a:schemeClr val="tx1">
                    <a:lumMod val="50000"/>
                  </a:schemeClr>
                </a:solidFill>
              </a:rPr>
              <a:t>rsaga.wetness.index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b="0" dirty="0" err="1">
                <a:solidFill>
                  <a:schemeClr val="tx1">
                    <a:lumMod val="50000"/>
                  </a:schemeClr>
                </a:solidFill>
              </a:rPr>
              <a:t>in.dem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en-US" b="0" dirty="0" err="1">
                <a:solidFill>
                  <a:schemeClr val="tx1">
                    <a:lumMod val="50000"/>
                  </a:schemeClr>
                </a:solidFill>
              </a:rPr>
              <a:t>DEM.sgrd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sym typeface="Source Sans Pro"/>
            </a:endParaRPr>
          </a:p>
        </p:txBody>
      </p:sp>
      <p:sp>
        <p:nvSpPr>
          <p:cNvPr id="165" name="CODE">
            <a:extLst>
              <a:ext uri="{FF2B5EF4-FFF2-40B4-BE49-F238E27FC236}">
                <a16:creationId xmlns:a16="http://schemas.microsoft.com/office/drawing/2014/main" id="{09A82E79-C405-474A-839F-27609BD91FA4}"/>
              </a:ext>
            </a:extLst>
          </p:cNvPr>
          <p:cNvSpPr txBox="1"/>
          <p:nvPr/>
        </p:nvSpPr>
        <p:spPr>
          <a:xfrm>
            <a:off x="478812" y="6310353"/>
            <a:ext cx="48090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dirty="0"/>
              <a:t>CODE</a:t>
            </a:r>
            <a:r>
              <a:rPr lang="en-US" dirty="0"/>
              <a:t>: 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A5CC9C-09EE-4EED-BA89-D243A6030120}"/>
              </a:ext>
            </a:extLst>
          </p:cNvPr>
          <p:cNvSpPr txBox="1"/>
          <p:nvPr/>
        </p:nvSpPr>
        <p:spPr>
          <a:xfrm>
            <a:off x="6479628" y="5349765"/>
            <a:ext cx="914400" cy="9144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FBD5AB7-98F3-406D-A65D-8E72E770AE6C}"/>
              </a:ext>
            </a:extLst>
          </p:cNvPr>
          <p:cNvCxnSpPr>
            <a:cxnSpLocks/>
          </p:cNvCxnSpPr>
          <p:nvPr/>
        </p:nvCxnSpPr>
        <p:spPr>
          <a:xfrm rot="5400000">
            <a:off x="3097976" y="7066068"/>
            <a:ext cx="485916" cy="404384"/>
          </a:xfrm>
          <a:prstGeom prst="bentConnector3">
            <a:avLst>
              <a:gd name="adj1" fmla="val 100664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B3A3FC9-7902-40A0-B563-67D012705204}"/>
              </a:ext>
            </a:extLst>
          </p:cNvPr>
          <p:cNvSpPr txBox="1"/>
          <p:nvPr/>
        </p:nvSpPr>
        <p:spPr>
          <a:xfrm>
            <a:off x="473064" y="8025946"/>
            <a:ext cx="3622828" cy="6898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I would recommend doing this in </a:t>
            </a:r>
            <a:r>
              <a:rPr kumimoji="0" lang="en-US" sz="1200" i="0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SAGA GIS 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since the RSAGA package isn’t always up to date with the latest SAGA version</a:t>
            </a:r>
          </a:p>
        </p:txBody>
      </p:sp>
      <p:sp>
        <p:nvSpPr>
          <p:cNvPr id="182" name="CODE">
            <a:extLst>
              <a:ext uri="{FF2B5EF4-FFF2-40B4-BE49-F238E27FC236}">
                <a16:creationId xmlns:a16="http://schemas.microsoft.com/office/drawing/2014/main" id="{75596A70-4D69-4064-BAC4-5643E4971EFF}"/>
              </a:ext>
            </a:extLst>
          </p:cNvPr>
          <p:cNvSpPr txBox="1"/>
          <p:nvPr/>
        </p:nvSpPr>
        <p:spPr>
          <a:xfrm>
            <a:off x="471423" y="7883476"/>
            <a:ext cx="51256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NOTE: </a:t>
            </a:r>
            <a:endParaRPr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B2BE1E2-B190-44B7-B3BA-BBD26F035FB4}"/>
              </a:ext>
            </a:extLst>
          </p:cNvPr>
          <p:cNvSpPr txBox="1"/>
          <p:nvPr/>
        </p:nvSpPr>
        <p:spPr>
          <a:xfrm>
            <a:off x="444439" y="9640400"/>
            <a:ext cx="3998483" cy="53083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171450" marR="0" indent="-17145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ALL DATA SHOULD BE IN </a:t>
            </a: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RASTER</a:t>
            </a: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FORMAT</a:t>
            </a:r>
          </a:p>
          <a:p>
            <a:pPr marL="171450" marR="0" indent="-17145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MINUMUM RESOLUTION: </a:t>
            </a: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30 M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9CC5F8B-7378-433C-8F1C-3E9D33E41D88}"/>
              </a:ext>
            </a:extLst>
          </p:cNvPr>
          <p:cNvSpPr txBox="1"/>
          <p:nvPr/>
        </p:nvSpPr>
        <p:spPr>
          <a:xfrm>
            <a:off x="4770833" y="2123222"/>
            <a:ext cx="3834291" cy="32052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lvl="1" indent="0"/>
            <a:r>
              <a:rPr kumimoji="0" lang="en-US" b="0" i="0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sym typeface="Source Sans Pro"/>
              </a:rPr>
              <a:t>raster.stack</a:t>
            </a: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sym typeface="Source Sans Pro"/>
              </a:rPr>
              <a:t> &lt;- raster : : stack(</a:t>
            </a:r>
            <a:r>
              <a:rPr kumimoji="0" lang="en-US" b="0" i="0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sym typeface="Source Sans Pro"/>
              </a:rPr>
              <a:t>psc</a:t>
            </a: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sym typeface="Source Sans Pro"/>
              </a:rPr>
              <a:t>, </a:t>
            </a:r>
            <a:r>
              <a:rPr kumimoji="0" lang="en-US" b="0" i="0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sym typeface="Source Sans Pro"/>
              </a:rPr>
              <a:t>wetness.index</a:t>
            </a: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sym typeface="Source Sans Pro"/>
              </a:rPr>
              <a:t>, soil)</a:t>
            </a:r>
          </a:p>
        </p:txBody>
      </p:sp>
      <p:sp>
        <p:nvSpPr>
          <p:cNvPr id="136" name="CODE">
            <a:extLst>
              <a:ext uri="{FF2B5EF4-FFF2-40B4-BE49-F238E27FC236}">
                <a16:creationId xmlns:a16="http://schemas.microsoft.com/office/drawing/2014/main" id="{A3180703-F480-475D-884B-4B3B63153DF0}"/>
              </a:ext>
            </a:extLst>
          </p:cNvPr>
          <p:cNvSpPr txBox="1"/>
          <p:nvPr/>
        </p:nvSpPr>
        <p:spPr>
          <a:xfrm>
            <a:off x="4783065" y="1909946"/>
            <a:ext cx="48090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dirty="0"/>
              <a:t>CODE</a:t>
            </a:r>
            <a:r>
              <a:rPr lang="en-US" dirty="0"/>
              <a:t>: </a:t>
            </a:r>
            <a:endParaRPr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532214A-53B9-40B1-8C1C-2509D48CC1E6}"/>
              </a:ext>
            </a:extLst>
          </p:cNvPr>
          <p:cNvSpPr txBox="1"/>
          <p:nvPr/>
        </p:nvSpPr>
        <p:spPr>
          <a:xfrm>
            <a:off x="1849320" y="7165939"/>
            <a:ext cx="1188720" cy="68985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Make sure DEM is a SAGA grid file (.</a:t>
            </a:r>
            <a:r>
              <a:rPr kumimoji="0" lang="en-US" sz="120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sgrd</a:t>
            </a: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D8ADE48-A9DB-4AB2-B5F9-5047B4576AB8}"/>
              </a:ext>
            </a:extLst>
          </p:cNvPr>
          <p:cNvSpPr txBox="1"/>
          <p:nvPr/>
        </p:nvSpPr>
        <p:spPr>
          <a:xfrm>
            <a:off x="7159324" y="2526734"/>
            <a:ext cx="1188720" cy="68985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Make sure all rasters are the same extent</a:t>
            </a:r>
          </a:p>
        </p:txBody>
      </p: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2579F195-4A9A-4394-9D47-FFF6B71427F6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28287" y="2488796"/>
            <a:ext cx="417082" cy="348647"/>
          </a:xfrm>
          <a:prstGeom prst="bentConnector2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026" name="Picture 2" descr="Image result for stack of 3 layers graphic">
            <a:extLst>
              <a:ext uri="{FF2B5EF4-FFF2-40B4-BE49-F238E27FC236}">
                <a16:creationId xmlns:a16="http://schemas.microsoft.com/office/drawing/2014/main" id="{1CC0747A-9CE6-43DC-BA95-19A3BBA17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350" y="2502624"/>
            <a:ext cx="1188720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" name="Picture 174">
            <a:extLst>
              <a:ext uri="{FF2B5EF4-FFF2-40B4-BE49-F238E27FC236}">
                <a16:creationId xmlns:a16="http://schemas.microsoft.com/office/drawing/2014/main" id="{4C1F0580-7C0B-4058-9314-1DF0EA6B7F5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0" t="4334" r="5465" b="4487"/>
          <a:stretch/>
        </p:blipFill>
        <p:spPr>
          <a:xfrm>
            <a:off x="4787270" y="7951615"/>
            <a:ext cx="2082076" cy="2060332"/>
          </a:xfrm>
          <a:prstGeom prst="rect">
            <a:avLst/>
          </a:prstGeom>
        </p:spPr>
      </p:pic>
      <p:sp>
        <p:nvSpPr>
          <p:cNvPr id="176" name="TextBox 175">
            <a:extLst>
              <a:ext uri="{FF2B5EF4-FFF2-40B4-BE49-F238E27FC236}">
                <a16:creationId xmlns:a16="http://schemas.microsoft.com/office/drawing/2014/main" id="{5B9C66C6-D1C3-4396-80F4-3817A8514BF8}"/>
              </a:ext>
            </a:extLst>
          </p:cNvPr>
          <p:cNvSpPr txBox="1"/>
          <p:nvPr/>
        </p:nvSpPr>
        <p:spPr>
          <a:xfrm>
            <a:off x="7002895" y="9717956"/>
            <a:ext cx="1388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Similarity = 1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532A088-42BB-4BCB-A656-EB36FE469BBA}"/>
              </a:ext>
            </a:extLst>
          </p:cNvPr>
          <p:cNvSpPr txBox="1"/>
          <p:nvPr/>
        </p:nvSpPr>
        <p:spPr>
          <a:xfrm>
            <a:off x="6869594" y="7953755"/>
            <a:ext cx="1593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Dissimilarity = 0</a:t>
            </a:r>
          </a:p>
        </p:txBody>
      </p:sp>
      <p:pic>
        <p:nvPicPr>
          <p:cNvPr id="178" name="Picture 177">
            <a:extLst>
              <a:ext uri="{FF2B5EF4-FFF2-40B4-BE49-F238E27FC236}">
                <a16:creationId xmlns:a16="http://schemas.microsoft.com/office/drawing/2014/main" id="{9E9B2E39-F136-4C74-96AA-BED2B92B1B4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4" t="9664" r="57600" b="3198"/>
          <a:stretch/>
        </p:blipFill>
        <p:spPr>
          <a:xfrm>
            <a:off x="8348044" y="7879043"/>
            <a:ext cx="230950" cy="2087100"/>
          </a:xfrm>
          <a:prstGeom prst="rect">
            <a:avLst/>
          </a:prstGeom>
        </p:spPr>
      </p:pic>
      <p:sp>
        <p:nvSpPr>
          <p:cNvPr id="179" name="TextBox 178">
            <a:extLst>
              <a:ext uri="{FF2B5EF4-FFF2-40B4-BE49-F238E27FC236}">
                <a16:creationId xmlns:a16="http://schemas.microsoft.com/office/drawing/2014/main" id="{7A18BD83-2567-4F13-BC5E-A1DE03DCF980}"/>
              </a:ext>
            </a:extLst>
          </p:cNvPr>
          <p:cNvSpPr txBox="1"/>
          <p:nvPr/>
        </p:nvSpPr>
        <p:spPr>
          <a:xfrm>
            <a:off x="4783064" y="4552268"/>
            <a:ext cx="3822060" cy="11617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lvl="1" indent="0"/>
            <a:r>
              <a:rPr lang="en-US" b="0" dirty="0" err="1">
                <a:solidFill>
                  <a:schemeClr val="tx1">
                    <a:lumMod val="50000"/>
                  </a:schemeClr>
                </a:solidFill>
              </a:rPr>
              <a:t>clhs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::</a:t>
            </a:r>
            <a:r>
              <a:rPr lang="en-US" b="0" dirty="0" err="1">
                <a:solidFill>
                  <a:schemeClr val="tx1">
                    <a:lumMod val="50000"/>
                  </a:schemeClr>
                </a:solidFill>
              </a:rPr>
              <a:t>similarity_buffer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b="0" dirty="0" err="1">
                <a:solidFill>
                  <a:schemeClr val="tx1">
                    <a:lumMod val="50000"/>
                  </a:schemeClr>
                </a:solidFill>
              </a:rPr>
              <a:t>covs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en-US" b="0" dirty="0" err="1">
                <a:solidFill>
                  <a:schemeClr val="tx1">
                    <a:lumMod val="50000"/>
                  </a:schemeClr>
                </a:solidFill>
              </a:rPr>
              <a:t>raster.stack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, </a:t>
            </a:r>
          </a:p>
          <a:p>
            <a:pPr lvl="1" indent="0"/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		         pts = </a:t>
            </a:r>
            <a:r>
              <a:rPr lang="en-US" b="0" dirty="0" err="1">
                <a:solidFill>
                  <a:schemeClr val="tx1">
                    <a:lumMod val="50000"/>
                  </a:schemeClr>
                </a:solidFill>
              </a:rPr>
              <a:t>spatial.points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, </a:t>
            </a:r>
          </a:p>
          <a:p>
            <a:pPr lvl="1" indent="0"/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		        fac = c(1,3)</a:t>
            </a:r>
          </a:p>
          <a:p>
            <a:pPr lvl="1" indent="0"/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                        	        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  <a:highlight>
                  <a:srgbClr val="FFFF00"/>
                </a:highlight>
              </a:rPr>
              <a:t>buffer = 2000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, </a:t>
            </a:r>
          </a:p>
          <a:p>
            <a:pPr lvl="1" indent="0"/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		        metric = "</a:t>
            </a:r>
            <a:r>
              <a:rPr lang="en-US" b="0" dirty="0" err="1">
                <a:solidFill>
                  <a:schemeClr val="tx1">
                    <a:lumMod val="50000"/>
                  </a:schemeClr>
                </a:solidFill>
              </a:rPr>
              <a:t>gower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")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sym typeface="Source Sans Pro"/>
            </a:endParaRPr>
          </a:p>
        </p:txBody>
      </p:sp>
      <p:sp>
        <p:nvSpPr>
          <p:cNvPr id="180" name="CODE">
            <a:extLst>
              <a:ext uri="{FF2B5EF4-FFF2-40B4-BE49-F238E27FC236}">
                <a16:creationId xmlns:a16="http://schemas.microsoft.com/office/drawing/2014/main" id="{55DC3D54-6AFA-400D-82D9-0CC1C6865997}"/>
              </a:ext>
            </a:extLst>
          </p:cNvPr>
          <p:cNvSpPr txBox="1"/>
          <p:nvPr/>
        </p:nvSpPr>
        <p:spPr>
          <a:xfrm>
            <a:off x="4791188" y="4334249"/>
            <a:ext cx="48090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dirty="0"/>
              <a:t>CODE</a:t>
            </a:r>
            <a:r>
              <a:rPr lang="en-US" dirty="0"/>
              <a:t>: </a:t>
            </a:r>
            <a:endParaRPr dirty="0"/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BFF1EB1C-E74B-413F-8E58-A5ADE1D7A761}"/>
              </a:ext>
            </a:extLst>
          </p:cNvPr>
          <p:cNvSpPr txBox="1"/>
          <p:nvPr/>
        </p:nvSpPr>
        <p:spPr>
          <a:xfrm>
            <a:off x="4767070" y="6972857"/>
            <a:ext cx="3834291" cy="78218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R="0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40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Output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: a buffer of 2km where the similarity of each pixel has been calculated to the central pixel (point of interest)</a:t>
            </a: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0563C084-A8B3-4C39-ACD5-CBFB2208448A}"/>
              </a:ext>
            </a:extLst>
          </p:cNvPr>
          <p:cNvSpPr/>
          <p:nvPr/>
        </p:nvSpPr>
        <p:spPr>
          <a:xfrm>
            <a:off x="5730587" y="8889278"/>
            <a:ext cx="186757" cy="18500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3E703B05-9868-4903-B610-431381529FB9}"/>
              </a:ext>
            </a:extLst>
          </p:cNvPr>
          <p:cNvCxnSpPr/>
          <p:nvPr/>
        </p:nvCxnSpPr>
        <p:spPr>
          <a:xfrm>
            <a:off x="5960070" y="3482713"/>
            <a:ext cx="2645054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52266D34-F968-4E9C-9193-4D0199B42170}"/>
              </a:ext>
            </a:extLst>
          </p:cNvPr>
          <p:cNvCxnSpPr>
            <a:cxnSpLocks/>
          </p:cNvCxnSpPr>
          <p:nvPr/>
        </p:nvCxnSpPr>
        <p:spPr>
          <a:xfrm rot="5400000">
            <a:off x="7484756" y="3613667"/>
            <a:ext cx="1248790" cy="991951"/>
          </a:xfrm>
          <a:prstGeom prst="bentConnector3">
            <a:avLst>
              <a:gd name="adj1" fmla="val 100693"/>
            </a:avLst>
          </a:prstGeom>
          <a:noFill/>
          <a:ln w="25400" cap="flat">
            <a:solidFill>
              <a:schemeClr val="tx1">
                <a:lumMod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45699172-A4CE-4771-8281-F972A93B0F83}"/>
              </a:ext>
            </a:extLst>
          </p:cNvPr>
          <p:cNvSpPr txBox="1"/>
          <p:nvPr/>
        </p:nvSpPr>
        <p:spPr>
          <a:xfrm>
            <a:off x="7646862" y="4912023"/>
            <a:ext cx="1438661" cy="68985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  <a:latin typeface="Source Sans Pro"/>
                <a:ea typeface="Source Sans Pro"/>
                <a:cs typeface="Source Sans Pro"/>
              </a:rPr>
              <a:t>I recommend using a minimum of a 2 km buffer</a:t>
            </a:r>
            <a:endParaRPr kumimoji="0" lang="en-US" sz="12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89" name="Picture 288">
            <a:extLst>
              <a:ext uri="{FF2B5EF4-FFF2-40B4-BE49-F238E27FC236}">
                <a16:creationId xmlns:a16="http://schemas.microsoft.com/office/drawing/2014/main" id="{571DC015-0DF7-4D66-9C70-B29D8EFB640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33087" y="1936727"/>
            <a:ext cx="1648908" cy="1398729"/>
          </a:xfrm>
          <a:prstGeom prst="rect">
            <a:avLst/>
          </a:prstGeom>
        </p:spPr>
      </p:pic>
      <p:sp>
        <p:nvSpPr>
          <p:cNvPr id="75" name="CODE">
            <a:extLst>
              <a:ext uri="{FF2B5EF4-FFF2-40B4-BE49-F238E27FC236}">
                <a16:creationId xmlns:a16="http://schemas.microsoft.com/office/drawing/2014/main" id="{7A16725D-CB05-4B94-8CA0-8D8F8B7F1012}"/>
              </a:ext>
            </a:extLst>
          </p:cNvPr>
          <p:cNvSpPr txBox="1"/>
          <p:nvPr/>
        </p:nvSpPr>
        <p:spPr>
          <a:xfrm>
            <a:off x="11168658" y="1915857"/>
            <a:ext cx="51256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NOTE: 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B96A93-DAB2-4669-97F0-90BF68B07489}"/>
              </a:ext>
            </a:extLst>
          </p:cNvPr>
          <p:cNvSpPr txBox="1"/>
          <p:nvPr/>
        </p:nvSpPr>
        <p:spPr>
          <a:xfrm>
            <a:off x="11181995" y="2145158"/>
            <a:ext cx="2001657" cy="105918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US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Since points are closer than buffer size, the similarity values overlap making it impossible to assess the similarity of some points.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 panose="020B0503030403020204" pitchFamily="34" charset="0"/>
              <a:ea typeface="Source Sans Pro" panose="020B0503030403020204" pitchFamily="34" charset="0"/>
              <a:cs typeface="Source Sans Pro"/>
              <a:sym typeface="Source Sans Pr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A0469E-D6F4-45F6-B988-57EB626DC076}"/>
              </a:ext>
            </a:extLst>
          </p:cNvPr>
          <p:cNvSpPr txBox="1"/>
          <p:nvPr/>
        </p:nvSpPr>
        <p:spPr>
          <a:xfrm>
            <a:off x="4801213" y="5826906"/>
            <a:ext cx="3834291" cy="8745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Sometimes I’ve had issues with this function so if you would like the raw code go here: </a:t>
            </a:r>
            <a:r>
              <a:rPr lang="en-US" b="0" dirty="0">
                <a:hlinkClick r:id="rId11"/>
              </a:rPr>
              <a:t>https://github.com/sfdistefano/ART-model-verification/blob/master/Code/cLHS_GowersExample.r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EF89D4C-7768-4209-AE8F-236EB6A93B21}"/>
              </a:ext>
            </a:extLst>
          </p:cNvPr>
          <p:cNvCxnSpPr>
            <a:stCxn id="179" idx="1"/>
            <a:endCxn id="3" idx="1"/>
          </p:cNvCxnSpPr>
          <p:nvPr/>
        </p:nvCxnSpPr>
        <p:spPr>
          <a:xfrm rot="10800000" flipH="1" flipV="1">
            <a:off x="4783063" y="5133155"/>
            <a:ext cx="18149" cy="1131009"/>
          </a:xfrm>
          <a:prstGeom prst="bentConnector3">
            <a:avLst>
              <a:gd name="adj1" fmla="val -1259574"/>
            </a:avLst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CODE">
            <a:extLst>
              <a:ext uri="{FF2B5EF4-FFF2-40B4-BE49-F238E27FC236}">
                <a16:creationId xmlns:a16="http://schemas.microsoft.com/office/drawing/2014/main" id="{A342F103-1C12-42EE-9123-26656FEC507D}"/>
              </a:ext>
            </a:extLst>
          </p:cNvPr>
          <p:cNvSpPr txBox="1"/>
          <p:nvPr/>
        </p:nvSpPr>
        <p:spPr>
          <a:xfrm>
            <a:off x="9379082" y="4983449"/>
            <a:ext cx="48090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dirty="0"/>
              <a:t>CODE</a:t>
            </a:r>
            <a:r>
              <a:rPr lang="en-US" dirty="0"/>
              <a:t>: </a:t>
            </a:r>
            <a:endParaRPr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97B1D7-3EA1-4CD5-9656-99DBA740F8D7}"/>
              </a:ext>
            </a:extLst>
          </p:cNvPr>
          <p:cNvSpPr txBox="1"/>
          <p:nvPr/>
        </p:nvSpPr>
        <p:spPr>
          <a:xfrm>
            <a:off x="9421521" y="5188594"/>
            <a:ext cx="4201698" cy="9258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US" b="0" dirty="0" err="1"/>
              <a:t>raster.empty</a:t>
            </a:r>
            <a:r>
              <a:rPr lang="en-US" b="0" dirty="0"/>
              <a:t> = r </a:t>
            </a:r>
            <a:r>
              <a:rPr lang="en-US" dirty="0"/>
              <a:t># r is the similarity raster for all points together </a:t>
            </a:r>
          </a:p>
          <a:p>
            <a:r>
              <a:rPr lang="en-US" b="0" dirty="0" err="1"/>
              <a:t>raster.empty</a:t>
            </a:r>
            <a:r>
              <a:rPr lang="en-US" b="0" dirty="0"/>
              <a:t>[] &lt;- NA </a:t>
            </a:r>
          </a:p>
          <a:p>
            <a:r>
              <a:rPr lang="en-US" b="0" dirty="0" err="1"/>
              <a:t>raster.point.stack</a:t>
            </a:r>
            <a:r>
              <a:rPr lang="en-US" b="0" dirty="0"/>
              <a:t> &lt;- stack(</a:t>
            </a:r>
            <a:r>
              <a:rPr lang="en-US" b="0" dirty="0" err="1"/>
              <a:t>mget</a:t>
            </a:r>
            <a:r>
              <a:rPr lang="en-US" b="0" dirty="0"/>
              <a:t>(rep("</a:t>
            </a:r>
            <a:r>
              <a:rPr lang="en-US" b="0" dirty="0" err="1"/>
              <a:t>raster.empty</a:t>
            </a:r>
            <a:r>
              <a:rPr lang="en-US" b="0" dirty="0"/>
              <a:t>", length(</a:t>
            </a:r>
            <a:r>
              <a:rPr lang="en-US" b="0" dirty="0" err="1"/>
              <a:t>csamp</a:t>
            </a:r>
            <a:r>
              <a:rPr lang="en-US" b="0" dirty="0"/>
              <a:t>))))  </a:t>
            </a:r>
            <a:r>
              <a:rPr lang="en-US" dirty="0"/>
              <a:t># </a:t>
            </a:r>
            <a:r>
              <a:rPr lang="en-US" dirty="0" err="1"/>
              <a:t>csamp</a:t>
            </a:r>
            <a:r>
              <a:rPr lang="en-US" dirty="0"/>
              <a:t> is the input point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94F0F7-3CA9-4D65-A4F0-5A41E4673DDE}"/>
              </a:ext>
            </a:extLst>
          </p:cNvPr>
          <p:cNvSpPr txBox="1"/>
          <p:nvPr/>
        </p:nvSpPr>
        <p:spPr>
          <a:xfrm>
            <a:off x="9437166" y="4478443"/>
            <a:ext cx="4061496" cy="5667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1. Create an empty raster with the same number of bands as input points. </a:t>
            </a:r>
            <a:endParaRPr kumimoji="0" lang="en-US" sz="140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5" name="Picture 2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D026EFA-3C92-4082-9696-3902497284A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2538" y="3401642"/>
            <a:ext cx="1304684" cy="115062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C3DA7DB-AD69-4680-882F-0C3A198455DC}"/>
              </a:ext>
            </a:extLst>
          </p:cNvPr>
          <p:cNvSpPr txBox="1"/>
          <p:nvPr/>
        </p:nvSpPr>
        <p:spPr>
          <a:xfrm>
            <a:off x="11699463" y="3511045"/>
            <a:ext cx="1937904" cy="50518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Each band is like an empty shelf for a buffer.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05BA6D-4821-4FB3-9827-DAB20773615F}"/>
              </a:ext>
            </a:extLst>
          </p:cNvPr>
          <p:cNvSpPr txBox="1"/>
          <p:nvPr/>
        </p:nvSpPr>
        <p:spPr>
          <a:xfrm>
            <a:off x="9371382" y="6169895"/>
            <a:ext cx="4127280" cy="7821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2. For() loop that creates a raster stack where each point buffer has it's own layer so that the similarity buffers don't overlap each other</a:t>
            </a:r>
          </a:p>
        </p:txBody>
      </p:sp>
      <p:cxnSp>
        <p:nvCxnSpPr>
          <p:cNvPr id="468" name="Connector: Elbow 467">
            <a:extLst>
              <a:ext uri="{FF2B5EF4-FFF2-40B4-BE49-F238E27FC236}">
                <a16:creationId xmlns:a16="http://schemas.microsoft.com/office/drawing/2014/main" id="{5F28ED23-050B-4B73-8578-3AC8677CBD5F}"/>
              </a:ext>
            </a:extLst>
          </p:cNvPr>
          <p:cNvCxnSpPr>
            <a:cxnSpLocks/>
            <a:stCxn id="19" idx="0"/>
            <a:endCxn id="26" idx="2"/>
          </p:cNvCxnSpPr>
          <p:nvPr/>
        </p:nvCxnSpPr>
        <p:spPr>
          <a:xfrm rot="5400000" flipH="1" flipV="1">
            <a:off x="11837058" y="3647087"/>
            <a:ext cx="462212" cy="1200501"/>
          </a:xfrm>
          <a:prstGeom prst="bentConnector3">
            <a:avLst/>
          </a:prstGeom>
          <a:ln>
            <a:solidFill>
              <a:schemeClr val="bg2">
                <a:lumMod val="1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4" name="TextBox 473">
            <a:extLst>
              <a:ext uri="{FF2B5EF4-FFF2-40B4-BE49-F238E27FC236}">
                <a16:creationId xmlns:a16="http://schemas.microsoft.com/office/drawing/2014/main" id="{AFF2C9E1-672D-4319-92F5-8308936562AE}"/>
              </a:ext>
            </a:extLst>
          </p:cNvPr>
          <p:cNvSpPr txBox="1"/>
          <p:nvPr/>
        </p:nvSpPr>
        <p:spPr>
          <a:xfrm>
            <a:off x="9372692" y="9939971"/>
            <a:ext cx="4086570" cy="32052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raster : : </a:t>
            </a:r>
            <a:r>
              <a:rPr kumimoji="0" lang="en-US" sz="12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sampleRandom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(x = </a:t>
            </a:r>
            <a:r>
              <a:rPr kumimoji="0" lang="en-US" sz="12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raster.point.stack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highlight>
                  <a:srgbClr val="FFFF00"/>
                </a:highlight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[[1]]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, size = 1)</a:t>
            </a:r>
          </a:p>
        </p:txBody>
      </p:sp>
      <p:sp>
        <p:nvSpPr>
          <p:cNvPr id="126" name="CODE">
            <a:extLst>
              <a:ext uri="{FF2B5EF4-FFF2-40B4-BE49-F238E27FC236}">
                <a16:creationId xmlns:a16="http://schemas.microsoft.com/office/drawing/2014/main" id="{08E572D3-BF37-453F-8A45-0AB0F13E2592}"/>
              </a:ext>
            </a:extLst>
          </p:cNvPr>
          <p:cNvSpPr txBox="1"/>
          <p:nvPr/>
        </p:nvSpPr>
        <p:spPr>
          <a:xfrm>
            <a:off x="9370191" y="9667741"/>
            <a:ext cx="48090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dirty="0"/>
              <a:t>CODE</a:t>
            </a:r>
            <a:r>
              <a:rPr lang="en-US" dirty="0"/>
              <a:t>: </a:t>
            </a:r>
            <a:endParaRPr dirty="0"/>
          </a:p>
        </p:txBody>
      </p:sp>
      <p:sp>
        <p:nvSpPr>
          <p:cNvPr id="137" name="CODE">
            <a:extLst>
              <a:ext uri="{FF2B5EF4-FFF2-40B4-BE49-F238E27FC236}">
                <a16:creationId xmlns:a16="http://schemas.microsoft.com/office/drawing/2014/main" id="{657E11B8-545C-4FB8-A45A-67C0EA23D7A5}"/>
              </a:ext>
            </a:extLst>
          </p:cNvPr>
          <p:cNvSpPr txBox="1"/>
          <p:nvPr/>
        </p:nvSpPr>
        <p:spPr>
          <a:xfrm>
            <a:off x="9379829" y="6896846"/>
            <a:ext cx="48090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dirty="0"/>
              <a:t>CODE</a:t>
            </a:r>
            <a:r>
              <a:rPr lang="en-US" dirty="0"/>
              <a:t>: </a:t>
            </a:r>
            <a:endParaRPr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800DBCE-C5F8-4236-BE59-13FB00BA9274}"/>
              </a:ext>
            </a:extLst>
          </p:cNvPr>
          <p:cNvSpPr txBox="1"/>
          <p:nvPr/>
        </p:nvSpPr>
        <p:spPr>
          <a:xfrm>
            <a:off x="9429913" y="7089721"/>
            <a:ext cx="4258285" cy="195173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US" dirty="0"/>
              <a:t># </a:t>
            </a:r>
            <a:r>
              <a:rPr lang="en-US" dirty="0" err="1"/>
              <a:t>similarL</a:t>
            </a:r>
            <a:r>
              <a:rPr lang="en-US" dirty="0"/>
              <a:t> is where the buffers are being stored</a:t>
            </a:r>
            <a:endParaRPr lang="en-US" b="0" dirty="0"/>
          </a:p>
          <a:p>
            <a:r>
              <a:rPr lang="en-US" b="0" dirty="0"/>
              <a:t>for(</a:t>
            </a:r>
            <a:r>
              <a:rPr lang="en-US" b="0" dirty="0" err="1"/>
              <a:t>i</a:t>
            </a:r>
            <a:r>
              <a:rPr lang="en-US" b="0" dirty="0"/>
              <a:t> in 1:length(</a:t>
            </a:r>
            <a:r>
              <a:rPr lang="en-US" b="0" dirty="0" err="1"/>
              <a:t>similarL</a:t>
            </a:r>
            <a:r>
              <a:rPr lang="en-US" b="0" dirty="0"/>
              <a:t>)){</a:t>
            </a:r>
          </a:p>
          <a:p>
            <a:r>
              <a:rPr lang="en-US" dirty="0"/>
              <a:t># Convert list of cell numbers and similarity values to a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b="0" dirty="0" err="1"/>
              <a:t>similarity.point</a:t>
            </a:r>
            <a:r>
              <a:rPr lang="en-US" b="0" dirty="0"/>
              <a:t> &lt;- </a:t>
            </a:r>
            <a:r>
              <a:rPr lang="en-US" b="0" dirty="0" err="1"/>
              <a:t>as.data.frame</a:t>
            </a:r>
            <a:r>
              <a:rPr lang="en-US" b="0" dirty="0"/>
              <a:t>(</a:t>
            </a:r>
            <a:r>
              <a:rPr lang="en-US" b="0" dirty="0" err="1"/>
              <a:t>similarL</a:t>
            </a:r>
            <a:r>
              <a:rPr lang="en-US" b="0" dirty="0"/>
              <a:t>[[</a:t>
            </a:r>
            <a:r>
              <a:rPr lang="en-US" b="0" dirty="0" err="1"/>
              <a:t>i</a:t>
            </a:r>
            <a:r>
              <a:rPr lang="en-US" b="0" dirty="0"/>
              <a:t>]]) names(</a:t>
            </a:r>
            <a:r>
              <a:rPr lang="en-US" b="0" dirty="0" err="1"/>
              <a:t>similarity.point</a:t>
            </a:r>
            <a:r>
              <a:rPr lang="en-US" b="0" dirty="0"/>
              <a:t>) &lt;- c('</a:t>
            </a:r>
            <a:r>
              <a:rPr lang="en-US" b="0" dirty="0" err="1"/>
              <a:t>CellNum</a:t>
            </a:r>
            <a:r>
              <a:rPr lang="en-US" b="0" dirty="0"/>
              <a:t>', 'Similar’)</a:t>
            </a:r>
          </a:p>
          <a:p>
            <a:r>
              <a:rPr lang="en-US" dirty="0"/>
              <a:t># Index each raster layer and insert corresponding similarity values</a:t>
            </a:r>
          </a:p>
          <a:p>
            <a:r>
              <a:rPr lang="en-US" b="0" dirty="0" err="1"/>
              <a:t>raster.point.stack</a:t>
            </a:r>
            <a:r>
              <a:rPr lang="en-US" b="0" dirty="0"/>
              <a:t>[[</a:t>
            </a:r>
            <a:r>
              <a:rPr lang="en-US" b="0" dirty="0" err="1"/>
              <a:t>i</a:t>
            </a:r>
            <a:r>
              <a:rPr lang="en-US" b="0" dirty="0"/>
              <a:t>]][</a:t>
            </a:r>
            <a:r>
              <a:rPr lang="en-US" b="0" dirty="0" err="1"/>
              <a:t>similarity.point$CellNum</a:t>
            </a:r>
            <a:r>
              <a:rPr lang="en-US" b="0" dirty="0"/>
              <a:t>] &lt;- </a:t>
            </a:r>
            <a:r>
              <a:rPr lang="en-US" b="0" dirty="0" err="1"/>
              <a:t>similarity.point$Similar</a:t>
            </a:r>
            <a:endParaRPr lang="en-US" b="0" dirty="0"/>
          </a:p>
          <a:p>
            <a:r>
              <a:rPr lang="en-US" b="0" dirty="0"/>
              <a:t>}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B3EE2E-E0BD-483F-8173-25670E59A90D}"/>
              </a:ext>
            </a:extLst>
          </p:cNvPr>
          <p:cNvSpPr txBox="1"/>
          <p:nvPr/>
        </p:nvSpPr>
        <p:spPr>
          <a:xfrm>
            <a:off x="12769245" y="8947185"/>
            <a:ext cx="1147159" cy="68985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You can only do this for 1 “shelf” at a time</a:t>
            </a: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4768DC41-B7DF-4E41-90FA-87B81AFC5C49}"/>
              </a:ext>
            </a:extLst>
          </p:cNvPr>
          <p:cNvCxnSpPr>
            <a:cxnSpLocks/>
            <a:stCxn id="70" idx="2"/>
            <a:endCxn id="474" idx="0"/>
          </p:cNvCxnSpPr>
          <p:nvPr/>
        </p:nvCxnSpPr>
        <p:spPr>
          <a:xfrm rot="5400000">
            <a:off x="12227934" y="8825080"/>
            <a:ext cx="302934" cy="1926848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A148460-6F91-461A-A940-E5FAE2F71600}"/>
              </a:ext>
            </a:extLst>
          </p:cNvPr>
          <p:cNvSpPr txBox="1"/>
          <p:nvPr/>
        </p:nvSpPr>
        <p:spPr>
          <a:xfrm>
            <a:off x="11281473" y="10503270"/>
            <a:ext cx="2406725" cy="2743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ctr"/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stack and shelf icons made by www.freepik.com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sym typeface="Source Sans Pro"/>
            </a:endParaRP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680</Words>
  <Application>Microsoft Office PowerPoint</Application>
  <PresentationFormat>Custom</PresentationFormat>
  <Paragraphs>59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Avenir Roman</vt:lpstr>
      <vt:lpstr>Helvetica Light</vt:lpstr>
      <vt:lpstr>Source Sans Pro</vt:lpstr>
      <vt:lpstr>Source Sans Pro Light</vt:lpstr>
      <vt:lpstr>Source Sans Pro Semibold</vt:lpstr>
      <vt:lpstr>Wingdings</vt:lpstr>
      <vt:lpstr>White</vt:lpstr>
      <vt:lpstr>Automated Reference Toolset: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</dc:title>
  <dc:creator>Sean Di Stéfano</dc:creator>
  <cp:lastModifiedBy>Sean Di Stefano</cp:lastModifiedBy>
  <cp:revision>39</cp:revision>
  <dcterms:modified xsi:type="dcterms:W3CDTF">2019-05-01T22:33:44Z</dcterms:modified>
</cp:coreProperties>
</file>