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23" r:id="rId6"/>
    <p:sldId id="310" r:id="rId7"/>
    <p:sldId id="321" r:id="rId8"/>
    <p:sldId id="324" r:id="rId9"/>
    <p:sldId id="320" r:id="rId10"/>
    <p:sldId id="313" r:id="rId11"/>
    <p:sldId id="322" r:id="rId12"/>
    <p:sldId id="315" r:id="rId13"/>
  </p:sldIdLst>
  <p:sldSz cx="12188825" cy="6858000"/>
  <p:notesSz cx="6858000" cy="9144000"/>
  <p:custDataLst>
    <p:tags r:id="rId16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16/02/2017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16/02/2017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16/02/2017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16/02/2017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3" y="188640"/>
            <a:ext cx="8229600" cy="2895600"/>
          </a:xfrm>
        </p:spPr>
        <p:txBody>
          <a:bodyPr rtlCol="0"/>
          <a:lstStyle/>
          <a:p>
            <a:pPr rtl="0"/>
            <a:r>
              <a:rPr lang="es-ES" dirty="0" smtClean="0"/>
              <a:t>Trabajo práctico final</a:t>
            </a:r>
            <a:br>
              <a:rPr lang="es-ES" dirty="0" smtClean="0"/>
            </a:br>
            <a:r>
              <a:rPr lang="es-ES" dirty="0" smtClean="0"/>
              <a:t>Simulación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197868" y="3366356"/>
            <a:ext cx="8229600" cy="150872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Segunda iteración del proyecto ferroviario.</a:t>
            </a:r>
          </a:p>
          <a:p>
            <a:pPr rtl="0"/>
            <a:endParaRPr lang="es-ES" dirty="0"/>
          </a:p>
          <a:p>
            <a:pPr rtl="0"/>
            <a:r>
              <a:rPr lang="es-ES" dirty="0" err="1" smtClean="0"/>
              <a:t>Utn</a:t>
            </a:r>
            <a:r>
              <a:rPr lang="es-ES" dirty="0" smtClean="0"/>
              <a:t> – FRBA. Año: 2017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Integrantes: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3214092" y="515719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all" spc="200" dirty="0" smtClean="0">
                <a:solidFill>
                  <a:srgbClr val="56C5FF"/>
                </a:solidFill>
              </a:rPr>
              <a:t>Santiago </a:t>
            </a:r>
            <a:r>
              <a:rPr lang="es-ES" sz="2000" cap="all" spc="200" dirty="0" err="1" smtClean="0">
                <a:solidFill>
                  <a:srgbClr val="56C5FF"/>
                </a:solidFill>
              </a:rPr>
              <a:t>Federella</a:t>
            </a:r>
            <a:endParaRPr lang="es-ES" sz="2000" cap="all" spc="200" dirty="0" smtClean="0">
              <a:solidFill>
                <a:srgbClr val="56C5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all" spc="200" dirty="0" smtClean="0">
                <a:solidFill>
                  <a:srgbClr val="56C5FF"/>
                </a:solidFill>
              </a:rPr>
              <a:t>Ramiro </a:t>
            </a:r>
            <a:r>
              <a:rPr lang="es-ES" sz="2000" cap="all" spc="200" dirty="0" err="1" smtClean="0">
                <a:solidFill>
                  <a:srgbClr val="56C5FF"/>
                </a:solidFill>
              </a:rPr>
              <a:t>yep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Agenda</a:t>
            </a:r>
            <a:r>
              <a:rPr lang="es-ES" sz="5400" dirty="0" smtClean="0"/>
              <a:t>:</a:t>
            </a:r>
            <a:endParaRPr lang="es-ES" sz="54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32305" y="2204864"/>
            <a:ext cx="9134391" cy="4464496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 smtClean="0"/>
              <a:t>Objetivos</a:t>
            </a:r>
            <a:endParaRPr lang="es-ES" sz="4800" dirty="0"/>
          </a:p>
          <a:p>
            <a:pPr rtl="0"/>
            <a:r>
              <a:rPr lang="es-ES" sz="4800" dirty="0" smtClean="0"/>
              <a:t>Introducción</a:t>
            </a:r>
          </a:p>
          <a:p>
            <a:pPr rtl="0"/>
            <a:r>
              <a:rPr lang="es-ES" sz="4800" dirty="0" smtClean="0"/>
              <a:t>Situación actual</a:t>
            </a:r>
          </a:p>
          <a:p>
            <a:pPr rtl="0"/>
            <a:r>
              <a:rPr lang="es-ES" sz="4800" dirty="0" smtClean="0"/>
              <a:t>Mejoras realizadas</a:t>
            </a:r>
          </a:p>
          <a:p>
            <a:pPr rtl="0"/>
            <a:r>
              <a:rPr lang="es-ES" sz="4800" dirty="0" smtClean="0"/>
              <a:t>Resultados alcanzados</a:t>
            </a:r>
          </a:p>
          <a:p>
            <a:pPr rtl="0"/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0086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Objetivos</a:t>
            </a:r>
            <a:r>
              <a:rPr lang="es-ES" sz="5400" dirty="0" smtClean="0"/>
              <a:t>:</a:t>
            </a:r>
            <a:endParaRPr lang="es-ES" sz="54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32305" y="2204864"/>
            <a:ext cx="9134391" cy="30963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 smtClean="0"/>
              <a:t>Validar el modelo de simulación.</a:t>
            </a:r>
            <a:endParaRPr lang="es-ES" sz="4800" dirty="0"/>
          </a:p>
          <a:p>
            <a:pPr rtl="0"/>
            <a:r>
              <a:rPr lang="es-ES" sz="4800" dirty="0" smtClean="0"/>
              <a:t>Agregar al modelo el concepto de programaciones en los servicios.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05780" y="381000"/>
            <a:ext cx="9144001" cy="1371600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 smtClean="0"/>
              <a:t>Introducción:</a:t>
            </a:r>
            <a:endParaRPr lang="es-ES" sz="5400" dirty="0"/>
          </a:p>
        </p:txBody>
      </p:sp>
      <p:sp>
        <p:nvSpPr>
          <p:cNvPr id="2" name="Rectángulo redondeado 1"/>
          <p:cNvSpPr/>
          <p:nvPr/>
        </p:nvSpPr>
        <p:spPr>
          <a:xfrm>
            <a:off x="405780" y="2241715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Simulación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782044" y="2241715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Traza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158308" y="2241715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Servicio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534572" y="1340768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Estación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910836" y="1340768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Incidente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534572" y="314266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Formación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910836" y="314266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Coche</a:t>
            </a:r>
            <a:endParaRPr lang="es-AR" dirty="0">
              <a:solidFill>
                <a:schemeClr val="bg2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7534572" y="2241715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2"/>
                </a:solidFill>
              </a:rPr>
              <a:t>Programación</a:t>
            </a:r>
            <a:endParaRPr lang="es-AR" dirty="0">
              <a:solidFill>
                <a:schemeClr val="bg2"/>
              </a:solidFill>
            </a:endParaRPr>
          </a:p>
        </p:txBody>
      </p:sp>
      <p:cxnSp>
        <p:nvCxnSpPr>
          <p:cNvPr id="4" name="Conector recto de flecha 3"/>
          <p:cNvCxnSpPr>
            <a:stCxn id="2" idx="3"/>
            <a:endCxn id="5" idx="1"/>
          </p:cNvCxnSpPr>
          <p:nvPr/>
        </p:nvCxnSpPr>
        <p:spPr>
          <a:xfrm>
            <a:off x="2061964" y="252974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3"/>
            <a:endCxn id="6" idx="1"/>
          </p:cNvCxnSpPr>
          <p:nvPr/>
        </p:nvCxnSpPr>
        <p:spPr>
          <a:xfrm>
            <a:off x="4438228" y="252974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6" idx="3"/>
            <a:endCxn id="11" idx="1"/>
          </p:cNvCxnSpPr>
          <p:nvPr/>
        </p:nvCxnSpPr>
        <p:spPr>
          <a:xfrm>
            <a:off x="6814492" y="2529747"/>
            <a:ext cx="72008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6" idx="2"/>
            <a:endCxn id="9" idx="1"/>
          </p:cNvCxnSpPr>
          <p:nvPr/>
        </p:nvCxnSpPr>
        <p:spPr>
          <a:xfrm rot="16200000" flipH="1">
            <a:off x="6454029" y="2350150"/>
            <a:ext cx="612915" cy="15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6" idx="0"/>
            <a:endCxn id="7" idx="1"/>
          </p:cNvCxnSpPr>
          <p:nvPr/>
        </p:nvCxnSpPr>
        <p:spPr>
          <a:xfrm rot="5400000" flipH="1" flipV="1">
            <a:off x="6454029" y="1161172"/>
            <a:ext cx="612915" cy="15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7" idx="3"/>
            <a:endCxn id="8" idx="1"/>
          </p:cNvCxnSpPr>
          <p:nvPr/>
        </p:nvCxnSpPr>
        <p:spPr>
          <a:xfrm>
            <a:off x="9190756" y="162880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9" idx="3"/>
            <a:endCxn id="10" idx="1"/>
          </p:cNvCxnSpPr>
          <p:nvPr/>
        </p:nvCxnSpPr>
        <p:spPr>
          <a:xfrm>
            <a:off x="9190756" y="343069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8715" y="1832294"/>
            <a:ext cx="2435369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 smtClean="0"/>
              <a:t>Situación actual:</a:t>
            </a:r>
            <a:endParaRPr lang="es-AR" sz="6000" dirty="0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778646"/>
            <a:ext cx="7686675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7" y="4650854"/>
            <a:ext cx="7686675" cy="609600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752600"/>
            <a:ext cx="3857625" cy="4533900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327566" y="2199238"/>
            <a:ext cx="519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Los trenes parten cada X minutos fijos</a:t>
            </a:r>
            <a:endParaRPr lang="es-AR" sz="24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27566" y="4093633"/>
            <a:ext cx="555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Los trenes parten cada Y minutos variables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857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Mejoras realizadas</a:t>
            </a:r>
            <a:r>
              <a:rPr lang="es-ES" sz="5400" dirty="0" smtClean="0"/>
              <a:t>:</a:t>
            </a:r>
            <a:endParaRPr lang="es-ES" sz="54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32305" y="2204864"/>
            <a:ext cx="9134391" cy="4464496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 smtClean="0"/>
              <a:t>Reestructuración del código software.</a:t>
            </a:r>
          </a:p>
          <a:p>
            <a:pPr rtl="0"/>
            <a:r>
              <a:rPr lang="es-ES" sz="3600" dirty="0" smtClean="0"/>
              <a:t>Inserción del concepto de programación al modelo.</a:t>
            </a:r>
            <a:endParaRPr lang="es-ES" sz="3600" dirty="0"/>
          </a:p>
          <a:p>
            <a:pPr rtl="0"/>
            <a:r>
              <a:rPr lang="es-ES" sz="3600" dirty="0" smtClean="0"/>
              <a:t>Aumento de la velocidad del producto en un 55%.</a:t>
            </a:r>
          </a:p>
          <a:p>
            <a:pPr rtl="0"/>
            <a:r>
              <a:rPr lang="es-ES" sz="3600" dirty="0" smtClean="0"/>
              <a:t>Nuevos resultados por servicio.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648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795" y="-462880"/>
            <a:ext cx="9144001" cy="1371600"/>
          </a:xfrm>
        </p:spPr>
        <p:txBody>
          <a:bodyPr rtlCol="0"/>
          <a:lstStyle/>
          <a:p>
            <a:pPr rtl="0"/>
            <a:r>
              <a:rPr lang="es-ES" dirty="0" smtClean="0"/>
              <a:t>Resultados por Servicio</a:t>
            </a:r>
            <a:endParaRPr lang="es-ES" dirty="0"/>
          </a:p>
        </p:txBody>
      </p:sp>
      <p:graphicFrame>
        <p:nvGraphicFramePr>
          <p:cNvPr id="9" name="Marcador de posición de contenido 8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624733"/>
              </p:ext>
            </p:extLst>
          </p:nvPr>
        </p:nvGraphicFramePr>
        <p:xfrm>
          <a:off x="406795" y="1052736"/>
          <a:ext cx="11160228" cy="53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0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0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0038"/>
                <a:gridCol w="1860038"/>
                <a:gridCol w="1860038"/>
              </a:tblGrid>
              <a:tr h="630647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Retiro José León Suarez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Retiro Mitre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Retiro Tigre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Victoria Capilla</a:t>
                      </a:r>
                    </a:p>
                    <a:p>
                      <a:pPr algn="ctr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 Señor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Villa Ballester</a:t>
                      </a:r>
                    </a:p>
                    <a:p>
                      <a:pPr algn="ctr"/>
                      <a:r>
                        <a:rPr lang="es-A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Zárate</a:t>
                      </a:r>
                      <a:endParaRPr lang="es-ES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739"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Porcentaje</a:t>
                      </a:r>
                      <a:r>
                        <a:rPr lang="es-ES" b="1" baseline="0" noProof="0" dirty="0" smtClean="0"/>
                        <a:t> formaciones superan máximo pasajeros legal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99,99%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 demora</a:t>
                      </a:r>
                      <a:r>
                        <a:rPr lang="es-ES" b="1" baseline="0" noProof="0" dirty="0" smtClean="0"/>
                        <a:t> Incidentes</a:t>
                      </a:r>
                      <a:endParaRPr lang="es-ES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0,14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5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 pasajeros 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13625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8437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15703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8899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9969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1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 demora</a:t>
                      </a:r>
                      <a:r>
                        <a:rPr lang="es-ES" b="1" baseline="0" noProof="0" dirty="0" smtClean="0"/>
                        <a:t> estación</a:t>
                      </a:r>
                      <a:endParaRPr lang="es-ES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41,23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27,72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48,05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27,2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30,24 </a:t>
                      </a:r>
                      <a:r>
                        <a:rPr lang="es-ES" sz="2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06770"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Porcentaje pasajeros parados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43,62%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44,08%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43,44%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43,48%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2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43,13%</a:t>
                      </a:r>
                      <a:endParaRPr lang="es-ES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795" y="-462880"/>
            <a:ext cx="9144001" cy="1371600"/>
          </a:xfrm>
        </p:spPr>
        <p:txBody>
          <a:bodyPr rtlCol="0"/>
          <a:lstStyle/>
          <a:p>
            <a:pPr rtl="0"/>
            <a:r>
              <a:rPr lang="es-ES" dirty="0" smtClean="0"/>
              <a:t>Resultados servicio Retiro - Mitre</a:t>
            </a:r>
            <a:endParaRPr lang="es-ES" dirty="0"/>
          </a:p>
        </p:txBody>
      </p:sp>
      <p:graphicFrame>
        <p:nvGraphicFramePr>
          <p:cNvPr id="9" name="Marcador de posición de contenido 8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6335190"/>
              </p:ext>
            </p:extLst>
          </p:nvPr>
        </p:nvGraphicFramePr>
        <p:xfrm>
          <a:off x="1053852" y="980728"/>
          <a:ext cx="10081119" cy="510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53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5303"/>
                <a:gridCol w="1885303"/>
              </a:tblGrid>
              <a:tr h="270607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Escenario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Optimista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Realista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Pesimista</a:t>
                      </a:r>
                      <a:endParaRPr lang="es-ES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739"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 smtClean="0"/>
                        <a:t>Porcentaje</a:t>
                      </a:r>
                      <a:r>
                        <a:rPr lang="es-ES" b="1" baseline="0" noProof="0" dirty="0" smtClean="0"/>
                        <a:t> de formaciones que superan máximo legal pasajeros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64,99%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98,25%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99,87%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3739"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Promedio de pasajeros por encima del Máximo de Pasajeros Permitidos</a:t>
                      </a:r>
                      <a:endParaRPr lang="es-E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39,57 p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63,22 p.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107,75 p.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05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de demora</a:t>
                      </a:r>
                      <a:r>
                        <a:rPr lang="es-ES" b="1" baseline="0" noProof="0" dirty="0" smtClean="0"/>
                        <a:t> por incidentes</a:t>
                      </a:r>
                      <a:endParaRPr lang="es-ES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0,11 </a:t>
                      </a:r>
                      <a:r>
                        <a:rPr lang="es-ES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0,08 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0,07 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5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de pasajeros por 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4624 p.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7489 p.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8555 p.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1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 smtClean="0"/>
                        <a:t>Promedio de demora por atención en</a:t>
                      </a:r>
                      <a:r>
                        <a:rPr lang="es-ES" b="1" baseline="0" noProof="0" dirty="0" smtClean="0"/>
                        <a:t> estación</a:t>
                      </a:r>
                      <a:endParaRPr lang="es-ES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27,31 </a:t>
                      </a:r>
                      <a:r>
                        <a:rPr lang="es-ES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 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36,5 min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1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noProof="0" dirty="0" smtClean="0"/>
                        <a:t>Costo de formación por pasajero:</a:t>
                      </a:r>
                      <a:endParaRPr lang="es-ES" b="1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1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3,93 $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1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2,49 $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AR" sz="1800" b="0" i="1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2,18 $</a:t>
                      </a:r>
                      <a:endParaRPr lang="es-E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smtClean="0"/>
              <a:t>Muchas gracias</a:t>
            </a:r>
            <a:endParaRPr lang="es-ES" sz="6000" dirty="0"/>
          </a:p>
        </p:txBody>
      </p:sp>
      <p:sp>
        <p:nvSpPr>
          <p:cNvPr id="7" name="Rectángulo 6"/>
          <p:cNvSpPr/>
          <p:nvPr/>
        </p:nvSpPr>
        <p:spPr>
          <a:xfrm>
            <a:off x="1522413" y="2521758"/>
            <a:ext cx="4243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u="sng" dirty="0" smtClean="0"/>
              <a:t>¿Preguntas </a:t>
            </a:r>
            <a:r>
              <a:rPr lang="es-ES" sz="6000" dirty="0" smtClean="0"/>
              <a:t>?</a:t>
            </a:r>
            <a:endParaRPr lang="es-ES" sz="6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1916832"/>
            <a:ext cx="5905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291</Words>
  <Application>Microsoft Office PowerPoint</Application>
  <PresentationFormat>Personalizado</PresentationFormat>
  <Paragraphs>103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Túnel azul digital 16 × 9</vt:lpstr>
      <vt:lpstr>Trabajo práctico final Simulación</vt:lpstr>
      <vt:lpstr>Agenda:</vt:lpstr>
      <vt:lpstr>Objetivos:</vt:lpstr>
      <vt:lpstr>Introducción:</vt:lpstr>
      <vt:lpstr>Situación actual:</vt:lpstr>
      <vt:lpstr>Mejoras realizadas:</vt:lpstr>
      <vt:lpstr>Resultados por Servicio</vt:lpstr>
      <vt:lpstr>Resultados servicio Retiro - Mitre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2017-02-15T22:48:56Z</dcterms:created>
  <dcterms:modified xsi:type="dcterms:W3CDTF">2017-02-17T02:17:15Z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