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03C451-DB51-4A18-B49A-47C7CC70D756}">
  <a:tblStyle styleId="{4303C451-DB51-4A18-B49A-47C7CC70D7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C77C0A4-B17F-4523-9614-58A0E6517E6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eb2adfef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eb2adfef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eb2adfef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2ab11f408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2ab11f408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52ab11f408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eaa0212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eaa0212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eaa0212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eaa0212d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eaa0212d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feaa0212d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aa0212d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eaa0212d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eaa0212d9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2ab11f408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2ab11f408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52ab11f408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eaa0212d9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eaa0212d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eaa0212d9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2ab11f408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2ab11f408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52ab11f408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419dd1d3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419dd1d3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5419dd1d3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eaa0212d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eaa0212d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eaa0212d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2ab11f40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2ab11f40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52ab11f40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2ab11f40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2ab11f40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52ab11f408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b5f9fb47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4b5f9fb47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b5f9fb47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b5f9fb47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4b5f9fb47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b11f40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b11f40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52ab11f408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2ab11f408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2ab11f408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52ab11f408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9ec65423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19ec65423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9ec65423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19ec65423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2ab11f40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52ab11f40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b11f408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b11f408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52ab11f408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419dd1d3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5419dd1d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 los casos que el banco sospeche de si puede cumplir con los plazos de devolucion de los prestamos, (casos raros) puede analizar con el siguiente modelo si es fiable o no</a:t>
            </a:r>
            <a:endParaRPr/>
          </a:p>
        </p:txBody>
      </p:sp>
      <p:sp>
        <p:nvSpPr>
          <p:cNvPr id="56" name="Google Shape;56;g15419dd1d3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2ab11f408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2ab11f408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52ab11f408_0_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2ab11f40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52ab11f40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eb532eeb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eb532eeb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feb532eeb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eb532eeb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eb532eeb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feb532eeb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eb532eeb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eb532eeb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feb532eeb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b67df6f4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b67df6f4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4b67df6f4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ec65423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19ec65423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ec65423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19ec65423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4b9622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4b9622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52a4b9622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aa0212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eaa0212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feaa0212d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4b96224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4b9622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52a4b96224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a4b9622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a4b9622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52a4b96224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1472" y="0"/>
            <a:ext cx="12332874" cy="695405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47442" y="991240"/>
            <a:ext cx="9641586" cy="5624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  <a:defRPr b="1" sz="100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2664" y="596353"/>
            <a:ext cx="1957500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b="0" i="0" sz="36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491225" y="4597675"/>
            <a:ext cx="53238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491225" y="5089150"/>
            <a:ext cx="23685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491225" y="4523425"/>
            <a:ext cx="51147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None/>
            </a:pPr>
            <a:r>
              <a:rPr b="1" lang="es-ES" sz="24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TRATAMIENTO DE DATASET, ANÁLISIS Y GRÁFICOS</a:t>
            </a:r>
            <a:endParaRPr b="1" sz="2400" u="none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1405333" y="5520672"/>
            <a:ext cx="39786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9912125" y="6426900"/>
            <a:ext cx="301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Sofía Feilbogen - L. 61889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90163" y="1165450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Family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675813" y="1165450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Ethnicity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610588" y="1165450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25" y="2075300"/>
            <a:ext cx="4353799" cy="406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824" y="2099825"/>
            <a:ext cx="3758425" cy="350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7749" y="2099825"/>
            <a:ext cx="3452951" cy="322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438138" y="127922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044838" y="117927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506" y="1848625"/>
            <a:ext cx="5362575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08175"/>
            <a:ext cx="6079705" cy="447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/>
              <a:t>Variables </a:t>
            </a:r>
            <a:r>
              <a:rPr lang="es-ES" sz="8100"/>
              <a:t>numéricas</a:t>
            </a:r>
            <a:endParaRPr sz="8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555167" y="939875"/>
            <a:ext cx="5293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Cuantiles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49" name="Google Shape;149;p18"/>
          <p:cNvGraphicFramePr/>
          <p:nvPr/>
        </p:nvGraphicFramePr>
        <p:xfrm>
          <a:off x="555175" y="18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18"/>
          <p:cNvGraphicFramePr/>
          <p:nvPr/>
        </p:nvGraphicFramePr>
        <p:xfrm>
          <a:off x="469750" y="35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091675"/>
                <a:gridCol w="1091675"/>
                <a:gridCol w="1091675"/>
                <a:gridCol w="1091675"/>
                <a:gridCol w="1091675"/>
              </a:tblGrid>
              <a:tr h="291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12285.0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117831.5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178363.0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237054.5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1484705.0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18"/>
          <p:cNvGraphicFramePr/>
          <p:nvPr/>
        </p:nvGraphicFramePr>
        <p:xfrm>
          <a:off x="6365475" y="14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BachelorYear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18"/>
          <p:cNvGraphicFramePr/>
          <p:nvPr/>
        </p:nvGraphicFramePr>
        <p:xfrm>
          <a:off x="6424825" y="31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CapitalGain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99999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18"/>
          <p:cNvGraphicFramePr/>
          <p:nvPr/>
        </p:nvGraphicFramePr>
        <p:xfrm>
          <a:off x="6424825" y="465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CapitalLoss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4356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18"/>
          <p:cNvGraphicFramePr/>
          <p:nvPr/>
        </p:nvGraphicFramePr>
        <p:xfrm>
          <a:off x="469750" y="506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894475"/>
                <a:gridCol w="894475"/>
                <a:gridCol w="894475"/>
                <a:gridCol w="894475"/>
                <a:gridCol w="894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18"/>
          <p:cNvSpPr txBox="1"/>
          <p:nvPr/>
        </p:nvSpPr>
        <p:spPr>
          <a:xfrm>
            <a:off x="113050" y="13979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13050" y="4527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HoursPerWeek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13050" y="321343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TargetPopulation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522742" y="1115150"/>
            <a:ext cx="5293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Relación</a:t>
            </a:r>
            <a:r>
              <a:rPr lang="es-ES" u="none">
                <a:solidFill>
                  <a:schemeClr val="accent5"/>
                </a:solidFill>
              </a:rPr>
              <a:t> entre las variables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30053" l="44569" r="-1820" t="35259"/>
          <a:stretch/>
        </p:blipFill>
        <p:spPr>
          <a:xfrm>
            <a:off x="1185100" y="2249275"/>
            <a:ext cx="4701425" cy="339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19"/>
          <p:cNvGraphicFramePr/>
          <p:nvPr/>
        </p:nvGraphicFramePr>
        <p:xfrm>
          <a:off x="6262975" y="14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855650"/>
                <a:gridCol w="1681675"/>
                <a:gridCol w="1411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Var1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Var2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corr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0.1672209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0.1429096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0.1249498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0.1190456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0.0933443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0.0747574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-0.0665583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0.0663372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0.0598518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0.0584850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9"/>
          <p:cNvSpPr/>
          <p:nvPr/>
        </p:nvSpPr>
        <p:spPr>
          <a:xfrm rot="10800000">
            <a:off x="4071718" y="4180579"/>
            <a:ext cx="391500" cy="16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5400000">
            <a:off x="3327119" y="32148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10800000">
            <a:off x="11048025" y="2367250"/>
            <a:ext cx="3672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rot="10800000">
            <a:off x="11048025" y="4725900"/>
            <a:ext cx="367200" cy="1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6262975" y="63388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Quitamos TargetPopulation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31975" y="2457925"/>
            <a:ext cx="6145500" cy="23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</a:rPr>
              <a:t>Quitamos datos </a:t>
            </a:r>
            <a:r>
              <a:rPr lang="es-ES" sz="2100">
                <a:solidFill>
                  <a:schemeClr val="dk1"/>
                </a:solidFill>
              </a:rPr>
              <a:t>atípicos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</a:rPr>
              <a:t>Quitamos la variable TargetPopulation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</a:rPr>
              <a:t>Le pedimos los datos al cliente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s-ES" sz="2100">
                <a:solidFill>
                  <a:schemeClr val="dk1"/>
                </a:solidFill>
              </a:rPr>
              <a:t>Predecimos en que categoría entra el cliente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00" y="1490150"/>
            <a:ext cx="4738650" cy="406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/>
              <a:t>Tendencias</a:t>
            </a:r>
            <a:endParaRPr sz="8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87" y="1073300"/>
            <a:ext cx="5137451" cy="52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950" y="1073299"/>
            <a:ext cx="4897775" cy="50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88" y="752524"/>
            <a:ext cx="5205425" cy="53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/>
          <p:nvPr/>
        </p:nvSpPr>
        <p:spPr>
          <a:xfrm>
            <a:off x="6310988" y="1845000"/>
            <a:ext cx="729600" cy="12603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434342" y="1443000"/>
            <a:ext cx="5293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WorkClass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434350" y="27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149425"/>
                <a:gridCol w="762150"/>
                <a:gridCol w="1237425"/>
                <a:gridCol w="1131825"/>
                <a:gridCol w="1325450"/>
                <a:gridCol w="1079025"/>
                <a:gridCol w="1255025"/>
                <a:gridCol w="1255025"/>
                <a:gridCol w="1149425"/>
                <a:gridCol w="1149425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         </a:t>
                      </a:r>
                      <a:r>
                        <a:rPr lang="es-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Federal-gov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Local-gov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Never-worked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Private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Self-emp-inc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Self-emp-not-inc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State-gov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Without-pay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17733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1817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4963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4"/>
          <p:cNvSpPr/>
          <p:nvPr/>
        </p:nvSpPr>
        <p:spPr>
          <a:xfrm rot="5400000">
            <a:off x="6539744" y="31099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 rot="5400000">
            <a:off x="9013094" y="31099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/>
          <p:nvPr/>
        </p:nvSpPr>
        <p:spPr>
          <a:xfrm rot="5400000">
            <a:off x="10057194" y="3109964"/>
            <a:ext cx="417300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547442" y="7316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 sz="8100"/>
              <a:t>Elección de la base</a:t>
            </a:r>
            <a:endParaRPr sz="8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2902050" y="246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11th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12th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1st-4th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5th-6th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7th-8th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Assoc-acdm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1115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Assoc-voc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Doctorate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HS-grad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Masters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Preschool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Prof-school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Some-college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8826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764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5904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2221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1387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25"/>
          <p:cNvSpPr txBox="1"/>
          <p:nvPr>
            <p:ph type="title"/>
          </p:nvPr>
        </p:nvSpPr>
        <p:spPr>
          <a:xfrm>
            <a:off x="1624521" y="1526525"/>
            <a:ext cx="2347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Bachelors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222" name="Google Shape;222;p25"/>
          <p:cNvSpPr/>
          <p:nvPr/>
        </p:nvSpPr>
        <p:spPr>
          <a:xfrm rot="-5392591">
            <a:off x="5451311" y="5850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 rot="-5392591">
            <a:off x="4685811" y="5850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5392591">
            <a:off x="9191661" y="5850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 rot="5407409">
            <a:off x="6223236" y="47863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7073100" y="370050"/>
            <a:ext cx="511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Preschool &lt; 1st-4th &lt; 5th-6th &lt; 7th-8th &lt; 9th &lt; 10th &lt; 11th &lt; 12th &lt; HS-grad &lt; Prof-school &lt; Assoc-acdm &lt; Assoc-voc &lt; Some-college &lt; Bachelors &lt; Masters &lt; Doctorate.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928800" y="225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160100"/>
                <a:gridCol w="1252875"/>
                <a:gridCol w="1486950"/>
                <a:gridCol w="1068275"/>
                <a:gridCol w="1094550"/>
                <a:gridCol w="1238725"/>
                <a:gridCol w="1356800"/>
                <a:gridCol w="1120750"/>
                <a:gridCol w="112075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Adm-clerical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Armed-Forces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Craft-repair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Exec-managerial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Farming-fishing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Handlers-cleaners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Machine-op-inspct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1652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3262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2098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1284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1752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507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1968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Other-service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Priv-house-serv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Prof-specialty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Protective-serv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Tech-support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Transport-moving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&lt;=50K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3158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2667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1277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&gt;50K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1859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type="title"/>
          </p:nvPr>
        </p:nvSpPr>
        <p:spPr>
          <a:xfrm>
            <a:off x="928796" y="1526525"/>
            <a:ext cx="23475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5"/>
                </a:solidFill>
              </a:rPr>
              <a:t>Occupation</a:t>
            </a:r>
            <a:endParaRPr u="none">
              <a:solidFill>
                <a:schemeClr val="accent5"/>
              </a:solidFill>
            </a:endParaRPr>
          </a:p>
        </p:txBody>
      </p:sp>
      <p:sp>
        <p:nvSpPr>
          <p:cNvPr id="235" name="Google Shape;235;p26"/>
          <p:cNvSpPr/>
          <p:nvPr/>
        </p:nvSpPr>
        <p:spPr>
          <a:xfrm rot="-5392591">
            <a:off x="7373961" y="3712840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 rot="-5392591">
            <a:off x="5113561" y="5609265"/>
            <a:ext cx="417601" cy="15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547453" y="731650"/>
            <a:ext cx="128754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 sz="8100"/>
              <a:t>Estadísticas</a:t>
            </a:r>
            <a:r>
              <a:rPr lang="es-ES" sz="8100"/>
              <a:t> descriptivas principales</a:t>
            </a:r>
            <a:endParaRPr sz="8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49" name="Google Shape;249;p28"/>
          <p:cNvGraphicFramePr/>
          <p:nvPr/>
        </p:nvGraphicFramePr>
        <p:xfrm>
          <a:off x="393475" y="15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775475"/>
                <a:gridCol w="1775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:17.00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:28.00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:37.00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Mean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:38.58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3rd Qu.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:48.00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28"/>
          <p:cNvGraphicFramePr/>
          <p:nvPr/>
        </p:nvGraphicFramePr>
        <p:xfrm>
          <a:off x="4363575" y="3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732425"/>
                <a:gridCol w="173242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TargetPopulation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:12285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:117832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:178363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:189782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:237055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:1484705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28"/>
          <p:cNvGraphicFramePr/>
          <p:nvPr/>
        </p:nvGraphicFramePr>
        <p:xfrm>
          <a:off x="8247575" y="15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775475"/>
                <a:gridCol w="1775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WorkClass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28"/>
          <p:cNvGraphicFramePr/>
          <p:nvPr/>
        </p:nvGraphicFramePr>
        <p:xfrm>
          <a:off x="4363575" y="15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732425"/>
                <a:gridCol w="17324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59" name="Google Shape;259;p29"/>
          <p:cNvGraphicFramePr/>
          <p:nvPr/>
        </p:nvGraphicFramePr>
        <p:xfrm>
          <a:off x="327275" y="10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607725"/>
                <a:gridCol w="160772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BachelorYear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:10.08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:12.00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:16.00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9"/>
          <p:cNvGraphicFramePr/>
          <p:nvPr/>
        </p:nvGraphicFramePr>
        <p:xfrm>
          <a:off x="3948500" y="30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851325"/>
                <a:gridCol w="1851325"/>
              </a:tblGrid>
              <a:tr h="417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Adm.clerical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White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9"/>
          <p:cNvGraphicFramePr/>
          <p:nvPr/>
        </p:nvGraphicFramePr>
        <p:xfrm>
          <a:off x="327275" y="43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607725"/>
                <a:gridCol w="1607725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Never.married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29"/>
          <p:cNvGraphicFramePr/>
          <p:nvPr/>
        </p:nvGraphicFramePr>
        <p:xfrm>
          <a:off x="3891100" y="9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851325"/>
                <a:gridCol w="1851325"/>
              </a:tblGrid>
              <a:tr h="417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Not.in.family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29"/>
          <p:cNvGraphicFramePr/>
          <p:nvPr/>
        </p:nvGraphicFramePr>
        <p:xfrm>
          <a:off x="7942125" y="10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851325"/>
                <a:gridCol w="1851325"/>
              </a:tblGrid>
              <a:tr h="4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29"/>
          <p:cNvGraphicFramePr/>
          <p:nvPr/>
        </p:nvGraphicFramePr>
        <p:xfrm>
          <a:off x="7894050" y="29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2088150"/>
                <a:gridCol w="20881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HoursPerWeek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Min.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highlight>
                            <a:schemeClr val="accent6"/>
                          </a:highlight>
                        </a:rPr>
                        <a:t>:1.00</a:t>
                      </a:r>
                      <a:endParaRPr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:40.44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:45.00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:99.00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271" name="Google Shape;271;p30"/>
          <p:cNvGraphicFramePr/>
          <p:nvPr/>
        </p:nvGraphicFramePr>
        <p:xfrm>
          <a:off x="1338400" y="1149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2088150"/>
                <a:gridCol w="2088150"/>
                <a:gridCol w="2088150"/>
                <a:gridCol w="2088150"/>
                <a:gridCol w="20881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CapitalGain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CapitalLoss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Min.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1st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:1078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:87.31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3rd Qu.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:99999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Max.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:4356.00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0"/>
          <p:cNvGraphicFramePr/>
          <p:nvPr/>
        </p:nvGraphicFramePr>
        <p:xfrm>
          <a:off x="7602850" y="43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2088150"/>
                <a:gridCol w="20881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United.States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30"/>
          <p:cNvGraphicFramePr/>
          <p:nvPr/>
        </p:nvGraphicFramePr>
        <p:xfrm>
          <a:off x="1338400" y="43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2088150"/>
                <a:gridCol w="20881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Result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:32560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:character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000" y="3557551"/>
            <a:ext cx="414284" cy="36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0" name="Google Shape;280;p31"/>
          <p:cNvSpPr txBox="1"/>
          <p:nvPr>
            <p:ph type="title"/>
          </p:nvPr>
        </p:nvSpPr>
        <p:spPr>
          <a:xfrm>
            <a:off x="547442" y="7316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/>
              <a:t>Missings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25" y="1505775"/>
            <a:ext cx="5403925" cy="4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475" y="1276088"/>
            <a:ext cx="59912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547442" y="7316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/>
              <a:t>Outliers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50" y="777700"/>
            <a:ext cx="3233400" cy="5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825" y="777713"/>
            <a:ext cx="3233400" cy="594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200" y="851438"/>
            <a:ext cx="3153175" cy="579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906225" y="5839150"/>
            <a:ext cx="75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Tomamos los menores a 75 años; los que sus años de bachelors sean menores a 5; en </a:t>
            </a:r>
            <a:r>
              <a:rPr lang="es-E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función</a:t>
            </a:r>
            <a:r>
              <a:rPr lang="es-ES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de las horas laborales tomamos aquellas que sean mayores a 36 y menores a 50</a:t>
            </a:r>
            <a:endParaRPr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9300" y="5725125"/>
            <a:ext cx="957275" cy="8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157288"/>
            <a:ext cx="9296400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3425" y="4638725"/>
            <a:ext cx="1828575" cy="1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5" y="1560621"/>
            <a:ext cx="4972384" cy="464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74000" y="6203954"/>
            <a:ext cx="326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075" y="1560625"/>
            <a:ext cx="4932428" cy="4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1114250" y="5956150"/>
            <a:ext cx="55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Tomamos los que su CapitalGain sea 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s-E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99999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000" y="5734438"/>
            <a:ext cx="957275" cy="8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547442" y="731640"/>
            <a:ext cx="9641700" cy="5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0"/>
              <a:buFont typeface="Calibri"/>
              <a:buNone/>
            </a:pPr>
            <a:r>
              <a:rPr lang="es-ES"/>
              <a:t>Predecimos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763" y="2579984"/>
            <a:ext cx="1736725" cy="153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/>
        </p:nvSpPr>
        <p:spPr>
          <a:xfrm>
            <a:off x="4981388" y="3508525"/>
            <a:ext cx="274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0.80% → Entrenamiento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0.20 % → Testeo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4795738" y="2579975"/>
            <a:ext cx="482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Limpiamos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la base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Convertimos a binaria la variable Result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7" name="Google Shape;337;p38"/>
          <p:cNvSpPr txBox="1"/>
          <p:nvPr>
            <p:ph type="title"/>
          </p:nvPr>
        </p:nvSpPr>
        <p:spPr>
          <a:xfrm>
            <a:off x="952489" y="1598000"/>
            <a:ext cx="45597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1"/>
                </a:solidFill>
              </a:rPr>
              <a:t>Regresión</a:t>
            </a:r>
            <a:r>
              <a:rPr lang="es-ES" u="none">
                <a:solidFill>
                  <a:schemeClr val="accent1"/>
                </a:solidFill>
              </a:rPr>
              <a:t> </a:t>
            </a:r>
            <a:r>
              <a:rPr lang="es-ES" u="none">
                <a:solidFill>
                  <a:schemeClr val="accent1"/>
                </a:solidFill>
              </a:rPr>
              <a:t>logística</a:t>
            </a:r>
            <a:endParaRPr u="none">
              <a:solidFill>
                <a:schemeClr val="accent1"/>
              </a:solidFill>
            </a:endParaRPr>
          </a:p>
        </p:txBody>
      </p:sp>
      <p:graphicFrame>
        <p:nvGraphicFramePr>
          <p:cNvPr id="338" name="Google Shape;338;p38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{4303C451-DB51-4A18-B49A-47C7CC70D756}</a:tableStyleId>
              </a:tblPr>
              <a:tblGrid>
                <a:gridCol w="2227325"/>
                <a:gridCol w="2227325"/>
                <a:gridCol w="2227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659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463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233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2867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Google Shape;339;p38"/>
          <p:cNvSpPr txBox="1"/>
          <p:nvPr/>
        </p:nvSpPr>
        <p:spPr>
          <a:xfrm>
            <a:off x="878200" y="5067575"/>
            <a:ext cx="66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Accuracy (exactitud) = (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659 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2867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)/(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659 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463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233 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2867</a:t>
            </a: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)= 0.8351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Ratio de Error = </a:t>
            </a: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(463 +233 )/(659 +463+233 +2867) = 0.1648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0" name="Google Shape;340;p38"/>
          <p:cNvGraphicFramePr/>
          <p:nvPr/>
        </p:nvGraphicFramePr>
        <p:xfrm>
          <a:off x="81608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{4303C451-DB51-4A18-B49A-47C7CC70D756}</a:tableStyleId>
              </a:tblPr>
              <a:tblGrid>
                <a:gridCol w="1539350"/>
                <a:gridCol w="153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TP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TN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8"/>
          <p:cNvSpPr txBox="1"/>
          <p:nvPr/>
        </p:nvSpPr>
        <p:spPr>
          <a:xfrm>
            <a:off x="7886800" y="2285350"/>
            <a:ext cx="36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latin typeface="Calibri"/>
                <a:ea typeface="Calibri"/>
                <a:cs typeface="Calibri"/>
                <a:sym typeface="Calibri"/>
              </a:rPr>
              <a:t>Matriz de </a:t>
            </a:r>
            <a:r>
              <a:rPr lang="es-ES" u="sng">
                <a:latin typeface="Calibri"/>
                <a:ea typeface="Calibri"/>
                <a:cs typeface="Calibri"/>
                <a:sym typeface="Calibri"/>
              </a:rPr>
              <a:t>confusión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688514" y="1122075"/>
            <a:ext cx="4559700" cy="52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none">
                <a:solidFill>
                  <a:schemeClr val="accent1"/>
                </a:solidFill>
              </a:rPr>
              <a:t>Árboles</a:t>
            </a:r>
            <a:endParaRPr u="none">
              <a:solidFill>
                <a:schemeClr val="accent1"/>
              </a:solidFill>
            </a:endParaRPr>
          </a:p>
        </p:txBody>
      </p:sp>
      <p:graphicFrame>
        <p:nvGraphicFramePr>
          <p:cNvPr id="349" name="Google Shape;349;p39"/>
          <p:cNvGraphicFramePr/>
          <p:nvPr/>
        </p:nvGraphicFramePr>
        <p:xfrm>
          <a:off x="616650" y="2224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1219200"/>
                <a:gridCol w="152400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	Reference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Prediction	0    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	0  660  237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	1  461 2862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50" name="Google Shape;350;p39"/>
          <p:cNvSpPr txBox="1"/>
          <p:nvPr/>
        </p:nvSpPr>
        <p:spPr>
          <a:xfrm>
            <a:off x="616650" y="423378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Calibri"/>
                <a:ea typeface="Calibri"/>
                <a:cs typeface="Calibri"/>
                <a:sym typeface="Calibri"/>
              </a:rPr>
              <a:t>Accuracy : 0.8346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27" y="205475"/>
            <a:ext cx="5302975" cy="63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ctrTitle"/>
          </p:nvPr>
        </p:nvSpPr>
        <p:spPr>
          <a:xfrm>
            <a:off x="914399" y="3246973"/>
            <a:ext cx="10363200" cy="72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600" u="none"/>
              <a:t>Muchas gracias</a:t>
            </a:r>
            <a:endParaRPr sz="5600" u="none"/>
          </a:p>
        </p:txBody>
      </p:sp>
      <p:sp>
        <p:nvSpPr>
          <p:cNvPr id="358" name="Google Shape;358;p40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93" y="4247747"/>
            <a:ext cx="2740164" cy="91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725" y="1695000"/>
            <a:ext cx="4638299" cy="2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975275" y="1569550"/>
            <a:ext cx="5739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Extracción</a:t>
            </a: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 del censo de 1994 por Barry Becker.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de clasificación: determinar si la persona puede ganar más de 50k por año.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Variables: 15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>
                <a:latin typeface="Calibri"/>
                <a:ea typeface="Calibri"/>
                <a:cs typeface="Calibri"/>
                <a:sym typeface="Calibri"/>
              </a:rPr>
              <a:t>Registros: 32560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772150" y="1112225"/>
            <a:ext cx="609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0"/>
          <p:cNvGraphicFramePr/>
          <p:nvPr/>
        </p:nvGraphicFramePr>
        <p:xfrm>
          <a:off x="361000" y="211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{4303C451-DB51-4A18-B49A-47C7CC70D756}</a:tableStyleId>
              </a:tblPr>
              <a:tblGrid>
                <a:gridCol w="1114425"/>
                <a:gridCol w="1696400"/>
                <a:gridCol w="2024600"/>
                <a:gridCol w="1489550"/>
                <a:gridCol w="1741900"/>
                <a:gridCol w="1886100"/>
                <a:gridCol w="16894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Ages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WorkClass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TargetPopulation (</a:t>
                      </a:r>
                      <a:r>
                        <a:rPr lang="es-E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int)</a:t>
                      </a:r>
                      <a:endParaRPr sz="16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Bachelors 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BachelorYear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MaritalStatus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Occupation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10"/>
          <p:cNvGraphicFramePr/>
          <p:nvPr/>
        </p:nvGraphicFramePr>
        <p:xfrm>
          <a:off x="361050" y="382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{4303C451-DB51-4A18-B49A-47C7CC70D756}</a:tableStyleId>
              </a:tblPr>
              <a:tblGrid>
                <a:gridCol w="1730675"/>
                <a:gridCol w="1132575"/>
                <a:gridCol w="1111475"/>
                <a:gridCol w="1584050"/>
                <a:gridCol w="1521050"/>
                <a:gridCol w="1841400"/>
                <a:gridCol w="1438075"/>
                <a:gridCol w="1283100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Ethnicity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CapitalGain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CapitalLoss (int)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HoursPerweek (int)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r>
                        <a:rPr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(chr)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 (cht)</a:t>
                      </a:r>
                      <a:endParaRPr sz="16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0"/>
          <p:cNvSpPr txBox="1"/>
          <p:nvPr/>
        </p:nvSpPr>
        <p:spPr>
          <a:xfrm>
            <a:off x="677775" y="4995800"/>
            <a:ext cx="11231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Extraída con las siguientes condiciones: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Ages mayor a 16 años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adjusted gross income (ingreso bruto ajustado) mayor a 100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FNLWGT (TargetPopulation) mayor a 1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HRSWK (HoursPerWeek) mayor a 0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638725" y="1324475"/>
            <a:ext cx="609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FNLWGT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638725" y="2228550"/>
            <a:ext cx="524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202124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"Recuentos ponderados" de cualquier característica socioeconómica específica de la población.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202124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Las personas con características demográficas similares deberían tener pesos similares.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715125" y="2367000"/>
            <a:ext cx="4459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Una estimación de una sola celda de la población mayor de 16 años para cada estado.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Controles de Origen Hispano por edad y sexo.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Controles por Raza, edad y sexo.</a:t>
            </a:r>
            <a:endParaRPr sz="2500">
              <a:solidFill>
                <a:srgbClr val="202124"/>
              </a:solidFill>
              <a:highlight>
                <a:srgbClr val="F8F9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0600" y="6356354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547442" y="991240"/>
            <a:ext cx="9641700" cy="56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100"/>
              <a:t>Variables </a:t>
            </a:r>
            <a:r>
              <a:rPr lang="es-ES" sz="8100"/>
              <a:t>categóricas</a:t>
            </a:r>
            <a:endParaRPr sz="8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393500" y="1106475"/>
            <a:ext cx="171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WorkClass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501075" y="110647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Bachelors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415725" y="275175"/>
            <a:ext cx="56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Preschool &lt; 1st-4th &lt; 5th-6th &lt; 7th-8th &lt; 9th &lt; 10th &lt; 11th &lt; 12th &lt; HS-grad &lt; Prof-school &lt; Assoc-acdm &lt; Assoc-voc &lt; Some-college &lt; Bachelors &lt; Masters &lt; Doctorate.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5" y="1879950"/>
            <a:ext cx="480060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75" y="1879950"/>
            <a:ext cx="48006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/>
        </p:nvGraphicFramePr>
        <p:xfrm>
          <a:off x="0" y="78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{DC77C0A4-B17F-4523-9614-58A0E6517E65}</a:tableStyleId>
              </a:tblPr>
              <a:tblGrid>
                <a:gridCol w="992975"/>
                <a:gridCol w="957075"/>
                <a:gridCol w="132440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Divorced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Married-AF-spouse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Married-civ-spouse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4443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14976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Married-spouse-absent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Never-married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Separated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418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10682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1025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Widowed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993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7671063" y="92947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Occupation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4638" y="1033925"/>
            <a:ext cx="229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MaritalStatus</a:t>
            </a:r>
            <a:endParaRPr sz="25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75" y="1790150"/>
            <a:ext cx="480060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875" y="1603325"/>
            <a:ext cx="48006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