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D1234-BA52-48B6-BBDC-286B27B5623C}">
  <a:tblStyle styleId="{BE5D1234-BA52-48B6-BBDC-286B27B56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0FA0CB-05EC-44A3-AE1F-3AA18436F84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eaa0212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eaa0212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eaa0212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eaa0212d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eaa0212d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eaa0212d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aa0212d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eaa0212d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eaa0212d9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aa0212d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eaa0212d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eaa0212d9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2ab11f408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2ab11f408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52ab11f408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eaa0212d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eaa0212d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eaa0212d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2ab11f40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2ab11f40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52ab11f40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ab11f40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2ab11f40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52ab11f408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b5f9fb47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4b5f9fb47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b5f9fb47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b5f9fb47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4b5f9fb47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9ec65423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barry becker 1994</a:t>
            </a:r>
            <a:endParaRPr/>
          </a:p>
        </p:txBody>
      </p:sp>
      <p:sp>
        <p:nvSpPr>
          <p:cNvPr id="49" name="Google Shape;49;g119ec65423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ec65423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9ec65423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9ec65423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19ec65423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2ab11f40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52ab11f40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2ab11f408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2ab11f40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52ab11f40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2ab11f408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2ab11f408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52ab11f408_0_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ab11f40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52ab11f40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eb532eeb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eb532eeb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feb532eeb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eb532eeb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eb532eeb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feb532eeb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b67df6f4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b67df6f4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4b67df6f4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ec65423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"Recuentos ponderados" de cualquier característica socioeconómica específica de la población.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Las personas con características demográficas similares deberían tener pesos similares.</a:t>
            </a:r>
            <a:endParaRPr/>
          </a:p>
        </p:txBody>
      </p:sp>
      <p:sp>
        <p:nvSpPr>
          <p:cNvPr id="58" name="Google Shape;58;g119ec65423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408388c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408388c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5408388c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eaa0212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eaa0212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feaa0212d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2a4b9622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2a4b9622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52a4b96224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a4b9622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a4b9622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52a4b96224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b2adfef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eb2adfef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feb2adfef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b11f408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b11f408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52ab11f408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491225" y="4597675"/>
            <a:ext cx="53238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491225" y="5089150"/>
            <a:ext cx="23685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491225" y="4523425"/>
            <a:ext cx="5114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TRATAMIENTO DE DATASET, ANÁLISIS Y GRÁFICOS</a:t>
            </a:r>
            <a:endParaRPr b="1" sz="2400" u="non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405333" y="5520672"/>
            <a:ext cx="3978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9697800" y="6396300"/>
            <a:ext cx="30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Sofía Feilbogen - L. 61889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Variables </a:t>
            </a:r>
            <a:r>
              <a:rPr lang="es-ES" sz="8100"/>
              <a:t>numéricas</a:t>
            </a:r>
            <a:endParaRPr sz="8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555167" y="939875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Cuantiles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35" name="Google Shape;135;p16"/>
          <p:cNvGraphicFramePr/>
          <p:nvPr/>
        </p:nvGraphicFramePr>
        <p:xfrm>
          <a:off x="555175" y="18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16"/>
          <p:cNvGraphicFramePr/>
          <p:nvPr/>
        </p:nvGraphicFramePr>
        <p:xfrm>
          <a:off x="46975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091675"/>
                <a:gridCol w="1091675"/>
                <a:gridCol w="1091675"/>
                <a:gridCol w="1091675"/>
                <a:gridCol w="1091675"/>
              </a:tblGrid>
              <a:tr h="29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12285.0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117831.5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178363.0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237054.5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1484705.0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16"/>
          <p:cNvGraphicFramePr/>
          <p:nvPr/>
        </p:nvGraphicFramePr>
        <p:xfrm>
          <a:off x="6365475" y="14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BachelorYear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16"/>
          <p:cNvGraphicFramePr/>
          <p:nvPr/>
        </p:nvGraphicFramePr>
        <p:xfrm>
          <a:off x="6424825" y="31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CapitalGain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16"/>
          <p:cNvGraphicFramePr/>
          <p:nvPr/>
        </p:nvGraphicFramePr>
        <p:xfrm>
          <a:off x="6424825" y="465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CapitalLoss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16"/>
          <p:cNvGraphicFramePr/>
          <p:nvPr/>
        </p:nvGraphicFramePr>
        <p:xfrm>
          <a:off x="469750" y="50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894475"/>
                <a:gridCol w="894475"/>
                <a:gridCol w="894475"/>
                <a:gridCol w="894475"/>
                <a:gridCol w="894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6"/>
          <p:cNvSpPr txBox="1"/>
          <p:nvPr/>
        </p:nvSpPr>
        <p:spPr>
          <a:xfrm>
            <a:off x="113050" y="1397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13050" y="4527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HoursPerWeek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13050" y="321343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TargetPopulation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522742" y="1115150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Relación</a:t>
            </a:r>
            <a:r>
              <a:rPr lang="es-ES" u="none">
                <a:solidFill>
                  <a:schemeClr val="accent5"/>
                </a:solidFill>
              </a:rPr>
              <a:t> entre las variables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30053" l="44569" r="-1820" t="35259"/>
          <a:stretch/>
        </p:blipFill>
        <p:spPr>
          <a:xfrm>
            <a:off x="1185100" y="2249275"/>
            <a:ext cx="4701425" cy="3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17"/>
          <p:cNvGraphicFramePr/>
          <p:nvPr/>
        </p:nvGraphicFramePr>
        <p:xfrm>
          <a:off x="6262975" y="14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855650"/>
                <a:gridCol w="1681675"/>
                <a:gridCol w="1411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corr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0.1672209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0.1429096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0.1249498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0.1190456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0.0933443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0.0747574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-0.0665583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0.0663372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0.0598518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0.0584850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7"/>
          <p:cNvSpPr/>
          <p:nvPr/>
        </p:nvSpPr>
        <p:spPr>
          <a:xfrm rot="10800000">
            <a:off x="4071718" y="4180579"/>
            <a:ext cx="391500" cy="1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5400000">
            <a:off x="3327119" y="32148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10800000">
            <a:off x="11048025" y="2367250"/>
            <a:ext cx="3672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11048025" y="4725900"/>
            <a:ext cx="3672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6262975" y="63388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Quitamos TargetPopulation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Tendencias</a:t>
            </a:r>
            <a:endParaRPr sz="8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0" y="981375"/>
            <a:ext cx="4076376" cy="550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125" y="981375"/>
            <a:ext cx="4076376" cy="55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662" y="1092525"/>
            <a:ext cx="4198925" cy="5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9855449" y="2040564"/>
            <a:ext cx="552000" cy="1098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34342" y="1443000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WorkClass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434350" y="27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149425"/>
                <a:gridCol w="762150"/>
                <a:gridCol w="1237425"/>
                <a:gridCol w="1131825"/>
                <a:gridCol w="1325450"/>
                <a:gridCol w="1079025"/>
                <a:gridCol w="1255025"/>
                <a:gridCol w="1255025"/>
                <a:gridCol w="1149425"/>
                <a:gridCol w="1149425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         </a:t>
                      </a:r>
                      <a:r>
                        <a:rPr lang="es-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Federal-gov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Local-gov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Never-worked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Private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Self-emp-inc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Self-emp-not-inc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State-gov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Without-pay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17733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1817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4963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0"/>
          <p:cNvSpPr/>
          <p:nvPr/>
        </p:nvSpPr>
        <p:spPr>
          <a:xfrm rot="5400000">
            <a:off x="653974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rot="5400000">
            <a:off x="901309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rot="5400000">
            <a:off x="1005719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92" name="Google Shape;192;p21"/>
          <p:cNvGraphicFramePr/>
          <p:nvPr/>
        </p:nvGraphicFramePr>
        <p:xfrm>
          <a:off x="2902050" y="246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762000"/>
                <a:gridCol w="762000"/>
                <a:gridCol w="762000"/>
                <a:gridCol w="708625"/>
                <a:gridCol w="815375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1st-4th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5th-6th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7th-8th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Assoc-acdm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Assoc-voc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Doctorate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HS-grad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Masters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Preschool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Prof-school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Some-college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8826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5904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2221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1387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1"/>
          <p:cNvSpPr txBox="1"/>
          <p:nvPr>
            <p:ph type="title"/>
          </p:nvPr>
        </p:nvSpPr>
        <p:spPr>
          <a:xfrm>
            <a:off x="1624521" y="1526525"/>
            <a:ext cx="2347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Bachelors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 rot="-5392591">
            <a:off x="545131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-5392591">
            <a:off x="468581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-5392591">
            <a:off x="919166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5407409">
            <a:off x="6223236" y="47863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7073100" y="370050"/>
            <a:ext cx="51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Preschool &lt; 1st-4th &lt; 5th-6th &lt; 7th-8th &lt; 9th &lt; 10th &lt; 11th &lt; 12th &lt; HS-grad &lt; Prof-school &lt; Assoc-acdm &lt; Assoc-voc &lt; Some-college &lt; Bachelors &lt; Masters &lt; Doctorate.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928800" y="225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160100"/>
                <a:gridCol w="1252875"/>
                <a:gridCol w="1486950"/>
                <a:gridCol w="1068275"/>
                <a:gridCol w="1094550"/>
                <a:gridCol w="1238725"/>
                <a:gridCol w="1356800"/>
                <a:gridCol w="1120750"/>
                <a:gridCol w="112075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Adm-clerical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Armed-Forces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Craft-repair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Exec-managerial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Farming-fishing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Handlers-cleaners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Machine-op-inspct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3262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2098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1752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Other-service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Priv-house-serv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Prof-specialty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Protective-serv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Tech-support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Transport-moving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1859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2"/>
          <p:cNvSpPr txBox="1"/>
          <p:nvPr>
            <p:ph type="title"/>
          </p:nvPr>
        </p:nvSpPr>
        <p:spPr>
          <a:xfrm>
            <a:off x="928796" y="1526525"/>
            <a:ext cx="2347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Occupation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 rot="-5392591">
            <a:off x="7373961" y="3712840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-5392591">
            <a:off x="5113561" y="5609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547453" y="731650"/>
            <a:ext cx="128754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 sz="8100"/>
              <a:t>Estadísticas</a:t>
            </a:r>
            <a:r>
              <a:rPr lang="es-ES" sz="8100"/>
              <a:t> descriptivas principales</a:t>
            </a:r>
            <a:endParaRPr sz="8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566925" y="7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775475"/>
                <a:gridCol w="1775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:17.00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:28.00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:37.00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Mean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:38.58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3rd Qu.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:48.00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24"/>
          <p:cNvGraphicFramePr/>
          <p:nvPr/>
        </p:nvGraphicFramePr>
        <p:xfrm>
          <a:off x="4403600" y="7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732425"/>
                <a:gridCol w="173242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TargetPopulation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:12285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:117832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:178363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:189782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:237055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:1484705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24"/>
          <p:cNvGraphicFramePr/>
          <p:nvPr/>
        </p:nvGraphicFramePr>
        <p:xfrm>
          <a:off x="653025" y="373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732425"/>
                <a:gridCol w="1732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4"/>
          <p:cNvGraphicFramePr/>
          <p:nvPr/>
        </p:nvGraphicFramePr>
        <p:xfrm>
          <a:off x="8463250" y="7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607725"/>
                <a:gridCol w="160772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:12.00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:16.00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4"/>
          <p:cNvGraphicFramePr/>
          <p:nvPr/>
        </p:nvGraphicFramePr>
        <p:xfrm>
          <a:off x="4402000" y="373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790750"/>
                <a:gridCol w="179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:87.31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:4356.00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24"/>
          <p:cNvGraphicFramePr/>
          <p:nvPr/>
        </p:nvGraphicFramePr>
        <p:xfrm>
          <a:off x="8463250" y="379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775475"/>
                <a:gridCol w="1775475"/>
              </a:tblGrid>
              <a:tr h="305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Min.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:1.00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:45.00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:99.00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0" y="6102251"/>
            <a:ext cx="414284" cy="3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46" y="4658948"/>
            <a:ext cx="2896109" cy="112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75" y="1695000"/>
            <a:ext cx="4902268" cy="286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267" y="1695010"/>
            <a:ext cx="4785138" cy="271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96501" y="3595672"/>
            <a:ext cx="1206525" cy="106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Missings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505775"/>
            <a:ext cx="5403925" cy="4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475" y="1276088"/>
            <a:ext cx="59912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Outliers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50" y="777700"/>
            <a:ext cx="3233400" cy="5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825" y="777713"/>
            <a:ext cx="3233400" cy="594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200" y="851438"/>
            <a:ext cx="3153175" cy="579627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906225" y="5839150"/>
            <a:ext cx="75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Tomamos los menores a 75 años; los que sus años de bachelors sean menores a 5; en </a:t>
            </a: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las horas laborales tomamos aquellas que sean mayores a 36 y menores a 50</a:t>
            </a:r>
            <a:endParaRPr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9300" y="5725125"/>
            <a:ext cx="957275" cy="8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1560621"/>
            <a:ext cx="4972384" cy="464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74000" y="6203954"/>
            <a:ext cx="326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075" y="1560625"/>
            <a:ext cx="4932428" cy="4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1114250" y="59561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Tomamos los que su CapitalGain sea 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99999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000" y="5734438"/>
            <a:ext cx="957275" cy="8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47450" y="731643"/>
            <a:ext cx="9076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Predecimos</a:t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863" y="2761659"/>
            <a:ext cx="1736725" cy="15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5102488" y="3690200"/>
            <a:ext cx="274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0.80% → Entrenamiento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0.20 % → Testeo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4916838" y="2761650"/>
            <a:ext cx="482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s-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Limpiamos la base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s-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Convertimos a binaria la variable Result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4" name="Google Shape;284;p31"/>
          <p:cNvSpPr txBox="1"/>
          <p:nvPr>
            <p:ph type="title"/>
          </p:nvPr>
        </p:nvSpPr>
        <p:spPr>
          <a:xfrm>
            <a:off x="952489" y="1598000"/>
            <a:ext cx="45597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1"/>
                </a:solidFill>
              </a:rPr>
              <a:t>Regresión</a:t>
            </a:r>
            <a:r>
              <a:rPr lang="es-ES" u="none">
                <a:solidFill>
                  <a:schemeClr val="accent1"/>
                </a:solidFill>
              </a:rPr>
              <a:t> </a:t>
            </a:r>
            <a:r>
              <a:rPr lang="es-ES" u="none">
                <a:solidFill>
                  <a:schemeClr val="accent1"/>
                </a:solidFill>
              </a:rPr>
              <a:t>logística</a:t>
            </a:r>
            <a:endParaRPr u="none">
              <a:solidFill>
                <a:schemeClr val="accent1"/>
              </a:solidFill>
            </a:endParaRPr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{BE5D1234-BA52-48B6-BBDC-286B27B5623C}</a:tableStyleId>
              </a:tblPr>
              <a:tblGrid>
                <a:gridCol w="2227325"/>
                <a:gridCol w="2227325"/>
                <a:gridCol w="2227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659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463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233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2867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/>
        </p:nvSpPr>
        <p:spPr>
          <a:xfrm>
            <a:off x="878200" y="5067575"/>
            <a:ext cx="66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Accuracy (exactitud) = (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659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2867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)/(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659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463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233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2867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) = 0.8351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Ratio de Error = 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(463 +233 )/(659 +463+233 +2867) = 0.1648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31"/>
          <p:cNvGraphicFramePr/>
          <p:nvPr/>
        </p:nvGraphicFramePr>
        <p:xfrm>
          <a:off x="81608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{BE5D1234-BA52-48B6-BBDC-286B27B5623C}</a:tableStyleId>
              </a:tblPr>
              <a:tblGrid>
                <a:gridCol w="1539350"/>
                <a:gridCol w="153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31"/>
          <p:cNvSpPr txBox="1"/>
          <p:nvPr/>
        </p:nvSpPr>
        <p:spPr>
          <a:xfrm>
            <a:off x="7886800" y="2285350"/>
            <a:ext cx="36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latin typeface="Calibri"/>
                <a:ea typeface="Calibri"/>
                <a:cs typeface="Calibri"/>
                <a:sym typeface="Calibri"/>
              </a:rPr>
              <a:t>Matriz de </a:t>
            </a:r>
            <a:r>
              <a:rPr lang="es-ES" u="sng">
                <a:latin typeface="Calibri"/>
                <a:ea typeface="Calibri"/>
                <a:cs typeface="Calibri"/>
                <a:sym typeface="Calibri"/>
              </a:rPr>
              <a:t>confusión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688514" y="1122075"/>
            <a:ext cx="45597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1"/>
                </a:solidFill>
              </a:rPr>
              <a:t>Árboles</a:t>
            </a:r>
            <a:endParaRPr u="none">
              <a:solidFill>
                <a:schemeClr val="accent1"/>
              </a:solidFill>
            </a:endParaRPr>
          </a:p>
        </p:txBody>
      </p:sp>
      <p:graphicFrame>
        <p:nvGraphicFramePr>
          <p:cNvPr id="296" name="Google Shape;296;p32"/>
          <p:cNvGraphicFramePr/>
          <p:nvPr/>
        </p:nvGraphicFramePr>
        <p:xfrm>
          <a:off x="616650" y="2224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{760FA0CB-05EC-44A3-AE1F-3AA18436F84A}</a:tableStyleId>
              </a:tblPr>
              <a:tblGrid>
                <a:gridCol w="1219200"/>
                <a:gridCol w="1524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	Reference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	0    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	0  660  237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	1  461 2862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97" name="Google Shape;297;p32"/>
          <p:cNvSpPr txBox="1"/>
          <p:nvPr/>
        </p:nvSpPr>
        <p:spPr>
          <a:xfrm>
            <a:off x="616650" y="423378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Accuracy : 0.8346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27" y="205475"/>
            <a:ext cx="5302975" cy="6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479125" y="5450575"/>
            <a:ext cx="462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Resultado menor o igual a 50mil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dólares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 anuales: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mayor o igual a 50mil dólares anuales: 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ctrTitle"/>
          </p:nvPr>
        </p:nvSpPr>
        <p:spPr>
          <a:xfrm>
            <a:off x="914399" y="3246973"/>
            <a:ext cx="10363200" cy="72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 u="none"/>
              <a:t>Muchas gracias</a:t>
            </a:r>
            <a:endParaRPr sz="5600" u="none"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772150" y="1112225"/>
            <a:ext cx="609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" name="Google Shape;62;p8"/>
          <p:cNvGraphicFramePr/>
          <p:nvPr/>
        </p:nvGraphicFramePr>
        <p:xfrm>
          <a:off x="361000" y="211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{BE5D1234-BA52-48B6-BBDC-286B27B5623C}</a:tableStyleId>
              </a:tblPr>
              <a:tblGrid>
                <a:gridCol w="1114425"/>
                <a:gridCol w="1696400"/>
                <a:gridCol w="2024600"/>
                <a:gridCol w="1489550"/>
                <a:gridCol w="1741900"/>
                <a:gridCol w="1886100"/>
                <a:gridCol w="16894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Ages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WorkClass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TargetPopulation (</a:t>
                      </a: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int)</a:t>
                      </a:r>
                      <a:endParaRPr sz="16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Bachelors 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BachelorYear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MaritalStatus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Occupation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8"/>
          <p:cNvGraphicFramePr/>
          <p:nvPr/>
        </p:nvGraphicFramePr>
        <p:xfrm>
          <a:off x="361050" y="38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{BE5D1234-BA52-48B6-BBDC-286B27B5623C}</a:tableStyleId>
              </a:tblPr>
              <a:tblGrid>
                <a:gridCol w="1189650"/>
                <a:gridCol w="1416600"/>
                <a:gridCol w="1368475"/>
                <a:gridCol w="1584050"/>
                <a:gridCol w="1521050"/>
                <a:gridCol w="1841400"/>
                <a:gridCol w="1438075"/>
                <a:gridCol w="1283100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Ethnicity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CapitalGain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CapitalLoss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HoursPerweek (int)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 (cht)</a:t>
                      </a:r>
                      <a:endParaRPr sz="16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8"/>
          <p:cNvSpPr txBox="1"/>
          <p:nvPr/>
        </p:nvSpPr>
        <p:spPr>
          <a:xfrm>
            <a:off x="677775" y="4995800"/>
            <a:ext cx="6991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Extraída con las siguientes condiciones: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mayor a 16 años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adjusted gross income (ingreso bruto ajustado) mayor a 100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FNLWGT (TargetPopulation) mayor a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HRSWK (HoursPerWeek) mayor a 0</a:t>
            </a:r>
            <a:endParaRPr sz="1000"/>
          </a:p>
        </p:txBody>
      </p:sp>
      <p:sp>
        <p:nvSpPr>
          <p:cNvPr id="65" name="Google Shape;65;p8"/>
          <p:cNvSpPr txBox="1"/>
          <p:nvPr/>
        </p:nvSpPr>
        <p:spPr>
          <a:xfrm>
            <a:off x="7238450" y="5226800"/>
            <a:ext cx="445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Una estimación de una sola celda de la población mayor de 16 años para cada estado.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Controles de Origen Hispano por edad y sexo.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Controles por Raza, edad y sexo.</a:t>
            </a:r>
            <a:endParaRPr sz="22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255692" y="1814265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Variables </a:t>
            </a:r>
            <a:r>
              <a:rPr lang="es-ES" sz="2500" u="none"/>
              <a:t>categóricas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Variables </a:t>
            </a:r>
            <a:r>
              <a:rPr lang="es-ES" sz="2500" u="none"/>
              <a:t>numéricas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Tendencias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Estadísticas</a:t>
            </a:r>
            <a:r>
              <a:rPr lang="es-ES" sz="2500" u="none"/>
              <a:t> </a:t>
            </a:r>
            <a:r>
              <a:rPr lang="es-ES" sz="2500" u="none"/>
              <a:t>descriptivas</a:t>
            </a:r>
            <a:r>
              <a:rPr lang="es-ES" sz="2500" u="none"/>
              <a:t> </a:t>
            </a:r>
            <a:r>
              <a:rPr lang="es-ES" sz="2500" u="none"/>
              <a:t>principales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Missings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Outliers</a:t>
            </a:r>
            <a:endParaRPr sz="2500" u="none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 u="none"/>
              <a:t>Predecimos</a:t>
            </a:r>
            <a:endParaRPr sz="2500" u="none"/>
          </a:p>
        </p:txBody>
      </p:sp>
      <p:sp>
        <p:nvSpPr>
          <p:cNvPr id="73" name="Google Shape;73;p9"/>
          <p:cNvSpPr txBox="1"/>
          <p:nvPr/>
        </p:nvSpPr>
        <p:spPr>
          <a:xfrm>
            <a:off x="3587100" y="1096750"/>
            <a:ext cx="609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Variables </a:t>
            </a:r>
            <a:r>
              <a:rPr lang="es-ES" sz="8100"/>
              <a:t>categóricas</a:t>
            </a:r>
            <a:endParaRPr sz="8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393500" y="1106475"/>
            <a:ext cx="1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WorkClass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7501075" y="11064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Bachelors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6415725" y="275175"/>
            <a:ext cx="56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Preschool &lt; 1st-4th &lt; 5th-6th &lt; 7th-8th &lt; 9th &lt; 10th &lt; 11th &lt; 12th &lt; HS-grad &lt; Prof-school &lt; Assoc-acdm &lt; Assoc-voc &lt; Some-college &lt; Bachelors &lt; Masters &lt; Doctorate.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5" y="1879950"/>
            <a:ext cx="480060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75" y="1879950"/>
            <a:ext cx="48006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7671063" y="9294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Occupation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564638" y="103392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MaritalStatus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75" y="1790150"/>
            <a:ext cx="480060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875" y="1603325"/>
            <a:ext cx="48006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490163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Family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675813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8610588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" y="2075300"/>
            <a:ext cx="4353799" cy="406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24" y="2099825"/>
            <a:ext cx="3758425" cy="350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7749" y="2099825"/>
            <a:ext cx="3452951" cy="322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/>
        </p:nvSpPr>
        <p:spPr>
          <a:xfrm>
            <a:off x="438138" y="127922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044838" y="11792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6" y="1848625"/>
            <a:ext cx="536257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8175"/>
            <a:ext cx="6079705" cy="447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