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sldIdLst>
    <p:sldId id="256" r:id="rId2"/>
    <p:sldId id="258" r:id="rId3"/>
    <p:sldId id="262" r:id="rId4"/>
    <p:sldId id="263" r:id="rId5"/>
    <p:sldId id="264" r:id="rId6"/>
    <p:sldId id="257" r:id="rId7"/>
    <p:sldId id="261" r:id="rId8"/>
    <p:sldId id="259" r:id="rId9"/>
    <p:sldId id="260"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59713"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25694E-A26E-46A1-ADC3-1D34E50DD2D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3114571-0374-459C-8B65-2DC734E393DE}">
      <dgm:prSet/>
      <dgm:spPr/>
      <dgm:t>
        <a:bodyPr/>
        <a:lstStyle/>
        <a:p>
          <a:pPr>
            <a:lnSpc>
              <a:spcPct val="100000"/>
            </a:lnSpc>
          </a:pPr>
          <a:r>
            <a:rPr lang="de-DE" dirty="0"/>
            <a:t>HTML – Client</a:t>
          </a:r>
          <a:endParaRPr lang="en-US" dirty="0"/>
        </a:p>
      </dgm:t>
    </dgm:pt>
    <dgm:pt modelId="{65BDC403-1627-4E78-AECC-A6BFCBA324D2}" type="parTrans" cxnId="{D10BBB36-B557-4D1D-8F81-27F9A901C4B3}">
      <dgm:prSet/>
      <dgm:spPr/>
      <dgm:t>
        <a:bodyPr/>
        <a:lstStyle/>
        <a:p>
          <a:endParaRPr lang="en-US"/>
        </a:p>
      </dgm:t>
    </dgm:pt>
    <dgm:pt modelId="{7AE90807-079D-4061-909C-6EBE5C2C898A}" type="sibTrans" cxnId="{D10BBB36-B557-4D1D-8F81-27F9A901C4B3}">
      <dgm:prSet/>
      <dgm:spPr/>
      <dgm:t>
        <a:bodyPr/>
        <a:lstStyle/>
        <a:p>
          <a:pPr>
            <a:lnSpc>
              <a:spcPct val="100000"/>
            </a:lnSpc>
          </a:pPr>
          <a:endParaRPr lang="en-US"/>
        </a:p>
      </dgm:t>
    </dgm:pt>
    <dgm:pt modelId="{0533DE3A-FCC5-4917-B2DD-134C5E3E8091}">
      <dgm:prSet/>
      <dgm:spPr/>
      <dgm:t>
        <a:bodyPr/>
        <a:lstStyle/>
        <a:p>
          <a:pPr>
            <a:lnSpc>
              <a:spcPct val="100000"/>
            </a:lnSpc>
          </a:pPr>
          <a:r>
            <a:rPr lang="de-DE" dirty="0"/>
            <a:t>PHP – Server</a:t>
          </a:r>
          <a:endParaRPr lang="en-US" dirty="0"/>
        </a:p>
      </dgm:t>
    </dgm:pt>
    <dgm:pt modelId="{F9381051-C908-4B4B-96EC-D762EDF0AD9B}" type="parTrans" cxnId="{DF9BE397-9408-4166-9A12-66AFEF589800}">
      <dgm:prSet/>
      <dgm:spPr/>
      <dgm:t>
        <a:bodyPr/>
        <a:lstStyle/>
        <a:p>
          <a:endParaRPr lang="en-US"/>
        </a:p>
      </dgm:t>
    </dgm:pt>
    <dgm:pt modelId="{D78D2B7D-25D5-47B4-8CB3-A35D5058D2C5}" type="sibTrans" cxnId="{DF9BE397-9408-4166-9A12-66AFEF589800}">
      <dgm:prSet/>
      <dgm:spPr/>
      <dgm:t>
        <a:bodyPr/>
        <a:lstStyle/>
        <a:p>
          <a:pPr>
            <a:lnSpc>
              <a:spcPct val="100000"/>
            </a:lnSpc>
          </a:pPr>
          <a:endParaRPr lang="en-US"/>
        </a:p>
      </dgm:t>
    </dgm:pt>
    <dgm:pt modelId="{99D06EDD-B91D-4328-909D-B896A2F8ED06}">
      <dgm:prSet/>
      <dgm:spPr/>
      <dgm:t>
        <a:bodyPr/>
        <a:lstStyle/>
        <a:p>
          <a:pPr>
            <a:lnSpc>
              <a:spcPct val="100000"/>
            </a:lnSpc>
          </a:pPr>
          <a:r>
            <a:rPr lang="de-DE" dirty="0"/>
            <a:t>JS – Client</a:t>
          </a:r>
          <a:endParaRPr lang="en-US" dirty="0"/>
        </a:p>
      </dgm:t>
    </dgm:pt>
    <dgm:pt modelId="{913CEC35-71E3-4D09-A471-9BDB8648F2CB}" type="parTrans" cxnId="{5F04E670-C3C8-4A45-9072-DE4A90DF35AC}">
      <dgm:prSet/>
      <dgm:spPr/>
      <dgm:t>
        <a:bodyPr/>
        <a:lstStyle/>
        <a:p>
          <a:endParaRPr lang="en-US"/>
        </a:p>
      </dgm:t>
    </dgm:pt>
    <dgm:pt modelId="{B26CB3DF-B021-4408-947F-04B85CB572CA}" type="sibTrans" cxnId="{5F04E670-C3C8-4A45-9072-DE4A90DF35AC}">
      <dgm:prSet/>
      <dgm:spPr/>
      <dgm:t>
        <a:bodyPr/>
        <a:lstStyle/>
        <a:p>
          <a:pPr>
            <a:lnSpc>
              <a:spcPct val="100000"/>
            </a:lnSpc>
          </a:pPr>
          <a:endParaRPr lang="en-US"/>
        </a:p>
      </dgm:t>
    </dgm:pt>
    <dgm:pt modelId="{F52EF3DF-0317-4EA2-BF79-EFB4DC9BB3BB}">
      <dgm:prSet/>
      <dgm:spPr/>
      <dgm:t>
        <a:bodyPr/>
        <a:lstStyle/>
        <a:p>
          <a:pPr>
            <a:lnSpc>
              <a:spcPct val="100000"/>
            </a:lnSpc>
          </a:pPr>
          <a:r>
            <a:rPr lang="de-DE" dirty="0"/>
            <a:t>CSS - Client</a:t>
          </a:r>
          <a:endParaRPr lang="en-US" dirty="0"/>
        </a:p>
      </dgm:t>
    </dgm:pt>
    <dgm:pt modelId="{AF5E7DDF-686C-40F3-BE9C-3DC75278E15D}" type="parTrans" cxnId="{2E380BFC-49F7-4DEB-9B3A-876B63EAB1AA}">
      <dgm:prSet/>
      <dgm:spPr/>
      <dgm:t>
        <a:bodyPr/>
        <a:lstStyle/>
        <a:p>
          <a:endParaRPr lang="en-US"/>
        </a:p>
      </dgm:t>
    </dgm:pt>
    <dgm:pt modelId="{4DCAE746-9CD6-490D-AD17-7821D6225199}" type="sibTrans" cxnId="{2E380BFC-49F7-4DEB-9B3A-876B63EAB1AA}">
      <dgm:prSet/>
      <dgm:spPr/>
      <dgm:t>
        <a:bodyPr/>
        <a:lstStyle/>
        <a:p>
          <a:endParaRPr lang="en-US"/>
        </a:p>
      </dgm:t>
    </dgm:pt>
    <dgm:pt modelId="{AAD1F272-0145-4EF2-A1ED-5079F100E685}" type="pres">
      <dgm:prSet presAssocID="{8B25694E-A26E-46A1-ADC3-1D34E50DD2D2}" presName="root" presStyleCnt="0">
        <dgm:presLayoutVars>
          <dgm:dir/>
          <dgm:resizeHandles val="exact"/>
        </dgm:presLayoutVars>
      </dgm:prSet>
      <dgm:spPr/>
    </dgm:pt>
    <dgm:pt modelId="{BB35186C-D2E5-41E6-B30B-952E1C5A51D7}" type="pres">
      <dgm:prSet presAssocID="{8B25694E-A26E-46A1-ADC3-1D34E50DD2D2}" presName="container" presStyleCnt="0">
        <dgm:presLayoutVars>
          <dgm:dir/>
          <dgm:resizeHandles val="exact"/>
        </dgm:presLayoutVars>
      </dgm:prSet>
      <dgm:spPr/>
    </dgm:pt>
    <dgm:pt modelId="{8A19737F-F934-4B82-BC64-4B24A5F9D2DA}" type="pres">
      <dgm:prSet presAssocID="{53114571-0374-459C-8B65-2DC734E393DE}" presName="compNode" presStyleCnt="0"/>
      <dgm:spPr/>
    </dgm:pt>
    <dgm:pt modelId="{53ED39BC-E89C-4781-A216-5637BDDDF1FC}" type="pres">
      <dgm:prSet presAssocID="{53114571-0374-459C-8B65-2DC734E393DE}" presName="iconBgRect" presStyleLbl="bgShp" presStyleIdx="0" presStyleCnt="4"/>
      <dgm:spPr/>
    </dgm:pt>
    <dgm:pt modelId="{B3D723B2-C9AB-4056-B5C1-039E93E8DD8A}" type="pres">
      <dgm:prSet presAssocID="{53114571-0374-459C-8B65-2DC734E393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ei-HTML"/>
        </a:ext>
      </dgm:extLst>
    </dgm:pt>
    <dgm:pt modelId="{A7C9771A-CF49-4170-892F-B9EA1B11FD81}" type="pres">
      <dgm:prSet presAssocID="{53114571-0374-459C-8B65-2DC734E393DE}" presName="spaceRect" presStyleCnt="0"/>
      <dgm:spPr/>
    </dgm:pt>
    <dgm:pt modelId="{26093B1D-1BF8-431B-89DB-EE6E2CB528A9}" type="pres">
      <dgm:prSet presAssocID="{53114571-0374-459C-8B65-2DC734E393DE}" presName="textRect" presStyleLbl="revTx" presStyleIdx="0" presStyleCnt="4">
        <dgm:presLayoutVars>
          <dgm:chMax val="1"/>
          <dgm:chPref val="1"/>
        </dgm:presLayoutVars>
      </dgm:prSet>
      <dgm:spPr/>
    </dgm:pt>
    <dgm:pt modelId="{5066CDAC-06E7-490C-8773-DC3501842816}" type="pres">
      <dgm:prSet presAssocID="{7AE90807-079D-4061-909C-6EBE5C2C898A}" presName="sibTrans" presStyleLbl="sibTrans2D1" presStyleIdx="0" presStyleCnt="0"/>
      <dgm:spPr/>
    </dgm:pt>
    <dgm:pt modelId="{A23DB4D2-8281-46CC-BC51-B76016802AB7}" type="pres">
      <dgm:prSet presAssocID="{0533DE3A-FCC5-4917-B2DD-134C5E3E8091}" presName="compNode" presStyleCnt="0"/>
      <dgm:spPr/>
    </dgm:pt>
    <dgm:pt modelId="{FA66C8BE-0111-4747-AB6D-7B2338B00587}" type="pres">
      <dgm:prSet presAssocID="{0533DE3A-FCC5-4917-B2DD-134C5E3E8091}" presName="iconBgRect" presStyleLbl="bgShp" presStyleIdx="1" presStyleCnt="4"/>
      <dgm:spPr/>
    </dgm:pt>
    <dgm:pt modelId="{85DF58F3-4992-4A7F-A83A-EB8D50BF0C62}" type="pres">
      <dgm:prSet presAssocID="{0533DE3A-FCC5-4917-B2DD-134C5E3E80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prozesse"/>
        </a:ext>
      </dgm:extLst>
    </dgm:pt>
    <dgm:pt modelId="{F6678945-7FD5-4276-B9C2-0FF926AF332A}" type="pres">
      <dgm:prSet presAssocID="{0533DE3A-FCC5-4917-B2DD-134C5E3E8091}" presName="spaceRect" presStyleCnt="0"/>
      <dgm:spPr/>
    </dgm:pt>
    <dgm:pt modelId="{E12F6CBD-1A4B-4CF9-B185-42380CE47717}" type="pres">
      <dgm:prSet presAssocID="{0533DE3A-FCC5-4917-B2DD-134C5E3E8091}" presName="textRect" presStyleLbl="revTx" presStyleIdx="1" presStyleCnt="4">
        <dgm:presLayoutVars>
          <dgm:chMax val="1"/>
          <dgm:chPref val="1"/>
        </dgm:presLayoutVars>
      </dgm:prSet>
      <dgm:spPr/>
    </dgm:pt>
    <dgm:pt modelId="{C307E733-5015-497B-8DB0-84093A7D5AED}" type="pres">
      <dgm:prSet presAssocID="{D78D2B7D-25D5-47B4-8CB3-A35D5058D2C5}" presName="sibTrans" presStyleLbl="sibTrans2D1" presStyleIdx="0" presStyleCnt="0"/>
      <dgm:spPr/>
    </dgm:pt>
    <dgm:pt modelId="{208EA7B8-188F-4EC3-98B7-0888EC3DF912}" type="pres">
      <dgm:prSet presAssocID="{99D06EDD-B91D-4328-909D-B896A2F8ED06}" presName="compNode" presStyleCnt="0"/>
      <dgm:spPr/>
    </dgm:pt>
    <dgm:pt modelId="{CE47C62E-54E8-48EC-A677-991E65C7E66A}" type="pres">
      <dgm:prSet presAssocID="{99D06EDD-B91D-4328-909D-B896A2F8ED06}" presName="iconBgRect" presStyleLbl="bgShp" presStyleIdx="2" presStyleCnt="4"/>
      <dgm:spPr/>
    </dgm:pt>
    <dgm:pt modelId="{DB02587E-8808-4100-8769-B7100FA95799}" type="pres">
      <dgm:prSet presAssocID="{99D06EDD-B91D-4328-909D-B896A2F8ED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Kontur"/>
        </a:ext>
      </dgm:extLst>
    </dgm:pt>
    <dgm:pt modelId="{D3538170-CDF7-451F-889A-C6A26C2CF06B}" type="pres">
      <dgm:prSet presAssocID="{99D06EDD-B91D-4328-909D-B896A2F8ED06}" presName="spaceRect" presStyleCnt="0"/>
      <dgm:spPr/>
    </dgm:pt>
    <dgm:pt modelId="{C6FCEDC0-9972-4F21-AC4A-8FC2AC284CFB}" type="pres">
      <dgm:prSet presAssocID="{99D06EDD-B91D-4328-909D-B896A2F8ED06}" presName="textRect" presStyleLbl="revTx" presStyleIdx="2" presStyleCnt="4">
        <dgm:presLayoutVars>
          <dgm:chMax val="1"/>
          <dgm:chPref val="1"/>
        </dgm:presLayoutVars>
      </dgm:prSet>
      <dgm:spPr/>
    </dgm:pt>
    <dgm:pt modelId="{573C56E4-8382-41A0-876C-D30EF90E255A}" type="pres">
      <dgm:prSet presAssocID="{B26CB3DF-B021-4408-947F-04B85CB572CA}" presName="sibTrans" presStyleLbl="sibTrans2D1" presStyleIdx="0" presStyleCnt="0"/>
      <dgm:spPr/>
    </dgm:pt>
    <dgm:pt modelId="{3E8B8743-E07B-4BC1-B4A0-45FB51DD064F}" type="pres">
      <dgm:prSet presAssocID="{F52EF3DF-0317-4EA2-BF79-EFB4DC9BB3BB}" presName="compNode" presStyleCnt="0"/>
      <dgm:spPr/>
    </dgm:pt>
    <dgm:pt modelId="{9DAA127B-2AA7-429D-B112-0F287DBA1AE8}" type="pres">
      <dgm:prSet presAssocID="{F52EF3DF-0317-4EA2-BF79-EFB4DC9BB3BB}" presName="iconBgRect" presStyleLbl="bgShp" presStyleIdx="3" presStyleCnt="4"/>
      <dgm:spPr/>
    </dgm:pt>
    <dgm:pt modelId="{A482BD24-EFB4-41C7-A1B5-1B2BB65AAC46}" type="pres">
      <dgm:prSet presAssocID="{F52EF3DF-0317-4EA2-BF79-EFB4DC9BB3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ternes XAML"/>
        </a:ext>
      </dgm:extLst>
    </dgm:pt>
    <dgm:pt modelId="{1C3471C8-6733-475C-9A14-E6EF612D558F}" type="pres">
      <dgm:prSet presAssocID="{F52EF3DF-0317-4EA2-BF79-EFB4DC9BB3BB}" presName="spaceRect" presStyleCnt="0"/>
      <dgm:spPr/>
    </dgm:pt>
    <dgm:pt modelId="{FE6E118B-7BE0-464B-8252-477309A0DC29}" type="pres">
      <dgm:prSet presAssocID="{F52EF3DF-0317-4EA2-BF79-EFB4DC9BB3BB}" presName="textRect" presStyleLbl="revTx" presStyleIdx="3" presStyleCnt="4">
        <dgm:presLayoutVars>
          <dgm:chMax val="1"/>
          <dgm:chPref val="1"/>
        </dgm:presLayoutVars>
      </dgm:prSet>
      <dgm:spPr/>
    </dgm:pt>
  </dgm:ptLst>
  <dgm:cxnLst>
    <dgm:cxn modelId="{DF309334-243A-4611-8B97-0F3AA0E977E0}" type="presOf" srcId="{53114571-0374-459C-8B65-2DC734E393DE}" destId="{26093B1D-1BF8-431B-89DB-EE6E2CB528A9}" srcOrd="0" destOrd="0" presId="urn:microsoft.com/office/officeart/2018/2/layout/IconCircleList"/>
    <dgm:cxn modelId="{D10BBB36-B557-4D1D-8F81-27F9A901C4B3}" srcId="{8B25694E-A26E-46A1-ADC3-1D34E50DD2D2}" destId="{53114571-0374-459C-8B65-2DC734E393DE}" srcOrd="0" destOrd="0" parTransId="{65BDC403-1627-4E78-AECC-A6BFCBA324D2}" sibTransId="{7AE90807-079D-4061-909C-6EBE5C2C898A}"/>
    <dgm:cxn modelId="{5F04E670-C3C8-4A45-9072-DE4A90DF35AC}" srcId="{8B25694E-A26E-46A1-ADC3-1D34E50DD2D2}" destId="{99D06EDD-B91D-4328-909D-B896A2F8ED06}" srcOrd="2" destOrd="0" parTransId="{913CEC35-71E3-4D09-A471-9BDB8648F2CB}" sibTransId="{B26CB3DF-B021-4408-947F-04B85CB572CA}"/>
    <dgm:cxn modelId="{621BF950-23DD-4ED2-8F6F-17C80FCDC92E}" type="presOf" srcId="{0533DE3A-FCC5-4917-B2DD-134C5E3E8091}" destId="{E12F6CBD-1A4B-4CF9-B185-42380CE47717}" srcOrd="0" destOrd="0" presId="urn:microsoft.com/office/officeart/2018/2/layout/IconCircleList"/>
    <dgm:cxn modelId="{DF9BE397-9408-4166-9A12-66AFEF589800}" srcId="{8B25694E-A26E-46A1-ADC3-1D34E50DD2D2}" destId="{0533DE3A-FCC5-4917-B2DD-134C5E3E8091}" srcOrd="1" destOrd="0" parTransId="{F9381051-C908-4B4B-96EC-D762EDF0AD9B}" sibTransId="{D78D2B7D-25D5-47B4-8CB3-A35D5058D2C5}"/>
    <dgm:cxn modelId="{604B3BBB-2212-4A18-AA4E-4A759FED48F8}" type="presOf" srcId="{D78D2B7D-25D5-47B4-8CB3-A35D5058D2C5}" destId="{C307E733-5015-497B-8DB0-84093A7D5AED}" srcOrd="0" destOrd="0" presId="urn:microsoft.com/office/officeart/2018/2/layout/IconCircleList"/>
    <dgm:cxn modelId="{8B50D5CD-9FA4-4F9B-8360-06DB1BAA27BA}" type="presOf" srcId="{7AE90807-079D-4061-909C-6EBE5C2C898A}" destId="{5066CDAC-06E7-490C-8773-DC3501842816}" srcOrd="0" destOrd="0" presId="urn:microsoft.com/office/officeart/2018/2/layout/IconCircleList"/>
    <dgm:cxn modelId="{E4FBF2D0-95D4-406D-9DFF-8788287D13CE}" type="presOf" srcId="{8B25694E-A26E-46A1-ADC3-1D34E50DD2D2}" destId="{AAD1F272-0145-4EF2-A1ED-5079F100E685}" srcOrd="0" destOrd="0" presId="urn:microsoft.com/office/officeart/2018/2/layout/IconCircleList"/>
    <dgm:cxn modelId="{A66C1BF0-BC79-45C0-B57D-1EF2AE0A0059}" type="presOf" srcId="{B26CB3DF-B021-4408-947F-04B85CB572CA}" destId="{573C56E4-8382-41A0-876C-D30EF90E255A}" srcOrd="0" destOrd="0" presId="urn:microsoft.com/office/officeart/2018/2/layout/IconCircleList"/>
    <dgm:cxn modelId="{1B06E3FA-1E76-4DE2-8E45-DF1D2A1DF740}" type="presOf" srcId="{99D06EDD-B91D-4328-909D-B896A2F8ED06}" destId="{C6FCEDC0-9972-4F21-AC4A-8FC2AC284CFB}" srcOrd="0" destOrd="0" presId="urn:microsoft.com/office/officeart/2018/2/layout/IconCircleList"/>
    <dgm:cxn modelId="{2E380BFC-49F7-4DEB-9B3A-876B63EAB1AA}" srcId="{8B25694E-A26E-46A1-ADC3-1D34E50DD2D2}" destId="{F52EF3DF-0317-4EA2-BF79-EFB4DC9BB3BB}" srcOrd="3" destOrd="0" parTransId="{AF5E7DDF-686C-40F3-BE9C-3DC75278E15D}" sibTransId="{4DCAE746-9CD6-490D-AD17-7821D6225199}"/>
    <dgm:cxn modelId="{CEF575FD-9E21-4CD9-AC8E-47EDA711BB41}" type="presOf" srcId="{F52EF3DF-0317-4EA2-BF79-EFB4DC9BB3BB}" destId="{FE6E118B-7BE0-464B-8252-477309A0DC29}" srcOrd="0" destOrd="0" presId="urn:microsoft.com/office/officeart/2018/2/layout/IconCircleList"/>
    <dgm:cxn modelId="{6C0C7929-AB8D-456E-BC79-3A246943DA6F}" type="presParOf" srcId="{AAD1F272-0145-4EF2-A1ED-5079F100E685}" destId="{BB35186C-D2E5-41E6-B30B-952E1C5A51D7}" srcOrd="0" destOrd="0" presId="urn:microsoft.com/office/officeart/2018/2/layout/IconCircleList"/>
    <dgm:cxn modelId="{466067AB-E12A-45AE-B842-881690EAAA0A}" type="presParOf" srcId="{BB35186C-D2E5-41E6-B30B-952E1C5A51D7}" destId="{8A19737F-F934-4B82-BC64-4B24A5F9D2DA}" srcOrd="0" destOrd="0" presId="urn:microsoft.com/office/officeart/2018/2/layout/IconCircleList"/>
    <dgm:cxn modelId="{D94F6CF4-6609-4959-A34F-8F065E68A493}" type="presParOf" srcId="{8A19737F-F934-4B82-BC64-4B24A5F9D2DA}" destId="{53ED39BC-E89C-4781-A216-5637BDDDF1FC}" srcOrd="0" destOrd="0" presId="urn:microsoft.com/office/officeart/2018/2/layout/IconCircleList"/>
    <dgm:cxn modelId="{30D8FD2C-E9D9-433F-B52F-C0C1A97CC5FC}" type="presParOf" srcId="{8A19737F-F934-4B82-BC64-4B24A5F9D2DA}" destId="{B3D723B2-C9AB-4056-B5C1-039E93E8DD8A}" srcOrd="1" destOrd="0" presId="urn:microsoft.com/office/officeart/2018/2/layout/IconCircleList"/>
    <dgm:cxn modelId="{6F5DBDD9-A449-4402-932D-40BD01BDB7EC}" type="presParOf" srcId="{8A19737F-F934-4B82-BC64-4B24A5F9D2DA}" destId="{A7C9771A-CF49-4170-892F-B9EA1B11FD81}" srcOrd="2" destOrd="0" presId="urn:microsoft.com/office/officeart/2018/2/layout/IconCircleList"/>
    <dgm:cxn modelId="{F9B75C3B-5E75-4B46-A2C1-F069CD0ED014}" type="presParOf" srcId="{8A19737F-F934-4B82-BC64-4B24A5F9D2DA}" destId="{26093B1D-1BF8-431B-89DB-EE6E2CB528A9}" srcOrd="3" destOrd="0" presId="urn:microsoft.com/office/officeart/2018/2/layout/IconCircleList"/>
    <dgm:cxn modelId="{C330D3BA-27C1-49A8-BBC0-D85548438C86}" type="presParOf" srcId="{BB35186C-D2E5-41E6-B30B-952E1C5A51D7}" destId="{5066CDAC-06E7-490C-8773-DC3501842816}" srcOrd="1" destOrd="0" presId="urn:microsoft.com/office/officeart/2018/2/layout/IconCircleList"/>
    <dgm:cxn modelId="{321E8F0B-0235-431B-A75E-0A75234B9FE8}" type="presParOf" srcId="{BB35186C-D2E5-41E6-B30B-952E1C5A51D7}" destId="{A23DB4D2-8281-46CC-BC51-B76016802AB7}" srcOrd="2" destOrd="0" presId="urn:microsoft.com/office/officeart/2018/2/layout/IconCircleList"/>
    <dgm:cxn modelId="{EB0C87AC-C76F-474B-A484-FBF3ECD0819A}" type="presParOf" srcId="{A23DB4D2-8281-46CC-BC51-B76016802AB7}" destId="{FA66C8BE-0111-4747-AB6D-7B2338B00587}" srcOrd="0" destOrd="0" presId="urn:microsoft.com/office/officeart/2018/2/layout/IconCircleList"/>
    <dgm:cxn modelId="{219032C1-4F94-4815-A405-778E2368091D}" type="presParOf" srcId="{A23DB4D2-8281-46CC-BC51-B76016802AB7}" destId="{85DF58F3-4992-4A7F-A83A-EB8D50BF0C62}" srcOrd="1" destOrd="0" presId="urn:microsoft.com/office/officeart/2018/2/layout/IconCircleList"/>
    <dgm:cxn modelId="{214EA374-98AA-4F05-9102-3EC5AC02BB58}" type="presParOf" srcId="{A23DB4D2-8281-46CC-BC51-B76016802AB7}" destId="{F6678945-7FD5-4276-B9C2-0FF926AF332A}" srcOrd="2" destOrd="0" presId="urn:microsoft.com/office/officeart/2018/2/layout/IconCircleList"/>
    <dgm:cxn modelId="{941A7A1D-D501-4180-A475-E9FC01BC7394}" type="presParOf" srcId="{A23DB4D2-8281-46CC-BC51-B76016802AB7}" destId="{E12F6CBD-1A4B-4CF9-B185-42380CE47717}" srcOrd="3" destOrd="0" presId="urn:microsoft.com/office/officeart/2018/2/layout/IconCircleList"/>
    <dgm:cxn modelId="{EAF81405-B38A-459F-9605-26E0324FB2B9}" type="presParOf" srcId="{BB35186C-D2E5-41E6-B30B-952E1C5A51D7}" destId="{C307E733-5015-497B-8DB0-84093A7D5AED}" srcOrd="3" destOrd="0" presId="urn:microsoft.com/office/officeart/2018/2/layout/IconCircleList"/>
    <dgm:cxn modelId="{3251536D-C752-42FD-8C05-06F554BB4E29}" type="presParOf" srcId="{BB35186C-D2E5-41E6-B30B-952E1C5A51D7}" destId="{208EA7B8-188F-4EC3-98B7-0888EC3DF912}" srcOrd="4" destOrd="0" presId="urn:microsoft.com/office/officeart/2018/2/layout/IconCircleList"/>
    <dgm:cxn modelId="{C90C55EF-1122-4308-A571-5635A48ACE19}" type="presParOf" srcId="{208EA7B8-188F-4EC3-98B7-0888EC3DF912}" destId="{CE47C62E-54E8-48EC-A677-991E65C7E66A}" srcOrd="0" destOrd="0" presId="urn:microsoft.com/office/officeart/2018/2/layout/IconCircleList"/>
    <dgm:cxn modelId="{0A678ACC-C1A0-452B-B5F8-59EFCBF5B4A3}" type="presParOf" srcId="{208EA7B8-188F-4EC3-98B7-0888EC3DF912}" destId="{DB02587E-8808-4100-8769-B7100FA95799}" srcOrd="1" destOrd="0" presId="urn:microsoft.com/office/officeart/2018/2/layout/IconCircleList"/>
    <dgm:cxn modelId="{CC128214-51B8-4334-84F6-940B9B462C0F}" type="presParOf" srcId="{208EA7B8-188F-4EC3-98B7-0888EC3DF912}" destId="{D3538170-CDF7-451F-889A-C6A26C2CF06B}" srcOrd="2" destOrd="0" presId="urn:microsoft.com/office/officeart/2018/2/layout/IconCircleList"/>
    <dgm:cxn modelId="{F778C31F-DAF5-4845-BEB1-2331AC721A81}" type="presParOf" srcId="{208EA7B8-188F-4EC3-98B7-0888EC3DF912}" destId="{C6FCEDC0-9972-4F21-AC4A-8FC2AC284CFB}" srcOrd="3" destOrd="0" presId="urn:microsoft.com/office/officeart/2018/2/layout/IconCircleList"/>
    <dgm:cxn modelId="{9AEE2DF0-FA5D-4A56-A29E-A69AB635E56A}" type="presParOf" srcId="{BB35186C-D2E5-41E6-B30B-952E1C5A51D7}" destId="{573C56E4-8382-41A0-876C-D30EF90E255A}" srcOrd="5" destOrd="0" presId="urn:microsoft.com/office/officeart/2018/2/layout/IconCircleList"/>
    <dgm:cxn modelId="{9BDD17E5-5468-407E-9AB8-D609A7C9F413}" type="presParOf" srcId="{BB35186C-D2E5-41E6-B30B-952E1C5A51D7}" destId="{3E8B8743-E07B-4BC1-B4A0-45FB51DD064F}" srcOrd="6" destOrd="0" presId="urn:microsoft.com/office/officeart/2018/2/layout/IconCircleList"/>
    <dgm:cxn modelId="{F96DDEFE-F811-43E2-AB94-77C0AA88B2FA}" type="presParOf" srcId="{3E8B8743-E07B-4BC1-B4A0-45FB51DD064F}" destId="{9DAA127B-2AA7-429D-B112-0F287DBA1AE8}" srcOrd="0" destOrd="0" presId="urn:microsoft.com/office/officeart/2018/2/layout/IconCircleList"/>
    <dgm:cxn modelId="{E6473D9F-7A30-43DB-A79A-218FC40C1351}" type="presParOf" srcId="{3E8B8743-E07B-4BC1-B4A0-45FB51DD064F}" destId="{A482BD24-EFB4-41C7-A1B5-1B2BB65AAC46}" srcOrd="1" destOrd="0" presId="urn:microsoft.com/office/officeart/2018/2/layout/IconCircleList"/>
    <dgm:cxn modelId="{4BE372BA-556D-4475-A93F-40935AF09641}" type="presParOf" srcId="{3E8B8743-E07B-4BC1-B4A0-45FB51DD064F}" destId="{1C3471C8-6733-475C-9A14-E6EF612D558F}" srcOrd="2" destOrd="0" presId="urn:microsoft.com/office/officeart/2018/2/layout/IconCircleList"/>
    <dgm:cxn modelId="{EBAFE402-6F66-473B-B9A3-D62BBE86B3BB}" type="presParOf" srcId="{3E8B8743-E07B-4BC1-B4A0-45FB51DD064F}" destId="{FE6E118B-7BE0-464B-8252-477309A0DC2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39BC-E89C-4781-A216-5637BDDDF1FC}">
      <dsp:nvSpPr>
        <dsp:cNvPr id="0" name=""/>
        <dsp:cNvSpPr/>
      </dsp:nvSpPr>
      <dsp:spPr>
        <a:xfrm>
          <a:off x="210785" y="547086"/>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723B2-C9AB-4056-B5C1-039E93E8DD8A}">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93B1D-1BF8-431B-89DB-EE6E2CB528A9}">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HTML – Client</a:t>
          </a:r>
          <a:endParaRPr lang="en-US" sz="2400" kern="1200" dirty="0"/>
        </a:p>
      </dsp:txBody>
      <dsp:txXfrm>
        <a:off x="1831996" y="547086"/>
        <a:ext cx="3147056" cy="1335114"/>
      </dsp:txXfrm>
    </dsp:sp>
    <dsp:sp modelId="{FA66C8BE-0111-4747-AB6D-7B2338B00587}">
      <dsp:nvSpPr>
        <dsp:cNvPr id="0" name=""/>
        <dsp:cNvSpPr/>
      </dsp:nvSpPr>
      <dsp:spPr>
        <a:xfrm>
          <a:off x="5527403" y="547086"/>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DF58F3-4992-4A7F-A83A-EB8D50BF0C62}">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F6CBD-1A4B-4CF9-B185-42380CE47717}">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PHP – Server</a:t>
          </a:r>
          <a:endParaRPr lang="en-US" sz="2400" kern="1200" dirty="0"/>
        </a:p>
      </dsp:txBody>
      <dsp:txXfrm>
        <a:off x="7148614" y="547086"/>
        <a:ext cx="3147056" cy="1335114"/>
      </dsp:txXfrm>
    </dsp:sp>
    <dsp:sp modelId="{CE47C62E-54E8-48EC-A677-991E65C7E66A}">
      <dsp:nvSpPr>
        <dsp:cNvPr id="0" name=""/>
        <dsp:cNvSpPr/>
      </dsp:nvSpPr>
      <dsp:spPr>
        <a:xfrm>
          <a:off x="210785" y="265322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587E-8808-4100-8769-B7100FA95799}">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CEDC0-9972-4F21-AC4A-8FC2AC284CFB}">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JS – Client</a:t>
          </a:r>
          <a:endParaRPr lang="en-US" sz="2400" kern="1200" dirty="0"/>
        </a:p>
      </dsp:txBody>
      <dsp:txXfrm>
        <a:off x="1831996" y="2653223"/>
        <a:ext cx="3147056" cy="1335114"/>
      </dsp:txXfrm>
    </dsp:sp>
    <dsp:sp modelId="{9DAA127B-2AA7-429D-B112-0F287DBA1AE8}">
      <dsp:nvSpPr>
        <dsp:cNvPr id="0" name=""/>
        <dsp:cNvSpPr/>
      </dsp:nvSpPr>
      <dsp:spPr>
        <a:xfrm>
          <a:off x="5527403" y="265322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2BD24-EFB4-41C7-A1B5-1B2BB65AAC46}">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6E118B-7BE0-464B-8252-477309A0DC29}">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dirty="0"/>
            <a:t>CSS - Client</a:t>
          </a:r>
          <a:endParaRPr lang="en-US" sz="2400" kern="1200" dirty="0"/>
        </a:p>
      </dsp:txBody>
      <dsp:txXfrm>
        <a:off x="7148614" y="2653223"/>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11AE-F17B-4B59-8EDC-EE38E51DB86E}" type="datetimeFigureOut">
              <a:rPr lang="de-DE" smtClean="0"/>
              <a:t>16.10.2024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A9EB5-B422-4C82-AFD3-B0CD67D0AB64}" type="slidenum">
              <a:rPr lang="de-DE" smtClean="0"/>
              <a:t>‹Nr.›</a:t>
            </a:fld>
            <a:endParaRPr lang="de-DE"/>
          </a:p>
        </p:txBody>
      </p:sp>
    </p:spTree>
    <p:extLst>
      <p:ext uri="{BB962C8B-B14F-4D97-AF65-F5344CB8AC3E}">
        <p14:creationId xmlns:p14="http://schemas.microsoft.com/office/powerpoint/2010/main" val="276295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t>
            </a:r>
            <a:r>
              <a:rPr lang="de-DE" b="1" dirty="0"/>
              <a:t>Server/Client-Architektur</a:t>
            </a:r>
            <a:r>
              <a:rPr lang="de-DE" dirty="0"/>
              <a:t> ist ein grundlegendes Modell in der modernen Softwareentwicklung und beschreibt die Beziehung zwischen einem Client und einem Server, der bestimmte Dienste oder Ressourcen bereitstellt.</a:t>
            </a:r>
          </a:p>
          <a:p>
            <a:pPr>
              <a:buFont typeface="Arial" panose="020B0604020202020204" pitchFamily="34" charset="0"/>
              <a:buNone/>
            </a:pPr>
            <a:r>
              <a:rPr lang="de-DE" dirty="0"/>
              <a:t> Ein </a:t>
            </a:r>
            <a:r>
              <a:rPr lang="de-DE" b="1" dirty="0"/>
              <a:t>Client</a:t>
            </a:r>
            <a:r>
              <a:rPr lang="de-DE" dirty="0"/>
              <a:t> ist eine Anwendung oder ein Gerät, das Anfragen an einen Server sendet, um Informationen oder Dienste zu erhalten.</a:t>
            </a:r>
          </a:p>
          <a:p>
            <a:pPr>
              <a:buFont typeface="Arial" panose="020B0604020202020204" pitchFamily="34" charset="0"/>
              <a:buChar char="•"/>
            </a:pPr>
            <a:r>
              <a:rPr lang="de-DE" dirty="0"/>
              <a:t>Der Client zeigt normalerweise die Benutzeroberfläche (UI) an und ist für die Interaktion mit dem Benutzer zuständig.</a:t>
            </a:r>
          </a:p>
          <a:p>
            <a:pPr>
              <a:buFont typeface="Arial" panose="020B0604020202020204" pitchFamily="34" charset="0"/>
              <a:buChar char="•"/>
            </a:pPr>
            <a:r>
              <a:rPr lang="de-DE" dirty="0"/>
              <a:t>Beispiele für Clients sind Webbrowser, mobile Apps, Desktop-Anwendungen oder auch IoT-Geräte.</a:t>
            </a:r>
          </a:p>
          <a:p>
            <a:pPr>
              <a:buFont typeface="Arial" panose="020B0604020202020204" pitchFamily="34" charset="0"/>
              <a:buChar char="•"/>
            </a:pPr>
            <a:r>
              <a:rPr lang="de-DE" dirty="0"/>
              <a:t>Ein </a:t>
            </a:r>
            <a:r>
              <a:rPr lang="de-DE" b="1" dirty="0"/>
              <a:t>Server</a:t>
            </a:r>
            <a:r>
              <a:rPr lang="de-DE" dirty="0"/>
              <a:t> ist ein zentraler Computer oder ein Dienst, der Anfragen von Clients empfängt, verarbeitet und darauf reagiert, indem er Daten oder Dienste bereitstellt.</a:t>
            </a:r>
          </a:p>
          <a:p>
            <a:pPr>
              <a:buFont typeface="Arial" panose="020B0604020202020204" pitchFamily="34" charset="0"/>
              <a:buChar char="•"/>
            </a:pPr>
            <a:r>
              <a:rPr lang="de-DE" dirty="0"/>
              <a:t>Der Server führt die eigentlichen Berechnungen, Datenverarbeitungen oder Datenbankabfragen durch und sendet die Ergebnisse an den Client zurück.</a:t>
            </a:r>
          </a:p>
          <a:p>
            <a:pPr>
              <a:buFont typeface="Arial" panose="020B0604020202020204" pitchFamily="34" charset="0"/>
              <a:buChar char="•"/>
            </a:pPr>
            <a:r>
              <a:rPr lang="de-DE" dirty="0"/>
              <a:t>Es gibt verschiedene Arten von Servern, wie etwa Webserver, Datenbankserver, Anwendungsserver, Mailserver usw.</a:t>
            </a:r>
          </a:p>
          <a:p>
            <a:endParaRPr lang="de-DE" dirty="0"/>
          </a:p>
          <a:p>
            <a:r>
              <a:rPr lang="de-DE" dirty="0"/>
              <a:t>Die Kommunikation zwischen Client und Server basiert auf einem </a:t>
            </a:r>
            <a:r>
              <a:rPr lang="de-DE" b="1" dirty="0"/>
              <a:t>Request-Response-Modell</a:t>
            </a:r>
            <a:r>
              <a:rPr lang="de-DE" dirty="0"/>
              <a:t>:</a:t>
            </a:r>
          </a:p>
          <a:p>
            <a:pPr>
              <a:buFont typeface="+mj-lt"/>
              <a:buAutoNum type="arabicPeriod"/>
            </a:pPr>
            <a:r>
              <a:rPr lang="de-DE" dirty="0"/>
              <a:t> Der Client sendet eine Anfrage an den Server, z.B. über HTTP bei einer Webanwendung.</a:t>
            </a:r>
          </a:p>
          <a:p>
            <a:pPr>
              <a:buFont typeface="+mj-lt"/>
              <a:buAutoNum type="arabicPeriod"/>
            </a:pPr>
            <a:r>
              <a:rPr lang="de-DE" b="1" dirty="0"/>
              <a:t> </a:t>
            </a:r>
            <a:r>
              <a:rPr lang="de-DE" dirty="0"/>
              <a:t>Der Server empfängt die Anfrage, verarbeitet sie und führt gegebenenfalls Datenbankabfragen oder andere Berechnungen durch.</a:t>
            </a:r>
          </a:p>
          <a:p>
            <a:pPr>
              <a:buFont typeface="+mj-lt"/>
              <a:buAutoNum type="arabicPeriod"/>
            </a:pPr>
            <a:r>
              <a:rPr lang="de-DE" b="1" dirty="0"/>
              <a:t> </a:t>
            </a:r>
            <a:r>
              <a:rPr lang="de-DE" dirty="0"/>
              <a:t>Der Server sendet das Ergebnis zurück an den Client. Dies kann eine HTML-Seite, JSON-Daten, eine Datei oder eine Fehlermeldung sein.</a:t>
            </a:r>
          </a:p>
          <a:p>
            <a:pPr>
              <a:buFont typeface="+mj-lt"/>
              <a:buAutoNum type="arabicPeriod"/>
            </a:pPr>
            <a:r>
              <a:rPr lang="de-DE" dirty="0"/>
              <a:t> Der Client empfängt die Antwort und zeigt sie dem Benutzer an oder verarbeitet sie weiter (z.B. das Rendern einer Webseite).</a:t>
            </a:r>
          </a:p>
          <a:p>
            <a:endParaRPr lang="de-DE" dirty="0"/>
          </a:p>
          <a:p>
            <a:r>
              <a:rPr lang="de-DE" b="1" dirty="0"/>
              <a:t>Beispiel: Eine einfache Webanwendung</a:t>
            </a:r>
          </a:p>
          <a:p>
            <a:pPr>
              <a:buFont typeface="+mj-lt"/>
              <a:buAutoNum type="arabicPeriod"/>
            </a:pPr>
            <a:r>
              <a:rPr lang="de-DE" dirty="0"/>
              <a:t>Der Benutzer gibt eine URL in den Webbrowser ein (Client).</a:t>
            </a:r>
          </a:p>
          <a:p>
            <a:pPr>
              <a:buFont typeface="+mj-lt"/>
              <a:buAutoNum type="arabicPeriod"/>
            </a:pPr>
            <a:r>
              <a:rPr lang="de-DE" dirty="0"/>
              <a:t>Der Browser sendet eine HTTP-Anfrage an einen Webserver.</a:t>
            </a:r>
          </a:p>
          <a:p>
            <a:pPr>
              <a:buFont typeface="+mj-lt"/>
              <a:buAutoNum type="arabicPeriod"/>
            </a:pPr>
            <a:r>
              <a:rPr lang="de-DE" dirty="0"/>
              <a:t>Der Webserver verarbeitet die Anfrage, fordert eventuell Daten aus einer Datenbank an und generiert eine HTML-Seite.</a:t>
            </a:r>
          </a:p>
          <a:p>
            <a:pPr>
              <a:buFont typeface="+mj-lt"/>
              <a:buAutoNum type="arabicPeriod"/>
            </a:pPr>
            <a:r>
              <a:rPr lang="de-DE" dirty="0"/>
              <a:t>Der Webserver sendet die HTML-Seite als Antwort an den Browser.</a:t>
            </a:r>
          </a:p>
          <a:p>
            <a:pPr>
              <a:buFont typeface="+mj-lt"/>
              <a:buAutoNum type="arabicPeriod"/>
            </a:pPr>
            <a:r>
              <a:rPr lang="de-DE" dirty="0"/>
              <a:t>Der Browser (Client) zeigt die Webseite dem Benutzer an.</a:t>
            </a:r>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2</a:t>
            </a:fld>
            <a:endParaRPr lang="de-DE"/>
          </a:p>
        </p:txBody>
      </p:sp>
    </p:spTree>
    <p:extLst>
      <p:ext uri="{BB962C8B-B14F-4D97-AF65-F5344CB8AC3E}">
        <p14:creationId xmlns:p14="http://schemas.microsoft.com/office/powerpoint/2010/main" val="233060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Zwei-Schichten-Architektur (2-Tier)</a:t>
            </a:r>
            <a:r>
              <a:rPr lang="de-DE" dirty="0"/>
              <a:t>:</a:t>
            </a:r>
          </a:p>
          <a:p>
            <a:pPr>
              <a:buFont typeface="Arial" panose="020B0604020202020204" pitchFamily="34" charset="0"/>
              <a:buChar char="•"/>
            </a:pPr>
            <a:r>
              <a:rPr lang="de-DE" dirty="0"/>
              <a:t>Hierbei gibt es zwei direkte Schichten: den </a:t>
            </a:r>
            <a:r>
              <a:rPr lang="de-DE" b="1" dirty="0"/>
              <a:t>Client</a:t>
            </a:r>
            <a:r>
              <a:rPr lang="de-DE" dirty="0"/>
              <a:t> und den </a:t>
            </a:r>
            <a:r>
              <a:rPr lang="de-DE" b="1" dirty="0"/>
              <a:t>Server</a:t>
            </a:r>
            <a:r>
              <a:rPr lang="de-DE" dirty="0"/>
              <a:t>.</a:t>
            </a:r>
          </a:p>
          <a:p>
            <a:pPr>
              <a:buFont typeface="Arial" panose="020B0604020202020204" pitchFamily="34" charset="0"/>
              <a:buChar char="•"/>
            </a:pPr>
            <a:r>
              <a:rPr lang="de-DE" dirty="0"/>
              <a:t>Der Client sendet Anfragen direkt an den Server, und der Server antwortet direkt.</a:t>
            </a:r>
          </a:p>
          <a:p>
            <a:pPr>
              <a:buFont typeface="Arial" panose="020B0604020202020204" pitchFamily="34" charset="0"/>
              <a:buChar char="•"/>
            </a:pPr>
            <a:r>
              <a:rPr lang="de-DE" dirty="0"/>
              <a:t>Beispiele: Traditionelle Desktop-Anwendungen, bei denen der Client eine direkte Verbindung zu einem Datenbankserver hat.</a:t>
            </a:r>
          </a:p>
          <a:p>
            <a:r>
              <a:rPr lang="de-DE" b="1" dirty="0"/>
              <a:t>Drei-Schichten-Architektur (3-Tier)</a:t>
            </a:r>
            <a:r>
              <a:rPr lang="de-DE" dirty="0"/>
              <a:t>:</a:t>
            </a:r>
          </a:p>
          <a:p>
            <a:pPr>
              <a:buFont typeface="Arial" panose="020B0604020202020204" pitchFamily="34" charset="0"/>
              <a:buChar char="•"/>
            </a:pPr>
            <a:r>
              <a:rPr lang="de-DE" dirty="0"/>
              <a:t>Diese Architektur besteht aus drei Schichten:</a:t>
            </a:r>
          </a:p>
          <a:p>
            <a:pPr marL="742950" lvl="1" indent="-285750">
              <a:buFont typeface="Arial" panose="020B0604020202020204" pitchFamily="34" charset="0"/>
              <a:buChar char="•"/>
            </a:pPr>
            <a:r>
              <a:rPr lang="de-DE" b="1" dirty="0"/>
              <a:t>Präsentationsschicht</a:t>
            </a:r>
            <a:r>
              <a:rPr lang="de-DE" dirty="0"/>
              <a:t> (Client)</a:t>
            </a:r>
          </a:p>
          <a:p>
            <a:pPr marL="742950" lvl="1" indent="-285750">
              <a:buFont typeface="Arial" panose="020B0604020202020204" pitchFamily="34" charset="0"/>
              <a:buChar char="•"/>
            </a:pPr>
            <a:r>
              <a:rPr lang="de-DE" b="1" dirty="0"/>
              <a:t>Logikschicht</a:t>
            </a:r>
            <a:r>
              <a:rPr lang="de-DE" dirty="0"/>
              <a:t> (Anwendungsserver)</a:t>
            </a:r>
          </a:p>
          <a:p>
            <a:pPr marL="742950" lvl="1" indent="-285750">
              <a:buFont typeface="Arial" panose="020B0604020202020204" pitchFamily="34" charset="0"/>
              <a:buChar char="•"/>
            </a:pPr>
            <a:r>
              <a:rPr lang="de-DE" b="1" dirty="0"/>
              <a:t>Datenbankschicht</a:t>
            </a:r>
            <a:r>
              <a:rPr lang="de-DE" dirty="0"/>
              <a:t> (Datenbankserver)</a:t>
            </a:r>
          </a:p>
          <a:p>
            <a:pPr>
              <a:buFont typeface="Arial" panose="020B0604020202020204" pitchFamily="34" charset="0"/>
              <a:buChar char="•"/>
            </a:pPr>
            <a:r>
              <a:rPr lang="de-DE" dirty="0"/>
              <a:t>Der Client interagiert nicht direkt mit der Datenbank. Stattdessen verarbeitet der Anwendungsserver (Mittelschicht) die Logik und kommuniziert mit der Datenbank.</a:t>
            </a:r>
          </a:p>
          <a:p>
            <a:pPr>
              <a:buFont typeface="Arial" panose="020B0604020202020204" pitchFamily="34" charset="0"/>
              <a:buChar char="•"/>
            </a:pPr>
            <a:r>
              <a:rPr lang="de-DE" dirty="0"/>
              <a:t>Beispiel: Moderne Webanwendungen, bei denen der Client über einen Webserver mit der Datenbank kommuniziert.</a:t>
            </a:r>
          </a:p>
          <a:p>
            <a:r>
              <a:rPr lang="de-DE" b="1" dirty="0"/>
              <a:t>N-Schichten-Architektur (N-Tier)</a:t>
            </a:r>
            <a:r>
              <a:rPr lang="de-DE" dirty="0"/>
              <a:t>:</a:t>
            </a:r>
          </a:p>
          <a:p>
            <a:pPr>
              <a:buFont typeface="Arial" panose="020B0604020202020204" pitchFamily="34" charset="0"/>
              <a:buChar char="•"/>
            </a:pPr>
            <a:r>
              <a:rPr lang="de-DE" dirty="0"/>
              <a:t>Dies ist eine erweiterte Architektur mit mehreren Schichten, die zusätzliche Dienste bereitstellen, wie z.B. Authentifizierungsserver, API-Gateways oder Caching-Server.</a:t>
            </a:r>
          </a:p>
          <a:p>
            <a:pPr>
              <a:buFont typeface="Arial" panose="020B0604020202020204" pitchFamily="34" charset="0"/>
              <a:buChar char="•"/>
            </a:pPr>
            <a:r>
              <a:rPr lang="de-DE" dirty="0"/>
              <a:t>Jede Schicht ist für eine bestimmte Aufgabe verantwortlich, was die Skalierbarkeit und Wartbarkeit des Systems verbessert.</a:t>
            </a:r>
          </a:p>
          <a:p>
            <a:pPr>
              <a:buFont typeface="Arial" panose="020B0604020202020204" pitchFamily="34" charset="0"/>
              <a:buChar char="•"/>
            </a:pPr>
            <a:r>
              <a:rPr lang="de-DE" dirty="0"/>
              <a:t>Beispiel: Komplexe Webplattformen wie E-Commerce-Websites oder soziale Netzwerke, die verschiedene Back-End-Dienste integrieren.</a:t>
            </a:r>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3</a:t>
            </a:fld>
            <a:endParaRPr lang="de-DE"/>
          </a:p>
        </p:txBody>
      </p:sp>
    </p:spTree>
    <p:extLst>
      <p:ext uri="{BB962C8B-B14F-4D97-AF65-F5344CB8AC3E}">
        <p14:creationId xmlns:p14="http://schemas.microsoft.com/office/powerpoint/2010/main" val="14541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4</a:t>
            </a:fld>
            <a:endParaRPr lang="de-DE"/>
          </a:p>
        </p:txBody>
      </p:sp>
    </p:spTree>
    <p:extLst>
      <p:ext uri="{BB962C8B-B14F-4D97-AF65-F5344CB8AC3E}">
        <p14:creationId xmlns:p14="http://schemas.microsoft.com/office/powerpoint/2010/main" val="1860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5</a:t>
            </a:fld>
            <a:endParaRPr lang="de-DE"/>
          </a:p>
        </p:txBody>
      </p:sp>
    </p:spTree>
    <p:extLst>
      <p:ext uri="{BB962C8B-B14F-4D97-AF65-F5344CB8AC3E}">
        <p14:creationId xmlns:p14="http://schemas.microsoft.com/office/powerpoint/2010/main" val="218713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6</a:t>
            </a:fld>
            <a:endParaRPr lang="de-DE"/>
          </a:p>
        </p:txBody>
      </p:sp>
    </p:spTree>
    <p:extLst>
      <p:ext uri="{BB962C8B-B14F-4D97-AF65-F5344CB8AC3E}">
        <p14:creationId xmlns:p14="http://schemas.microsoft.com/office/powerpoint/2010/main" val="161731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Statische Webentwicklung</a:t>
            </a:r>
          </a:p>
          <a:p>
            <a:r>
              <a:rPr lang="de-DE" b="1" dirty="0"/>
              <a:t>Statische Webseiten</a:t>
            </a:r>
            <a:r>
              <a:rPr lang="de-DE" dirty="0"/>
              <a:t> bestehen aus festen Inhalten, die sich nicht ändern, es sei denn, der Entwickler aktualisiert sie manuell. Sie sind in der Regel einfacher zu erstellen und zu hosten, da sie keine komplexe Serverlogik oder Datenbankverbindungen benötigen.</a:t>
            </a:r>
          </a:p>
          <a:p>
            <a:r>
              <a:rPr lang="de-DE" b="1" dirty="0"/>
              <a:t>Eigenschaften:</a:t>
            </a:r>
          </a:p>
          <a:p>
            <a:pPr>
              <a:buFont typeface="Arial" panose="020B0604020202020204" pitchFamily="34" charset="0"/>
              <a:buChar char="•"/>
            </a:pPr>
            <a:r>
              <a:rPr lang="de-DE" dirty="0"/>
              <a:t>Statische Inhalte sind fest in HTML-Dateien codiert. Der Benutzer sieht immer dieselben Informationen, wenn er die Seite aufruft.</a:t>
            </a:r>
          </a:p>
          <a:p>
            <a:pPr>
              <a:buFont typeface="Arial" panose="020B0604020202020204" pitchFamily="34" charset="0"/>
              <a:buChar char="•"/>
            </a:pPr>
            <a:r>
              <a:rPr lang="de-DE" b="1" dirty="0"/>
              <a:t>Technologien:</a:t>
            </a:r>
            <a:r>
              <a:rPr lang="de-DE" dirty="0"/>
              <a:t> HTML, CSS und JavaScript.</a:t>
            </a:r>
          </a:p>
          <a:p>
            <a:pPr>
              <a:buFont typeface="Arial" panose="020B0604020202020204" pitchFamily="34" charset="0"/>
              <a:buChar char="•"/>
            </a:pPr>
            <a:r>
              <a:rPr lang="de-DE" dirty="0"/>
              <a:t>Kaum interaktiv oder nur durch clientseitiges JavaScript. Es gibt keine Benutzeranpassung oder serverseitige Verarbeitung.</a:t>
            </a:r>
          </a:p>
          <a:p>
            <a:pPr>
              <a:buFont typeface="Arial" panose="020B0604020202020204" pitchFamily="34" charset="0"/>
              <a:buChar char="•"/>
            </a:pPr>
            <a:r>
              <a:rPr lang="de-DE" dirty="0"/>
              <a:t> Schnell, da der Server nur einfache Dateien bereitstellt.</a:t>
            </a:r>
          </a:p>
          <a:p>
            <a:pPr>
              <a:buFont typeface="Arial" panose="020B0604020202020204" pitchFamily="34" charset="0"/>
              <a:buChar char="•"/>
            </a:pPr>
            <a:r>
              <a:rPr lang="de-DE" dirty="0"/>
              <a:t>Änderungen müssen manuell in den HTML-Dateien vorgenommen werden.</a:t>
            </a:r>
          </a:p>
          <a:p>
            <a:pPr>
              <a:buFont typeface="Arial" panose="020B0604020202020204" pitchFamily="34" charset="0"/>
              <a:buChar char="•"/>
            </a:pPr>
            <a:r>
              <a:rPr lang="de-DE" dirty="0"/>
              <a:t>Portfolio-Seiten, einfache Unternehmensseiten, Blogs ohne komplexe Funktionen.</a:t>
            </a:r>
          </a:p>
          <a:p>
            <a:r>
              <a:rPr lang="de-DE" b="1" dirty="0"/>
              <a:t>Vorteile:</a:t>
            </a:r>
          </a:p>
          <a:p>
            <a:pPr>
              <a:buFont typeface="Arial" panose="020B0604020202020204" pitchFamily="34" charset="0"/>
              <a:buChar char="•"/>
            </a:pPr>
            <a:r>
              <a:rPr lang="de-DE" dirty="0"/>
              <a:t>Einfach und schnell zu erstellen.</a:t>
            </a:r>
          </a:p>
          <a:p>
            <a:pPr>
              <a:buFont typeface="Arial" panose="020B0604020202020204" pitchFamily="34" charset="0"/>
              <a:buChar char="•"/>
            </a:pPr>
            <a:r>
              <a:rPr lang="de-DE" dirty="0"/>
              <a:t>Weniger Sicherheitsrisiken, da keine Datenbanken oder serverseitige Logik verwendet wird.</a:t>
            </a:r>
          </a:p>
          <a:p>
            <a:pPr>
              <a:buFont typeface="Arial" panose="020B0604020202020204" pitchFamily="34" charset="0"/>
              <a:buChar char="•"/>
            </a:pPr>
            <a:r>
              <a:rPr lang="de-DE" dirty="0"/>
              <a:t>Kostengünstig im Hosting.</a:t>
            </a:r>
          </a:p>
          <a:p>
            <a:r>
              <a:rPr lang="de-DE" b="1" dirty="0"/>
              <a:t>Nachteile:</a:t>
            </a:r>
          </a:p>
          <a:p>
            <a:pPr>
              <a:buFont typeface="Arial" panose="020B0604020202020204" pitchFamily="34" charset="0"/>
              <a:buChar char="•"/>
            </a:pPr>
            <a:r>
              <a:rPr lang="de-DE" dirty="0"/>
              <a:t>Nicht für große oder interaktive Websites geeignet.</a:t>
            </a:r>
          </a:p>
          <a:p>
            <a:pPr>
              <a:buFont typeface="Arial" panose="020B0604020202020204" pitchFamily="34" charset="0"/>
              <a:buChar char="•"/>
            </a:pPr>
            <a:r>
              <a:rPr lang="de-DE" dirty="0"/>
              <a:t>Inhalte müssen manuell aktualisiert werden.</a:t>
            </a:r>
          </a:p>
          <a:p>
            <a:pPr>
              <a:buFont typeface="Arial" panose="020B0604020202020204" pitchFamily="34" charset="0"/>
              <a:buChar char="•"/>
            </a:pPr>
            <a:r>
              <a:rPr lang="de-DE" dirty="0"/>
              <a:t>Nicht gut skalierbar bei umfangreichen, datenbasierten Anwendungen.</a:t>
            </a:r>
          </a:p>
          <a:p>
            <a:r>
              <a:rPr lang="de-DE" b="1" dirty="0"/>
              <a:t>2. Dynamische Webentwicklung</a:t>
            </a:r>
          </a:p>
          <a:p>
            <a:r>
              <a:rPr lang="de-DE" b="1" dirty="0"/>
              <a:t>Dynamische Webseiten</a:t>
            </a:r>
            <a:r>
              <a:rPr lang="de-DE" dirty="0"/>
              <a:t> hingegen generieren Inhalte basierend auf Benutzereingaben, Datenbankabfragen oder anderen Parametern. Sie sind wesentlich flexibler und bieten eine interaktivere Benutzererfahrung.</a:t>
            </a:r>
          </a:p>
          <a:p>
            <a:r>
              <a:rPr lang="de-DE" b="1" dirty="0"/>
              <a:t>Eigenschaften:</a:t>
            </a:r>
          </a:p>
          <a:p>
            <a:pPr>
              <a:buFont typeface="Arial" panose="020B0604020202020204" pitchFamily="34" charset="0"/>
              <a:buChar char="•"/>
            </a:pPr>
            <a:r>
              <a:rPr lang="de-DE" dirty="0"/>
              <a:t>Die Inhalte werden dynamisch generiert, oft basierend auf Benutzereingaben oder Datenbankinformationen. Sie können sich von Benutzer zu Benutzer ändern.</a:t>
            </a:r>
          </a:p>
          <a:p>
            <a:pPr>
              <a:buFont typeface="Arial" panose="020B0604020202020204" pitchFamily="34" charset="0"/>
              <a:buChar char="•"/>
            </a:pPr>
            <a:r>
              <a:rPr lang="de-DE" dirty="0"/>
              <a:t>Neben HTML, CSS und JavaScript werden serverseitige Skriptsprachen wie PHP, Python, Ruby, Node.js oder ASP.NET sowie Datenbanken wie MySQL, PostgreSQL oder MongoDB verwendet.</a:t>
            </a:r>
          </a:p>
          <a:p>
            <a:pPr>
              <a:buFont typeface="Arial" panose="020B0604020202020204" pitchFamily="34" charset="0"/>
              <a:buChar char="•"/>
            </a:pPr>
            <a:r>
              <a:rPr lang="de-DE" dirty="0"/>
              <a:t>Dynamische Webseiten reagieren auf Benutzerinteraktionen (z.B. Anmeldeformulare, Produktsuchen, Benutzerprofile) und liefern entsprechende Inhalte.</a:t>
            </a:r>
          </a:p>
          <a:p>
            <a:pPr>
              <a:buFont typeface="Arial" panose="020B0604020202020204" pitchFamily="34" charset="0"/>
              <a:buChar char="•"/>
            </a:pPr>
            <a:r>
              <a:rPr lang="de-DE" dirty="0"/>
              <a:t> Komplexer, da der Server Anfragen verarbeiten und Daten dynamisch generieren muss.</a:t>
            </a:r>
          </a:p>
          <a:p>
            <a:pPr>
              <a:buFont typeface="Arial" panose="020B0604020202020204" pitchFamily="34" charset="0"/>
              <a:buChar char="•"/>
            </a:pPr>
            <a:r>
              <a:rPr lang="de-DE" dirty="0"/>
              <a:t> Einfachere Wartung, da Inhalte oft aus einer Datenbank stammen und zentral aktualisiert werden können.</a:t>
            </a:r>
          </a:p>
          <a:p>
            <a:pPr>
              <a:buFont typeface="Arial" panose="020B0604020202020204" pitchFamily="34" charset="0"/>
              <a:buChar char="•"/>
            </a:pPr>
            <a:r>
              <a:rPr lang="de-DE" b="1" dirty="0"/>
              <a:t>Anwendungsbereiche:</a:t>
            </a:r>
            <a:r>
              <a:rPr lang="de-DE" dirty="0"/>
              <a:t> E-Commerce-Websites, soziale Netzwerke, Nachrichtenseiten, Content-Management-Systeme (CMS) wie WordPress.</a:t>
            </a:r>
          </a:p>
          <a:p>
            <a:r>
              <a:rPr lang="de-DE" b="1" dirty="0"/>
              <a:t>Vorteile:</a:t>
            </a:r>
          </a:p>
          <a:p>
            <a:pPr>
              <a:buFont typeface="Arial" panose="020B0604020202020204" pitchFamily="34" charset="0"/>
              <a:buChar char="•"/>
            </a:pPr>
            <a:r>
              <a:rPr lang="de-DE" dirty="0"/>
              <a:t>Inhalte können personalisiert und dynamisch generiert werden.</a:t>
            </a:r>
          </a:p>
          <a:p>
            <a:pPr>
              <a:buFont typeface="Arial" panose="020B0604020202020204" pitchFamily="34" charset="0"/>
              <a:buChar char="•"/>
            </a:pPr>
            <a:r>
              <a:rPr lang="de-DE" dirty="0"/>
              <a:t>Einfach zu aktualisieren, da die meisten Inhalte aus einer Datenbank kommen.</a:t>
            </a:r>
          </a:p>
          <a:p>
            <a:pPr>
              <a:buFont typeface="Arial" panose="020B0604020202020204" pitchFamily="34" charset="0"/>
              <a:buChar char="•"/>
            </a:pPr>
            <a:r>
              <a:rPr lang="de-DE" dirty="0"/>
              <a:t>Gut geeignet für interaktive, datengetriebene Anwendungen.</a:t>
            </a:r>
          </a:p>
          <a:p>
            <a:r>
              <a:rPr lang="de-DE" b="1" dirty="0"/>
              <a:t>Nachteile:</a:t>
            </a:r>
          </a:p>
          <a:p>
            <a:pPr>
              <a:buFont typeface="Arial" panose="020B0604020202020204" pitchFamily="34" charset="0"/>
              <a:buChar char="•"/>
            </a:pPr>
            <a:r>
              <a:rPr lang="de-DE" dirty="0"/>
              <a:t>Komplexer in der Entwicklung.</a:t>
            </a:r>
          </a:p>
          <a:p>
            <a:pPr>
              <a:buFont typeface="Arial" panose="020B0604020202020204" pitchFamily="34" charset="0"/>
              <a:buChar char="•"/>
            </a:pPr>
            <a:r>
              <a:rPr lang="de-DE" dirty="0"/>
              <a:t>Erfordert mehr Serverressourcen, was zu höheren Hosting-Kosten führen kann.</a:t>
            </a:r>
          </a:p>
          <a:p>
            <a:pPr>
              <a:buFont typeface="Arial" panose="020B0604020202020204" pitchFamily="34" charset="0"/>
              <a:buChar char="•"/>
            </a:pPr>
            <a:r>
              <a:rPr lang="de-DE" dirty="0"/>
              <a:t>Sicherheitsrisiken, insbesondere wenn es um den Umgang mit Benutzerdaten geht.</a:t>
            </a:r>
          </a:p>
          <a:p>
            <a:endParaRPr lang="de-DE" dirty="0"/>
          </a:p>
        </p:txBody>
      </p:sp>
      <p:sp>
        <p:nvSpPr>
          <p:cNvPr id="4" name="Foliennummernplatzhalter 3"/>
          <p:cNvSpPr>
            <a:spLocks noGrp="1"/>
          </p:cNvSpPr>
          <p:nvPr>
            <p:ph type="sldNum" sz="quarter" idx="5"/>
          </p:nvPr>
        </p:nvSpPr>
        <p:spPr/>
        <p:txBody>
          <a:bodyPr/>
          <a:lstStyle/>
          <a:p>
            <a:fld id="{762A9EB5-B422-4C82-AFD3-B0CD67D0AB64}" type="slidenum">
              <a:rPr lang="de-DE" smtClean="0"/>
              <a:t>7</a:t>
            </a:fld>
            <a:endParaRPr lang="de-DE"/>
          </a:p>
        </p:txBody>
      </p:sp>
    </p:spTree>
    <p:extLst>
      <p:ext uri="{BB962C8B-B14F-4D97-AF65-F5344CB8AC3E}">
        <p14:creationId xmlns:p14="http://schemas.microsoft.com/office/powerpoint/2010/main" val="244776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‹Nr.›</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71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01182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51666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2848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8989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97107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90536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630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884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22746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966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4045108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abstraktes genetisches Konzept">
            <a:extLst>
              <a:ext uri="{FF2B5EF4-FFF2-40B4-BE49-F238E27FC236}">
                <a16:creationId xmlns:a16="http://schemas.microsoft.com/office/drawing/2014/main" id="{A7F82FC7-2239-4C52-0229-828A87B940EE}"/>
              </a:ext>
            </a:extLst>
          </p:cNvPr>
          <p:cNvPicPr>
            <a:picLocks noChangeAspect="1"/>
          </p:cNvPicPr>
          <p:nvPr/>
        </p:nvPicPr>
        <p:blipFill>
          <a:blip r:embed="rId2"/>
          <a:srcRect t="14182" r="-1" b="6704"/>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4E99A5F-7DD2-6B1F-EE23-1AE127830537}"/>
              </a:ext>
            </a:extLst>
          </p:cNvPr>
          <p:cNvSpPr>
            <a:spLocks noGrp="1"/>
          </p:cNvSpPr>
          <p:nvPr>
            <p:ph type="ctrTitle"/>
          </p:nvPr>
        </p:nvSpPr>
        <p:spPr>
          <a:xfrm>
            <a:off x="6096000" y="1122363"/>
            <a:ext cx="5775960" cy="3204134"/>
          </a:xfrm>
        </p:spPr>
        <p:txBody>
          <a:bodyPr anchor="b">
            <a:normAutofit/>
          </a:bodyPr>
          <a:lstStyle/>
          <a:p>
            <a:r>
              <a:rPr lang="de-DE" sz="4800" dirty="0">
                <a:solidFill>
                  <a:schemeClr val="bg1"/>
                </a:solidFill>
              </a:rPr>
              <a:t>Dynamische Webentwicklung</a:t>
            </a:r>
            <a:br>
              <a:rPr lang="de-DE" sz="4800" dirty="0">
                <a:solidFill>
                  <a:schemeClr val="bg1"/>
                </a:solidFill>
              </a:rPr>
            </a:br>
            <a:endParaRPr lang="de-DE" sz="4800" dirty="0">
              <a:solidFill>
                <a:schemeClr val="bg1"/>
              </a:solidFill>
            </a:endParaRPr>
          </a:p>
        </p:txBody>
      </p:sp>
      <p:sp>
        <p:nvSpPr>
          <p:cNvPr id="3" name="Untertitel 2">
            <a:extLst>
              <a:ext uri="{FF2B5EF4-FFF2-40B4-BE49-F238E27FC236}">
                <a16:creationId xmlns:a16="http://schemas.microsoft.com/office/drawing/2014/main" id="{6E8D3EB7-C9EF-1A51-2EC3-77621129D4E6}"/>
              </a:ext>
            </a:extLst>
          </p:cNvPr>
          <p:cNvSpPr>
            <a:spLocks noGrp="1"/>
          </p:cNvSpPr>
          <p:nvPr>
            <p:ph type="subTitle" idx="1"/>
          </p:nvPr>
        </p:nvSpPr>
        <p:spPr>
          <a:xfrm>
            <a:off x="7848600" y="4872922"/>
            <a:ext cx="4023360" cy="1208141"/>
          </a:xfrm>
        </p:spPr>
        <p:txBody>
          <a:bodyPr>
            <a:normAutofit/>
          </a:bodyPr>
          <a:lstStyle/>
          <a:p>
            <a:r>
              <a:rPr lang="de-DE" sz="2000" dirty="0">
                <a:solidFill>
                  <a:schemeClr val="bg1"/>
                </a:solidFill>
              </a:rPr>
              <a:t>Sergej Felde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15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8E3505-36F5-47A9-A188-7C60ACBB9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28353" r="24850" b="1"/>
          <a:stretch/>
        </p:blipFill>
        <p:spPr>
          <a:xfrm>
            <a:off x="3143213" y="10"/>
            <a:ext cx="4956582" cy="6857990"/>
          </a:xfrm>
          <a:custGeom>
            <a:avLst/>
            <a:gdLst/>
            <a:ahLst/>
            <a:cxnLst/>
            <a:rect l="l" t="t" r="r" b="b"/>
            <a:pathLst>
              <a:path w="4956582" h="6858000">
                <a:moveTo>
                  <a:pt x="0" y="0"/>
                </a:moveTo>
                <a:lnTo>
                  <a:pt x="4161807" y="0"/>
                </a:lnTo>
                <a:lnTo>
                  <a:pt x="4176560" y="27485"/>
                </a:lnTo>
                <a:cubicBezTo>
                  <a:pt x="4666464" y="986552"/>
                  <a:pt x="4956582" y="2177077"/>
                  <a:pt x="4956582" y="3466807"/>
                </a:cubicBezTo>
                <a:cubicBezTo>
                  <a:pt x="4956582" y="4657326"/>
                  <a:pt x="4709381" y="5763316"/>
                  <a:pt x="4286027" y="6680757"/>
                </a:cubicBezTo>
                <a:lnTo>
                  <a:pt x="4199937" y="6858000"/>
                </a:lnTo>
                <a:lnTo>
                  <a:pt x="53039" y="6858000"/>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22" name="Freeform: Shape 21">
            <a:extLst>
              <a:ext uri="{FF2B5EF4-FFF2-40B4-BE49-F238E27FC236}">
                <a16:creationId xmlns:a16="http://schemas.microsoft.com/office/drawing/2014/main" id="{283B6091-C9A6-4C92-8315-2DE12015E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C6ACBBE-7216-419A-81B7-BD305A9F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621792" y="1161288"/>
            <a:ext cx="2903843" cy="4526280"/>
          </a:xfrm>
        </p:spPr>
        <p:txBody>
          <a:bodyPr>
            <a:normAutofit/>
          </a:bodyPr>
          <a:lstStyle/>
          <a:p>
            <a:r>
              <a:rPr lang="de-DE" sz="3200" dirty="0"/>
              <a:t>Architektur</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9747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8420101" y="932688"/>
            <a:ext cx="3150108" cy="4992624"/>
          </a:xfrm>
        </p:spPr>
        <p:txBody>
          <a:bodyPr anchor="ctr">
            <a:normAutofit/>
          </a:bodyPr>
          <a:lstStyle/>
          <a:p>
            <a:r>
              <a:rPr lang="de-DE" sz="1800" dirty="0"/>
              <a:t>Server/Client Architektur</a:t>
            </a:r>
          </a:p>
          <a:p>
            <a:r>
              <a:rPr lang="de-DE" sz="1800" dirty="0"/>
              <a:t>Request/Response Algorithmus.</a:t>
            </a:r>
          </a:p>
          <a:p>
            <a:endParaRPr lang="de-DE" sz="1800" dirty="0"/>
          </a:p>
        </p:txBody>
      </p:sp>
    </p:spTree>
    <p:extLst>
      <p:ext uri="{BB962C8B-B14F-4D97-AF65-F5344CB8AC3E}">
        <p14:creationId xmlns:p14="http://schemas.microsoft.com/office/powerpoint/2010/main" val="414688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429768" y="411480"/>
            <a:ext cx="11201400" cy="1106424"/>
          </a:xfrm>
        </p:spPr>
        <p:txBody>
          <a:bodyPr>
            <a:normAutofit/>
          </a:bodyPr>
          <a:lstStyle/>
          <a:p>
            <a:r>
              <a:rPr lang="de-DE" sz="3600" dirty="0"/>
              <a:t>Typen von Server/Client-Architekturen</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3771" r="193" b="1"/>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7938752" y="2020824"/>
            <a:ext cx="3455097" cy="3959352"/>
          </a:xfrm>
        </p:spPr>
        <p:txBody>
          <a:bodyPr anchor="ctr">
            <a:normAutofit/>
          </a:bodyPr>
          <a:lstStyle/>
          <a:p>
            <a:r>
              <a:rPr lang="de-DE" sz="1800" dirty="0"/>
              <a:t>Zwei-Schichten-Architektur (2-Tier)</a:t>
            </a:r>
            <a:endParaRPr lang="de-DE" sz="1700" dirty="0"/>
          </a:p>
          <a:p>
            <a:r>
              <a:rPr lang="de-DE" sz="1800" dirty="0"/>
              <a:t>Drei-Schichten-Architektur (3-Tier)</a:t>
            </a:r>
          </a:p>
          <a:p>
            <a:r>
              <a:rPr lang="de-DE" sz="1800" dirty="0"/>
              <a:t>N-Schichten-Architektur (N-Tier)</a:t>
            </a:r>
          </a:p>
        </p:txBody>
      </p:sp>
    </p:spTree>
    <p:extLst>
      <p:ext uri="{BB962C8B-B14F-4D97-AF65-F5344CB8AC3E}">
        <p14:creationId xmlns:p14="http://schemas.microsoft.com/office/powerpoint/2010/main" val="4648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429768" y="411480"/>
            <a:ext cx="11201400" cy="1106424"/>
          </a:xfrm>
        </p:spPr>
        <p:txBody>
          <a:bodyPr>
            <a:normAutofit/>
          </a:bodyPr>
          <a:lstStyle/>
          <a:p>
            <a:r>
              <a:rPr lang="de-DE" sz="3600" dirty="0"/>
              <a:t>Technologien in der Server-Client-Architektur</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3771" r="193" b="1"/>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7938752" y="2020824"/>
            <a:ext cx="3455097" cy="3959352"/>
          </a:xfrm>
        </p:spPr>
        <p:txBody>
          <a:bodyPr anchor="ctr">
            <a:normAutofit/>
          </a:bodyPr>
          <a:lstStyle/>
          <a:p>
            <a:r>
              <a:rPr lang="de-DE" sz="1800" dirty="0"/>
              <a:t>HTML, CSS, JavaScript (für die Darstellung und Logik im Browser)</a:t>
            </a:r>
          </a:p>
          <a:p>
            <a:r>
              <a:rPr lang="en-US" sz="1800" dirty="0"/>
              <a:t>Frameworks: React, Angular, Vue.js</a:t>
            </a:r>
            <a:endParaRPr lang="de-DE" sz="1800" dirty="0"/>
          </a:p>
        </p:txBody>
      </p:sp>
    </p:spTree>
    <p:extLst>
      <p:ext uri="{BB962C8B-B14F-4D97-AF65-F5344CB8AC3E}">
        <p14:creationId xmlns:p14="http://schemas.microsoft.com/office/powerpoint/2010/main" val="253315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302A99F-F8EA-6760-0300-20518CF6DB1D}"/>
              </a:ext>
            </a:extLst>
          </p:cNvPr>
          <p:cNvSpPr>
            <a:spLocks noGrp="1"/>
          </p:cNvSpPr>
          <p:nvPr>
            <p:ph type="title"/>
          </p:nvPr>
        </p:nvSpPr>
        <p:spPr>
          <a:xfrm>
            <a:off x="429768" y="411480"/>
            <a:ext cx="11201400" cy="1106424"/>
          </a:xfrm>
        </p:spPr>
        <p:txBody>
          <a:bodyPr>
            <a:normAutofit/>
          </a:bodyPr>
          <a:lstStyle/>
          <a:p>
            <a:r>
              <a:rPr lang="de-DE" sz="3600" dirty="0"/>
              <a:t>Technologien in der Server-Client-Architektur</a:t>
            </a:r>
          </a:p>
        </p:txBody>
      </p:sp>
      <p:sp>
        <p:nvSpPr>
          <p:cNvPr id="33" name="Rectangle 3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8F39086D-B23F-B338-1022-3827A20D454D}"/>
              </a:ext>
            </a:extLst>
          </p:cNvPr>
          <p:cNvPicPr>
            <a:picLocks noChangeAspect="1"/>
          </p:cNvPicPr>
          <p:nvPr/>
        </p:nvPicPr>
        <p:blipFill>
          <a:blip r:embed="rId3"/>
          <a:srcRect l="3771" r="193" b="1"/>
          <a:stretch/>
        </p:blipFill>
        <p:spPr>
          <a:xfrm>
            <a:off x="429768" y="1721922"/>
            <a:ext cx="6704891" cy="4520559"/>
          </a:xfrm>
          <a:prstGeom prst="rect">
            <a:avLst/>
          </a:prstGeom>
        </p:spPr>
      </p:pic>
      <p:sp useBgFill="1">
        <p:nvSpPr>
          <p:cNvPr id="35" name="Rectangle 3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ECB14C23-7D26-B8CD-9A37-A576C3F0163E}"/>
              </a:ext>
            </a:extLst>
          </p:cNvPr>
          <p:cNvSpPr>
            <a:spLocks noGrp="1"/>
          </p:cNvSpPr>
          <p:nvPr>
            <p:ph idx="1"/>
          </p:nvPr>
        </p:nvSpPr>
        <p:spPr>
          <a:xfrm>
            <a:off x="7938752" y="2020824"/>
            <a:ext cx="3455097" cy="3959352"/>
          </a:xfrm>
        </p:spPr>
        <p:txBody>
          <a:bodyPr anchor="ctr">
            <a:normAutofit/>
          </a:bodyPr>
          <a:lstStyle/>
          <a:p>
            <a:r>
              <a:rPr lang="de-DE" sz="1800" dirty="0"/>
              <a:t>Programmiersprachen: PHP, Python, Ruby, Java, Node.js, C#</a:t>
            </a:r>
          </a:p>
          <a:p>
            <a:r>
              <a:rPr lang="en-US" sz="1800" dirty="0"/>
              <a:t>Server-Frameworks: Django, Flask, Ruby on Rails, Express.js, ASP.NET</a:t>
            </a:r>
          </a:p>
          <a:p>
            <a:r>
              <a:rPr lang="de-DE" sz="1800" dirty="0"/>
              <a:t>Datenbanken: MySQL, PostgreSQL, MongoDB, Oracle</a:t>
            </a:r>
          </a:p>
          <a:p>
            <a:r>
              <a:rPr lang="de-DE" sz="1800" dirty="0"/>
              <a:t>Webserver: Apache, </a:t>
            </a:r>
            <a:r>
              <a:rPr lang="de-DE" sz="1800" dirty="0" err="1"/>
              <a:t>Nginx</a:t>
            </a:r>
            <a:endParaRPr lang="de-DE" sz="1800" dirty="0"/>
          </a:p>
        </p:txBody>
      </p:sp>
    </p:spTree>
    <p:extLst>
      <p:ext uri="{BB962C8B-B14F-4D97-AF65-F5344CB8AC3E}">
        <p14:creationId xmlns:p14="http://schemas.microsoft.com/office/powerpoint/2010/main" val="177481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58" end="12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27" end="17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175" end="2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nhaltsplatzhalter 2">
            <a:extLst>
              <a:ext uri="{FF2B5EF4-FFF2-40B4-BE49-F238E27FC236}">
                <a16:creationId xmlns:a16="http://schemas.microsoft.com/office/drawing/2014/main" id="{4EB7D34D-457A-0A75-7BC6-6A35237FB7CB}"/>
              </a:ext>
            </a:extLst>
          </p:cNvPr>
          <p:cNvGraphicFramePr>
            <a:graphicFrameLocks noGrp="1"/>
          </p:cNvGraphicFramePr>
          <p:nvPr>
            <p:ph idx="1"/>
            <p:extLst>
              <p:ext uri="{D42A27DB-BD31-4B8C-83A1-F6EECF244321}">
                <p14:modId xmlns:p14="http://schemas.microsoft.com/office/powerpoint/2010/main" val="64805667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59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a:extLst>
              <a:ext uri="{FF2B5EF4-FFF2-40B4-BE49-F238E27FC236}">
                <a16:creationId xmlns:a16="http://schemas.microsoft.com/office/drawing/2014/main" id="{A7CAC677-4F7B-3763-104E-A071DB122C71}"/>
              </a:ext>
            </a:extLst>
          </p:cNvPr>
          <p:cNvSpPr>
            <a:spLocks noGrp="1"/>
          </p:cNvSpPr>
          <p:nvPr>
            <p:ph type="title"/>
          </p:nvPr>
        </p:nvSpPr>
        <p:spPr>
          <a:xfrm>
            <a:off x="659234" y="957447"/>
            <a:ext cx="3383280" cy="4943105"/>
          </a:xfrm>
        </p:spPr>
        <p:txBody>
          <a:bodyPr anchor="ctr">
            <a:normAutofit/>
          </a:bodyPr>
          <a:lstStyle/>
          <a:p>
            <a:r>
              <a:rPr lang="de-DE" sz="2800" dirty="0"/>
              <a:t>Dynamische VS Statische Webentwicklung</a:t>
            </a:r>
            <a:br>
              <a:rPr lang="de-DE" sz="2800" dirty="0"/>
            </a:br>
            <a:endParaRPr lang="de-DE" sz="2800" dirty="0"/>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521186FD-99E2-55B9-18D8-FAA24FDFAE7E}"/>
              </a:ext>
            </a:extLst>
          </p:cNvPr>
          <p:cNvSpPr/>
          <p:nvPr/>
        </p:nvSpPr>
        <p:spPr>
          <a:xfrm>
            <a:off x="4553712" y="3434184"/>
            <a:ext cx="6812280" cy="2544750"/>
          </a:xfrm>
          <a:custGeom>
            <a:avLst/>
            <a:gdLst>
              <a:gd name="connsiteX0" fmla="*/ 0 w 6812280"/>
              <a:gd name="connsiteY0" fmla="*/ 424133 h 2544750"/>
              <a:gd name="connsiteX1" fmla="*/ 424133 w 6812280"/>
              <a:gd name="connsiteY1" fmla="*/ 0 h 2544750"/>
              <a:gd name="connsiteX2" fmla="*/ 6388147 w 6812280"/>
              <a:gd name="connsiteY2" fmla="*/ 0 h 2544750"/>
              <a:gd name="connsiteX3" fmla="*/ 6812280 w 6812280"/>
              <a:gd name="connsiteY3" fmla="*/ 424133 h 2544750"/>
              <a:gd name="connsiteX4" fmla="*/ 6812280 w 6812280"/>
              <a:gd name="connsiteY4" fmla="*/ 2120617 h 2544750"/>
              <a:gd name="connsiteX5" fmla="*/ 6388147 w 6812280"/>
              <a:gd name="connsiteY5" fmla="*/ 2544750 h 2544750"/>
              <a:gd name="connsiteX6" fmla="*/ 424133 w 6812280"/>
              <a:gd name="connsiteY6" fmla="*/ 2544750 h 2544750"/>
              <a:gd name="connsiteX7" fmla="*/ 0 w 6812280"/>
              <a:gd name="connsiteY7" fmla="*/ 2120617 h 2544750"/>
              <a:gd name="connsiteX8" fmla="*/ 0 w 6812280"/>
              <a:gd name="connsiteY8" fmla="*/ 424133 h 25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2280" h="2544750">
                <a:moveTo>
                  <a:pt x="0" y="424133"/>
                </a:moveTo>
                <a:cubicBezTo>
                  <a:pt x="0" y="189891"/>
                  <a:pt x="189891" y="0"/>
                  <a:pt x="424133" y="0"/>
                </a:cubicBezTo>
                <a:lnTo>
                  <a:pt x="6388147" y="0"/>
                </a:lnTo>
                <a:cubicBezTo>
                  <a:pt x="6622389" y="0"/>
                  <a:pt x="6812280" y="189891"/>
                  <a:pt x="6812280" y="424133"/>
                </a:cubicBezTo>
                <a:lnTo>
                  <a:pt x="6812280" y="2120617"/>
                </a:lnTo>
                <a:cubicBezTo>
                  <a:pt x="6812280" y="2354859"/>
                  <a:pt x="6622389" y="2544750"/>
                  <a:pt x="6388147" y="2544750"/>
                </a:cubicBezTo>
                <a:lnTo>
                  <a:pt x="424133" y="2544750"/>
                </a:lnTo>
                <a:cubicBezTo>
                  <a:pt x="189891" y="2544750"/>
                  <a:pt x="0" y="2354859"/>
                  <a:pt x="0" y="2120617"/>
                </a:cubicBezTo>
                <a:lnTo>
                  <a:pt x="0" y="424133"/>
                </a:lnTo>
                <a:close/>
              </a:path>
            </a:pathLst>
          </a:custGeom>
        </p:spPr>
        <p:style>
          <a:lnRef idx="2">
            <a:schemeClr val="lt1">
              <a:hueOff val="0"/>
              <a:satOff val="0"/>
              <a:lumOff val="0"/>
              <a:alphaOff val="0"/>
            </a:schemeClr>
          </a:lnRef>
          <a:fillRef idx="1">
            <a:schemeClr val="accent2">
              <a:hueOff val="-1512095"/>
              <a:satOff val="-3839"/>
              <a:lumOff val="-5295"/>
              <a:alphaOff val="0"/>
            </a:schemeClr>
          </a:fillRef>
          <a:effectRef idx="0">
            <a:schemeClr val="accent2">
              <a:hueOff val="-1512095"/>
              <a:satOff val="-3839"/>
              <a:lumOff val="-5295"/>
              <a:alphaOff val="0"/>
            </a:schemeClr>
          </a:effectRef>
          <a:fontRef idx="minor">
            <a:schemeClr val="lt1"/>
          </a:fontRef>
        </p:style>
        <p:txBody>
          <a:bodyPr spcFirstLastPara="0" vert="horz" wrap="square" lIns="234714" tIns="234714" rIns="234714" bIns="234714" numCol="1" spcCol="1270" anchor="ctr" anchorCtr="0">
            <a:noAutofit/>
          </a:bodyPr>
          <a:lstStyle/>
          <a:p>
            <a:pPr marL="0" lvl="0" indent="0" algn="l" defTabSz="1289050">
              <a:lnSpc>
                <a:spcPct val="90000"/>
              </a:lnSpc>
              <a:spcBef>
                <a:spcPct val="0"/>
              </a:spcBef>
              <a:spcAft>
                <a:spcPct val="35000"/>
              </a:spcAft>
              <a:buNone/>
            </a:pPr>
            <a:r>
              <a:rPr lang="de-DE" sz="2900" b="1" i="0" kern="1200" baseline="0" dirty="0"/>
              <a:t>Dynamische Webseiten</a:t>
            </a:r>
            <a:r>
              <a:rPr lang="de-DE" sz="2900" b="0" i="0" kern="1200" baseline="0" dirty="0"/>
              <a:t> eignen sich besser für komplexe, interaktive Websites, bei denen sich Inhalte oft ändern oder Benutzereingaben verarbeitet werden müssen. </a:t>
            </a:r>
            <a:endParaRPr lang="en-US" sz="2900" kern="1200" dirty="0"/>
          </a:p>
        </p:txBody>
      </p:sp>
      <p:sp>
        <p:nvSpPr>
          <p:cNvPr id="10" name="Freihandform: Form 9">
            <a:extLst>
              <a:ext uri="{FF2B5EF4-FFF2-40B4-BE49-F238E27FC236}">
                <a16:creationId xmlns:a16="http://schemas.microsoft.com/office/drawing/2014/main" id="{133288CE-8367-23EF-F8F2-26833B0D86EE}"/>
              </a:ext>
            </a:extLst>
          </p:cNvPr>
          <p:cNvSpPr/>
          <p:nvPr/>
        </p:nvSpPr>
        <p:spPr>
          <a:xfrm>
            <a:off x="4553712" y="506656"/>
            <a:ext cx="6812280" cy="2544750"/>
          </a:xfrm>
          <a:custGeom>
            <a:avLst/>
            <a:gdLst>
              <a:gd name="connsiteX0" fmla="*/ 0 w 6812280"/>
              <a:gd name="connsiteY0" fmla="*/ 424133 h 2544750"/>
              <a:gd name="connsiteX1" fmla="*/ 424133 w 6812280"/>
              <a:gd name="connsiteY1" fmla="*/ 0 h 2544750"/>
              <a:gd name="connsiteX2" fmla="*/ 6388147 w 6812280"/>
              <a:gd name="connsiteY2" fmla="*/ 0 h 2544750"/>
              <a:gd name="connsiteX3" fmla="*/ 6812280 w 6812280"/>
              <a:gd name="connsiteY3" fmla="*/ 424133 h 2544750"/>
              <a:gd name="connsiteX4" fmla="*/ 6812280 w 6812280"/>
              <a:gd name="connsiteY4" fmla="*/ 2120617 h 2544750"/>
              <a:gd name="connsiteX5" fmla="*/ 6388147 w 6812280"/>
              <a:gd name="connsiteY5" fmla="*/ 2544750 h 2544750"/>
              <a:gd name="connsiteX6" fmla="*/ 424133 w 6812280"/>
              <a:gd name="connsiteY6" fmla="*/ 2544750 h 2544750"/>
              <a:gd name="connsiteX7" fmla="*/ 0 w 6812280"/>
              <a:gd name="connsiteY7" fmla="*/ 2120617 h 2544750"/>
              <a:gd name="connsiteX8" fmla="*/ 0 w 6812280"/>
              <a:gd name="connsiteY8" fmla="*/ 424133 h 25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2280" h="2544750">
                <a:moveTo>
                  <a:pt x="0" y="424133"/>
                </a:moveTo>
                <a:cubicBezTo>
                  <a:pt x="0" y="189891"/>
                  <a:pt x="189891" y="0"/>
                  <a:pt x="424133" y="0"/>
                </a:cubicBezTo>
                <a:lnTo>
                  <a:pt x="6388147" y="0"/>
                </a:lnTo>
                <a:cubicBezTo>
                  <a:pt x="6622389" y="0"/>
                  <a:pt x="6812280" y="189891"/>
                  <a:pt x="6812280" y="424133"/>
                </a:cubicBezTo>
                <a:lnTo>
                  <a:pt x="6812280" y="2120617"/>
                </a:lnTo>
                <a:cubicBezTo>
                  <a:pt x="6812280" y="2354859"/>
                  <a:pt x="6622389" y="2544750"/>
                  <a:pt x="6388147" y="2544750"/>
                </a:cubicBezTo>
                <a:lnTo>
                  <a:pt x="424133" y="2544750"/>
                </a:lnTo>
                <a:cubicBezTo>
                  <a:pt x="189891" y="2544750"/>
                  <a:pt x="0" y="2354859"/>
                  <a:pt x="0" y="2120617"/>
                </a:cubicBezTo>
                <a:lnTo>
                  <a:pt x="0" y="42413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4714" tIns="234714" rIns="234714" bIns="234714" numCol="1" spcCol="1270" anchor="ctr" anchorCtr="0">
            <a:noAutofit/>
          </a:bodyPr>
          <a:lstStyle/>
          <a:p>
            <a:pPr marL="0" lvl="0" indent="0" algn="l" defTabSz="1289050">
              <a:lnSpc>
                <a:spcPct val="90000"/>
              </a:lnSpc>
              <a:spcBef>
                <a:spcPct val="0"/>
              </a:spcBef>
              <a:spcAft>
                <a:spcPct val="35000"/>
              </a:spcAft>
              <a:buNone/>
            </a:pPr>
            <a:r>
              <a:rPr lang="de-DE" sz="2900" b="1" i="0" kern="1200" baseline="0" dirty="0"/>
              <a:t>Statische Webseiten</a:t>
            </a:r>
            <a:r>
              <a:rPr lang="de-DE" sz="2900" b="0" i="0" kern="1200" baseline="0" dirty="0"/>
              <a:t> sind ideal für einfache, inhaltsbasierte Websites mit geringem Änderungsbedarf.</a:t>
            </a:r>
            <a:endParaRPr lang="en-US" sz="2900" kern="1200" dirty="0"/>
          </a:p>
        </p:txBody>
      </p:sp>
    </p:spTree>
    <p:extLst>
      <p:ext uri="{BB962C8B-B14F-4D97-AF65-F5344CB8AC3E}">
        <p14:creationId xmlns:p14="http://schemas.microsoft.com/office/powerpoint/2010/main" val="277765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3DFD87A-F1B7-24CE-8F15-18CB97CC2C8F}"/>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68840487-E519-0FA5-ED4A-A44B41F5CDBC}"/>
              </a:ext>
            </a:extLst>
          </p:cNvPr>
          <p:cNvPicPr>
            <a:picLocks noChangeAspect="1"/>
          </p:cNvPicPr>
          <p:nvPr/>
        </p:nvPicPr>
        <p:blipFill>
          <a:blip r:embed="rId2"/>
          <a:stretch>
            <a:fillRect/>
          </a:stretch>
        </p:blipFill>
        <p:spPr>
          <a:xfrm>
            <a:off x="1115568" y="2550708"/>
            <a:ext cx="10254996" cy="3694176"/>
          </a:xfrm>
          <a:prstGeom prst="rect">
            <a:avLst/>
          </a:prstGeom>
        </p:spPr>
      </p:pic>
    </p:spTree>
    <p:extLst>
      <p:ext uri="{BB962C8B-B14F-4D97-AF65-F5344CB8AC3E}">
        <p14:creationId xmlns:p14="http://schemas.microsoft.com/office/powerpoint/2010/main" val="398614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95A76D-FE75-B976-2841-1C71D31D74F3}"/>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BF13D614-9F7F-15DA-52CD-2F9751612EB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029451280"/>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Breitbild</PresentationFormat>
  <Paragraphs>99</Paragraphs>
  <Slides>9</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Neue Haas Grotesk Text Pro</vt:lpstr>
      <vt:lpstr>AccentBoxVTI</vt:lpstr>
      <vt:lpstr>Dynamische Webentwicklung </vt:lpstr>
      <vt:lpstr>Architektur</vt:lpstr>
      <vt:lpstr>Typen von Server/Client-Architekturen</vt:lpstr>
      <vt:lpstr>Technologien in der Server-Client-Architektur</vt:lpstr>
      <vt:lpstr>Technologien in der Server-Client-Architektur</vt:lpstr>
      <vt:lpstr>PowerPoint-Präsentation</vt:lpstr>
      <vt:lpstr>Dynamische VS Statische Webentwicklung </vt:lpstr>
      <vt:lpstr>PowerPoint-Präsentation</vt:lpstr>
      <vt:lpstr>PowerPoint-Präsentation</vt:lpstr>
    </vt:vector>
  </TitlesOfParts>
  <Company>Comhard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Dynamische Webentwicklung </dc:title>
  <dc:creator>Felde,Sergej</dc:creator>
  <cp:lastModifiedBy>Felde,Sergej</cp:lastModifiedBy>
  <cp:revision>1</cp:revision>
  <dcterms:created xsi:type="dcterms:W3CDTF">2024-10-16T07:08:32Z</dcterms:created>
  <dcterms:modified xsi:type="dcterms:W3CDTF">2024-10-16T21:17:31Z</dcterms:modified>
</cp:coreProperties>
</file>