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pt-B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D187B935-3A9F-4E56-850D-AFE60D1616CF}" type="datetimeFigureOut">
              <a:rPr lang="pt-BR" smtClean="0"/>
              <a:t>09/11/2020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D1331E2-3A25-413A-BB21-E653CCC88DCF}" type="slidenum">
              <a:rPr lang="pt-BR" smtClean="0"/>
              <a:t>‹nº›</a:t>
            </a:fld>
            <a:endParaRPr lang="pt-BR"/>
          </a:p>
        </p:txBody>
      </p:sp>
    </p:spTree>
    <p:extLst>
      <p:ext uri="{BB962C8B-B14F-4D97-AF65-F5344CB8AC3E}">
        <p14:creationId xmlns:p14="http://schemas.microsoft.com/office/powerpoint/2010/main" val="8930023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D187B935-3A9F-4E56-850D-AFE60D1616CF}" type="datetimeFigureOut">
              <a:rPr lang="pt-BR" smtClean="0"/>
              <a:t>09/11/2020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D1331E2-3A25-413A-BB21-E653CCC88DCF}" type="slidenum">
              <a:rPr lang="pt-BR" smtClean="0"/>
              <a:t>‹nº›</a:t>
            </a:fld>
            <a:endParaRPr lang="pt-BR"/>
          </a:p>
        </p:txBody>
      </p:sp>
    </p:spTree>
    <p:extLst>
      <p:ext uri="{BB962C8B-B14F-4D97-AF65-F5344CB8AC3E}">
        <p14:creationId xmlns:p14="http://schemas.microsoft.com/office/powerpoint/2010/main" val="2943604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D187B935-3A9F-4E56-850D-AFE60D1616CF}" type="datetimeFigureOut">
              <a:rPr lang="pt-BR" smtClean="0"/>
              <a:t>09/11/2020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D1331E2-3A25-413A-BB21-E653CCC88DCF}" type="slidenum">
              <a:rPr lang="pt-BR" smtClean="0"/>
              <a:t>‹nº›</a:t>
            </a:fld>
            <a:endParaRPr lang="pt-BR"/>
          </a:p>
        </p:txBody>
      </p:sp>
    </p:spTree>
    <p:extLst>
      <p:ext uri="{BB962C8B-B14F-4D97-AF65-F5344CB8AC3E}">
        <p14:creationId xmlns:p14="http://schemas.microsoft.com/office/powerpoint/2010/main" val="3329220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D187B935-3A9F-4E56-850D-AFE60D1616CF}" type="datetimeFigureOut">
              <a:rPr lang="pt-BR" smtClean="0"/>
              <a:t>09/11/2020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D1331E2-3A25-413A-BB21-E653CCC88DCF}" type="slidenum">
              <a:rPr lang="pt-BR" smtClean="0"/>
              <a:t>‹nº›</a:t>
            </a:fld>
            <a:endParaRPr lang="pt-BR"/>
          </a:p>
        </p:txBody>
      </p:sp>
    </p:spTree>
    <p:extLst>
      <p:ext uri="{BB962C8B-B14F-4D97-AF65-F5344CB8AC3E}">
        <p14:creationId xmlns:p14="http://schemas.microsoft.com/office/powerpoint/2010/main" val="1269979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pt-B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D187B935-3A9F-4E56-850D-AFE60D1616CF}" type="datetimeFigureOut">
              <a:rPr lang="pt-BR" smtClean="0"/>
              <a:t>09/11/2020</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AD1331E2-3A25-413A-BB21-E653CCC88DCF}" type="slidenum">
              <a:rPr lang="pt-BR" smtClean="0"/>
              <a:t>‹nº›</a:t>
            </a:fld>
            <a:endParaRPr lang="pt-BR"/>
          </a:p>
        </p:txBody>
      </p:sp>
    </p:spTree>
    <p:extLst>
      <p:ext uri="{BB962C8B-B14F-4D97-AF65-F5344CB8AC3E}">
        <p14:creationId xmlns:p14="http://schemas.microsoft.com/office/powerpoint/2010/main" val="3109775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D187B935-3A9F-4E56-850D-AFE60D1616CF}" type="datetimeFigureOut">
              <a:rPr lang="pt-BR" smtClean="0"/>
              <a:t>09/11/2020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AD1331E2-3A25-413A-BB21-E653CCC88DCF}" type="slidenum">
              <a:rPr lang="pt-BR" smtClean="0"/>
              <a:t>‹nº›</a:t>
            </a:fld>
            <a:endParaRPr lang="pt-BR"/>
          </a:p>
        </p:txBody>
      </p:sp>
    </p:spTree>
    <p:extLst>
      <p:ext uri="{BB962C8B-B14F-4D97-AF65-F5344CB8AC3E}">
        <p14:creationId xmlns:p14="http://schemas.microsoft.com/office/powerpoint/2010/main" val="406258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pt-B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D187B935-3A9F-4E56-850D-AFE60D1616CF}" type="datetimeFigureOut">
              <a:rPr lang="pt-BR" smtClean="0"/>
              <a:t>09/11/2020</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AD1331E2-3A25-413A-BB21-E653CCC88DCF}" type="slidenum">
              <a:rPr lang="pt-BR" smtClean="0"/>
              <a:t>‹nº›</a:t>
            </a:fld>
            <a:endParaRPr lang="pt-BR"/>
          </a:p>
        </p:txBody>
      </p:sp>
    </p:spTree>
    <p:extLst>
      <p:ext uri="{BB962C8B-B14F-4D97-AF65-F5344CB8AC3E}">
        <p14:creationId xmlns:p14="http://schemas.microsoft.com/office/powerpoint/2010/main" val="1169526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D187B935-3A9F-4E56-850D-AFE60D1616CF}" type="datetimeFigureOut">
              <a:rPr lang="pt-BR" smtClean="0"/>
              <a:t>09/11/2020</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AD1331E2-3A25-413A-BB21-E653CCC88DCF}" type="slidenum">
              <a:rPr lang="pt-BR" smtClean="0"/>
              <a:t>‹nº›</a:t>
            </a:fld>
            <a:endParaRPr lang="pt-BR"/>
          </a:p>
        </p:txBody>
      </p:sp>
    </p:spTree>
    <p:extLst>
      <p:ext uri="{BB962C8B-B14F-4D97-AF65-F5344CB8AC3E}">
        <p14:creationId xmlns:p14="http://schemas.microsoft.com/office/powerpoint/2010/main" val="3305253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D187B935-3A9F-4E56-850D-AFE60D1616CF}" type="datetimeFigureOut">
              <a:rPr lang="pt-BR" smtClean="0"/>
              <a:t>09/11/2020</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AD1331E2-3A25-413A-BB21-E653CCC88DCF}" type="slidenum">
              <a:rPr lang="pt-BR" smtClean="0"/>
              <a:t>‹nº›</a:t>
            </a:fld>
            <a:endParaRPr lang="pt-BR"/>
          </a:p>
        </p:txBody>
      </p:sp>
    </p:spTree>
    <p:extLst>
      <p:ext uri="{BB962C8B-B14F-4D97-AF65-F5344CB8AC3E}">
        <p14:creationId xmlns:p14="http://schemas.microsoft.com/office/powerpoint/2010/main" val="3969462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D187B935-3A9F-4E56-850D-AFE60D1616CF}" type="datetimeFigureOut">
              <a:rPr lang="pt-BR" smtClean="0"/>
              <a:t>09/11/2020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AD1331E2-3A25-413A-BB21-E653CCC88DCF}" type="slidenum">
              <a:rPr lang="pt-BR" smtClean="0"/>
              <a:t>‹nº›</a:t>
            </a:fld>
            <a:endParaRPr lang="pt-BR"/>
          </a:p>
        </p:txBody>
      </p:sp>
    </p:spTree>
    <p:extLst>
      <p:ext uri="{BB962C8B-B14F-4D97-AF65-F5344CB8AC3E}">
        <p14:creationId xmlns:p14="http://schemas.microsoft.com/office/powerpoint/2010/main" val="371921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pt-B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D187B935-3A9F-4E56-850D-AFE60D1616CF}" type="datetimeFigureOut">
              <a:rPr lang="pt-BR" smtClean="0"/>
              <a:t>09/11/2020</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AD1331E2-3A25-413A-BB21-E653CCC88DCF}" type="slidenum">
              <a:rPr lang="pt-BR" smtClean="0"/>
              <a:t>‹nº›</a:t>
            </a:fld>
            <a:endParaRPr lang="pt-BR"/>
          </a:p>
        </p:txBody>
      </p:sp>
    </p:spTree>
    <p:extLst>
      <p:ext uri="{BB962C8B-B14F-4D97-AF65-F5344CB8AC3E}">
        <p14:creationId xmlns:p14="http://schemas.microsoft.com/office/powerpoint/2010/main" val="1788818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87B935-3A9F-4E56-850D-AFE60D1616CF}" type="datetimeFigureOut">
              <a:rPr lang="pt-BR" smtClean="0"/>
              <a:t>09/11/2020</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1331E2-3A25-413A-BB21-E653CCC88DCF}" type="slidenum">
              <a:rPr lang="pt-BR" smtClean="0"/>
              <a:t>‹nº›</a:t>
            </a:fld>
            <a:endParaRPr lang="pt-BR"/>
          </a:p>
        </p:txBody>
      </p:sp>
    </p:spTree>
    <p:extLst>
      <p:ext uri="{BB962C8B-B14F-4D97-AF65-F5344CB8AC3E}">
        <p14:creationId xmlns:p14="http://schemas.microsoft.com/office/powerpoint/2010/main" val="1666030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jpeg"/><Relationship Id="rId5" Type="http://schemas.openxmlformats.org/officeDocument/2006/relationships/image" Target="../media/image7.jpg"/><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6.jpg"/><Relationship Id="rId7"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8.png"/><Relationship Id="rId10" Type="http://schemas.openxmlformats.org/officeDocument/2006/relationships/image" Target="../media/image22.png"/><Relationship Id="rId4" Type="http://schemas.openxmlformats.org/officeDocument/2006/relationships/image" Target="../media/image17.png"/><Relationship Id="rId9"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2733822" y="-871147"/>
            <a:ext cx="9144000" cy="2387600"/>
          </a:xfrm>
        </p:spPr>
        <p:txBody>
          <a:bodyPr>
            <a:normAutofit/>
          </a:bodyPr>
          <a:lstStyle/>
          <a:p>
            <a:pPr algn="r"/>
            <a:r>
              <a:rPr lang="pt-BR" sz="8000" dirty="0" smtClean="0">
                <a:solidFill>
                  <a:schemeClr val="bg1"/>
                </a:solidFill>
                <a:latin typeface="Bebas Neue SemiRounded" panose="020F0606020202050201" pitchFamily="34" charset="0"/>
              </a:rPr>
              <a:t>INSPETOR BUGIGANGA</a:t>
            </a:r>
            <a:endParaRPr lang="pt-BR" sz="8000" dirty="0">
              <a:solidFill>
                <a:schemeClr val="bg1"/>
              </a:solidFill>
              <a:latin typeface="Bebas Neue SemiRounded" panose="020F0606020202050201" pitchFamily="34" charset="0"/>
            </a:endParaRPr>
          </a:p>
        </p:txBody>
      </p:sp>
      <p:sp>
        <p:nvSpPr>
          <p:cNvPr id="3" name="Subtítulo 2"/>
          <p:cNvSpPr>
            <a:spLocks noGrp="1"/>
          </p:cNvSpPr>
          <p:nvPr>
            <p:ph type="subTitle" idx="1"/>
          </p:nvPr>
        </p:nvSpPr>
        <p:spPr>
          <a:xfrm>
            <a:off x="2746701" y="1516453"/>
            <a:ext cx="9144000" cy="1655762"/>
          </a:xfrm>
        </p:spPr>
        <p:txBody>
          <a:bodyPr>
            <a:normAutofit/>
          </a:bodyPr>
          <a:lstStyle/>
          <a:p>
            <a:pPr algn="r"/>
            <a:r>
              <a:rPr lang="pt-BR" sz="3200" dirty="0" smtClean="0">
                <a:solidFill>
                  <a:schemeClr val="bg1"/>
                </a:solidFill>
                <a:latin typeface="Agency FB" panose="020B0503020202020204" pitchFamily="34" charset="0"/>
              </a:rPr>
              <a:t>Desenvolvido pela equipe TeamPanzé</a:t>
            </a:r>
            <a:endParaRPr lang="pt-BR" sz="3200" dirty="0">
              <a:solidFill>
                <a:schemeClr val="bg1"/>
              </a:solidFill>
              <a:latin typeface="Agency FB" panose="020B0503020202020204" pitchFamily="34" charset="0"/>
            </a:endParaRPr>
          </a:p>
        </p:txBody>
      </p:sp>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22653"/>
            <a:ext cx="6323527" cy="7038038"/>
          </a:xfrm>
          <a:prstGeom prst="rect">
            <a:avLst/>
          </a:prstGeom>
        </p:spPr>
      </p:pic>
      <p:pic>
        <p:nvPicPr>
          <p:cNvPr id="5" name="Imagem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13649" y="2211021"/>
            <a:ext cx="2538989" cy="2538989"/>
          </a:xfrm>
          <a:prstGeom prst="rect">
            <a:avLst/>
          </a:prstGeom>
        </p:spPr>
      </p:pic>
      <p:sp>
        <p:nvSpPr>
          <p:cNvPr id="6" name="CaixaDeTexto 5"/>
          <p:cNvSpPr txBox="1"/>
          <p:nvPr/>
        </p:nvSpPr>
        <p:spPr>
          <a:xfrm>
            <a:off x="8150406" y="4750010"/>
            <a:ext cx="2665473" cy="646331"/>
          </a:xfrm>
          <a:prstGeom prst="rect">
            <a:avLst/>
          </a:prstGeom>
          <a:noFill/>
        </p:spPr>
        <p:txBody>
          <a:bodyPr wrap="none" rtlCol="0">
            <a:spAutoFit/>
          </a:bodyPr>
          <a:lstStyle/>
          <a:p>
            <a:pPr algn="ctr"/>
            <a:r>
              <a:rPr lang="pt-BR" dirty="0" smtClean="0">
                <a:solidFill>
                  <a:schemeClr val="bg1"/>
                </a:solidFill>
              </a:rPr>
              <a:t>Integrantes da Equipe:</a:t>
            </a:r>
          </a:p>
          <a:p>
            <a:pPr algn="ctr"/>
            <a:r>
              <a:rPr lang="pt-BR" dirty="0" smtClean="0">
                <a:solidFill>
                  <a:schemeClr val="bg1"/>
                </a:solidFill>
              </a:rPr>
              <a:t>Ivo Miranda, Felipe Carlos</a:t>
            </a:r>
            <a:endParaRPr lang="pt-BR" dirty="0">
              <a:solidFill>
                <a:schemeClr val="bg1"/>
              </a:solidFill>
            </a:endParaRPr>
          </a:p>
        </p:txBody>
      </p:sp>
      <p:sp>
        <p:nvSpPr>
          <p:cNvPr id="7" name="CaixaDeTexto 6"/>
          <p:cNvSpPr txBox="1"/>
          <p:nvPr/>
        </p:nvSpPr>
        <p:spPr>
          <a:xfrm>
            <a:off x="5938429" y="6488668"/>
            <a:ext cx="6253571" cy="369332"/>
          </a:xfrm>
          <a:prstGeom prst="rect">
            <a:avLst/>
          </a:prstGeom>
          <a:noFill/>
        </p:spPr>
        <p:txBody>
          <a:bodyPr wrap="none" rtlCol="0">
            <a:spAutoFit/>
          </a:bodyPr>
          <a:lstStyle/>
          <a:p>
            <a:pPr algn="r"/>
            <a:r>
              <a:rPr lang="pt-BR" dirty="0" smtClean="0">
                <a:solidFill>
                  <a:schemeClr val="bg1"/>
                </a:solidFill>
              </a:rPr>
              <a:t>Softwares em utilização: Visualg 3.0, Adobe Photoshop, Websites</a:t>
            </a:r>
            <a:endParaRPr lang="pt-BR" dirty="0">
              <a:solidFill>
                <a:schemeClr val="bg1"/>
              </a:solidFill>
            </a:endParaRPr>
          </a:p>
        </p:txBody>
      </p:sp>
    </p:spTree>
    <p:extLst>
      <p:ext uri="{BB962C8B-B14F-4D97-AF65-F5344CB8AC3E}">
        <p14:creationId xmlns:p14="http://schemas.microsoft.com/office/powerpoint/2010/main" val="149453436"/>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pic>
        <p:nvPicPr>
          <p:cNvPr id="8" name="Imagem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61907"/>
          </a:xfrm>
          <a:prstGeom prst="rect">
            <a:avLst/>
          </a:prstGeom>
        </p:spPr>
      </p:pic>
      <p:sp>
        <p:nvSpPr>
          <p:cNvPr id="2" name="Título 1"/>
          <p:cNvSpPr>
            <a:spLocks noGrp="1"/>
          </p:cNvSpPr>
          <p:nvPr>
            <p:ph type="ctrTitle"/>
          </p:nvPr>
        </p:nvSpPr>
        <p:spPr>
          <a:xfrm>
            <a:off x="1433056" y="-1193800"/>
            <a:ext cx="9144000" cy="2387600"/>
          </a:xfrm>
        </p:spPr>
        <p:txBody>
          <a:bodyPr>
            <a:normAutofit/>
          </a:bodyPr>
          <a:lstStyle/>
          <a:p>
            <a:r>
              <a:rPr lang="pt-BR" sz="6600" dirty="0" smtClean="0">
                <a:solidFill>
                  <a:schemeClr val="bg1"/>
                </a:solidFill>
                <a:latin typeface="Bebas Neue SemiRounded" panose="020F0606020202050201" pitchFamily="34" charset="0"/>
              </a:rPr>
              <a:t>Trama</a:t>
            </a:r>
            <a:endParaRPr lang="pt-BR" sz="6600" dirty="0">
              <a:solidFill>
                <a:schemeClr val="bg1"/>
              </a:solidFill>
              <a:latin typeface="Bebas Neue SemiRounded" panose="020F0606020202050201" pitchFamily="34" charset="0"/>
            </a:endParaRPr>
          </a:p>
        </p:txBody>
      </p:sp>
      <p:sp>
        <p:nvSpPr>
          <p:cNvPr id="3" name="Subtítulo 2"/>
          <p:cNvSpPr>
            <a:spLocks noGrp="1"/>
          </p:cNvSpPr>
          <p:nvPr>
            <p:ph type="subTitle" idx="1"/>
          </p:nvPr>
        </p:nvSpPr>
        <p:spPr>
          <a:xfrm>
            <a:off x="389867" y="1464936"/>
            <a:ext cx="11458696" cy="5103288"/>
          </a:xfrm>
        </p:spPr>
        <p:txBody>
          <a:bodyPr>
            <a:normAutofit/>
          </a:bodyPr>
          <a:lstStyle/>
          <a:p>
            <a:pPr algn="just"/>
            <a:r>
              <a:rPr lang="pt-BR" sz="3200" dirty="0" smtClean="0">
                <a:solidFill>
                  <a:schemeClr val="bg1"/>
                </a:solidFill>
                <a:latin typeface="Agency FB" panose="020B0503020202020204" pitchFamily="34" charset="0"/>
              </a:rPr>
              <a:t>Em resumo, Inspetor Bugiganga era um policial, que, em um dia cotidiano acabou escorregando em uma simples banana, tendo fraturas diversas devido a gravidade da queda, após a saída no médico, Bugiganga descobriu que foi reconstruído com diversas ferramentas, e que era possível usar as mesmas para melhorar o seu desempenho como POLICIAL na sua cidade Natal. </a:t>
            </a:r>
          </a:p>
          <a:p>
            <a:pPr algn="just"/>
            <a:endParaRPr lang="pt-BR" sz="3200" dirty="0" smtClean="0">
              <a:solidFill>
                <a:schemeClr val="bg1"/>
              </a:solidFill>
              <a:latin typeface="Agency FB" panose="020B0503020202020204" pitchFamily="34" charset="0"/>
            </a:endParaRPr>
          </a:p>
          <a:p>
            <a:pPr algn="just"/>
            <a:r>
              <a:rPr lang="pt-BR" sz="3200" dirty="0" smtClean="0">
                <a:solidFill>
                  <a:schemeClr val="bg1"/>
                </a:solidFill>
                <a:latin typeface="Agency FB" panose="020B0503020202020204" pitchFamily="34" charset="0"/>
              </a:rPr>
              <a:t>Após o ocorrido, Bugiganga descobre que sua missão vai precisar ir além das obrigações de um policial, ao perceber que sua cidade está sofrendo por altos índices de criminalidade, sua missão como Jogador do Game do Bugiganga, é justamente acabar com esse problema.</a:t>
            </a:r>
            <a:endParaRPr lang="pt-BR" sz="3200"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158014693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3">
                                            <p:txEl>
                                              <p:pRg st="0" end="0"/>
                                            </p:txEl>
                                          </p:spTgt>
                                        </p:tgtEl>
                                      </p:cBhvr>
                                    </p:animEffect>
                                    <p:animScale>
                                      <p:cBhvr>
                                        <p:cTn id="7" dur="250" autoRev="1" fill="hold"/>
                                        <p:tgtEl>
                                          <p:spTgt spid="3">
                                            <p:txEl>
                                              <p:pRg st="0" end="0"/>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nodeType="clickEffect">
                                  <p:stCondLst>
                                    <p:cond delay="0"/>
                                  </p:stCondLst>
                                  <p:childTnLst>
                                    <p:animEffect transition="out" filter="fade">
                                      <p:cBhvr>
                                        <p:cTn id="11" dur="500" tmFilter="0, 0; .2, .5; .8, .5; 1, 0"/>
                                        <p:tgtEl>
                                          <p:spTgt spid="3">
                                            <p:txEl>
                                              <p:pRg st="2" end="2"/>
                                            </p:txEl>
                                          </p:spTgt>
                                        </p:tgtEl>
                                      </p:cBhvr>
                                    </p:animEffect>
                                    <p:animScale>
                                      <p:cBhvr>
                                        <p:cTn id="12" dur="250" autoRev="1" fill="hold"/>
                                        <p:tgtEl>
                                          <p:spTgt spid="3">
                                            <p:txEl>
                                              <p:pRg st="2" end="2"/>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ítulo 1"/>
          <p:cNvSpPr>
            <a:spLocks noGrp="1"/>
          </p:cNvSpPr>
          <p:nvPr>
            <p:ph type="ctrTitle"/>
          </p:nvPr>
        </p:nvSpPr>
        <p:spPr>
          <a:xfrm>
            <a:off x="1420177" y="-1412740"/>
            <a:ext cx="9144000" cy="2387600"/>
          </a:xfrm>
        </p:spPr>
        <p:txBody>
          <a:bodyPr>
            <a:normAutofit/>
          </a:bodyPr>
          <a:lstStyle/>
          <a:p>
            <a:r>
              <a:rPr lang="pt-BR" sz="5400" dirty="0" smtClean="0">
                <a:solidFill>
                  <a:schemeClr val="bg1"/>
                </a:solidFill>
                <a:latin typeface="Bebas Neue SemiRounded" panose="020F0606020202050201" pitchFamily="34" charset="0"/>
              </a:rPr>
              <a:t>personagens</a:t>
            </a:r>
            <a:endParaRPr lang="pt-BR" sz="5400" dirty="0">
              <a:solidFill>
                <a:schemeClr val="bg1"/>
              </a:solidFill>
              <a:latin typeface="Bebas Neue SemiRounded" panose="020F0606020202050201" pitchFamily="34" charset="0"/>
            </a:endParaRPr>
          </a:p>
        </p:txBody>
      </p:sp>
      <p:pic>
        <p:nvPicPr>
          <p:cNvPr id="5" name="Imagem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316" y="1377334"/>
            <a:ext cx="1221817" cy="1221817"/>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CaixaDeTexto 5"/>
          <p:cNvSpPr txBox="1"/>
          <p:nvPr/>
        </p:nvSpPr>
        <p:spPr>
          <a:xfrm>
            <a:off x="1841678" y="1682975"/>
            <a:ext cx="5910592" cy="584775"/>
          </a:xfrm>
          <a:prstGeom prst="rect">
            <a:avLst/>
          </a:prstGeom>
          <a:noFill/>
        </p:spPr>
        <p:txBody>
          <a:bodyPr wrap="none" rtlCol="0">
            <a:spAutoFit/>
          </a:bodyPr>
          <a:lstStyle/>
          <a:p>
            <a:r>
              <a:rPr lang="pt-BR" sz="3200" dirty="0" smtClean="0">
                <a:solidFill>
                  <a:schemeClr val="bg1"/>
                </a:solidFill>
                <a:latin typeface="Agency FB" panose="020B0503020202020204" pitchFamily="34" charset="0"/>
              </a:rPr>
              <a:t>Inspetor Bugiganga – Principal Protagonista</a:t>
            </a:r>
            <a:endParaRPr lang="pt-BR" sz="3200" dirty="0">
              <a:solidFill>
                <a:schemeClr val="bg1"/>
              </a:solidFill>
              <a:latin typeface="Agency FB" panose="020B0503020202020204" pitchFamily="34" charset="0"/>
            </a:endParaRPr>
          </a:p>
        </p:txBody>
      </p:sp>
      <p:pic>
        <p:nvPicPr>
          <p:cNvPr id="9" name="Imagem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316" y="2694612"/>
            <a:ext cx="1221817" cy="1221817"/>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CaixaDeTexto 9"/>
          <p:cNvSpPr txBox="1"/>
          <p:nvPr/>
        </p:nvSpPr>
        <p:spPr>
          <a:xfrm>
            <a:off x="1841678" y="3000253"/>
            <a:ext cx="4485523" cy="584775"/>
          </a:xfrm>
          <a:prstGeom prst="rect">
            <a:avLst/>
          </a:prstGeom>
          <a:noFill/>
        </p:spPr>
        <p:txBody>
          <a:bodyPr wrap="none" rtlCol="0">
            <a:spAutoFit/>
          </a:bodyPr>
          <a:lstStyle/>
          <a:p>
            <a:r>
              <a:rPr lang="pt-BR" sz="3200" dirty="0" smtClean="0">
                <a:solidFill>
                  <a:schemeClr val="bg1"/>
                </a:solidFill>
                <a:latin typeface="Agency FB" panose="020B0503020202020204" pitchFamily="34" charset="0"/>
              </a:rPr>
              <a:t>Dr. Garra – Principal Antagonista</a:t>
            </a:r>
            <a:endParaRPr lang="pt-BR" sz="3200" dirty="0">
              <a:solidFill>
                <a:schemeClr val="bg1"/>
              </a:solidFill>
              <a:latin typeface="Agency FB" panose="020B0503020202020204" pitchFamily="34" charset="0"/>
            </a:endParaRPr>
          </a:p>
        </p:txBody>
      </p:sp>
      <p:pic>
        <p:nvPicPr>
          <p:cNvPr id="11" name="Imagem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5316" y="4011890"/>
            <a:ext cx="1221817" cy="1216933"/>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2" name="CaixaDeTexto 11"/>
          <p:cNvSpPr txBox="1"/>
          <p:nvPr/>
        </p:nvSpPr>
        <p:spPr>
          <a:xfrm>
            <a:off x="1841678" y="4317531"/>
            <a:ext cx="5428089" cy="584775"/>
          </a:xfrm>
          <a:prstGeom prst="rect">
            <a:avLst/>
          </a:prstGeom>
          <a:noFill/>
        </p:spPr>
        <p:txBody>
          <a:bodyPr wrap="none" rtlCol="0">
            <a:spAutoFit/>
          </a:bodyPr>
          <a:lstStyle/>
          <a:p>
            <a:r>
              <a:rPr lang="pt-BR" sz="3200" dirty="0" smtClean="0">
                <a:solidFill>
                  <a:schemeClr val="bg1"/>
                </a:solidFill>
                <a:latin typeface="Agency FB" panose="020B0503020202020204" pitchFamily="34" charset="0"/>
              </a:rPr>
              <a:t>Penny – Sobrinha do Inspetor Bugiganga</a:t>
            </a:r>
            <a:endParaRPr lang="pt-BR" sz="3200" dirty="0">
              <a:solidFill>
                <a:schemeClr val="bg1"/>
              </a:solidFill>
              <a:latin typeface="Agency FB" panose="020B0503020202020204" pitchFamily="34" charset="0"/>
            </a:endParaRPr>
          </a:p>
        </p:txBody>
      </p:sp>
      <p:pic>
        <p:nvPicPr>
          <p:cNvPr id="13" name="Imagem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5316" y="5329168"/>
            <a:ext cx="1221817" cy="1221817"/>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4" name="CaixaDeTexto 13"/>
          <p:cNvSpPr txBox="1"/>
          <p:nvPr/>
        </p:nvSpPr>
        <p:spPr>
          <a:xfrm>
            <a:off x="1841678" y="5634809"/>
            <a:ext cx="7143302" cy="584775"/>
          </a:xfrm>
          <a:prstGeom prst="rect">
            <a:avLst/>
          </a:prstGeom>
          <a:noFill/>
        </p:spPr>
        <p:txBody>
          <a:bodyPr wrap="none" rtlCol="0">
            <a:spAutoFit/>
          </a:bodyPr>
          <a:lstStyle/>
          <a:p>
            <a:r>
              <a:rPr lang="pt-BR" sz="3200" dirty="0" smtClean="0">
                <a:solidFill>
                  <a:schemeClr val="bg1"/>
                </a:solidFill>
                <a:latin typeface="Agency FB" panose="020B0503020202020204" pitchFamily="34" charset="0"/>
              </a:rPr>
              <a:t>Criminosos – Inimigos Comuns do Inspetor Bugiganga</a:t>
            </a:r>
            <a:endParaRPr lang="pt-BR" sz="3200" dirty="0">
              <a:solidFill>
                <a:schemeClr val="bg1"/>
              </a:solidFill>
              <a:latin typeface="Agency FB" panose="020B0503020202020204" pitchFamily="34" charset="0"/>
            </a:endParaRPr>
          </a:p>
        </p:txBody>
      </p:sp>
    </p:spTree>
    <p:extLst>
      <p:ext uri="{BB962C8B-B14F-4D97-AF65-F5344CB8AC3E}">
        <p14:creationId xmlns:p14="http://schemas.microsoft.com/office/powerpoint/2010/main" val="360506219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0-#ppt_w/2"/>
                                          </p:val>
                                        </p:tav>
                                        <p:tav tm="100000">
                                          <p:val>
                                            <p:strVal val="#ppt_x"/>
                                          </p:val>
                                        </p:tav>
                                      </p:tavLst>
                                    </p:anim>
                                    <p:anim calcmode="lin" valueType="num">
                                      <p:cBhvr additive="base">
                                        <p:cTn id="8" dur="25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250" fill="hold"/>
                                        <p:tgtEl>
                                          <p:spTgt spid="6"/>
                                        </p:tgtEl>
                                        <p:attrNameLst>
                                          <p:attrName>ppt_x</p:attrName>
                                        </p:attrNameLst>
                                      </p:cBhvr>
                                      <p:tavLst>
                                        <p:tav tm="0">
                                          <p:val>
                                            <p:strVal val="0-#ppt_w/2"/>
                                          </p:val>
                                        </p:tav>
                                        <p:tav tm="100000">
                                          <p:val>
                                            <p:strVal val="#ppt_x"/>
                                          </p:val>
                                        </p:tav>
                                      </p:tavLst>
                                    </p:anim>
                                    <p:anim calcmode="lin" valueType="num">
                                      <p:cBhvr additive="base">
                                        <p:cTn id="12" dur="25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250" fill="hold"/>
                                        <p:tgtEl>
                                          <p:spTgt spid="9"/>
                                        </p:tgtEl>
                                        <p:attrNameLst>
                                          <p:attrName>ppt_x</p:attrName>
                                        </p:attrNameLst>
                                      </p:cBhvr>
                                      <p:tavLst>
                                        <p:tav tm="0">
                                          <p:val>
                                            <p:strVal val="0-#ppt_w/2"/>
                                          </p:val>
                                        </p:tav>
                                        <p:tav tm="100000">
                                          <p:val>
                                            <p:strVal val="#ppt_x"/>
                                          </p:val>
                                        </p:tav>
                                      </p:tavLst>
                                    </p:anim>
                                    <p:anim calcmode="lin" valueType="num">
                                      <p:cBhvr additive="base">
                                        <p:cTn id="18" dur="250" fill="hold"/>
                                        <p:tgtEl>
                                          <p:spTgt spid="9"/>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250" fill="hold"/>
                                        <p:tgtEl>
                                          <p:spTgt spid="10"/>
                                        </p:tgtEl>
                                        <p:attrNameLst>
                                          <p:attrName>ppt_x</p:attrName>
                                        </p:attrNameLst>
                                      </p:cBhvr>
                                      <p:tavLst>
                                        <p:tav tm="0">
                                          <p:val>
                                            <p:strVal val="0-#ppt_w/2"/>
                                          </p:val>
                                        </p:tav>
                                        <p:tav tm="100000">
                                          <p:val>
                                            <p:strVal val="#ppt_x"/>
                                          </p:val>
                                        </p:tav>
                                      </p:tavLst>
                                    </p:anim>
                                    <p:anim calcmode="lin" valueType="num">
                                      <p:cBhvr additive="base">
                                        <p:cTn id="22" dur="25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250" fill="hold"/>
                                        <p:tgtEl>
                                          <p:spTgt spid="11"/>
                                        </p:tgtEl>
                                        <p:attrNameLst>
                                          <p:attrName>ppt_x</p:attrName>
                                        </p:attrNameLst>
                                      </p:cBhvr>
                                      <p:tavLst>
                                        <p:tav tm="0">
                                          <p:val>
                                            <p:strVal val="0-#ppt_w/2"/>
                                          </p:val>
                                        </p:tav>
                                        <p:tav tm="100000">
                                          <p:val>
                                            <p:strVal val="#ppt_x"/>
                                          </p:val>
                                        </p:tav>
                                      </p:tavLst>
                                    </p:anim>
                                    <p:anim calcmode="lin" valueType="num">
                                      <p:cBhvr additive="base">
                                        <p:cTn id="28" dur="250" fill="hold"/>
                                        <p:tgtEl>
                                          <p:spTgt spid="11"/>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250" fill="hold"/>
                                        <p:tgtEl>
                                          <p:spTgt spid="12"/>
                                        </p:tgtEl>
                                        <p:attrNameLst>
                                          <p:attrName>ppt_x</p:attrName>
                                        </p:attrNameLst>
                                      </p:cBhvr>
                                      <p:tavLst>
                                        <p:tav tm="0">
                                          <p:val>
                                            <p:strVal val="0-#ppt_w/2"/>
                                          </p:val>
                                        </p:tav>
                                        <p:tav tm="100000">
                                          <p:val>
                                            <p:strVal val="#ppt_x"/>
                                          </p:val>
                                        </p:tav>
                                      </p:tavLst>
                                    </p:anim>
                                    <p:anim calcmode="lin" valueType="num">
                                      <p:cBhvr additive="base">
                                        <p:cTn id="32" dur="25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250" fill="hold"/>
                                        <p:tgtEl>
                                          <p:spTgt spid="13"/>
                                        </p:tgtEl>
                                        <p:attrNameLst>
                                          <p:attrName>ppt_x</p:attrName>
                                        </p:attrNameLst>
                                      </p:cBhvr>
                                      <p:tavLst>
                                        <p:tav tm="0">
                                          <p:val>
                                            <p:strVal val="0-#ppt_w/2"/>
                                          </p:val>
                                        </p:tav>
                                        <p:tav tm="100000">
                                          <p:val>
                                            <p:strVal val="#ppt_x"/>
                                          </p:val>
                                        </p:tav>
                                      </p:tavLst>
                                    </p:anim>
                                    <p:anim calcmode="lin" valueType="num">
                                      <p:cBhvr additive="base">
                                        <p:cTn id="38" dur="250" fill="hold"/>
                                        <p:tgtEl>
                                          <p:spTgt spid="13"/>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250" fill="hold"/>
                                        <p:tgtEl>
                                          <p:spTgt spid="14"/>
                                        </p:tgtEl>
                                        <p:attrNameLst>
                                          <p:attrName>ppt_x</p:attrName>
                                        </p:attrNameLst>
                                      </p:cBhvr>
                                      <p:tavLst>
                                        <p:tav tm="0">
                                          <p:val>
                                            <p:strVal val="0-#ppt_w/2"/>
                                          </p:val>
                                        </p:tav>
                                        <p:tav tm="100000">
                                          <p:val>
                                            <p:strVal val="#ppt_x"/>
                                          </p:val>
                                        </p:tav>
                                      </p:tavLst>
                                    </p:anim>
                                    <p:anim calcmode="lin" valueType="num">
                                      <p:cBhvr additive="base">
                                        <p:cTn id="42" dur="25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2" grpId="0"/>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420176" y="-1309710"/>
            <a:ext cx="9144000" cy="2387600"/>
          </a:xfrm>
        </p:spPr>
        <p:txBody>
          <a:bodyPr>
            <a:normAutofit/>
          </a:bodyPr>
          <a:lstStyle/>
          <a:p>
            <a:r>
              <a:rPr lang="pt-BR" sz="5400" dirty="0" smtClean="0">
                <a:solidFill>
                  <a:schemeClr val="bg1"/>
                </a:solidFill>
                <a:latin typeface="Bebas Neue SemiRounded" panose="020F0606020202050201" pitchFamily="34" charset="0"/>
              </a:rPr>
              <a:t>MAPA do jogo</a:t>
            </a:r>
            <a:endParaRPr lang="pt-BR" sz="5400" dirty="0">
              <a:solidFill>
                <a:schemeClr val="bg1"/>
              </a:solidFill>
              <a:latin typeface="Bebas Neue SemiRounded" panose="020F0606020202050201" pitchFamily="34" charset="0"/>
            </a:endParaRPr>
          </a:p>
        </p:txBody>
      </p:sp>
      <p:pic>
        <p:nvPicPr>
          <p:cNvPr id="9" name="Imagem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290" y="1741634"/>
            <a:ext cx="5006383" cy="5013336"/>
          </a:xfrm>
          <a:prstGeom prst="rect">
            <a:avLst/>
          </a:prstGeom>
        </p:spPr>
      </p:pic>
      <p:sp>
        <p:nvSpPr>
          <p:cNvPr id="10" name="CaixaDeTexto 9"/>
          <p:cNvSpPr txBox="1"/>
          <p:nvPr/>
        </p:nvSpPr>
        <p:spPr>
          <a:xfrm>
            <a:off x="1634748" y="1480024"/>
            <a:ext cx="1486304" cy="523220"/>
          </a:xfrm>
          <a:prstGeom prst="rect">
            <a:avLst/>
          </a:prstGeom>
          <a:noFill/>
        </p:spPr>
        <p:txBody>
          <a:bodyPr wrap="none" rtlCol="0">
            <a:spAutoFit/>
          </a:bodyPr>
          <a:lstStyle/>
          <a:p>
            <a:pPr algn="ctr"/>
            <a:r>
              <a:rPr lang="pt-BR" sz="2800" dirty="0" smtClean="0">
                <a:solidFill>
                  <a:schemeClr val="bg1"/>
                </a:solidFill>
                <a:latin typeface="Bebas Neue SemiRounded" panose="020F0606020202050201" pitchFamily="34" charset="0"/>
              </a:rPr>
              <a:t>MATRIZ 6x5</a:t>
            </a:r>
            <a:endParaRPr lang="pt-BR" sz="2800" dirty="0">
              <a:solidFill>
                <a:schemeClr val="bg1"/>
              </a:solidFill>
              <a:latin typeface="Bebas Neue SemiRounded" panose="020F0606020202050201" pitchFamily="34" charset="0"/>
            </a:endParaRPr>
          </a:p>
        </p:txBody>
      </p:sp>
      <p:sp>
        <p:nvSpPr>
          <p:cNvPr id="11" name="CaixaDeTexto 10"/>
          <p:cNvSpPr txBox="1"/>
          <p:nvPr/>
        </p:nvSpPr>
        <p:spPr>
          <a:xfrm>
            <a:off x="4526139" y="1942944"/>
            <a:ext cx="7549952" cy="1754326"/>
          </a:xfrm>
          <a:prstGeom prst="rect">
            <a:avLst/>
          </a:prstGeom>
          <a:noFill/>
        </p:spPr>
        <p:txBody>
          <a:bodyPr wrap="none" rtlCol="0">
            <a:spAutoFit/>
          </a:bodyPr>
          <a:lstStyle/>
          <a:p>
            <a:r>
              <a:rPr lang="pt-BR" dirty="0" smtClean="0">
                <a:solidFill>
                  <a:schemeClr val="bg1"/>
                </a:solidFill>
              </a:rPr>
              <a:t>O Mapa do game, é basicamente uma matriz 6x5, o qual a posição de cada</a:t>
            </a:r>
          </a:p>
          <a:p>
            <a:r>
              <a:rPr lang="pt-BR" dirty="0" smtClean="0">
                <a:solidFill>
                  <a:schemeClr val="bg1"/>
                </a:solidFill>
              </a:rPr>
              <a:t>Elemento do Game na Matriz, é determinada pelo plano cartesiano de posição</a:t>
            </a:r>
          </a:p>
          <a:p>
            <a:r>
              <a:rPr lang="pt-BR" dirty="0" smtClean="0">
                <a:solidFill>
                  <a:schemeClr val="bg1"/>
                </a:solidFill>
              </a:rPr>
              <a:t>De cada um. Ou seja, cada inimigo, item, ou local tem um endereço na matriz.</a:t>
            </a:r>
          </a:p>
          <a:p>
            <a:endParaRPr lang="pt-BR" dirty="0">
              <a:solidFill>
                <a:schemeClr val="bg1"/>
              </a:solidFill>
            </a:endParaRPr>
          </a:p>
          <a:p>
            <a:r>
              <a:rPr lang="pt-BR" dirty="0" smtClean="0">
                <a:solidFill>
                  <a:schemeClr val="bg1"/>
                </a:solidFill>
              </a:rPr>
              <a:t>Portanto, temos agora a posição inicial do jogador [6,3], e o entendimento de</a:t>
            </a:r>
          </a:p>
          <a:p>
            <a:r>
              <a:rPr lang="pt-BR" dirty="0" smtClean="0">
                <a:solidFill>
                  <a:schemeClr val="bg1"/>
                </a:solidFill>
              </a:rPr>
              <a:t>Onde o mesmo começa sua navegação pelo mapa.</a:t>
            </a:r>
          </a:p>
        </p:txBody>
      </p:sp>
      <p:pic>
        <p:nvPicPr>
          <p:cNvPr id="12" name="Imagem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1906" y="3898580"/>
            <a:ext cx="2711613" cy="2715379"/>
          </a:xfrm>
          <a:prstGeom prst="rect">
            <a:avLst/>
          </a:prstGeom>
        </p:spPr>
      </p:pic>
      <p:sp>
        <p:nvSpPr>
          <p:cNvPr id="13" name="CaixaDeTexto 12"/>
          <p:cNvSpPr txBox="1"/>
          <p:nvPr/>
        </p:nvSpPr>
        <p:spPr>
          <a:xfrm>
            <a:off x="7113519" y="4286773"/>
            <a:ext cx="4780995" cy="1938992"/>
          </a:xfrm>
          <a:prstGeom prst="rect">
            <a:avLst/>
          </a:prstGeom>
          <a:noFill/>
        </p:spPr>
        <p:txBody>
          <a:bodyPr wrap="square" rtlCol="0">
            <a:spAutoFit/>
          </a:bodyPr>
          <a:lstStyle/>
          <a:p>
            <a:r>
              <a:rPr lang="pt-BR" sz="2400" dirty="0" smtClean="0">
                <a:solidFill>
                  <a:schemeClr val="bg1"/>
                </a:solidFill>
              </a:rPr>
              <a:t>Agora, basta usar os comandos numéricos</a:t>
            </a:r>
          </a:p>
          <a:p>
            <a:r>
              <a:rPr lang="pt-BR" sz="2400" dirty="0" smtClean="0">
                <a:solidFill>
                  <a:schemeClr val="bg1"/>
                </a:solidFill>
              </a:rPr>
              <a:t>Para escolher a direção que quer ir, em cada</a:t>
            </a:r>
          </a:p>
          <a:p>
            <a:r>
              <a:rPr lang="pt-BR" sz="2400" dirty="0" smtClean="0">
                <a:solidFill>
                  <a:schemeClr val="bg1"/>
                </a:solidFill>
              </a:rPr>
              <a:t>Ponto do Mapa Matriz</a:t>
            </a:r>
            <a:endParaRPr lang="pt-BR" sz="2400" dirty="0">
              <a:solidFill>
                <a:schemeClr val="bg1"/>
              </a:solidFill>
            </a:endParaRPr>
          </a:p>
        </p:txBody>
      </p:sp>
      <p:sp>
        <p:nvSpPr>
          <p:cNvPr id="14" name="Elipse 13"/>
          <p:cNvSpPr/>
          <p:nvPr/>
        </p:nvSpPr>
        <p:spPr>
          <a:xfrm>
            <a:off x="2107443" y="5839400"/>
            <a:ext cx="515155" cy="51515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17367175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16" presetClass="entr" presetSubtype="21"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inVertic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p:cTn id="22" dur="500" fill="hold"/>
                                        <p:tgtEl>
                                          <p:spTgt spid="14"/>
                                        </p:tgtEl>
                                        <p:attrNameLst>
                                          <p:attrName>ppt_w</p:attrName>
                                        </p:attrNameLst>
                                      </p:cBhvr>
                                      <p:tavLst>
                                        <p:tav tm="0">
                                          <p:val>
                                            <p:fltVal val="0"/>
                                          </p:val>
                                        </p:tav>
                                        <p:tav tm="100000">
                                          <p:val>
                                            <p:strVal val="#ppt_w"/>
                                          </p:val>
                                        </p:tav>
                                      </p:tavLst>
                                    </p:anim>
                                    <p:anim calcmode="lin" valueType="num">
                                      <p:cBhvr>
                                        <p:cTn id="23" dur="500" fill="hold"/>
                                        <p:tgtEl>
                                          <p:spTgt spid="14"/>
                                        </p:tgtEl>
                                        <p:attrNameLst>
                                          <p:attrName>ppt_h</p:attrName>
                                        </p:attrNameLst>
                                      </p:cBhvr>
                                      <p:tavLst>
                                        <p:tav tm="0">
                                          <p:val>
                                            <p:fltVal val="0"/>
                                          </p:val>
                                        </p:tav>
                                        <p:tav tm="100000">
                                          <p:val>
                                            <p:strVal val="#ppt_h"/>
                                          </p:val>
                                        </p:tav>
                                      </p:tavLst>
                                    </p:anim>
                                    <p:animEffect transition="in" filter="fade">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45"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anim calcmode="lin" valueType="num">
                                      <p:cBhvr>
                                        <p:cTn id="30" dur="500" fill="hold"/>
                                        <p:tgtEl>
                                          <p:spTgt spid="12"/>
                                        </p:tgtEl>
                                        <p:attrNameLst>
                                          <p:attrName>ppt_w</p:attrName>
                                        </p:attrNameLst>
                                      </p:cBhvr>
                                      <p:tavLst>
                                        <p:tav tm="0" fmla="#ppt_w*sin(2.5*pi*$)">
                                          <p:val>
                                            <p:fltVal val="0"/>
                                          </p:val>
                                        </p:tav>
                                        <p:tav tm="100000">
                                          <p:val>
                                            <p:fltVal val="1"/>
                                          </p:val>
                                        </p:tav>
                                      </p:tavLst>
                                    </p:anim>
                                    <p:anim calcmode="lin" valueType="num">
                                      <p:cBhvr>
                                        <p:cTn id="31" dur="500" fill="hold"/>
                                        <p:tgtEl>
                                          <p:spTgt spid="12"/>
                                        </p:tgtEl>
                                        <p:attrNameLst>
                                          <p:attrName>ppt_h</p:attrName>
                                        </p:attrNameLst>
                                      </p:cBhvr>
                                      <p:tavLst>
                                        <p:tav tm="0">
                                          <p:val>
                                            <p:strVal val="#ppt_h"/>
                                          </p:val>
                                        </p:tav>
                                        <p:tav tm="100000">
                                          <p:val>
                                            <p:strVal val="#ppt_h"/>
                                          </p:val>
                                        </p:tav>
                                      </p:tavLst>
                                    </p:anim>
                                  </p:childTnLst>
                                </p:cTn>
                              </p:par>
                              <p:par>
                                <p:cTn id="32" presetID="45"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anim calcmode="lin" valueType="num">
                                      <p:cBhvr>
                                        <p:cTn id="35" dur="500" fill="hold"/>
                                        <p:tgtEl>
                                          <p:spTgt spid="13"/>
                                        </p:tgtEl>
                                        <p:attrNameLst>
                                          <p:attrName>ppt_w</p:attrName>
                                        </p:attrNameLst>
                                      </p:cBhvr>
                                      <p:tavLst>
                                        <p:tav tm="0" fmla="#ppt_w*sin(2.5*pi*$)">
                                          <p:val>
                                            <p:fltVal val="0"/>
                                          </p:val>
                                        </p:tav>
                                        <p:tav tm="100000">
                                          <p:val>
                                            <p:fltVal val="1"/>
                                          </p:val>
                                        </p:tav>
                                      </p:tavLst>
                                    </p:anim>
                                    <p:anim calcmode="lin" valueType="num">
                                      <p:cBhvr>
                                        <p:cTn id="36" dur="500" fill="hold"/>
                                        <p:tgtEl>
                                          <p:spTgt spid="1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3" grpId="0"/>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420176" y="-1309710"/>
            <a:ext cx="9144000" cy="2387600"/>
          </a:xfrm>
        </p:spPr>
        <p:txBody>
          <a:bodyPr>
            <a:normAutofit/>
          </a:bodyPr>
          <a:lstStyle/>
          <a:p>
            <a:r>
              <a:rPr lang="pt-BR" sz="5400" dirty="0" smtClean="0">
                <a:solidFill>
                  <a:schemeClr val="bg1"/>
                </a:solidFill>
                <a:latin typeface="Bebas Neue SemiRounded" panose="020F0606020202050201" pitchFamily="34" charset="0"/>
              </a:rPr>
              <a:t>Sistema de Combate</a:t>
            </a:r>
            <a:endParaRPr lang="pt-BR" sz="5400" dirty="0">
              <a:solidFill>
                <a:schemeClr val="bg1"/>
              </a:solidFill>
              <a:latin typeface="Bebas Neue SemiRounded" panose="020F0606020202050201" pitchFamily="34" charset="0"/>
            </a:endParaRPr>
          </a:p>
        </p:txBody>
      </p:sp>
      <p:sp>
        <p:nvSpPr>
          <p:cNvPr id="3" name="CaixaDeTexto 2"/>
          <p:cNvSpPr txBox="1"/>
          <p:nvPr/>
        </p:nvSpPr>
        <p:spPr>
          <a:xfrm>
            <a:off x="1214114" y="1236372"/>
            <a:ext cx="9350062" cy="830997"/>
          </a:xfrm>
          <a:prstGeom prst="rect">
            <a:avLst/>
          </a:prstGeom>
          <a:noFill/>
        </p:spPr>
        <p:txBody>
          <a:bodyPr wrap="square" rtlCol="0">
            <a:spAutoFit/>
          </a:bodyPr>
          <a:lstStyle/>
          <a:p>
            <a:pPr algn="ctr"/>
            <a:r>
              <a:rPr lang="pt-BR" sz="2400" dirty="0" smtClean="0">
                <a:solidFill>
                  <a:schemeClr val="bg1"/>
                </a:solidFill>
              </a:rPr>
              <a:t>O Bugiganga poderá durante a sua aventura, esbarrar com alguns criminosos, porém, como irá reagir aos seus ataques?</a:t>
            </a:r>
            <a:endParaRPr lang="pt-BR" sz="2400" dirty="0">
              <a:solidFill>
                <a:schemeClr val="bg1"/>
              </a:solidFill>
            </a:endParaRPr>
          </a:p>
        </p:txBody>
      </p:sp>
      <p:sp>
        <p:nvSpPr>
          <p:cNvPr id="4" name="CaixaDeTexto 3"/>
          <p:cNvSpPr txBox="1"/>
          <p:nvPr/>
        </p:nvSpPr>
        <p:spPr>
          <a:xfrm>
            <a:off x="283336" y="3374265"/>
            <a:ext cx="4043966" cy="3046988"/>
          </a:xfrm>
          <a:prstGeom prst="rect">
            <a:avLst/>
          </a:prstGeom>
          <a:noFill/>
        </p:spPr>
        <p:txBody>
          <a:bodyPr wrap="square" rtlCol="0">
            <a:spAutoFit/>
          </a:bodyPr>
          <a:lstStyle/>
          <a:p>
            <a:r>
              <a:rPr lang="pt-BR" sz="2400" dirty="0" smtClean="0">
                <a:solidFill>
                  <a:schemeClr val="bg1"/>
                </a:solidFill>
              </a:rPr>
              <a:t>O Sistema de Combate se baseia em Turnos Lineares, onde o inimigo executa o primeiro ataque, e o Bugiganga deve</a:t>
            </a:r>
          </a:p>
          <a:p>
            <a:r>
              <a:rPr lang="pt-BR" sz="2400" dirty="0" smtClean="0">
                <a:solidFill>
                  <a:schemeClr val="bg1"/>
                </a:solidFill>
              </a:rPr>
              <a:t>Defender tal ataque para poder derrotá-lo, utilizando Itens e Bugigangas.</a:t>
            </a:r>
            <a:endParaRPr lang="pt-BR" sz="2400" dirty="0">
              <a:solidFill>
                <a:schemeClr val="bg1"/>
              </a:solidFill>
            </a:endParaRPr>
          </a:p>
        </p:txBody>
      </p:sp>
      <p:sp>
        <p:nvSpPr>
          <p:cNvPr id="5" name="CaixaDeTexto 4"/>
          <p:cNvSpPr txBox="1"/>
          <p:nvPr/>
        </p:nvSpPr>
        <p:spPr>
          <a:xfrm>
            <a:off x="8324527" y="3183285"/>
            <a:ext cx="1770036" cy="646331"/>
          </a:xfrm>
          <a:prstGeom prst="rect">
            <a:avLst/>
          </a:prstGeom>
          <a:noFill/>
        </p:spPr>
        <p:txBody>
          <a:bodyPr wrap="none" rtlCol="0">
            <a:spAutoFit/>
          </a:bodyPr>
          <a:lstStyle/>
          <a:p>
            <a:pPr algn="ctr"/>
            <a:r>
              <a:rPr lang="pt-BR" sz="3600" dirty="0" smtClean="0">
                <a:solidFill>
                  <a:schemeClr val="bg1"/>
                </a:solidFill>
                <a:latin typeface="Impact" panose="020B0806030902050204" pitchFamily="34" charset="0"/>
              </a:rPr>
              <a:t>Exemplo</a:t>
            </a:r>
            <a:endParaRPr lang="pt-BR" sz="3600" dirty="0">
              <a:solidFill>
                <a:schemeClr val="bg1"/>
              </a:solidFill>
              <a:latin typeface="Impact" panose="020B0806030902050204" pitchFamily="34" charset="0"/>
            </a:endParaRPr>
          </a:p>
        </p:txBody>
      </p:sp>
      <p:sp>
        <p:nvSpPr>
          <p:cNvPr id="6" name="CaixaDeTexto 5"/>
          <p:cNvSpPr txBox="1"/>
          <p:nvPr/>
        </p:nvSpPr>
        <p:spPr>
          <a:xfrm>
            <a:off x="9649776" y="5743978"/>
            <a:ext cx="2076915" cy="461665"/>
          </a:xfrm>
          <a:prstGeom prst="rect">
            <a:avLst/>
          </a:prstGeom>
          <a:noFill/>
        </p:spPr>
        <p:txBody>
          <a:bodyPr wrap="none" rtlCol="0">
            <a:spAutoFit/>
          </a:bodyPr>
          <a:lstStyle/>
          <a:p>
            <a:r>
              <a:rPr lang="pt-BR" sz="2400" dirty="0" smtClean="0">
                <a:solidFill>
                  <a:schemeClr val="bg1"/>
                </a:solidFill>
              </a:rPr>
              <a:t>Ataque Inimigo</a:t>
            </a:r>
            <a:endParaRPr lang="pt-BR" sz="2400" dirty="0">
              <a:solidFill>
                <a:schemeClr val="bg1"/>
              </a:solidFill>
            </a:endParaRPr>
          </a:p>
        </p:txBody>
      </p:sp>
      <p:sp>
        <p:nvSpPr>
          <p:cNvPr id="15" name="CaixaDeTexto 14"/>
          <p:cNvSpPr txBox="1"/>
          <p:nvPr/>
        </p:nvSpPr>
        <p:spPr>
          <a:xfrm>
            <a:off x="6848187" y="5743978"/>
            <a:ext cx="2145587" cy="461665"/>
          </a:xfrm>
          <a:prstGeom prst="rect">
            <a:avLst/>
          </a:prstGeom>
          <a:noFill/>
        </p:spPr>
        <p:txBody>
          <a:bodyPr wrap="none" rtlCol="0">
            <a:spAutoFit/>
          </a:bodyPr>
          <a:lstStyle/>
          <a:p>
            <a:r>
              <a:rPr lang="pt-BR" sz="2400" dirty="0" smtClean="0">
                <a:solidFill>
                  <a:schemeClr val="bg1"/>
                </a:solidFill>
              </a:rPr>
              <a:t>Ação Bugiganga</a:t>
            </a:r>
            <a:endParaRPr lang="pt-BR" sz="2400" dirty="0">
              <a:solidFill>
                <a:schemeClr val="bg1"/>
              </a:solidFill>
            </a:endParaRPr>
          </a:p>
        </p:txBody>
      </p:sp>
      <p:pic>
        <p:nvPicPr>
          <p:cNvPr id="16" name="Imagem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72482" y="3985266"/>
            <a:ext cx="1831501" cy="1831501"/>
          </a:xfrm>
          <a:prstGeom prst="rect">
            <a:avLst/>
          </a:prstGeom>
        </p:spPr>
      </p:pic>
      <p:pic>
        <p:nvPicPr>
          <p:cNvPr id="17" name="Imagem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8885" y="4185664"/>
            <a:ext cx="1424189" cy="1424189"/>
          </a:xfrm>
          <a:prstGeom prst="rect">
            <a:avLst/>
          </a:prstGeom>
        </p:spPr>
      </p:pic>
      <p:cxnSp>
        <p:nvCxnSpPr>
          <p:cNvPr id="19" name="Conector de seta reta 18"/>
          <p:cNvCxnSpPr>
            <a:stCxn id="16" idx="1"/>
            <a:endCxn id="17" idx="3"/>
          </p:cNvCxnSpPr>
          <p:nvPr/>
        </p:nvCxnSpPr>
        <p:spPr>
          <a:xfrm flipH="1" flipV="1">
            <a:off x="8633074" y="4897759"/>
            <a:ext cx="1139408" cy="325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1" name="Seta para a direita 20"/>
          <p:cNvSpPr/>
          <p:nvPr/>
        </p:nvSpPr>
        <p:spPr>
          <a:xfrm>
            <a:off x="8639841" y="4508883"/>
            <a:ext cx="1139408" cy="2875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491886793"/>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50" fill="hold"/>
                                        <p:tgtEl>
                                          <p:spTgt spid="4"/>
                                        </p:tgtEl>
                                        <p:attrNameLst>
                                          <p:attrName>ppt_x</p:attrName>
                                        </p:attrNameLst>
                                      </p:cBhvr>
                                      <p:tavLst>
                                        <p:tav tm="0">
                                          <p:val>
                                            <p:strVal val="0-#ppt_w/2"/>
                                          </p:val>
                                        </p:tav>
                                        <p:tav tm="100000">
                                          <p:val>
                                            <p:strVal val="#ppt_x"/>
                                          </p:val>
                                        </p:tav>
                                      </p:tavLst>
                                    </p:anim>
                                    <p:anim calcmode="lin" valueType="num">
                                      <p:cBhvr additive="base">
                                        <p:cTn id="8" dur="25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additive="base">
                                        <p:cTn id="18" dur="500" fill="hold"/>
                                        <p:tgtEl>
                                          <p:spTgt spid="16"/>
                                        </p:tgtEl>
                                        <p:attrNameLst>
                                          <p:attrName>ppt_x</p:attrName>
                                        </p:attrNameLst>
                                      </p:cBhvr>
                                      <p:tavLst>
                                        <p:tav tm="0">
                                          <p:val>
                                            <p:strVal val="1+#ppt_w/2"/>
                                          </p:val>
                                        </p:tav>
                                        <p:tav tm="100000">
                                          <p:val>
                                            <p:strVal val="#ppt_x"/>
                                          </p:val>
                                        </p:tav>
                                      </p:tavLst>
                                    </p:anim>
                                    <p:anim calcmode="lin" valueType="num">
                                      <p:cBhvr additive="base">
                                        <p:cTn id="19" dur="500" fill="hold"/>
                                        <p:tgtEl>
                                          <p:spTgt spid="16"/>
                                        </p:tgtEl>
                                        <p:attrNameLst>
                                          <p:attrName>ppt_y</p:attrName>
                                        </p:attrNameLst>
                                      </p:cBhvr>
                                      <p:tavLst>
                                        <p:tav tm="0">
                                          <p:val>
                                            <p:strVal val="#ppt_y"/>
                                          </p:val>
                                        </p:tav>
                                        <p:tav tm="100000">
                                          <p:val>
                                            <p:strVal val="#ppt_y"/>
                                          </p:val>
                                        </p:tav>
                                      </p:tavLst>
                                    </p:anim>
                                  </p:childTnLst>
                                </p:cTn>
                              </p:par>
                              <p:par>
                                <p:cTn id="20" presetID="2" presetClass="entr" presetSubtype="2"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additive="base">
                                        <p:cTn id="22" dur="500" fill="hold"/>
                                        <p:tgtEl>
                                          <p:spTgt spid="6"/>
                                        </p:tgtEl>
                                        <p:attrNameLst>
                                          <p:attrName>ppt_x</p:attrName>
                                        </p:attrNameLst>
                                      </p:cBhvr>
                                      <p:tavLst>
                                        <p:tav tm="0">
                                          <p:val>
                                            <p:strVal val="1+#ppt_w/2"/>
                                          </p:val>
                                        </p:tav>
                                        <p:tav tm="100000">
                                          <p:val>
                                            <p:strVal val="#ppt_x"/>
                                          </p:val>
                                        </p:tav>
                                      </p:tavLst>
                                    </p:anim>
                                    <p:anim calcmode="lin" valueType="num">
                                      <p:cBhvr additive="base">
                                        <p:cTn id="23" dur="500" fill="hold"/>
                                        <p:tgtEl>
                                          <p:spTgt spid="6"/>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0"/>
                                  </p:stCondLst>
                                  <p:childTnLst>
                                    <p:set>
                                      <p:cBhvr>
                                        <p:cTn id="25" dur="1" fill="hold">
                                          <p:stCondLst>
                                            <p:cond delay="0"/>
                                          </p:stCondLst>
                                        </p:cTn>
                                        <p:tgtEl>
                                          <p:spTgt spid="19"/>
                                        </p:tgtEl>
                                        <p:attrNameLst>
                                          <p:attrName>style.visibility</p:attrName>
                                        </p:attrNameLst>
                                      </p:cBhvr>
                                      <p:to>
                                        <p:strVal val="visible"/>
                                      </p:to>
                                    </p:set>
                                    <p:anim calcmode="lin" valueType="num">
                                      <p:cBhvr additive="base">
                                        <p:cTn id="26" dur="500" fill="hold"/>
                                        <p:tgtEl>
                                          <p:spTgt spid="19"/>
                                        </p:tgtEl>
                                        <p:attrNameLst>
                                          <p:attrName>ppt_x</p:attrName>
                                        </p:attrNameLst>
                                      </p:cBhvr>
                                      <p:tavLst>
                                        <p:tav tm="0">
                                          <p:val>
                                            <p:strVal val="1+#ppt_w/2"/>
                                          </p:val>
                                        </p:tav>
                                        <p:tav tm="100000">
                                          <p:val>
                                            <p:strVal val="#ppt_x"/>
                                          </p:val>
                                        </p:tav>
                                      </p:tavLst>
                                    </p:anim>
                                    <p:anim calcmode="lin" valueType="num">
                                      <p:cBhvr additive="base">
                                        <p:cTn id="27"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8" fill="hold" nodeType="clickEffect">
                                  <p:stCondLst>
                                    <p:cond delay="0"/>
                                  </p:stCondLst>
                                  <p:childTnLst>
                                    <p:set>
                                      <p:cBhvr>
                                        <p:cTn id="31" dur="1" fill="hold">
                                          <p:stCondLst>
                                            <p:cond delay="0"/>
                                          </p:stCondLst>
                                        </p:cTn>
                                        <p:tgtEl>
                                          <p:spTgt spid="17"/>
                                        </p:tgtEl>
                                        <p:attrNameLst>
                                          <p:attrName>style.visibility</p:attrName>
                                        </p:attrNameLst>
                                      </p:cBhvr>
                                      <p:to>
                                        <p:strVal val="visible"/>
                                      </p:to>
                                    </p:set>
                                    <p:anim calcmode="lin" valueType="num">
                                      <p:cBhvr additive="base">
                                        <p:cTn id="32" dur="500" fill="hold"/>
                                        <p:tgtEl>
                                          <p:spTgt spid="17"/>
                                        </p:tgtEl>
                                        <p:attrNameLst>
                                          <p:attrName>ppt_x</p:attrName>
                                        </p:attrNameLst>
                                      </p:cBhvr>
                                      <p:tavLst>
                                        <p:tav tm="0">
                                          <p:val>
                                            <p:strVal val="0-#ppt_w/2"/>
                                          </p:val>
                                        </p:tav>
                                        <p:tav tm="100000">
                                          <p:val>
                                            <p:strVal val="#ppt_x"/>
                                          </p:val>
                                        </p:tav>
                                      </p:tavLst>
                                    </p:anim>
                                    <p:anim calcmode="lin" valueType="num">
                                      <p:cBhvr additive="base">
                                        <p:cTn id="33" dur="500" fill="hold"/>
                                        <p:tgtEl>
                                          <p:spTgt spid="17"/>
                                        </p:tgtEl>
                                        <p:attrNameLst>
                                          <p:attrName>ppt_y</p:attrName>
                                        </p:attrNameLst>
                                      </p:cBhvr>
                                      <p:tavLst>
                                        <p:tav tm="0">
                                          <p:val>
                                            <p:strVal val="#ppt_y"/>
                                          </p:val>
                                        </p:tav>
                                        <p:tav tm="100000">
                                          <p:val>
                                            <p:strVal val="#ppt_y"/>
                                          </p:val>
                                        </p:tav>
                                      </p:tavLst>
                                    </p:anim>
                                  </p:childTnLst>
                                </p:cTn>
                              </p:par>
                              <p:par>
                                <p:cTn id="34" presetID="2" presetClass="entr" presetSubtype="8"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fill="hold"/>
                                        <p:tgtEl>
                                          <p:spTgt spid="15"/>
                                        </p:tgtEl>
                                        <p:attrNameLst>
                                          <p:attrName>ppt_x</p:attrName>
                                        </p:attrNameLst>
                                      </p:cBhvr>
                                      <p:tavLst>
                                        <p:tav tm="0">
                                          <p:val>
                                            <p:strVal val="0-#ppt_w/2"/>
                                          </p:val>
                                        </p:tav>
                                        <p:tav tm="100000">
                                          <p:val>
                                            <p:strVal val="#ppt_x"/>
                                          </p:val>
                                        </p:tav>
                                      </p:tavLst>
                                    </p:anim>
                                    <p:anim calcmode="lin" valueType="num">
                                      <p:cBhvr additive="base">
                                        <p:cTn id="37" dur="500" fill="hold"/>
                                        <p:tgtEl>
                                          <p:spTgt spid="15"/>
                                        </p:tgtEl>
                                        <p:attrNameLst>
                                          <p:attrName>ppt_y</p:attrName>
                                        </p:attrNameLst>
                                      </p:cBhvr>
                                      <p:tavLst>
                                        <p:tav tm="0">
                                          <p:val>
                                            <p:strVal val="#ppt_y"/>
                                          </p:val>
                                        </p:tav>
                                        <p:tav tm="100000">
                                          <p:val>
                                            <p:strVal val="#ppt_y"/>
                                          </p:val>
                                        </p:tav>
                                      </p:tavLst>
                                    </p:anim>
                                  </p:childTnLst>
                                </p:cTn>
                              </p:par>
                              <p:par>
                                <p:cTn id="38" presetID="2" presetClass="entr" presetSubtype="8"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anim calcmode="lin" valueType="num">
                                      <p:cBhvr additive="base">
                                        <p:cTn id="40" dur="500" fill="hold"/>
                                        <p:tgtEl>
                                          <p:spTgt spid="21"/>
                                        </p:tgtEl>
                                        <p:attrNameLst>
                                          <p:attrName>ppt_x</p:attrName>
                                        </p:attrNameLst>
                                      </p:cBhvr>
                                      <p:tavLst>
                                        <p:tav tm="0">
                                          <p:val>
                                            <p:strVal val="0-#ppt_w/2"/>
                                          </p:val>
                                        </p:tav>
                                        <p:tav tm="100000">
                                          <p:val>
                                            <p:strVal val="#ppt_x"/>
                                          </p:val>
                                        </p:tav>
                                      </p:tavLst>
                                    </p:anim>
                                    <p:anim calcmode="lin" valueType="num">
                                      <p:cBhvr additive="base">
                                        <p:cTn id="41"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15" grpId="0"/>
      <p:bldP spid="2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420176" y="-1309710"/>
            <a:ext cx="9144000" cy="2387600"/>
          </a:xfrm>
        </p:spPr>
        <p:txBody>
          <a:bodyPr>
            <a:normAutofit/>
          </a:bodyPr>
          <a:lstStyle/>
          <a:p>
            <a:r>
              <a:rPr lang="pt-BR" sz="5400" dirty="0" smtClean="0">
                <a:solidFill>
                  <a:schemeClr val="bg1"/>
                </a:solidFill>
                <a:latin typeface="Bebas Neue SemiRounded" panose="020F0606020202050201" pitchFamily="34" charset="0"/>
              </a:rPr>
              <a:t>EXTRAS</a:t>
            </a:r>
            <a:endParaRPr lang="pt-BR" sz="5400" dirty="0">
              <a:solidFill>
                <a:schemeClr val="bg1"/>
              </a:solidFill>
              <a:latin typeface="Bebas Neue SemiRounded" panose="020F0606020202050201" pitchFamily="34" charset="0"/>
            </a:endParaRPr>
          </a:p>
        </p:txBody>
      </p:sp>
      <p:sp>
        <p:nvSpPr>
          <p:cNvPr id="3" name="CaixaDeTexto 2"/>
          <p:cNvSpPr txBox="1"/>
          <p:nvPr/>
        </p:nvSpPr>
        <p:spPr>
          <a:xfrm>
            <a:off x="1214114" y="1236372"/>
            <a:ext cx="9350062" cy="1569660"/>
          </a:xfrm>
          <a:prstGeom prst="rect">
            <a:avLst/>
          </a:prstGeom>
          <a:noFill/>
        </p:spPr>
        <p:txBody>
          <a:bodyPr wrap="square" rtlCol="0">
            <a:spAutoFit/>
          </a:bodyPr>
          <a:lstStyle/>
          <a:p>
            <a:pPr algn="ctr"/>
            <a:r>
              <a:rPr lang="pt-BR" sz="2400" dirty="0" smtClean="0">
                <a:solidFill>
                  <a:schemeClr val="bg1"/>
                </a:solidFill>
              </a:rPr>
              <a:t>Tanto o Jogador quanto os inimigos tem um ataque especial, no caso do</a:t>
            </a:r>
          </a:p>
          <a:p>
            <a:pPr algn="ctr"/>
            <a:r>
              <a:rPr lang="pt-BR" sz="2400" dirty="0" smtClean="0">
                <a:solidFill>
                  <a:schemeClr val="bg1"/>
                </a:solidFill>
              </a:rPr>
              <a:t>Jogador, é seu chapéu bugiganga, e só pode ser usado uma única vez.</a:t>
            </a:r>
          </a:p>
          <a:p>
            <a:pPr algn="ctr"/>
            <a:r>
              <a:rPr lang="pt-BR" sz="2400" dirty="0" smtClean="0">
                <a:solidFill>
                  <a:schemeClr val="bg1"/>
                </a:solidFill>
              </a:rPr>
              <a:t>Para os agentes fora da lei, é o Helicóptero de Combate, o qual só pode</a:t>
            </a:r>
          </a:p>
          <a:p>
            <a:pPr algn="ctr"/>
            <a:r>
              <a:rPr lang="pt-BR" sz="2400" dirty="0" smtClean="0">
                <a:solidFill>
                  <a:schemeClr val="bg1"/>
                </a:solidFill>
              </a:rPr>
              <a:t>Ser defendido usando o Chapéu Bugiganga.</a:t>
            </a:r>
          </a:p>
        </p:txBody>
      </p:sp>
      <p:sp>
        <p:nvSpPr>
          <p:cNvPr id="7" name="CaixaDeTexto 6"/>
          <p:cNvSpPr txBox="1"/>
          <p:nvPr/>
        </p:nvSpPr>
        <p:spPr>
          <a:xfrm>
            <a:off x="4952820" y="4206240"/>
            <a:ext cx="2078711" cy="923330"/>
          </a:xfrm>
          <a:prstGeom prst="rect">
            <a:avLst/>
          </a:prstGeom>
          <a:noFill/>
        </p:spPr>
        <p:txBody>
          <a:bodyPr wrap="none" rtlCol="0">
            <a:spAutoFit/>
          </a:bodyPr>
          <a:lstStyle/>
          <a:p>
            <a:pPr algn="ctr"/>
            <a:r>
              <a:rPr lang="pt-BR" sz="5400" spc="600" dirty="0" smtClean="0">
                <a:solidFill>
                  <a:schemeClr val="bg1"/>
                </a:solidFill>
                <a:latin typeface="Action Comcs Black" panose="03000600000000000000" pitchFamily="66" charset="0"/>
              </a:rPr>
              <a:t>VS</a:t>
            </a:r>
            <a:endParaRPr lang="pt-BR" sz="5400" spc="600" dirty="0">
              <a:solidFill>
                <a:schemeClr val="bg1"/>
              </a:solidFill>
              <a:latin typeface="Action Comcs Black" panose="03000600000000000000" pitchFamily="66" charset="0"/>
            </a:endParaRPr>
          </a:p>
        </p:txBody>
      </p:sp>
      <p:pic>
        <p:nvPicPr>
          <p:cNvPr id="8" name="Imagem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4114" y="3291839"/>
            <a:ext cx="3186332" cy="2389749"/>
          </a:xfrm>
          <a:prstGeom prst="rect">
            <a:avLst/>
          </a:prstGeom>
        </p:spPr>
      </p:pic>
      <p:pic>
        <p:nvPicPr>
          <p:cNvPr id="10" name="Imagem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6874" y="3308477"/>
            <a:ext cx="4898624" cy="2373111"/>
          </a:xfrm>
          <a:prstGeom prst="rect">
            <a:avLst/>
          </a:prstGeom>
        </p:spPr>
      </p:pic>
    </p:spTree>
    <p:extLst>
      <p:ext uri="{BB962C8B-B14F-4D97-AF65-F5344CB8AC3E}">
        <p14:creationId xmlns:p14="http://schemas.microsoft.com/office/powerpoint/2010/main" val="3313276497"/>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420176" y="-1309710"/>
            <a:ext cx="9144000" cy="2387600"/>
          </a:xfrm>
        </p:spPr>
        <p:txBody>
          <a:bodyPr>
            <a:normAutofit/>
          </a:bodyPr>
          <a:lstStyle/>
          <a:p>
            <a:r>
              <a:rPr lang="pt-BR" sz="5400" dirty="0" smtClean="0">
                <a:solidFill>
                  <a:schemeClr val="bg1"/>
                </a:solidFill>
                <a:latin typeface="Bebas Neue SemiRounded" panose="020F0606020202050201" pitchFamily="34" charset="0"/>
              </a:rPr>
              <a:t>INVENTÁRIO E ITENS</a:t>
            </a:r>
            <a:endParaRPr lang="pt-BR" sz="5400" dirty="0">
              <a:solidFill>
                <a:schemeClr val="bg1"/>
              </a:solidFill>
              <a:latin typeface="Bebas Neue SemiRounded" panose="020F0606020202050201" pitchFamily="34" charset="0"/>
            </a:endParaRPr>
          </a:p>
        </p:txBody>
      </p:sp>
      <p:sp>
        <p:nvSpPr>
          <p:cNvPr id="3" name="CaixaDeTexto 2"/>
          <p:cNvSpPr txBox="1"/>
          <p:nvPr/>
        </p:nvSpPr>
        <p:spPr>
          <a:xfrm>
            <a:off x="1214114" y="1077890"/>
            <a:ext cx="9350062" cy="1569660"/>
          </a:xfrm>
          <a:prstGeom prst="rect">
            <a:avLst/>
          </a:prstGeom>
          <a:noFill/>
        </p:spPr>
        <p:txBody>
          <a:bodyPr wrap="square" rtlCol="0">
            <a:spAutoFit/>
          </a:bodyPr>
          <a:lstStyle/>
          <a:p>
            <a:pPr algn="ctr"/>
            <a:r>
              <a:rPr lang="pt-BR" sz="2400" dirty="0" smtClean="0">
                <a:solidFill>
                  <a:schemeClr val="bg1"/>
                </a:solidFill>
              </a:rPr>
              <a:t>Bugiganga começa com 4 itens em sua disposição, e pode adquirir</a:t>
            </a:r>
          </a:p>
          <a:p>
            <a:pPr algn="ctr"/>
            <a:r>
              <a:rPr lang="pt-BR" sz="2400" dirty="0" smtClean="0">
                <a:solidFill>
                  <a:schemeClr val="bg1"/>
                </a:solidFill>
              </a:rPr>
              <a:t>Mais 4 itens na aventura, além de poder carregar mais de uma unidade do mesmo item. Para defender os 8 tipos de ataques diferentes dos criminosos.</a:t>
            </a:r>
            <a:endParaRPr lang="pt-BR" sz="2400" dirty="0">
              <a:solidFill>
                <a:schemeClr val="bg1"/>
              </a:solidFill>
            </a:endParaRPr>
          </a:p>
        </p:txBody>
      </p:sp>
      <p:pic>
        <p:nvPicPr>
          <p:cNvPr id="7" name="Imagem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7407" y="2750582"/>
            <a:ext cx="5483475" cy="6858000"/>
          </a:xfrm>
          <a:prstGeom prst="rect">
            <a:avLst/>
          </a:prstGeom>
        </p:spPr>
      </p:pic>
      <p:pic>
        <p:nvPicPr>
          <p:cNvPr id="8" name="Imagem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4957" y="5615050"/>
            <a:ext cx="943511" cy="92299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18" name="Imagem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92446" y="4575490"/>
            <a:ext cx="943511" cy="91931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0" name="Imagem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41446" y="3324895"/>
            <a:ext cx="943511" cy="94351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2" name="Imagem 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091135" y="2470782"/>
            <a:ext cx="943511" cy="94351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3" name="Imagem 2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792198" y="5615050"/>
            <a:ext cx="922999" cy="92299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4" name="Imagem 2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132574" y="4575490"/>
            <a:ext cx="919318" cy="91931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5" name="Imagem 2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687154" y="3324895"/>
            <a:ext cx="943511" cy="94351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6" name="Imagem 2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657623" y="2470782"/>
            <a:ext cx="943511" cy="94351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0" name="CaixaDeTexto 9"/>
          <p:cNvSpPr txBox="1"/>
          <p:nvPr/>
        </p:nvSpPr>
        <p:spPr>
          <a:xfrm>
            <a:off x="969662" y="2710776"/>
            <a:ext cx="2015295" cy="369332"/>
          </a:xfrm>
          <a:prstGeom prst="rect">
            <a:avLst/>
          </a:prstGeom>
          <a:noFill/>
        </p:spPr>
        <p:txBody>
          <a:bodyPr wrap="none" rtlCol="0">
            <a:spAutoFit/>
          </a:bodyPr>
          <a:lstStyle/>
          <a:p>
            <a:pPr algn="just"/>
            <a:r>
              <a:rPr lang="pt-BR" dirty="0" smtClean="0">
                <a:solidFill>
                  <a:schemeClr val="bg1"/>
                </a:solidFill>
                <a:latin typeface="Bebas Neue SemiRounded" panose="020F0606020202050201" pitchFamily="34" charset="0"/>
              </a:rPr>
              <a:t>Colete a prova de Balas</a:t>
            </a:r>
            <a:endParaRPr lang="pt-BR" dirty="0">
              <a:solidFill>
                <a:schemeClr val="bg1"/>
              </a:solidFill>
              <a:latin typeface="Bebas Neue SemiRounded" panose="020F0606020202050201" pitchFamily="34" charset="0"/>
            </a:endParaRPr>
          </a:p>
        </p:txBody>
      </p:sp>
      <p:sp>
        <p:nvSpPr>
          <p:cNvPr id="27" name="CaixaDeTexto 26"/>
          <p:cNvSpPr txBox="1"/>
          <p:nvPr/>
        </p:nvSpPr>
        <p:spPr>
          <a:xfrm>
            <a:off x="836301" y="3611984"/>
            <a:ext cx="1056700" cy="369332"/>
          </a:xfrm>
          <a:prstGeom prst="rect">
            <a:avLst/>
          </a:prstGeom>
          <a:noFill/>
        </p:spPr>
        <p:txBody>
          <a:bodyPr wrap="none" rtlCol="0">
            <a:spAutoFit/>
          </a:bodyPr>
          <a:lstStyle/>
          <a:p>
            <a:pPr algn="just"/>
            <a:r>
              <a:rPr lang="pt-BR" dirty="0" smtClean="0">
                <a:solidFill>
                  <a:schemeClr val="bg1"/>
                </a:solidFill>
                <a:latin typeface="Bebas Neue SemiRounded" panose="020F0606020202050201" pitchFamily="34" charset="0"/>
              </a:rPr>
              <a:t>Jato d’agua</a:t>
            </a:r>
            <a:endParaRPr lang="pt-BR" dirty="0">
              <a:solidFill>
                <a:schemeClr val="bg1"/>
              </a:solidFill>
              <a:latin typeface="Bebas Neue SemiRounded" panose="020F0606020202050201" pitchFamily="34" charset="0"/>
            </a:endParaRPr>
          </a:p>
        </p:txBody>
      </p:sp>
      <p:sp>
        <p:nvSpPr>
          <p:cNvPr id="28" name="CaixaDeTexto 27"/>
          <p:cNvSpPr txBox="1"/>
          <p:nvPr/>
        </p:nvSpPr>
        <p:spPr>
          <a:xfrm>
            <a:off x="482037" y="4850483"/>
            <a:ext cx="1765227" cy="369332"/>
          </a:xfrm>
          <a:prstGeom prst="rect">
            <a:avLst/>
          </a:prstGeom>
          <a:noFill/>
        </p:spPr>
        <p:txBody>
          <a:bodyPr wrap="none" rtlCol="0">
            <a:spAutoFit/>
          </a:bodyPr>
          <a:lstStyle/>
          <a:p>
            <a:pPr algn="just"/>
            <a:r>
              <a:rPr lang="pt-BR" dirty="0" smtClean="0">
                <a:solidFill>
                  <a:schemeClr val="bg1"/>
                </a:solidFill>
                <a:latin typeface="Bebas Neue SemiRounded" panose="020F0606020202050201" pitchFamily="34" charset="0"/>
              </a:rPr>
              <a:t>Abafadores sonoros</a:t>
            </a:r>
            <a:endParaRPr lang="pt-BR" dirty="0">
              <a:solidFill>
                <a:schemeClr val="bg1"/>
              </a:solidFill>
              <a:latin typeface="Bebas Neue SemiRounded" panose="020F0606020202050201" pitchFamily="34" charset="0"/>
            </a:endParaRPr>
          </a:p>
        </p:txBody>
      </p:sp>
      <p:sp>
        <p:nvSpPr>
          <p:cNvPr id="29" name="CaixaDeTexto 28"/>
          <p:cNvSpPr txBox="1"/>
          <p:nvPr/>
        </p:nvSpPr>
        <p:spPr>
          <a:xfrm>
            <a:off x="1372646" y="5909256"/>
            <a:ext cx="1548822" cy="369332"/>
          </a:xfrm>
          <a:prstGeom prst="rect">
            <a:avLst/>
          </a:prstGeom>
          <a:noFill/>
        </p:spPr>
        <p:txBody>
          <a:bodyPr wrap="none" rtlCol="0">
            <a:spAutoFit/>
          </a:bodyPr>
          <a:lstStyle/>
          <a:p>
            <a:pPr algn="just"/>
            <a:r>
              <a:rPr lang="pt-BR" dirty="0" smtClean="0">
                <a:solidFill>
                  <a:schemeClr val="bg1"/>
                </a:solidFill>
                <a:latin typeface="Bebas Neue SemiRounded" panose="020F0606020202050201" pitchFamily="34" charset="0"/>
              </a:rPr>
              <a:t>Chapéu bugiganga</a:t>
            </a:r>
            <a:endParaRPr lang="pt-BR" dirty="0">
              <a:solidFill>
                <a:schemeClr val="bg1"/>
              </a:solidFill>
              <a:latin typeface="Bebas Neue SemiRounded" panose="020F0606020202050201" pitchFamily="34" charset="0"/>
            </a:endParaRPr>
          </a:p>
        </p:txBody>
      </p:sp>
      <p:sp>
        <p:nvSpPr>
          <p:cNvPr id="30" name="CaixaDeTexto 29"/>
          <p:cNvSpPr txBox="1"/>
          <p:nvPr/>
        </p:nvSpPr>
        <p:spPr>
          <a:xfrm>
            <a:off x="8700769" y="2722984"/>
            <a:ext cx="1292341" cy="369332"/>
          </a:xfrm>
          <a:prstGeom prst="rect">
            <a:avLst/>
          </a:prstGeom>
          <a:noFill/>
        </p:spPr>
        <p:txBody>
          <a:bodyPr wrap="none" rtlCol="0">
            <a:spAutoFit/>
          </a:bodyPr>
          <a:lstStyle/>
          <a:p>
            <a:pPr algn="just"/>
            <a:r>
              <a:rPr lang="pt-BR" dirty="0" smtClean="0">
                <a:solidFill>
                  <a:schemeClr val="bg1"/>
                </a:solidFill>
                <a:latin typeface="Bebas Neue SemiRounded" panose="020F0606020202050201" pitchFamily="34" charset="0"/>
              </a:rPr>
              <a:t>ÓCULOS ESCURO</a:t>
            </a:r>
            <a:endParaRPr lang="pt-BR" dirty="0">
              <a:solidFill>
                <a:schemeClr val="bg1"/>
              </a:solidFill>
              <a:latin typeface="Bebas Neue SemiRounded" panose="020F0606020202050201" pitchFamily="34" charset="0"/>
            </a:endParaRPr>
          </a:p>
        </p:txBody>
      </p:sp>
      <p:sp>
        <p:nvSpPr>
          <p:cNvPr id="31" name="CaixaDeTexto 30"/>
          <p:cNvSpPr txBox="1"/>
          <p:nvPr/>
        </p:nvSpPr>
        <p:spPr>
          <a:xfrm>
            <a:off x="9722844" y="3624192"/>
            <a:ext cx="540533" cy="369332"/>
          </a:xfrm>
          <a:prstGeom prst="rect">
            <a:avLst/>
          </a:prstGeom>
          <a:noFill/>
        </p:spPr>
        <p:txBody>
          <a:bodyPr wrap="none" rtlCol="0">
            <a:spAutoFit/>
          </a:bodyPr>
          <a:lstStyle/>
          <a:p>
            <a:pPr algn="just"/>
            <a:r>
              <a:rPr lang="pt-BR" dirty="0" smtClean="0">
                <a:solidFill>
                  <a:schemeClr val="bg1"/>
                </a:solidFill>
                <a:latin typeface="Bebas Neue SemiRounded" panose="020F0606020202050201" pitchFamily="34" charset="0"/>
              </a:rPr>
              <a:t>LUPA</a:t>
            </a:r>
            <a:endParaRPr lang="pt-BR" dirty="0">
              <a:solidFill>
                <a:schemeClr val="bg1"/>
              </a:solidFill>
              <a:latin typeface="Bebas Neue SemiRounded" panose="020F0606020202050201" pitchFamily="34" charset="0"/>
            </a:endParaRPr>
          </a:p>
        </p:txBody>
      </p:sp>
      <p:sp>
        <p:nvSpPr>
          <p:cNvPr id="32" name="CaixaDeTexto 31"/>
          <p:cNvSpPr txBox="1"/>
          <p:nvPr/>
        </p:nvSpPr>
        <p:spPr>
          <a:xfrm>
            <a:off x="9183173" y="4862691"/>
            <a:ext cx="906017" cy="369332"/>
          </a:xfrm>
          <a:prstGeom prst="rect">
            <a:avLst/>
          </a:prstGeom>
          <a:noFill/>
        </p:spPr>
        <p:txBody>
          <a:bodyPr wrap="none" rtlCol="0">
            <a:spAutoFit/>
          </a:bodyPr>
          <a:lstStyle/>
          <a:p>
            <a:pPr algn="just"/>
            <a:r>
              <a:rPr lang="pt-BR" dirty="0" smtClean="0">
                <a:solidFill>
                  <a:schemeClr val="bg1"/>
                </a:solidFill>
                <a:latin typeface="Bebas Neue SemiRounded" panose="020F0606020202050201" pitchFamily="34" charset="0"/>
              </a:rPr>
              <a:t>LANTERNA</a:t>
            </a:r>
            <a:endParaRPr lang="pt-BR" dirty="0">
              <a:solidFill>
                <a:schemeClr val="bg1"/>
              </a:solidFill>
              <a:latin typeface="Bebas Neue SemiRounded" panose="020F0606020202050201" pitchFamily="34" charset="0"/>
            </a:endParaRPr>
          </a:p>
        </p:txBody>
      </p:sp>
      <p:sp>
        <p:nvSpPr>
          <p:cNvPr id="33" name="CaixaDeTexto 32"/>
          <p:cNvSpPr txBox="1"/>
          <p:nvPr/>
        </p:nvSpPr>
        <p:spPr>
          <a:xfrm>
            <a:off x="8805506" y="5921464"/>
            <a:ext cx="755335" cy="369332"/>
          </a:xfrm>
          <a:prstGeom prst="rect">
            <a:avLst/>
          </a:prstGeom>
          <a:noFill/>
        </p:spPr>
        <p:txBody>
          <a:bodyPr wrap="none" rtlCol="0">
            <a:spAutoFit/>
          </a:bodyPr>
          <a:lstStyle/>
          <a:p>
            <a:pPr algn="just"/>
            <a:r>
              <a:rPr lang="pt-BR" dirty="0" smtClean="0">
                <a:solidFill>
                  <a:schemeClr val="bg1"/>
                </a:solidFill>
                <a:latin typeface="Bebas Neue SemiRounded" panose="020F0606020202050201" pitchFamily="34" charset="0"/>
              </a:rPr>
              <a:t>PISTOLA</a:t>
            </a:r>
            <a:endParaRPr lang="pt-BR" dirty="0">
              <a:solidFill>
                <a:schemeClr val="bg1"/>
              </a:solidFill>
              <a:latin typeface="Bebas Neue SemiRounded" panose="020F0606020202050201" pitchFamily="34" charset="0"/>
            </a:endParaRPr>
          </a:p>
        </p:txBody>
      </p:sp>
    </p:spTree>
    <p:extLst>
      <p:ext uri="{BB962C8B-B14F-4D97-AF65-F5344CB8AC3E}">
        <p14:creationId xmlns:p14="http://schemas.microsoft.com/office/powerpoint/2010/main" val="349185643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anim calcmode="lin" valueType="num">
                                      <p:cBhvr>
                                        <p:cTn id="14" dur="500" fill="hold"/>
                                        <p:tgtEl>
                                          <p:spTgt spid="22"/>
                                        </p:tgtEl>
                                        <p:attrNameLst>
                                          <p:attrName>ppt_x</p:attrName>
                                        </p:attrNameLst>
                                      </p:cBhvr>
                                      <p:tavLst>
                                        <p:tav tm="0">
                                          <p:val>
                                            <p:strVal val="#ppt_x"/>
                                          </p:val>
                                        </p:tav>
                                        <p:tav tm="100000">
                                          <p:val>
                                            <p:strVal val="#ppt_x"/>
                                          </p:val>
                                        </p:tav>
                                      </p:tavLst>
                                    </p:anim>
                                    <p:anim calcmode="lin" valueType="num">
                                      <p:cBhvr>
                                        <p:cTn id="15" dur="500" fill="hold"/>
                                        <p:tgtEl>
                                          <p:spTgt spid="22"/>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anim calcmode="lin" valueType="num">
                                      <p:cBhvr>
                                        <p:cTn id="19" dur="500" fill="hold"/>
                                        <p:tgtEl>
                                          <p:spTgt spid="10"/>
                                        </p:tgtEl>
                                        <p:attrNameLst>
                                          <p:attrName>ppt_x</p:attrName>
                                        </p:attrNameLst>
                                      </p:cBhvr>
                                      <p:tavLst>
                                        <p:tav tm="0">
                                          <p:val>
                                            <p:strVal val="#ppt_x"/>
                                          </p:val>
                                        </p:tav>
                                        <p:tav tm="100000">
                                          <p:val>
                                            <p:strVal val="#ppt_x"/>
                                          </p:val>
                                        </p:tav>
                                      </p:tavLst>
                                    </p:anim>
                                    <p:anim calcmode="lin" valueType="num">
                                      <p:cBhvr>
                                        <p:cTn id="20"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anim calcmode="lin" valueType="num">
                                      <p:cBhvr>
                                        <p:cTn id="26" dur="500" fill="hold"/>
                                        <p:tgtEl>
                                          <p:spTgt spid="20"/>
                                        </p:tgtEl>
                                        <p:attrNameLst>
                                          <p:attrName>ppt_x</p:attrName>
                                        </p:attrNameLst>
                                      </p:cBhvr>
                                      <p:tavLst>
                                        <p:tav tm="0">
                                          <p:val>
                                            <p:strVal val="#ppt_x"/>
                                          </p:val>
                                        </p:tav>
                                        <p:tav tm="100000">
                                          <p:val>
                                            <p:strVal val="#ppt_x"/>
                                          </p:val>
                                        </p:tav>
                                      </p:tavLst>
                                    </p:anim>
                                    <p:anim calcmode="lin" valueType="num">
                                      <p:cBhvr>
                                        <p:cTn id="27" dur="500" fill="hold"/>
                                        <p:tgtEl>
                                          <p:spTgt spid="20"/>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500"/>
                                        <p:tgtEl>
                                          <p:spTgt spid="27"/>
                                        </p:tgtEl>
                                      </p:cBhvr>
                                    </p:animEffect>
                                    <p:anim calcmode="lin" valueType="num">
                                      <p:cBhvr>
                                        <p:cTn id="31" dur="500" fill="hold"/>
                                        <p:tgtEl>
                                          <p:spTgt spid="27"/>
                                        </p:tgtEl>
                                        <p:attrNameLst>
                                          <p:attrName>ppt_x</p:attrName>
                                        </p:attrNameLst>
                                      </p:cBhvr>
                                      <p:tavLst>
                                        <p:tav tm="0">
                                          <p:val>
                                            <p:strVal val="#ppt_x"/>
                                          </p:val>
                                        </p:tav>
                                        <p:tav tm="100000">
                                          <p:val>
                                            <p:strVal val="#ppt_x"/>
                                          </p:val>
                                        </p:tav>
                                      </p:tavLst>
                                    </p:anim>
                                    <p:anim calcmode="lin" valueType="num">
                                      <p:cBhvr>
                                        <p:cTn id="32" dur="5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anim calcmode="lin" valueType="num">
                                      <p:cBhvr>
                                        <p:cTn id="38" dur="500" fill="hold"/>
                                        <p:tgtEl>
                                          <p:spTgt spid="18"/>
                                        </p:tgtEl>
                                        <p:attrNameLst>
                                          <p:attrName>ppt_x</p:attrName>
                                        </p:attrNameLst>
                                      </p:cBhvr>
                                      <p:tavLst>
                                        <p:tav tm="0">
                                          <p:val>
                                            <p:strVal val="#ppt_x"/>
                                          </p:val>
                                        </p:tav>
                                        <p:tav tm="100000">
                                          <p:val>
                                            <p:strVal val="#ppt_x"/>
                                          </p:val>
                                        </p:tav>
                                      </p:tavLst>
                                    </p:anim>
                                    <p:anim calcmode="lin" valueType="num">
                                      <p:cBhvr>
                                        <p:cTn id="39" dur="500" fill="hold"/>
                                        <p:tgtEl>
                                          <p:spTgt spid="18"/>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fade">
                                      <p:cBhvr>
                                        <p:cTn id="42" dur="500"/>
                                        <p:tgtEl>
                                          <p:spTgt spid="28"/>
                                        </p:tgtEl>
                                      </p:cBhvr>
                                    </p:animEffect>
                                    <p:anim calcmode="lin" valueType="num">
                                      <p:cBhvr>
                                        <p:cTn id="43" dur="500" fill="hold"/>
                                        <p:tgtEl>
                                          <p:spTgt spid="28"/>
                                        </p:tgtEl>
                                        <p:attrNameLst>
                                          <p:attrName>ppt_x</p:attrName>
                                        </p:attrNameLst>
                                      </p:cBhvr>
                                      <p:tavLst>
                                        <p:tav tm="0">
                                          <p:val>
                                            <p:strVal val="#ppt_x"/>
                                          </p:val>
                                        </p:tav>
                                        <p:tav tm="100000">
                                          <p:val>
                                            <p:strVal val="#ppt_x"/>
                                          </p:val>
                                        </p:tav>
                                      </p:tavLst>
                                    </p:anim>
                                    <p:anim calcmode="lin" valueType="num">
                                      <p:cBhvr>
                                        <p:cTn id="44" dur="5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fade">
                                      <p:cBhvr>
                                        <p:cTn id="49" dur="500"/>
                                        <p:tgtEl>
                                          <p:spTgt spid="29"/>
                                        </p:tgtEl>
                                      </p:cBhvr>
                                    </p:animEffect>
                                    <p:anim calcmode="lin" valueType="num">
                                      <p:cBhvr>
                                        <p:cTn id="50" dur="500" fill="hold"/>
                                        <p:tgtEl>
                                          <p:spTgt spid="29"/>
                                        </p:tgtEl>
                                        <p:attrNameLst>
                                          <p:attrName>ppt_x</p:attrName>
                                        </p:attrNameLst>
                                      </p:cBhvr>
                                      <p:tavLst>
                                        <p:tav tm="0">
                                          <p:val>
                                            <p:strVal val="#ppt_x"/>
                                          </p:val>
                                        </p:tav>
                                        <p:tav tm="100000">
                                          <p:val>
                                            <p:strVal val="#ppt_x"/>
                                          </p:val>
                                        </p:tav>
                                      </p:tavLst>
                                    </p:anim>
                                    <p:anim calcmode="lin" valueType="num">
                                      <p:cBhvr>
                                        <p:cTn id="51" dur="500" fill="hold"/>
                                        <p:tgtEl>
                                          <p:spTgt spid="29"/>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fade">
                                      <p:cBhvr>
                                        <p:cTn id="54" dur="500"/>
                                        <p:tgtEl>
                                          <p:spTgt spid="8"/>
                                        </p:tgtEl>
                                      </p:cBhvr>
                                    </p:animEffect>
                                    <p:anim calcmode="lin" valueType="num">
                                      <p:cBhvr>
                                        <p:cTn id="55" dur="500" fill="hold"/>
                                        <p:tgtEl>
                                          <p:spTgt spid="8"/>
                                        </p:tgtEl>
                                        <p:attrNameLst>
                                          <p:attrName>ppt_x</p:attrName>
                                        </p:attrNameLst>
                                      </p:cBhvr>
                                      <p:tavLst>
                                        <p:tav tm="0">
                                          <p:val>
                                            <p:strVal val="#ppt_x"/>
                                          </p:val>
                                        </p:tav>
                                        <p:tav tm="100000">
                                          <p:val>
                                            <p:strVal val="#ppt_x"/>
                                          </p:val>
                                        </p:tav>
                                      </p:tavLst>
                                    </p:anim>
                                    <p:anim calcmode="lin" valueType="num">
                                      <p:cBhvr>
                                        <p:cTn id="56" dur="5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nodeType="click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fade">
                                      <p:cBhvr>
                                        <p:cTn id="61" dur="500"/>
                                        <p:tgtEl>
                                          <p:spTgt spid="26"/>
                                        </p:tgtEl>
                                      </p:cBhvr>
                                    </p:animEffect>
                                    <p:anim calcmode="lin" valueType="num">
                                      <p:cBhvr>
                                        <p:cTn id="62" dur="500" fill="hold"/>
                                        <p:tgtEl>
                                          <p:spTgt spid="26"/>
                                        </p:tgtEl>
                                        <p:attrNameLst>
                                          <p:attrName>ppt_x</p:attrName>
                                        </p:attrNameLst>
                                      </p:cBhvr>
                                      <p:tavLst>
                                        <p:tav tm="0">
                                          <p:val>
                                            <p:strVal val="#ppt_x"/>
                                          </p:val>
                                        </p:tav>
                                        <p:tav tm="100000">
                                          <p:val>
                                            <p:strVal val="#ppt_x"/>
                                          </p:val>
                                        </p:tav>
                                      </p:tavLst>
                                    </p:anim>
                                    <p:anim calcmode="lin" valueType="num">
                                      <p:cBhvr>
                                        <p:cTn id="63" dur="500" fill="hold"/>
                                        <p:tgtEl>
                                          <p:spTgt spid="26"/>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30"/>
                                        </p:tgtEl>
                                        <p:attrNameLst>
                                          <p:attrName>style.visibility</p:attrName>
                                        </p:attrNameLst>
                                      </p:cBhvr>
                                      <p:to>
                                        <p:strVal val="visible"/>
                                      </p:to>
                                    </p:set>
                                    <p:animEffect transition="in" filter="fade">
                                      <p:cBhvr>
                                        <p:cTn id="66" dur="500"/>
                                        <p:tgtEl>
                                          <p:spTgt spid="30"/>
                                        </p:tgtEl>
                                      </p:cBhvr>
                                    </p:animEffect>
                                    <p:anim calcmode="lin" valueType="num">
                                      <p:cBhvr>
                                        <p:cTn id="67" dur="500" fill="hold"/>
                                        <p:tgtEl>
                                          <p:spTgt spid="30"/>
                                        </p:tgtEl>
                                        <p:attrNameLst>
                                          <p:attrName>ppt_x</p:attrName>
                                        </p:attrNameLst>
                                      </p:cBhvr>
                                      <p:tavLst>
                                        <p:tav tm="0">
                                          <p:val>
                                            <p:strVal val="#ppt_x"/>
                                          </p:val>
                                        </p:tav>
                                        <p:tav tm="100000">
                                          <p:val>
                                            <p:strVal val="#ppt_x"/>
                                          </p:val>
                                        </p:tav>
                                      </p:tavLst>
                                    </p:anim>
                                    <p:anim calcmode="lin" valueType="num">
                                      <p:cBhvr>
                                        <p:cTn id="68" dur="5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nodeType="clickEffect">
                                  <p:stCondLst>
                                    <p:cond delay="0"/>
                                  </p:stCondLst>
                                  <p:childTnLst>
                                    <p:set>
                                      <p:cBhvr>
                                        <p:cTn id="72" dur="1" fill="hold">
                                          <p:stCondLst>
                                            <p:cond delay="0"/>
                                          </p:stCondLst>
                                        </p:cTn>
                                        <p:tgtEl>
                                          <p:spTgt spid="25"/>
                                        </p:tgtEl>
                                        <p:attrNameLst>
                                          <p:attrName>style.visibility</p:attrName>
                                        </p:attrNameLst>
                                      </p:cBhvr>
                                      <p:to>
                                        <p:strVal val="visible"/>
                                      </p:to>
                                    </p:set>
                                    <p:animEffect transition="in" filter="fade">
                                      <p:cBhvr>
                                        <p:cTn id="73" dur="500"/>
                                        <p:tgtEl>
                                          <p:spTgt spid="25"/>
                                        </p:tgtEl>
                                      </p:cBhvr>
                                    </p:animEffect>
                                    <p:anim calcmode="lin" valueType="num">
                                      <p:cBhvr>
                                        <p:cTn id="74" dur="500" fill="hold"/>
                                        <p:tgtEl>
                                          <p:spTgt spid="25"/>
                                        </p:tgtEl>
                                        <p:attrNameLst>
                                          <p:attrName>ppt_x</p:attrName>
                                        </p:attrNameLst>
                                      </p:cBhvr>
                                      <p:tavLst>
                                        <p:tav tm="0">
                                          <p:val>
                                            <p:strVal val="#ppt_x"/>
                                          </p:val>
                                        </p:tav>
                                        <p:tav tm="100000">
                                          <p:val>
                                            <p:strVal val="#ppt_x"/>
                                          </p:val>
                                        </p:tav>
                                      </p:tavLst>
                                    </p:anim>
                                    <p:anim calcmode="lin" valueType="num">
                                      <p:cBhvr>
                                        <p:cTn id="75" dur="500" fill="hold"/>
                                        <p:tgtEl>
                                          <p:spTgt spid="25"/>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31"/>
                                        </p:tgtEl>
                                        <p:attrNameLst>
                                          <p:attrName>style.visibility</p:attrName>
                                        </p:attrNameLst>
                                      </p:cBhvr>
                                      <p:to>
                                        <p:strVal val="visible"/>
                                      </p:to>
                                    </p:set>
                                    <p:animEffect transition="in" filter="fade">
                                      <p:cBhvr>
                                        <p:cTn id="78" dur="500"/>
                                        <p:tgtEl>
                                          <p:spTgt spid="31"/>
                                        </p:tgtEl>
                                      </p:cBhvr>
                                    </p:animEffect>
                                    <p:anim calcmode="lin" valueType="num">
                                      <p:cBhvr>
                                        <p:cTn id="79" dur="500" fill="hold"/>
                                        <p:tgtEl>
                                          <p:spTgt spid="31"/>
                                        </p:tgtEl>
                                        <p:attrNameLst>
                                          <p:attrName>ppt_x</p:attrName>
                                        </p:attrNameLst>
                                      </p:cBhvr>
                                      <p:tavLst>
                                        <p:tav tm="0">
                                          <p:val>
                                            <p:strVal val="#ppt_x"/>
                                          </p:val>
                                        </p:tav>
                                        <p:tav tm="100000">
                                          <p:val>
                                            <p:strVal val="#ppt_x"/>
                                          </p:val>
                                        </p:tav>
                                      </p:tavLst>
                                    </p:anim>
                                    <p:anim calcmode="lin" valueType="num">
                                      <p:cBhvr>
                                        <p:cTn id="80" dur="5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nodeType="click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fade">
                                      <p:cBhvr>
                                        <p:cTn id="85" dur="500"/>
                                        <p:tgtEl>
                                          <p:spTgt spid="24"/>
                                        </p:tgtEl>
                                      </p:cBhvr>
                                    </p:animEffect>
                                    <p:anim calcmode="lin" valueType="num">
                                      <p:cBhvr>
                                        <p:cTn id="86" dur="500" fill="hold"/>
                                        <p:tgtEl>
                                          <p:spTgt spid="24"/>
                                        </p:tgtEl>
                                        <p:attrNameLst>
                                          <p:attrName>ppt_x</p:attrName>
                                        </p:attrNameLst>
                                      </p:cBhvr>
                                      <p:tavLst>
                                        <p:tav tm="0">
                                          <p:val>
                                            <p:strVal val="#ppt_x"/>
                                          </p:val>
                                        </p:tav>
                                        <p:tav tm="100000">
                                          <p:val>
                                            <p:strVal val="#ppt_x"/>
                                          </p:val>
                                        </p:tav>
                                      </p:tavLst>
                                    </p:anim>
                                    <p:anim calcmode="lin" valueType="num">
                                      <p:cBhvr>
                                        <p:cTn id="87" dur="500" fill="hold"/>
                                        <p:tgtEl>
                                          <p:spTgt spid="24"/>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32"/>
                                        </p:tgtEl>
                                        <p:attrNameLst>
                                          <p:attrName>style.visibility</p:attrName>
                                        </p:attrNameLst>
                                      </p:cBhvr>
                                      <p:to>
                                        <p:strVal val="visible"/>
                                      </p:to>
                                    </p:set>
                                    <p:animEffect transition="in" filter="fade">
                                      <p:cBhvr>
                                        <p:cTn id="90" dur="500"/>
                                        <p:tgtEl>
                                          <p:spTgt spid="32"/>
                                        </p:tgtEl>
                                      </p:cBhvr>
                                    </p:animEffect>
                                    <p:anim calcmode="lin" valueType="num">
                                      <p:cBhvr>
                                        <p:cTn id="91" dur="500" fill="hold"/>
                                        <p:tgtEl>
                                          <p:spTgt spid="32"/>
                                        </p:tgtEl>
                                        <p:attrNameLst>
                                          <p:attrName>ppt_x</p:attrName>
                                        </p:attrNameLst>
                                      </p:cBhvr>
                                      <p:tavLst>
                                        <p:tav tm="0">
                                          <p:val>
                                            <p:strVal val="#ppt_x"/>
                                          </p:val>
                                        </p:tav>
                                        <p:tav tm="100000">
                                          <p:val>
                                            <p:strVal val="#ppt_x"/>
                                          </p:val>
                                        </p:tav>
                                      </p:tavLst>
                                    </p:anim>
                                    <p:anim calcmode="lin" valueType="num">
                                      <p:cBhvr>
                                        <p:cTn id="92" dur="5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42" presetClass="entr" presetSubtype="0" fill="hold" grpId="0" nodeType="clickEffect">
                                  <p:stCondLst>
                                    <p:cond delay="0"/>
                                  </p:stCondLst>
                                  <p:childTnLst>
                                    <p:set>
                                      <p:cBhvr>
                                        <p:cTn id="96" dur="1" fill="hold">
                                          <p:stCondLst>
                                            <p:cond delay="0"/>
                                          </p:stCondLst>
                                        </p:cTn>
                                        <p:tgtEl>
                                          <p:spTgt spid="33"/>
                                        </p:tgtEl>
                                        <p:attrNameLst>
                                          <p:attrName>style.visibility</p:attrName>
                                        </p:attrNameLst>
                                      </p:cBhvr>
                                      <p:to>
                                        <p:strVal val="visible"/>
                                      </p:to>
                                    </p:set>
                                    <p:animEffect transition="in" filter="fade">
                                      <p:cBhvr>
                                        <p:cTn id="97" dur="500"/>
                                        <p:tgtEl>
                                          <p:spTgt spid="33"/>
                                        </p:tgtEl>
                                      </p:cBhvr>
                                    </p:animEffect>
                                    <p:anim calcmode="lin" valueType="num">
                                      <p:cBhvr>
                                        <p:cTn id="98" dur="500" fill="hold"/>
                                        <p:tgtEl>
                                          <p:spTgt spid="33"/>
                                        </p:tgtEl>
                                        <p:attrNameLst>
                                          <p:attrName>ppt_x</p:attrName>
                                        </p:attrNameLst>
                                      </p:cBhvr>
                                      <p:tavLst>
                                        <p:tav tm="0">
                                          <p:val>
                                            <p:strVal val="#ppt_x"/>
                                          </p:val>
                                        </p:tav>
                                        <p:tav tm="100000">
                                          <p:val>
                                            <p:strVal val="#ppt_x"/>
                                          </p:val>
                                        </p:tav>
                                      </p:tavLst>
                                    </p:anim>
                                    <p:anim calcmode="lin" valueType="num">
                                      <p:cBhvr>
                                        <p:cTn id="99" dur="500" fill="hold"/>
                                        <p:tgtEl>
                                          <p:spTgt spid="33"/>
                                        </p:tgtEl>
                                        <p:attrNameLst>
                                          <p:attrName>ppt_y</p:attrName>
                                        </p:attrNameLst>
                                      </p:cBhvr>
                                      <p:tavLst>
                                        <p:tav tm="0">
                                          <p:val>
                                            <p:strVal val="#ppt_y+.1"/>
                                          </p:val>
                                        </p:tav>
                                        <p:tav tm="100000">
                                          <p:val>
                                            <p:strVal val="#ppt_y"/>
                                          </p:val>
                                        </p:tav>
                                      </p:tavLst>
                                    </p:anim>
                                  </p:childTnLst>
                                </p:cTn>
                              </p:par>
                              <p:par>
                                <p:cTn id="100" presetID="42" presetClass="entr" presetSubtype="0" fill="hold" nodeType="withEffect">
                                  <p:stCondLst>
                                    <p:cond delay="0"/>
                                  </p:stCondLst>
                                  <p:childTnLst>
                                    <p:set>
                                      <p:cBhvr>
                                        <p:cTn id="101" dur="1" fill="hold">
                                          <p:stCondLst>
                                            <p:cond delay="0"/>
                                          </p:stCondLst>
                                        </p:cTn>
                                        <p:tgtEl>
                                          <p:spTgt spid="23"/>
                                        </p:tgtEl>
                                        <p:attrNameLst>
                                          <p:attrName>style.visibility</p:attrName>
                                        </p:attrNameLst>
                                      </p:cBhvr>
                                      <p:to>
                                        <p:strVal val="visible"/>
                                      </p:to>
                                    </p:set>
                                    <p:animEffect transition="in" filter="fade">
                                      <p:cBhvr>
                                        <p:cTn id="102" dur="500"/>
                                        <p:tgtEl>
                                          <p:spTgt spid="23"/>
                                        </p:tgtEl>
                                      </p:cBhvr>
                                    </p:animEffect>
                                    <p:anim calcmode="lin" valueType="num">
                                      <p:cBhvr>
                                        <p:cTn id="103" dur="500" fill="hold"/>
                                        <p:tgtEl>
                                          <p:spTgt spid="23"/>
                                        </p:tgtEl>
                                        <p:attrNameLst>
                                          <p:attrName>ppt_x</p:attrName>
                                        </p:attrNameLst>
                                      </p:cBhvr>
                                      <p:tavLst>
                                        <p:tav tm="0">
                                          <p:val>
                                            <p:strVal val="#ppt_x"/>
                                          </p:val>
                                        </p:tav>
                                        <p:tav tm="100000">
                                          <p:val>
                                            <p:strVal val="#ppt_x"/>
                                          </p:val>
                                        </p:tav>
                                      </p:tavLst>
                                    </p:anim>
                                    <p:anim calcmode="lin" valueType="num">
                                      <p:cBhvr>
                                        <p:cTn id="104" dur="5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7" grpId="0"/>
      <p:bldP spid="28" grpId="0"/>
      <p:bldP spid="29" grpId="0"/>
      <p:bldP spid="30" grpId="0"/>
      <p:bldP spid="31" grpId="0"/>
      <p:bldP spid="32" grpId="0"/>
      <p:bldP spid="33"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7030A0"/>
        </a:soli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3995950" y="-1523038"/>
            <a:ext cx="9144000" cy="2387600"/>
          </a:xfrm>
        </p:spPr>
        <p:txBody>
          <a:bodyPr>
            <a:normAutofit/>
          </a:bodyPr>
          <a:lstStyle/>
          <a:p>
            <a:r>
              <a:rPr lang="pt-BR" sz="4400" dirty="0" smtClean="0">
                <a:solidFill>
                  <a:schemeClr val="bg1"/>
                </a:solidFill>
                <a:latin typeface="Bebas Neue SemiRounded" panose="020F0606020202050201" pitchFamily="34" charset="0"/>
              </a:rPr>
              <a:t>CONSIDERAÇÕES FINAIS</a:t>
            </a:r>
            <a:endParaRPr lang="pt-BR" sz="4400" dirty="0">
              <a:solidFill>
                <a:schemeClr val="bg1"/>
              </a:solidFill>
              <a:latin typeface="Bebas Neue SemiRounded" panose="020F0606020202050201" pitchFamily="34" charset="0"/>
            </a:endParaRPr>
          </a:p>
        </p:txBody>
      </p:sp>
      <p:sp>
        <p:nvSpPr>
          <p:cNvPr id="3" name="CaixaDeTexto 2"/>
          <p:cNvSpPr txBox="1"/>
          <p:nvPr/>
        </p:nvSpPr>
        <p:spPr>
          <a:xfrm>
            <a:off x="4762804" y="1077890"/>
            <a:ext cx="6075328" cy="2308324"/>
          </a:xfrm>
          <a:prstGeom prst="rect">
            <a:avLst/>
          </a:prstGeom>
          <a:noFill/>
        </p:spPr>
        <p:txBody>
          <a:bodyPr wrap="square" rtlCol="0">
            <a:spAutoFit/>
          </a:bodyPr>
          <a:lstStyle/>
          <a:p>
            <a:r>
              <a:rPr lang="pt-BR" sz="2400" dirty="0" smtClean="0">
                <a:solidFill>
                  <a:schemeClr val="bg1"/>
                </a:solidFill>
              </a:rPr>
              <a:t>Agradecemos a atenção prestada nessa apresentação, e esperamos que, principalmente, você como um jogador do nosso Game, possa desfrutar do nosso projeto com o devido carinho que tivemos com o mesmo.</a:t>
            </a:r>
            <a:endParaRPr lang="pt-BR" sz="2400" dirty="0">
              <a:solidFill>
                <a:schemeClr val="bg1"/>
              </a:solidFill>
            </a:endParaRPr>
          </a:p>
        </p:txBody>
      </p:sp>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492348" cy="6858000"/>
          </a:xfrm>
          <a:prstGeom prst="rect">
            <a:avLst/>
          </a:prstGeom>
        </p:spPr>
      </p:pic>
      <p:pic>
        <p:nvPicPr>
          <p:cNvPr id="6" name="Image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6617" y="4327045"/>
            <a:ext cx="3224352" cy="5080973"/>
          </a:xfrm>
          <a:prstGeom prst="rect">
            <a:avLst/>
          </a:prstGeom>
        </p:spPr>
      </p:pic>
      <p:sp>
        <p:nvSpPr>
          <p:cNvPr id="9" name="CaixaDeTexto 8"/>
          <p:cNvSpPr txBox="1"/>
          <p:nvPr/>
        </p:nvSpPr>
        <p:spPr>
          <a:xfrm>
            <a:off x="7263685" y="3876284"/>
            <a:ext cx="2193229" cy="646331"/>
          </a:xfrm>
          <a:prstGeom prst="rect">
            <a:avLst/>
          </a:prstGeom>
          <a:noFill/>
        </p:spPr>
        <p:txBody>
          <a:bodyPr wrap="none" rtlCol="0">
            <a:spAutoFit/>
          </a:bodyPr>
          <a:lstStyle/>
          <a:p>
            <a:r>
              <a:rPr lang="pt-BR" sz="3600" dirty="0" smtClean="0">
                <a:solidFill>
                  <a:schemeClr val="bg1"/>
                </a:solidFill>
                <a:latin typeface="Impact" panose="020B0806030902050204" pitchFamily="34" charset="0"/>
              </a:rPr>
              <a:t>OBRIGADO!</a:t>
            </a:r>
            <a:endParaRPr lang="pt-BR" sz="3600" dirty="0">
              <a:solidFill>
                <a:schemeClr val="bg1"/>
              </a:solidFill>
              <a:latin typeface="Impact" panose="020B0806030902050204" pitchFamily="34" charset="0"/>
            </a:endParaRPr>
          </a:p>
        </p:txBody>
      </p:sp>
    </p:spTree>
    <p:extLst>
      <p:ext uri="{BB962C8B-B14F-4D97-AF65-F5344CB8AC3E}">
        <p14:creationId xmlns:p14="http://schemas.microsoft.com/office/powerpoint/2010/main" val="267842894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TotalTime>
  <Words>486</Words>
  <Application>Microsoft Office PowerPoint</Application>
  <PresentationFormat>Widescreen</PresentationFormat>
  <Paragraphs>52</Paragraphs>
  <Slides>8</Slides>
  <Notes>0</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8</vt:i4>
      </vt:variant>
    </vt:vector>
  </HeadingPairs>
  <TitlesOfParts>
    <vt:vector size="16" baseType="lpstr">
      <vt:lpstr>Action Comcs Black</vt:lpstr>
      <vt:lpstr>Agency FB</vt:lpstr>
      <vt:lpstr>Arial</vt:lpstr>
      <vt:lpstr>Bebas Neue SemiRounded</vt:lpstr>
      <vt:lpstr>Calibri</vt:lpstr>
      <vt:lpstr>Calibri Light</vt:lpstr>
      <vt:lpstr>Impact</vt:lpstr>
      <vt:lpstr>Tema do Office</vt:lpstr>
      <vt:lpstr>INSPETOR BUGIGANGA</vt:lpstr>
      <vt:lpstr>Trama</vt:lpstr>
      <vt:lpstr>personagens</vt:lpstr>
      <vt:lpstr>MAPA do jogo</vt:lpstr>
      <vt:lpstr>Sistema de Combate</vt:lpstr>
      <vt:lpstr>EXTRAS</vt:lpstr>
      <vt:lpstr>INVENTÁRIO E ITENS</vt:lpstr>
      <vt:lpstr>CONSIDERAÇÕES FINAIS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INSPETOR BUGIGANGA</dc:title>
  <dc:creator>Felipe</dc:creator>
  <cp:lastModifiedBy>Felipe</cp:lastModifiedBy>
  <cp:revision>26</cp:revision>
  <dcterms:created xsi:type="dcterms:W3CDTF">2020-11-09T17:53:41Z</dcterms:created>
  <dcterms:modified xsi:type="dcterms:W3CDTF">2020-11-09T20:16:43Z</dcterms:modified>
</cp:coreProperties>
</file>