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1234" r:id="rId3"/>
    <p:sldId id="265" r:id="rId4"/>
    <p:sldId id="280" r:id="rId5"/>
    <p:sldId id="281" r:id="rId6"/>
    <p:sldId id="283" r:id="rId7"/>
    <p:sldId id="284" r:id="rId8"/>
    <p:sldId id="1236" r:id="rId9"/>
    <p:sldId id="1235" r:id="rId10"/>
    <p:sldId id="1237" r:id="rId11"/>
    <p:sldId id="1238" r:id="rId12"/>
    <p:sldId id="1240" r:id="rId13"/>
    <p:sldId id="1241" r:id="rId14"/>
    <p:sldId id="1239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/>
    <p:restoredTop sz="94694"/>
  </p:normalViewPr>
  <p:slideViewPr>
    <p:cSldViewPr>
      <p:cViewPr varScale="1">
        <p:scale>
          <a:sx n="121" d="100"/>
          <a:sy n="121" d="100"/>
        </p:scale>
        <p:origin x="20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1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3B9D8B-EB7B-F844-A4AE-E254177D20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763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A9CBD01-58E0-034B-835E-DE047DF300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algn="r"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66B3412-B94E-6437-E7B8-D37B597EFB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7138" y="690563"/>
            <a:ext cx="4862512" cy="3646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A2AAC65-CA02-6F4B-82EB-5F8827EC3D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72000"/>
            <a:ext cx="5368925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81" tIns="48014" rIns="97681" bIns="48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2400E76-5251-4940-B960-F2F4EAF050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763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DF0BED7-42B0-3A42-91FA-564E613DF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algn="r" defTabSz="973138">
              <a:defRPr sz="1100" i="1"/>
            </a:lvl1pPr>
          </a:lstStyle>
          <a:p>
            <a:fld id="{4D6D72D7-6075-B946-8A8D-0DDE919EB7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charset="0"/>
        <a:cs typeface="ＭＳ Ｐゴシック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C098A8EB-68EE-BB00-2167-2B16EF6E5A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1DD64B5-8D62-4740-9162-9673E53CBF5A}" type="slidenum">
              <a:rPr lang="en-US" altLang="en-US" sz="1100"/>
              <a:pPr/>
              <a:t>1</a:t>
            </a:fld>
            <a:endParaRPr lang="en-US" altLang="en-US" sz="11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46C50D8-B157-CD5A-F6FB-D0D68F0511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97D1957-269D-5FC5-891B-6E130111A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600200"/>
            <a:ext cx="6781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1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7D4A152-7CD8-64FA-63A3-030298256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041CE-AD52-9B46-81B1-7D19D1554179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4435927-D2CE-A8E4-5F41-59F4FC73F5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9D51725-9243-1CDA-909B-3D8706AD58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64D05-3A48-894B-9DD5-84C8FC5C99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7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69D999C-A88B-493F-453B-7A52229438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FC5D3-1662-C442-88DA-5C466CFAEEBD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890C5BA-1142-2BDE-4C64-09E2F4AA2D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8AE8669-C4CF-D49E-0EB0-C8DEB79601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89846-C6F2-DC45-9985-0DA5115AA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30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6F3AE7A-C9C1-F99E-5813-B8A4BEA2B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B2A86-E6B8-B34C-B5FC-61E63ABA84E6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3359078-F66A-23AA-7597-E8D87F5707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3FF3BD8-4478-D4D2-0DA9-3BF52651E2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927609-E031-004A-847A-5483E1C793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2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E0D1919-57D4-1905-1412-5A263F713A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D0949-53A8-6048-9F3C-517B643AD7DB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335A098-5FB0-B0F1-F1B1-3B9EF27D2B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2A63098-F8D3-0D83-901A-AD9204E9C1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796416-A864-3447-8E4D-33BA1DE16C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84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6E9D280-84BE-ADD6-D6C8-5419852B18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0BDD8-775D-0449-88FE-44192770707A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1B7AA8D-CF14-C220-B9C7-A98355B88D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E245C8D-DCAE-7EA2-264C-FAEF056D38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FD7B6-264A-2549-B64C-C1547FC8B1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27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F9E692E-6B9F-FC0F-AB2B-F2DEAE685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27B87-1F40-4342-91BF-80C01287E2E5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FDB5498-DCBF-4ED2-4A45-8556E9EDD3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579B24C-0393-0D32-4DEF-9EEC580E4D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B569D-2C24-C341-A1F1-1B9B9B7CC3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6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297A6F5-6CF5-754B-2052-F99B8D0470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D4225-A93C-AB4F-B3BB-5B1396EBC222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416CFB9-1CF1-A5F8-24F2-D57943E7AA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5D21BA3-E6DA-28B7-487F-2E4C05A36C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54FBC-65B3-C544-862C-F8D12B7B72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7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AB7DE50-16C5-776A-E69B-2FB98559E8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F5781-ACCB-6C4C-A51E-2F1D5299F0C2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FC012A1-681B-8248-6FC9-95D25C573C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673EFB4-CE5A-E469-4135-D2091CFBEE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24FC6C-8DD4-B148-A5D1-6C45F89EF0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11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F5002B88-B7C8-905E-F93C-D492246AF6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7B1E5-47DE-D040-B687-D060CE146AD4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F0285B91-74CA-87A0-402A-92D283514E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4F5C866-3F06-7255-1B36-6B2F312A25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163C2-83D5-C74F-817E-7EC7C36E79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6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CB5F641-373C-D217-F102-6AA15CF22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93894-C229-2F41-BA97-A5F119C21BD7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B3F38F4-7C1B-63FB-4053-C930A0E27C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8152029-1507-19DF-4CC3-1276C7F68F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7533F-B347-1644-B242-ECA1CCD578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02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8329D32-248A-6A5E-8F23-03050869E1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28371-4C67-324F-BCDA-53B689AAA6C8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C1D229A-69CA-E376-0C27-0EFDD92D1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99FBF3B-4D62-7FAE-9A7C-733B48604D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803A-3D50-4E41-AF20-A2D537DCF6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63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>
            <a:extLst>
              <a:ext uri="{FF2B5EF4-FFF2-40B4-BE49-F238E27FC236}">
                <a16:creationId xmlns:a16="http://schemas.microsoft.com/office/drawing/2014/main" id="{3133B5C9-E282-6A45-8479-BF05384B0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D73DB799-F967-3615-A037-149C64C44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6A743E9-E597-074D-BE84-9DC09469EC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858BF5B-F20C-B048-98DF-05C573167532}" type="datetime1">
              <a:rPr lang="en-US"/>
              <a:pPr>
                <a:defRPr/>
              </a:pPr>
              <a:t>10/19/22</a:t>
            </a:fld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7262675-B978-B64C-90D5-45C071C028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FFF5ECE-DC0C-5144-A996-0C6D9B9E89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D43F309-6397-6541-BEF0-BD8CAC5C9A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B2057A62-1ACF-CB30-53C9-699793E927D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C60480-2861-084D-A37F-CE34B1524FC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10/19/22</a:t>
            </a:fld>
            <a:endParaRPr lang="en-US" altLang="en-US" sz="1400"/>
          </a:p>
        </p:txBody>
      </p:sp>
      <p:sp>
        <p:nvSpPr>
          <p:cNvPr id="15362" name="Rectangle 8">
            <a:extLst>
              <a:ext uri="{FF2B5EF4-FFF2-40B4-BE49-F238E27FC236}">
                <a16:creationId xmlns:a16="http://schemas.microsoft.com/office/drawing/2014/main" id="{B1C691CD-4029-9E45-58B4-2031356D6D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</a:t>
            </a:r>
            <a:r>
              <a:rPr lang="mr-IN" altLang="en-US" sz="1400"/>
              <a:t>20</a:t>
            </a:r>
            <a:r>
              <a:rPr lang="en-US" altLang="en-US" sz="1400"/>
              <a:t>20</a:t>
            </a:r>
          </a:p>
        </p:txBody>
      </p:sp>
      <p:sp>
        <p:nvSpPr>
          <p:cNvPr id="15363" name="Rectangle 9">
            <a:extLst>
              <a:ext uri="{FF2B5EF4-FFF2-40B4-BE49-F238E27FC236}">
                <a16:creationId xmlns:a16="http://schemas.microsoft.com/office/drawing/2014/main" id="{A4E04FAD-2F49-CF19-294B-9EFDBF7E36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6E76940-902C-794A-A9BA-D39C43ED91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1963" y="1219200"/>
            <a:ext cx="7772400" cy="1143000"/>
          </a:xfrm>
        </p:spPr>
        <p:txBody>
          <a:bodyPr/>
          <a:lstStyle/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ecs36b Spring 2020:</a:t>
            </a:r>
            <a:b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Software Development &amp;</a:t>
            </a:r>
            <a:br>
              <a:rPr lang="en-US" sz="3600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Object-Oriented Programming</a:t>
            </a:r>
            <a:br>
              <a:rPr lang="en-US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midterm</a:t>
            </a:r>
            <a:endParaRPr lang="en-US" sz="2400" dirty="0">
              <a:solidFill>
                <a:srgbClr val="FFFF99"/>
              </a:solidFill>
              <a:effectLst/>
              <a:latin typeface="Comic Sans MS" charset="0"/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8B38B5C6-DC2C-8CE1-EFE2-45F67FDF55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53063" y="4932363"/>
            <a:ext cx="3181350" cy="1241425"/>
          </a:xfrm>
          <a:noFill/>
        </p:spPr>
        <p:txBody>
          <a:bodyPr/>
          <a:lstStyle/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Dr. S. Felix Wu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u="sng">
                <a:ea typeface="ＭＳ Ｐゴシック" panose="020B0600070205080204" pitchFamily="34" charset="-128"/>
              </a:rPr>
              <a:t>sfwu@ucdavis.edu</a:t>
            </a:r>
            <a:endParaRPr lang="en-US" altLang="en-US" sz="2800" u="sng">
              <a:solidFill>
                <a:srgbClr val="FFCC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5366" name="Picture 1">
            <a:extLst>
              <a:ext uri="{FF2B5EF4-FFF2-40B4-BE49-F238E27FC236}">
                <a16:creationId xmlns:a16="http://schemas.microsoft.com/office/drawing/2014/main" id="{6D5F4699-11F1-2DFF-25E7-85B9DDFCE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1338"/>
            <a:ext cx="2773363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">
            <a:extLst>
              <a:ext uri="{FF2B5EF4-FFF2-40B4-BE49-F238E27FC236}">
                <a16:creationId xmlns:a16="http://schemas.microsoft.com/office/drawing/2014/main" id="{BF9F8C3A-5269-5E01-9117-80D5FFC50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31242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Box 3">
            <a:extLst>
              <a:ext uri="{FF2B5EF4-FFF2-40B4-BE49-F238E27FC236}">
                <a16:creationId xmlns:a16="http://schemas.microsoft.com/office/drawing/2014/main" id="{B4F19788-C61F-600B-1B96-C323F391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67063"/>
            <a:ext cx="27368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Abstraction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Encapsulation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Polymorphism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Inheritance</a:t>
            </a:r>
          </a:p>
        </p:txBody>
      </p:sp>
      <p:grpSp>
        <p:nvGrpSpPr>
          <p:cNvPr id="15369" name="Group 32">
            <a:extLst>
              <a:ext uri="{FF2B5EF4-FFF2-40B4-BE49-F238E27FC236}">
                <a16:creationId xmlns:a16="http://schemas.microsoft.com/office/drawing/2014/main" id="{0A862946-D736-BAD6-7955-42211D7D52F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590800"/>
            <a:ext cx="3886200" cy="2362200"/>
            <a:chOff x="2667000" y="2209800"/>
            <a:chExt cx="5867400" cy="3886200"/>
          </a:xfrm>
        </p:grpSpPr>
        <p:sp>
          <p:nvSpPr>
            <p:cNvPr id="15370" name="Oval 4">
              <a:extLst>
                <a:ext uri="{FF2B5EF4-FFF2-40B4-BE49-F238E27FC236}">
                  <a16:creationId xmlns:a16="http://schemas.microsoft.com/office/drawing/2014/main" id="{4D87C7E2-1EC5-A918-3461-C613EA442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514600"/>
              <a:ext cx="3810000" cy="3581400"/>
            </a:xfrm>
            <a:prstGeom prst="ellipse">
              <a:avLst/>
            </a:prstGeom>
            <a:noFill/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1" name="AutoShape 9">
              <a:extLst>
                <a:ext uri="{FF2B5EF4-FFF2-40B4-BE49-F238E27FC236}">
                  <a16:creationId xmlns:a16="http://schemas.microsoft.com/office/drawing/2014/main" id="{3ECF0FE0-71F7-B830-224D-3C55CF213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352800"/>
              <a:ext cx="1066800" cy="762000"/>
            </a:xfrm>
            <a:prstGeom prst="flowChartMagneticDrum">
              <a:avLst/>
            </a:prstGeom>
            <a:solidFill>
              <a:srgbClr val="00009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2" name="AutoShape 10">
              <a:extLst>
                <a:ext uri="{FF2B5EF4-FFF2-40B4-BE49-F238E27FC236}">
                  <a16:creationId xmlns:a16="http://schemas.microsoft.com/office/drawing/2014/main" id="{A7EE2F95-2E11-1DC0-ECD4-94096B93A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572000"/>
              <a:ext cx="1066800" cy="762000"/>
            </a:xfrm>
            <a:prstGeom prst="flowChartMagneticDrum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3" name="AutoShape 11">
              <a:extLst>
                <a:ext uri="{FF2B5EF4-FFF2-40B4-BE49-F238E27FC236}">
                  <a16:creationId xmlns:a16="http://schemas.microsoft.com/office/drawing/2014/main" id="{BD484CF6-9BDB-27FA-ABAC-DF6F95BBA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038600"/>
              <a:ext cx="1066800" cy="762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4" name="Line 12">
              <a:extLst>
                <a:ext uri="{FF2B5EF4-FFF2-40B4-BE49-F238E27FC236}">
                  <a16:creationId xmlns:a16="http://schemas.microsoft.com/office/drawing/2014/main" id="{EC65E36A-7CB4-192F-6517-163F14544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6576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3">
              <a:extLst>
                <a:ext uri="{FF2B5EF4-FFF2-40B4-BE49-F238E27FC236}">
                  <a16:creationId xmlns:a16="http://schemas.microsoft.com/office/drawing/2014/main" id="{CEB36139-DC55-B5D1-4B17-CED234206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886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4">
              <a:extLst>
                <a:ext uri="{FF2B5EF4-FFF2-40B4-BE49-F238E27FC236}">
                  <a16:creationId xmlns:a16="http://schemas.microsoft.com/office/drawing/2014/main" id="{2C3FDA94-85A6-926D-C8F0-1FEC59BED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3434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5">
              <a:extLst>
                <a:ext uri="{FF2B5EF4-FFF2-40B4-BE49-F238E27FC236}">
                  <a16:creationId xmlns:a16="http://schemas.microsoft.com/office/drawing/2014/main" id="{F626A153-9097-C6CB-423A-6B57D1717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29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16">
              <a:extLst>
                <a:ext uri="{FF2B5EF4-FFF2-40B4-BE49-F238E27FC236}">
                  <a16:creationId xmlns:a16="http://schemas.microsoft.com/office/drawing/2014/main" id="{EDC2AF24-B02C-2233-88CC-26115F48C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7338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Line 17">
              <a:extLst>
                <a:ext uri="{FF2B5EF4-FFF2-40B4-BE49-F238E27FC236}">
                  <a16:creationId xmlns:a16="http://schemas.microsoft.com/office/drawing/2014/main" id="{1E866954-19DB-6759-A0E6-88FA3DDB8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44196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18">
              <a:extLst>
                <a:ext uri="{FF2B5EF4-FFF2-40B4-BE49-F238E27FC236}">
                  <a16:creationId xmlns:a16="http://schemas.microsoft.com/office/drawing/2014/main" id="{43733D5B-7109-BAD7-77EA-4DCE488D9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9530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Oval 2">
              <a:extLst>
                <a:ext uri="{FF2B5EF4-FFF2-40B4-BE49-F238E27FC236}">
                  <a16:creationId xmlns:a16="http://schemas.microsoft.com/office/drawing/2014/main" id="{43278321-4212-DFD3-9FAE-5D296AB46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209800"/>
              <a:ext cx="1219200" cy="1219200"/>
            </a:xfrm>
            <a:prstGeom prst="ellipse">
              <a:avLst/>
            </a:prstGeom>
            <a:solidFill>
              <a:srgbClr val="FF66CC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2" name="Oval 24">
              <a:extLst>
                <a:ext uri="{FF2B5EF4-FFF2-40B4-BE49-F238E27FC236}">
                  <a16:creationId xmlns:a16="http://schemas.microsoft.com/office/drawing/2014/main" id="{5015D068-CCBA-2A90-C056-D8D9D6E1D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6482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3" name="AutoShape 11">
              <a:extLst>
                <a:ext uri="{FF2B5EF4-FFF2-40B4-BE49-F238E27FC236}">
                  <a16:creationId xmlns:a16="http://schemas.microsoft.com/office/drawing/2014/main" id="{9B1BB2D4-F1F9-F510-DD05-CD474DB0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743200"/>
              <a:ext cx="533400" cy="381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4" name="AutoShape 11">
              <a:extLst>
                <a:ext uri="{FF2B5EF4-FFF2-40B4-BE49-F238E27FC236}">
                  <a16:creationId xmlns:a16="http://schemas.microsoft.com/office/drawing/2014/main" id="{D27E2714-8A18-397B-A76B-C090F7DE6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438400"/>
              <a:ext cx="533400" cy="381000"/>
            </a:xfrm>
            <a:prstGeom prst="flowChartMagneticDrum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5" name="AutoShape 11">
              <a:extLst>
                <a:ext uri="{FF2B5EF4-FFF2-40B4-BE49-F238E27FC236}">
                  <a16:creationId xmlns:a16="http://schemas.microsoft.com/office/drawing/2014/main" id="{1F3911E1-421A-DC87-BE44-1A694FBF9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724400"/>
              <a:ext cx="533400" cy="381000"/>
            </a:xfrm>
            <a:prstGeom prst="flowChartMagneticDrum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6" name="Oval 28">
              <a:extLst>
                <a:ext uri="{FF2B5EF4-FFF2-40B4-BE49-F238E27FC236}">
                  <a16:creationId xmlns:a16="http://schemas.microsoft.com/office/drawing/2014/main" id="{739BB82C-B323-8049-4A15-856522FFD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800600"/>
              <a:ext cx="381000" cy="3810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7" name="Oval 29">
              <a:extLst>
                <a:ext uri="{FF2B5EF4-FFF2-40B4-BE49-F238E27FC236}">
                  <a16:creationId xmlns:a16="http://schemas.microsoft.com/office/drawing/2014/main" id="{977105C3-75D0-14FE-890D-608005A1E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2860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8" name="Oval 30">
              <a:extLst>
                <a:ext uri="{FF2B5EF4-FFF2-40B4-BE49-F238E27FC236}">
                  <a16:creationId xmlns:a16="http://schemas.microsoft.com/office/drawing/2014/main" id="{042B820C-1B9E-967B-DE25-2CE08B419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5908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9" name="Oval 31">
              <a:extLst>
                <a:ext uri="{FF2B5EF4-FFF2-40B4-BE49-F238E27FC236}">
                  <a16:creationId xmlns:a16="http://schemas.microsoft.com/office/drawing/2014/main" id="{992FCBCC-836D-A429-5ED0-A236FBD64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9718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0" name="Diamond 4">
              <a:extLst>
                <a:ext uri="{FF2B5EF4-FFF2-40B4-BE49-F238E27FC236}">
                  <a16:creationId xmlns:a16="http://schemas.microsoft.com/office/drawing/2014/main" id="{4AD4D2B4-08DB-A292-0E88-E1D42BF2D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14800"/>
              <a:ext cx="685800" cy="533400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1" name="AutoShape 11">
              <a:extLst>
                <a:ext uri="{FF2B5EF4-FFF2-40B4-BE49-F238E27FC236}">
                  <a16:creationId xmlns:a16="http://schemas.microsoft.com/office/drawing/2014/main" id="{4503D14A-4A92-7E67-261F-6AE240B74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429000"/>
              <a:ext cx="914400" cy="609600"/>
            </a:xfrm>
            <a:prstGeom prst="flowChartMagneticDrum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5392" name="Curved Connector 3">
              <a:extLst>
                <a:ext uri="{FF2B5EF4-FFF2-40B4-BE49-F238E27FC236}">
                  <a16:creationId xmlns:a16="http://schemas.microsoft.com/office/drawing/2014/main" id="{C6CB5B2F-C529-4F70-0954-10D2520DEA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53200" y="3733800"/>
              <a:ext cx="990600" cy="685800"/>
            </a:xfrm>
            <a:prstGeom prst="curvedConnector3">
              <a:avLst>
                <a:gd name="adj1" fmla="val -2307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207B-458B-8456-2C86-8CB1AC6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Inter-AV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A7F3-9F2A-12A4-919A-F4CBF053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Cars talking to </a:t>
            </a:r>
            <a:r>
              <a:rPr lang="en-US" dirty="0" err="1"/>
              <a:t>Motercycles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0EAC-8F31-3426-B57F-859B24C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9EC3-2CF3-B999-7255-B55380C4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51FC-75B4-5446-C4AF-000A783D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87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207B-458B-8456-2C86-8CB1AC6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Inter-AV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A7F3-9F2A-12A4-919A-F4CBF053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4934"/>
            <a:ext cx="7772400" cy="4114800"/>
          </a:xfrm>
        </p:spPr>
        <p:txBody>
          <a:bodyPr/>
          <a:lstStyle/>
          <a:p>
            <a:r>
              <a:rPr lang="en-US" dirty="0"/>
              <a:t>Cars talking to Motorcycles</a:t>
            </a:r>
          </a:p>
          <a:p>
            <a:r>
              <a:rPr lang="en-US" dirty="0"/>
              <a:t>Requirement #1: Class Hierarchy (is-a)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0EAC-8F31-3426-B57F-859B24C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9EC3-2CF3-B999-7255-B55380C4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51FC-75B4-5446-C4AF-000A783D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AF70383E-455F-541B-DEAA-1F0CDB61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05352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Auto V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189AC21E-5772-A669-D39C-4A379894F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005552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Car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3F3C7BB1-8BDE-AD36-7B20-F508FD43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0" y="5005552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Motorcycle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257CE7A-B15A-B3CD-7372-A9F3D6B2C2AD}"/>
              </a:ext>
            </a:extLst>
          </p:cNvPr>
          <p:cNvCxnSpPr>
            <a:cxnSpLocks noChangeShapeType="1"/>
            <a:stCxn id="9" idx="0"/>
            <a:endCxn id="8" idx="2"/>
          </p:cNvCxnSpPr>
          <p:nvPr/>
        </p:nvCxnSpPr>
        <p:spPr bwMode="auto">
          <a:xfrm rot="5400000" flipH="1" flipV="1">
            <a:off x="4114800" y="3557752"/>
            <a:ext cx="1066800" cy="18288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B5A7DD0-8B8D-793D-DEAF-256FAA75215E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 bwMode="auto">
          <a:xfrm rot="16200000" flipV="1">
            <a:off x="5673725" y="3827627"/>
            <a:ext cx="1066800" cy="128905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2970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207B-458B-8456-2C86-8CB1AC6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Inter-AV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A7F3-9F2A-12A4-919A-F4CBF053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4934"/>
            <a:ext cx="7772400" cy="4114800"/>
          </a:xfrm>
        </p:spPr>
        <p:txBody>
          <a:bodyPr/>
          <a:lstStyle/>
          <a:p>
            <a:r>
              <a:rPr lang="en-US" dirty="0"/>
              <a:t>Cars talking to Motorcycles</a:t>
            </a:r>
          </a:p>
          <a:p>
            <a:r>
              <a:rPr lang="en-US" dirty="0"/>
              <a:t>Requirement #2: Containment Hierarchy (has-a)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0EAC-8F31-3426-B57F-859B24C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9EC3-2CF3-B999-7255-B55380C4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51FC-75B4-5446-C4AF-000A783D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CB8DB4-C2A6-2AA4-B2CC-A1B5A1306D07}"/>
              </a:ext>
            </a:extLst>
          </p:cNvPr>
          <p:cNvSpPr txBox="1"/>
          <p:nvPr/>
        </p:nvSpPr>
        <p:spPr>
          <a:xfrm>
            <a:off x="3124200" y="3505200"/>
            <a:ext cx="44044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Motorcycle : public </a:t>
            </a:r>
            <a:r>
              <a:rPr lang="en-US" dirty="0" err="1"/>
              <a:t>Auto_V</a:t>
            </a:r>
            <a:endParaRPr lang="en-US" dirty="0"/>
          </a:p>
          <a:p>
            <a:r>
              <a:rPr lang="en-US" dirty="0"/>
              <a:t>	Object Person Rider;</a:t>
            </a:r>
          </a:p>
          <a:p>
            <a:r>
              <a:rPr lang="en-US" dirty="0"/>
              <a:t>	Object Person Passenger;</a:t>
            </a:r>
          </a:p>
          <a:p>
            <a:r>
              <a:rPr lang="en-US" dirty="0"/>
              <a:t>            Object Hybrid </a:t>
            </a:r>
            <a:r>
              <a:rPr lang="en-US" dirty="0" err="1"/>
              <a:t>RobotC</a:t>
            </a:r>
            <a:r>
              <a:rPr lang="en-US" dirty="0"/>
              <a:t>;</a:t>
            </a:r>
          </a:p>
          <a:p>
            <a:r>
              <a:rPr lang="en-US" dirty="0"/>
              <a:t>	…</a:t>
            </a:r>
          </a:p>
          <a:p>
            <a:endParaRPr lang="en-US" dirty="0"/>
          </a:p>
          <a:p>
            <a:r>
              <a:rPr lang="en-US" dirty="0"/>
              <a:t>	Methods</a:t>
            </a:r>
            <a:r>
              <a:rPr lang="en-US"/>
              <a:t>/Interfaces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8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207B-458B-8456-2C86-8CB1AC6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Inter-AV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A7F3-9F2A-12A4-919A-F4CBF053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4934"/>
            <a:ext cx="7772400" cy="4114800"/>
          </a:xfrm>
        </p:spPr>
        <p:txBody>
          <a:bodyPr/>
          <a:lstStyle/>
          <a:p>
            <a:r>
              <a:rPr lang="en-US" dirty="0"/>
              <a:t>Cars talking to Motorcycles</a:t>
            </a:r>
          </a:p>
          <a:p>
            <a:r>
              <a:rPr lang="en-US" dirty="0"/>
              <a:t>Requirement #3: Inter-Object Communications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0EAC-8F31-3426-B57F-859B24C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9EC3-2CF3-B999-7255-B55380C4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51FC-75B4-5446-C4AF-000A783D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13</a:t>
            </a:fld>
            <a:endParaRPr lang="en-US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F59992-2509-0955-97B4-1A7CBB421E0A}"/>
              </a:ext>
            </a:extLst>
          </p:cNvPr>
          <p:cNvCxnSpPr/>
          <p:nvPr/>
        </p:nvCxnSpPr>
        <p:spPr bwMode="auto">
          <a:xfrm>
            <a:off x="1371600" y="3429000"/>
            <a:ext cx="0" cy="2819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E8D4E-78FF-9429-7601-06FCE83FC8C0}"/>
              </a:ext>
            </a:extLst>
          </p:cNvPr>
          <p:cNvCxnSpPr/>
          <p:nvPr/>
        </p:nvCxnSpPr>
        <p:spPr bwMode="auto">
          <a:xfrm>
            <a:off x="4953000" y="3429000"/>
            <a:ext cx="0" cy="2819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19ECF9-D2AF-EA30-4EE5-A8DEB608C90A}"/>
              </a:ext>
            </a:extLst>
          </p:cNvPr>
          <p:cNvCxnSpPr/>
          <p:nvPr/>
        </p:nvCxnSpPr>
        <p:spPr bwMode="auto">
          <a:xfrm>
            <a:off x="8534400" y="3429000"/>
            <a:ext cx="0" cy="2819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3D66C3-ACC8-C609-2D12-40D166387AEC}"/>
              </a:ext>
            </a:extLst>
          </p:cNvPr>
          <p:cNvSpPr txBox="1"/>
          <p:nvPr/>
        </p:nvSpPr>
        <p:spPr>
          <a:xfrm>
            <a:off x="1442546" y="3436883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Motorcycle Left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EF043-AC0F-1BB7-DE25-9DA1AEF14BA9}"/>
              </a:ext>
            </a:extLst>
          </p:cNvPr>
          <p:cNvSpPr txBox="1"/>
          <p:nvPr/>
        </p:nvSpPr>
        <p:spPr>
          <a:xfrm>
            <a:off x="6591628" y="296733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Motorcycle Right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9D926A-B2BB-6715-D81E-BB2760B3C759}"/>
              </a:ext>
            </a:extLst>
          </p:cNvPr>
          <p:cNvSpPr txBox="1"/>
          <p:nvPr/>
        </p:nvSpPr>
        <p:spPr>
          <a:xfrm>
            <a:off x="4957903" y="3446998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6ACF11FD-416C-1B6A-405B-876784061782}"/>
              </a:ext>
            </a:extLst>
          </p:cNvPr>
          <p:cNvSpPr/>
          <p:nvPr/>
        </p:nvSpPr>
        <p:spPr bwMode="auto">
          <a:xfrm>
            <a:off x="1442546" y="3898548"/>
            <a:ext cx="3405492" cy="140052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DC268-6BF8-1E8A-97F6-91C0472286C4}"/>
              </a:ext>
            </a:extLst>
          </p:cNvPr>
          <p:cNvSpPr txBox="1"/>
          <p:nvPr/>
        </p:nvSpPr>
        <p:spPr>
          <a:xfrm>
            <a:off x="2065086" y="3907874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Alert (…)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5AD54700-6FDC-9D95-7CFD-5BA4A254EF92}"/>
              </a:ext>
            </a:extLst>
          </p:cNvPr>
          <p:cNvSpPr/>
          <p:nvPr/>
        </p:nvSpPr>
        <p:spPr bwMode="auto">
          <a:xfrm rot="10800000">
            <a:off x="1437644" y="4509591"/>
            <a:ext cx="3405492" cy="140052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BB7D4-FE7D-0A18-170A-8ABAE257CD1C}"/>
              </a:ext>
            </a:extLst>
          </p:cNvPr>
          <p:cNvSpPr txBox="1"/>
          <p:nvPr/>
        </p:nvSpPr>
        <p:spPr>
          <a:xfrm>
            <a:off x="2438171" y="4527918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Situation (…)</a:t>
            </a:r>
          </a:p>
        </p:txBody>
      </p:sp>
    </p:spTree>
    <p:extLst>
      <p:ext uri="{BB962C8B-B14F-4D97-AF65-F5344CB8AC3E}">
        <p14:creationId xmlns:p14="http://schemas.microsoft.com/office/powerpoint/2010/main" val="2655487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7B25-6062-954B-C829-33CFC0F1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3620-9955-6119-EBA6-973D78DBA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communicate among the objects proactively to avoid the possible collisions in advance?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8268-ACEB-D72B-EADD-2BEB62AB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EE78-887F-747B-3861-3CD259D3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E347-74C7-C2CD-FC19-A264921B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32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B216-CA26-BFD7-540A-4480C2B4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B1F4D-1C39-F352-79E9-2C25EB6A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82F2C-974C-33FC-2F94-E6E66285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9E0D-0834-B85B-8E69-391440F1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78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2FFBD7-282A-AB48-B285-806049C1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9" y="1042493"/>
            <a:ext cx="4021898" cy="2255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88DDF-23DB-9A4C-80EF-F9AD884EE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502" y="1042493"/>
            <a:ext cx="4021898" cy="2255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7F5FA-4AAA-A346-B211-4D7679837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557" y="3395601"/>
            <a:ext cx="4483430" cy="251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3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2FFBD7-282A-AB48-B285-806049C1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9" y="1042493"/>
            <a:ext cx="4021898" cy="2255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88DDF-23DB-9A4C-80EF-F9AD884EE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502" y="1042493"/>
            <a:ext cx="4021898" cy="2255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7F5FA-4AAA-A346-B211-4D7679837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557" y="3395601"/>
            <a:ext cx="4483430" cy="25139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9F9E46-35CB-5E56-6F73-1E3E340B86A5}"/>
              </a:ext>
            </a:extLst>
          </p:cNvPr>
          <p:cNvSpPr txBox="1"/>
          <p:nvPr/>
        </p:nvSpPr>
        <p:spPr>
          <a:xfrm>
            <a:off x="2982338" y="6007496"/>
            <a:ext cx="347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one should “it” hit?</a:t>
            </a:r>
          </a:p>
        </p:txBody>
      </p:sp>
    </p:spTree>
    <p:extLst>
      <p:ext uri="{BB962C8B-B14F-4D97-AF65-F5344CB8AC3E}">
        <p14:creationId xmlns:p14="http://schemas.microsoft.com/office/powerpoint/2010/main" val="175976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3AEF63-1AAD-7D4A-909E-AF0BEB207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270" y="1728508"/>
            <a:ext cx="3073730" cy="3409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F1BCE6-2F02-C04F-95BB-5B97D0AD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4336" y="1728509"/>
            <a:ext cx="5959083" cy="34099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4C195C-7D9A-5538-4E79-37F3DFACBA28}"/>
              </a:ext>
            </a:extLst>
          </p:cNvPr>
          <p:cNvSpPr/>
          <p:nvPr/>
        </p:nvSpPr>
        <p:spPr bwMode="auto">
          <a:xfrm>
            <a:off x="76200" y="5138428"/>
            <a:ext cx="9067800" cy="50037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7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F1BCE6-2F02-C04F-95BB-5B97D0AD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4336" y="1728509"/>
            <a:ext cx="5959083" cy="34099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986D22-71BB-4641-AD24-71A5D35B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370" y="1728509"/>
            <a:ext cx="2504630" cy="37598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A23A81-F4AD-78DF-4B8C-2B7B80A7430C}"/>
              </a:ext>
            </a:extLst>
          </p:cNvPr>
          <p:cNvSpPr/>
          <p:nvPr/>
        </p:nvSpPr>
        <p:spPr bwMode="auto">
          <a:xfrm>
            <a:off x="76200" y="5138428"/>
            <a:ext cx="9067800" cy="50037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7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F1BCE6-2F02-C04F-95BB-5B97D0AD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4336" y="1728509"/>
            <a:ext cx="5959083" cy="34099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986D22-71BB-4641-AD24-71A5D35B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370" y="1728509"/>
            <a:ext cx="2504630" cy="3759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5E28F1-5F31-1242-8CD7-02511CE4C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111" y="1728509"/>
            <a:ext cx="2299260" cy="34099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DE89CA-0C6A-1ABC-2440-4EE88A595428}"/>
              </a:ext>
            </a:extLst>
          </p:cNvPr>
          <p:cNvSpPr/>
          <p:nvPr/>
        </p:nvSpPr>
        <p:spPr bwMode="auto">
          <a:xfrm>
            <a:off x="76200" y="5138428"/>
            <a:ext cx="9067800" cy="50037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8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E63C79-F34B-2B58-8794-B2D9A498C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49" y="1728509"/>
            <a:ext cx="5124450" cy="341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F1BCE6-2F02-C04F-95BB-5B97D0AD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4336" y="1728509"/>
            <a:ext cx="5959083" cy="34099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DE89CA-0C6A-1ABC-2440-4EE88A595428}"/>
              </a:ext>
            </a:extLst>
          </p:cNvPr>
          <p:cNvSpPr/>
          <p:nvPr/>
        </p:nvSpPr>
        <p:spPr bwMode="auto">
          <a:xfrm>
            <a:off x="76200" y="5138428"/>
            <a:ext cx="9067800" cy="50037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33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83D4-C1C7-6351-A064-5C9C2DC2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Driving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13EE-1712-B38A-8FB8-071B4AB48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define classes and objects?</a:t>
            </a:r>
          </a:p>
          <a:p>
            <a:r>
              <a:rPr lang="en-US" dirty="0"/>
              <a:t>And, how will objects interact with each other?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E51B-D041-1F65-DEF4-8EE461CB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502E3-4BDD-8E41-11FF-294E819D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AC2F-528A-850C-0230-9EA2BBA6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396743"/>
      </p:ext>
    </p:extLst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5F5F5F"/>
      </a:hlink>
      <a:folHlink>
        <a:srgbClr val="EAEAEA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Designs\Soaring.pot</Template>
  <TotalTime>4335</TotalTime>
  <Words>213</Words>
  <Application>Microsoft Macintosh PowerPoint</Application>
  <PresentationFormat>On-screen Show (4:3)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Abadi MT Condensed Extra Bold</vt:lpstr>
      <vt:lpstr>Arial</vt:lpstr>
      <vt:lpstr>Comic Sans MS</vt:lpstr>
      <vt:lpstr>Monotype Sorts</vt:lpstr>
      <vt:lpstr>Times New Roman</vt:lpstr>
      <vt:lpstr>Soaring</vt:lpstr>
      <vt:lpstr>ecs36b Spring 2020: Software Development &amp; Object-Oriented Programming midterm</vt:lpstr>
      <vt:lpstr>Midterm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Autonomous Driving</vt:lpstr>
      <vt:lpstr>Inter-AV Communication</vt:lpstr>
      <vt:lpstr>Inter-AV Communication</vt:lpstr>
      <vt:lpstr>Inter-AV Communication</vt:lpstr>
      <vt:lpstr>Inter-AV Communication</vt:lpstr>
      <vt:lpstr>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ecs36a Spring 2020: Software Development &amp; Object-Oriented Programming #00: a welcome message</dc:title>
  <dc:creator>Felix Wu</dc:creator>
  <cp:lastModifiedBy>Felix Wu</cp:lastModifiedBy>
  <cp:revision>120</cp:revision>
  <cp:lastPrinted>2020-04-06T03:47:10Z</cp:lastPrinted>
  <dcterms:created xsi:type="dcterms:W3CDTF">2020-03-30T05:59:12Z</dcterms:created>
  <dcterms:modified xsi:type="dcterms:W3CDTF">2022-10-20T05:22:36Z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70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wu@csc.ncsu.edu</vt:lpwstr>
  </property>
  <property fmtid="{D5CDD505-2E9C-101B-9397-08002B2CF9AE}" pid="8" name="HomePage">
    <vt:lpwstr>http://shang.csc.ncsu.edu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C:\FelixWu</vt:lpwstr>
  </property>
</Properties>
</file>