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859" r:id="rId3"/>
    <p:sldId id="1304" r:id="rId4"/>
    <p:sldId id="1212" r:id="rId5"/>
    <p:sldId id="1305" r:id="rId6"/>
    <p:sldId id="1214" r:id="rId7"/>
    <p:sldId id="1216" r:id="rId8"/>
    <p:sldId id="1218" r:id="rId9"/>
    <p:sldId id="1217" r:id="rId10"/>
    <p:sldId id="1215" r:id="rId11"/>
    <p:sldId id="1219" r:id="rId12"/>
    <p:sldId id="1220" r:id="rId13"/>
    <p:sldId id="1036" r:id="rId14"/>
    <p:sldId id="1306" r:id="rId15"/>
    <p:sldId id="1307" r:id="rId16"/>
    <p:sldId id="1308" r:id="rId17"/>
    <p:sldId id="1309" r:id="rId18"/>
    <p:sldId id="1310" r:id="rId19"/>
    <p:sldId id="1312" r:id="rId20"/>
    <p:sldId id="1313" r:id="rId21"/>
    <p:sldId id="1221" r:id="rId22"/>
    <p:sldId id="1311" r:id="rId23"/>
    <p:sldId id="1233" r:id="rId24"/>
    <p:sldId id="1229" r:id="rId25"/>
    <p:sldId id="1227" r:id="rId26"/>
    <p:sldId id="1228" r:id="rId27"/>
    <p:sldId id="1226" r:id="rId28"/>
    <p:sldId id="1231" r:id="rId29"/>
    <p:sldId id="1234" r:id="rId30"/>
    <p:sldId id="265" r:id="rId31"/>
    <p:sldId id="280" r:id="rId32"/>
    <p:sldId id="281" r:id="rId33"/>
    <p:sldId id="283" r:id="rId34"/>
    <p:sldId id="284" r:id="rId35"/>
    <p:sldId id="1236" r:id="rId36"/>
    <p:sldId id="1235" r:id="rId37"/>
    <p:sldId id="1237" r:id="rId38"/>
    <p:sldId id="1238" r:id="rId39"/>
    <p:sldId id="1240" r:id="rId40"/>
    <p:sldId id="1241" r:id="rId41"/>
    <p:sldId id="1239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94"/>
  </p:normalViewPr>
  <p:slideViewPr>
    <p:cSldViewPr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6B3412-B94E-6437-E7B8-D37B597EF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4D6D72D7-6075-B946-8A8D-0DDE919EB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098A8EB-68EE-BB00-2167-2B16EF6E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DD64B5-8D62-4740-9162-9673E53CBF5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C50D8-B157-CD5A-F6FB-D0D68F051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D1957-269D-5FC5-891B-6E130111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7D4A152-7CD8-64FA-63A3-0302982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41CE-AD52-9B46-81B1-7D19D1554179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35927-D2CE-A8E4-5F41-59F4FC73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D51725-9243-1CDA-909B-3D8706AD5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4D05-3A48-894B-9DD5-84C8FC5C9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9D999C-A88B-493F-453B-7A5222943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C5D3-1662-C442-88DA-5C466CFAEEBD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90C5BA-1142-2BDE-4C64-09E2F4AA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E8669-C4CF-D49E-0EB0-C8DEB7960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9846-C6F2-DC45-9985-0DA5115A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F3AE7A-C9C1-F99E-5813-B8A4BEA2B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A86-E6B8-B34C-B5FC-61E63ABA84E6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3359078-F66A-23AA-7597-E8D87F570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FF3BD8-4478-D4D2-0DA9-3BF52651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7609-E031-004A-847A-5483E1C79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0D1919-57D4-1905-1412-5A263F713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0949-53A8-6048-9F3C-517B643AD7DB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35A098-5FB0-B0F1-F1B1-3B9EF27D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A63098-F8D3-0D83-901A-AD9204E9C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96416-A864-3447-8E4D-33BA1DE16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E9D280-84BE-ADD6-D6C8-5419852B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0BDD8-775D-0449-88FE-44192770707A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B7AA8D-CF14-C220-B9C7-A98355B88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45C8D-DCAE-7EA2-264C-FAEF056D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D7B6-264A-2549-B64C-C1547FC8B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E692E-6B9F-FC0F-AB2B-F2DEAE685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7B87-1F40-4342-91BF-80C01287E2E5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FDB5498-DCBF-4ED2-4A45-8556E9EDD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79B24C-0393-0D32-4DEF-9EEC580E4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569D-2C24-C341-A1F1-1B9B9B7CC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97A6F5-6CF5-754B-2052-F99B8D047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4225-A93C-AB4F-B3BB-5B1396EBC222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16CFB9-1CF1-A5F8-24F2-D57943E7A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D21BA3-E6DA-28B7-487F-2E4C05A36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54FBC-65B3-C544-862C-F8D12B7B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B7DE50-16C5-776A-E69B-2FB98559E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5781-ACCB-6C4C-A51E-2F1D5299F0C2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C012A1-681B-8248-6FC9-95D25C573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73EFB4-CE5A-E469-4135-D2091CFB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FC6C-8DD4-B148-A5D1-6C45F89EF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5002B88-B7C8-905E-F93C-D492246A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B1E5-47DE-D040-B687-D060CE146AD4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285B91-74CA-87A0-402A-92D283514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F5C866-3F06-7255-1B36-6B2F312A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163C2-83D5-C74F-817E-7EC7C36E7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B5F641-373C-D217-F102-6AA15CF22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3894-C229-2F41-BA97-A5F119C21BD7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3F38F4-7C1B-63FB-4053-C930A0E2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152029-1507-19DF-4CC3-1276C7F6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7533F-B347-1644-B242-ECA1CCD57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29D32-248A-6A5E-8F23-03050869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8371-4C67-324F-BCDA-53B689AAA6C8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1D229A-69CA-E376-0C27-0EFDD92D1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9FBF3B-4D62-7FAE-9A7C-733B48604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803A-3D50-4E41-AF20-A2D537DCF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73DB799-F967-3615-A037-149C64C4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8BF5B-F20C-B048-98DF-05C573167532}" type="datetime1">
              <a:rPr lang="en-US"/>
              <a:pPr>
                <a:defRPr/>
              </a:pPr>
              <a:t>5/10/23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3F309-6397-6541-BEF0-BD8CAC5C9A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halchovatiya.com/memory-layout-of-cpp-objec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rJoGp3kbn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057A62-1ACF-CB30-53C9-699793E927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60480-2861-084D-A37F-CE34B1524FC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B1C691CD-4029-9E45-58B4-2031356D6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A4E04FAD-2F49-CF19-294B-9EFDBF7E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2023: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#05: Inheritance and Polymorphism (5/5)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B38B5C6-DC2C-8CE1-EFE2-45F67FDF55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D5F4699-11F1-2DFF-25E7-85B9DDFC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BF9F8C3A-5269-5E01-9117-80D5FFC5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B4F19788-C61F-600B-1B96-C323F391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0A862946-D736-BAD6-7955-42211D7D52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4D87C7E2-1EC5-A918-3461-C613EA44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ECF0FE0-71F7-B830-224D-3C55CF21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A7EE2F95-2E11-1DC0-ECD4-94096B93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BD484CF6-9BDB-27FA-ABAC-DF6F95BBA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EC65E36A-7CB4-192F-6517-163F1454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CEB36139-DC55-B5D1-4B17-CED23420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2C3FDA94-85A6-926D-C8F0-1FEC59BE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F626A153-9097-C6CB-423A-6B57D171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EDC2AF24-B02C-2233-88CC-26115F48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1E866954-19DB-6759-A0E6-88FA3DDB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43733D5B-7109-BAD7-77EA-4DCE488D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278321-4212-DFD3-9FAE-5D296AB4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5015D068-CCBA-2A90-C056-D8D9D6E1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9B1BB2D4-F1F9-F510-DD05-CD474DB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D27E2714-8A18-397B-A76B-C090F7DE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1F3911E1-421A-DC87-BE44-1A694FBF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739BB82C-B323-8049-4A15-856522FF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7105C3-75D0-14FE-890D-608005A1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042B820C-1B9E-967B-DE25-2CE08B41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992FCBCC-836D-A429-5ED0-A236FBD6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4AD4D2B4-08DB-A292-0E88-E1D42BF2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4503D14A-4A92-7E67-261F-6AE240B7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6CB5B2F-C529-4F70-0954-10D2520DE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5">
            <a:extLst>
              <a:ext uri="{FF2B5EF4-FFF2-40B4-BE49-F238E27FC236}">
                <a16:creationId xmlns:a16="http://schemas.microsoft.com/office/drawing/2014/main" id="{B3287C5B-FA06-060E-EF28-5E4B5CCC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3101975"/>
            <a:ext cx="3648075" cy="2947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030C1F7F-9F23-9BDA-2401-CE0EAC3115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F5CB0-5BC7-CA4C-836C-C5F8590CAC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EFC62621-1C25-D86A-0088-3BEF0D413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010DC643-4168-3DA0-8B19-9E6ECA380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5909C-41D5-5949-90C2-8810F6F06A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634F737D-6B15-4F0B-512D-E5CD721F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1446" name="Rounded Rectangle 7">
            <a:extLst>
              <a:ext uri="{FF2B5EF4-FFF2-40B4-BE49-F238E27FC236}">
                <a16:creationId xmlns:a16="http://schemas.microsoft.com/office/drawing/2014/main" id="{ADEB3F7D-8C86-1F43-F81B-BF09F13C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1447" name="Rounded Rectangle 6">
            <a:extLst>
              <a:ext uri="{FF2B5EF4-FFF2-40B4-BE49-F238E27FC236}">
                <a16:creationId xmlns:a16="http://schemas.microsoft.com/office/drawing/2014/main" id="{10555921-9A14-F123-1D8E-5C42D5E5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1448" name="Rounded Rectangle 10">
            <a:extLst>
              <a:ext uri="{FF2B5EF4-FFF2-40B4-BE49-F238E27FC236}">
                <a16:creationId xmlns:a16="http://schemas.microsoft.com/office/drawing/2014/main" id="{9B1E58D0-A691-715F-D068-51F9CD48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1449" name="Rounded Rectangle 10">
            <a:extLst>
              <a:ext uri="{FF2B5EF4-FFF2-40B4-BE49-F238E27FC236}">
                <a16:creationId xmlns:a16="http://schemas.microsoft.com/office/drawing/2014/main" id="{AF0203F3-B8E0-9CFC-A8A1-BBE1BE58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1450" name="Straight Arrow Connector 12">
            <a:extLst>
              <a:ext uri="{FF2B5EF4-FFF2-40B4-BE49-F238E27FC236}">
                <a16:creationId xmlns:a16="http://schemas.microsoft.com/office/drawing/2014/main" id="{DB39FDA7-C436-0354-8508-931677643684}"/>
              </a:ext>
            </a:extLst>
          </p:cNvPr>
          <p:cNvCxnSpPr>
            <a:cxnSpLocks/>
            <a:stCxn id="61446" idx="0"/>
            <a:endCxn id="61447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Arrow Connector 13">
            <a:extLst>
              <a:ext uri="{FF2B5EF4-FFF2-40B4-BE49-F238E27FC236}">
                <a16:creationId xmlns:a16="http://schemas.microsoft.com/office/drawing/2014/main" id="{8201EFED-2C0B-471C-2B1A-2737557ECEBC}"/>
              </a:ext>
            </a:extLst>
          </p:cNvPr>
          <p:cNvCxnSpPr>
            <a:cxnSpLocks/>
            <a:stCxn id="61448" idx="0"/>
            <a:endCxn id="61447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Arrow Connector 16">
            <a:extLst>
              <a:ext uri="{FF2B5EF4-FFF2-40B4-BE49-F238E27FC236}">
                <a16:creationId xmlns:a16="http://schemas.microsoft.com/office/drawing/2014/main" id="{BEB44851-6635-3FA3-E44A-316D94283C79}"/>
              </a:ext>
            </a:extLst>
          </p:cNvPr>
          <p:cNvCxnSpPr>
            <a:cxnSpLocks/>
            <a:stCxn id="61449" idx="0"/>
            <a:endCxn id="61446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Arrow Connector 19">
            <a:extLst>
              <a:ext uri="{FF2B5EF4-FFF2-40B4-BE49-F238E27FC236}">
                <a16:creationId xmlns:a16="http://schemas.microsoft.com/office/drawing/2014/main" id="{BD83C140-077C-A899-CCFE-A39CC0C39732}"/>
              </a:ext>
            </a:extLst>
          </p:cNvPr>
          <p:cNvCxnSpPr>
            <a:cxnSpLocks/>
            <a:stCxn id="61449" idx="0"/>
            <a:endCxn id="61448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4" name="TextBox 23">
            <a:extLst>
              <a:ext uri="{FF2B5EF4-FFF2-40B4-BE49-F238E27FC236}">
                <a16:creationId xmlns:a16="http://schemas.microsoft.com/office/drawing/2014/main" id="{7A5DBC83-0DF4-4145-6917-C31B06590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2606675"/>
            <a:ext cx="249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5">
            <a:extLst>
              <a:ext uri="{FF2B5EF4-FFF2-40B4-BE49-F238E27FC236}">
                <a16:creationId xmlns:a16="http://schemas.microsoft.com/office/drawing/2014/main" id="{65AC8A6A-7260-466A-0421-E961B229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3101975"/>
            <a:ext cx="3648075" cy="2947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B5A79F55-DC8A-438C-AC32-B9E16AC8EF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979A2-1410-1D4B-B633-D3DC3CF33E4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36E77E02-104D-AAC3-4B7F-D1D1BF286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09C74F3D-FF85-48DA-44C6-1D0CFEF90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D642E1-1072-D440-90EB-CC256FAC8B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4AC824D7-8E21-03E4-0388-9C156BC4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2470" name="Rounded Rectangle 7">
            <a:extLst>
              <a:ext uri="{FF2B5EF4-FFF2-40B4-BE49-F238E27FC236}">
                <a16:creationId xmlns:a16="http://schemas.microsoft.com/office/drawing/2014/main" id="{C99E43A6-E321-D5FD-67BA-8159A1FA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2471" name="Rounded Rectangle 6">
            <a:extLst>
              <a:ext uri="{FF2B5EF4-FFF2-40B4-BE49-F238E27FC236}">
                <a16:creationId xmlns:a16="http://schemas.microsoft.com/office/drawing/2014/main" id="{5387BFE6-B5E6-B863-F5CD-D5308BE9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2472" name="Rounded Rectangle 10">
            <a:extLst>
              <a:ext uri="{FF2B5EF4-FFF2-40B4-BE49-F238E27FC236}">
                <a16:creationId xmlns:a16="http://schemas.microsoft.com/office/drawing/2014/main" id="{5ED4E56E-64A5-1DCA-3665-C9DD9331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2473" name="Rounded Rectangle 10">
            <a:extLst>
              <a:ext uri="{FF2B5EF4-FFF2-40B4-BE49-F238E27FC236}">
                <a16:creationId xmlns:a16="http://schemas.microsoft.com/office/drawing/2014/main" id="{003E5FB1-6F32-A328-FF49-457AF69A8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2474" name="Straight Arrow Connector 12">
            <a:extLst>
              <a:ext uri="{FF2B5EF4-FFF2-40B4-BE49-F238E27FC236}">
                <a16:creationId xmlns:a16="http://schemas.microsoft.com/office/drawing/2014/main" id="{09CC0901-0971-E436-B14F-91076456C954}"/>
              </a:ext>
            </a:extLst>
          </p:cNvPr>
          <p:cNvCxnSpPr>
            <a:cxnSpLocks/>
            <a:stCxn id="62470" idx="0"/>
            <a:endCxn id="62471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Straight Arrow Connector 13">
            <a:extLst>
              <a:ext uri="{FF2B5EF4-FFF2-40B4-BE49-F238E27FC236}">
                <a16:creationId xmlns:a16="http://schemas.microsoft.com/office/drawing/2014/main" id="{0B191B89-7AAD-E521-2BCC-D945695FDCF6}"/>
              </a:ext>
            </a:extLst>
          </p:cNvPr>
          <p:cNvCxnSpPr>
            <a:cxnSpLocks/>
            <a:stCxn id="62472" idx="0"/>
            <a:endCxn id="62471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6" name="Straight Arrow Connector 16">
            <a:extLst>
              <a:ext uri="{FF2B5EF4-FFF2-40B4-BE49-F238E27FC236}">
                <a16:creationId xmlns:a16="http://schemas.microsoft.com/office/drawing/2014/main" id="{284365C3-70C2-F130-4A6B-E14BBD86B5EF}"/>
              </a:ext>
            </a:extLst>
          </p:cNvPr>
          <p:cNvCxnSpPr>
            <a:cxnSpLocks/>
            <a:stCxn id="62473" idx="0"/>
            <a:endCxn id="62470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Straight Arrow Connector 19">
            <a:extLst>
              <a:ext uri="{FF2B5EF4-FFF2-40B4-BE49-F238E27FC236}">
                <a16:creationId xmlns:a16="http://schemas.microsoft.com/office/drawing/2014/main" id="{949B0A37-8990-83EE-3415-F13F092AA257}"/>
              </a:ext>
            </a:extLst>
          </p:cNvPr>
          <p:cNvCxnSpPr>
            <a:cxnSpLocks/>
            <a:stCxn id="62473" idx="0"/>
            <a:endCxn id="62472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8" name="TextBox 15">
            <a:extLst>
              <a:ext uri="{FF2B5EF4-FFF2-40B4-BE49-F238E27FC236}">
                <a16:creationId xmlns:a16="http://schemas.microsoft.com/office/drawing/2014/main" id="{7DE0D41C-BFDE-6BC6-4D35-1F0C514E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28600"/>
            <a:ext cx="35623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 </a:t>
            </a:r>
            <a:r>
              <a:rPr lang="en-US" altLang="en-US" sz="2400">
                <a:solidFill>
                  <a:srgbClr val="00B0F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 </a:t>
            </a:r>
            <a:r>
              <a:rPr lang="en-US" altLang="en-US" sz="2400">
                <a:solidFill>
                  <a:srgbClr val="00B050"/>
                </a:solidFill>
                <a:sym typeface="Wingdings" pitchFamily="2" charset="2"/>
              </a:rPr>
              <a:t>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B05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C00000"/>
                </a:solidFill>
                <a:sym typeface="Wingdings" pitchFamily="2" charset="2"/>
              </a:rPr>
              <a:t>Different Memory Layouts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>
            <a:extLst>
              <a:ext uri="{FF2B5EF4-FFF2-40B4-BE49-F238E27FC236}">
                <a16:creationId xmlns:a16="http://schemas.microsoft.com/office/drawing/2014/main" id="{6851891C-69E0-3755-A086-7F4E721C3D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4E4D86-BEB7-2946-9067-3C4CD45FB96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3490" name="Footer Placeholder 4">
            <a:extLst>
              <a:ext uri="{FF2B5EF4-FFF2-40B4-BE49-F238E27FC236}">
                <a16:creationId xmlns:a16="http://schemas.microsoft.com/office/drawing/2014/main" id="{EF28F39F-127C-C307-8D10-DC67135F8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880F3611-A3CE-A79C-9006-6E5FF20D6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C6BA3-08F5-F949-8456-988E988FCE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63492" name="Rounded Rectangle 32">
            <a:extLst>
              <a:ext uri="{FF2B5EF4-FFF2-40B4-BE49-F238E27FC236}">
                <a16:creationId xmlns:a16="http://schemas.microsoft.com/office/drawing/2014/main" id="{6AA3C811-3775-AEBD-2E36-1B15D4F4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3493" name="Rounded Rectangle 6">
            <a:extLst>
              <a:ext uri="{FF2B5EF4-FFF2-40B4-BE49-F238E27FC236}">
                <a16:creationId xmlns:a16="http://schemas.microsoft.com/office/drawing/2014/main" id="{68CA03C1-BC24-6CA8-3123-FD76F95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3494" name="Rounded Rectangle 10">
            <a:extLst>
              <a:ext uri="{FF2B5EF4-FFF2-40B4-BE49-F238E27FC236}">
                <a16:creationId xmlns:a16="http://schemas.microsoft.com/office/drawing/2014/main" id="{9EA2A946-4BEB-157E-D822-48D9DF8A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3495" name="Rounded Rectangle 35">
            <a:extLst>
              <a:ext uri="{FF2B5EF4-FFF2-40B4-BE49-F238E27FC236}">
                <a16:creationId xmlns:a16="http://schemas.microsoft.com/office/drawing/2014/main" id="{A7A56B8B-50FE-71D1-EF45-81DFDDDB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3496" name="Straight Arrow Connector 36">
            <a:extLst>
              <a:ext uri="{FF2B5EF4-FFF2-40B4-BE49-F238E27FC236}">
                <a16:creationId xmlns:a16="http://schemas.microsoft.com/office/drawing/2014/main" id="{9116B72D-92F6-B0E8-F11B-518CDB1EDF81}"/>
              </a:ext>
            </a:extLst>
          </p:cNvPr>
          <p:cNvCxnSpPr>
            <a:cxnSpLocks/>
            <a:stCxn id="63492" idx="0"/>
            <a:endCxn id="63500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7" name="Straight Arrow Connector 37">
            <a:extLst>
              <a:ext uri="{FF2B5EF4-FFF2-40B4-BE49-F238E27FC236}">
                <a16:creationId xmlns:a16="http://schemas.microsoft.com/office/drawing/2014/main" id="{D9E95CD3-F622-BC9F-AFD8-5D106FCBA517}"/>
              </a:ext>
            </a:extLst>
          </p:cNvPr>
          <p:cNvCxnSpPr>
            <a:cxnSpLocks/>
            <a:stCxn id="63494" idx="0"/>
            <a:endCxn id="63493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8" name="Straight Arrow Connector 38">
            <a:extLst>
              <a:ext uri="{FF2B5EF4-FFF2-40B4-BE49-F238E27FC236}">
                <a16:creationId xmlns:a16="http://schemas.microsoft.com/office/drawing/2014/main" id="{B5A541D6-9FBB-88A8-8FFD-7F434AF3C22D}"/>
              </a:ext>
            </a:extLst>
          </p:cNvPr>
          <p:cNvCxnSpPr>
            <a:cxnSpLocks/>
            <a:stCxn id="63495" idx="0"/>
            <a:endCxn id="63492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Arrow Connector 39">
            <a:extLst>
              <a:ext uri="{FF2B5EF4-FFF2-40B4-BE49-F238E27FC236}">
                <a16:creationId xmlns:a16="http://schemas.microsoft.com/office/drawing/2014/main" id="{A4064F24-CC34-7E9A-E1C2-11B6ABEA4F4D}"/>
              </a:ext>
            </a:extLst>
          </p:cNvPr>
          <p:cNvCxnSpPr>
            <a:cxnSpLocks/>
            <a:stCxn id="63495" idx="0"/>
            <a:endCxn id="63494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0" name="Rounded Rectangle 6">
            <a:extLst>
              <a:ext uri="{FF2B5EF4-FFF2-40B4-BE49-F238E27FC236}">
                <a16:creationId xmlns:a16="http://schemas.microsoft.com/office/drawing/2014/main" id="{938018B2-A574-778C-CB86-D0E1F08E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3501" name="Rounded Rectangle 31">
            <a:extLst>
              <a:ext uri="{FF2B5EF4-FFF2-40B4-BE49-F238E27FC236}">
                <a16:creationId xmlns:a16="http://schemas.microsoft.com/office/drawing/2014/main" id="{4323D610-FDCC-B21A-BD0E-E4309215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3502" name="Rounded Rectangle 6">
            <a:extLst>
              <a:ext uri="{FF2B5EF4-FFF2-40B4-BE49-F238E27FC236}">
                <a16:creationId xmlns:a16="http://schemas.microsoft.com/office/drawing/2014/main" id="{0F376F1B-B68C-964D-4D01-8D25FD09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3503" name="Rounded Rectangle 43">
            <a:extLst>
              <a:ext uri="{FF2B5EF4-FFF2-40B4-BE49-F238E27FC236}">
                <a16:creationId xmlns:a16="http://schemas.microsoft.com/office/drawing/2014/main" id="{BD2ECE06-0453-2706-1AD3-1AFBF831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3504" name="Rounded Rectangle 6">
            <a:extLst>
              <a:ext uri="{FF2B5EF4-FFF2-40B4-BE49-F238E27FC236}">
                <a16:creationId xmlns:a16="http://schemas.microsoft.com/office/drawing/2014/main" id="{9BAB5484-D17B-311A-5DA6-E4C9A22B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3505" name="Rounded Rectangle 10">
            <a:extLst>
              <a:ext uri="{FF2B5EF4-FFF2-40B4-BE49-F238E27FC236}">
                <a16:creationId xmlns:a16="http://schemas.microsoft.com/office/drawing/2014/main" id="{C8FF4548-0E47-D6C6-BB8C-D5AF2C88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3506" name="TextBox 20">
            <a:extLst>
              <a:ext uri="{FF2B5EF4-FFF2-40B4-BE49-F238E27FC236}">
                <a16:creationId xmlns:a16="http://schemas.microsoft.com/office/drawing/2014/main" id="{ACF0DACA-4A77-C6B8-6512-3988C15A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3507" name="Notched Right Arrow 21">
            <a:extLst>
              <a:ext uri="{FF2B5EF4-FFF2-40B4-BE49-F238E27FC236}">
                <a16:creationId xmlns:a16="http://schemas.microsoft.com/office/drawing/2014/main" id="{292091C6-1A0D-3AA4-EDA3-4D96B710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8" name="Notched Right Arrow 48">
            <a:extLst>
              <a:ext uri="{FF2B5EF4-FFF2-40B4-BE49-F238E27FC236}">
                <a16:creationId xmlns:a16="http://schemas.microsoft.com/office/drawing/2014/main" id="{0BCD4DAA-A727-831F-FA2E-FB124F8A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9" name="TextBox 49">
            <a:extLst>
              <a:ext uri="{FF2B5EF4-FFF2-40B4-BE49-F238E27FC236}">
                <a16:creationId xmlns:a16="http://schemas.microsoft.com/office/drawing/2014/main" id="{CAE16FD3-3288-EBFA-537C-8544A2F2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3510" name="TextBox 1">
            <a:extLst>
              <a:ext uri="{FF2B5EF4-FFF2-40B4-BE49-F238E27FC236}">
                <a16:creationId xmlns:a16="http://schemas.microsoft.com/office/drawing/2014/main" id="{C9AF544D-93CA-3918-F17A-89C8B1696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628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A1</a:t>
            </a:r>
          </a:p>
          <a:p>
            <a:r>
              <a:rPr lang="en-US" altLang="en-US"/>
              <a:t>E1</a:t>
            </a:r>
          </a:p>
          <a:p>
            <a:r>
              <a:rPr lang="en-US" altLang="en-US"/>
              <a:t>A1</a:t>
            </a:r>
          </a:p>
          <a:p>
            <a:r>
              <a:rPr lang="en-US" altLang="en-US"/>
              <a:t>S1</a:t>
            </a:r>
          </a:p>
          <a:p>
            <a:r>
              <a:rPr lang="en-US" altLang="en-US"/>
              <a:t>W1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BFBDBF3-BFB2-330C-7112-FE52F5FED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F7C0A-96A0-2744-B961-B093DDAF94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397192D-9EDA-3B14-4502-D696AD58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DD05BDA5-BA90-E899-445E-F751D003A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617B-49A6-D644-9CED-39651B8800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5301" name="Rounded Rectangle 6">
            <a:extLst>
              <a:ext uri="{FF2B5EF4-FFF2-40B4-BE49-F238E27FC236}">
                <a16:creationId xmlns:a16="http://schemas.microsoft.com/office/drawing/2014/main" id="{8D1F5B65-7417-A13A-4C86-740FB77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5240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Core</a:t>
            </a:r>
          </a:p>
        </p:txBody>
      </p:sp>
      <p:sp>
        <p:nvSpPr>
          <p:cNvPr id="55302" name="Rounded Rectangle 7">
            <a:extLst>
              <a:ext uri="{FF2B5EF4-FFF2-40B4-BE49-F238E27FC236}">
                <a16:creationId xmlns:a16="http://schemas.microsoft.com/office/drawing/2014/main" id="{0F483727-2190-5E0A-6AE0-4EBDD3B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55303" name="Rounded Rectangle 8">
            <a:extLst>
              <a:ext uri="{FF2B5EF4-FFF2-40B4-BE49-F238E27FC236}">
                <a16:creationId xmlns:a16="http://schemas.microsoft.com/office/drawing/2014/main" id="{E985199B-D659-75DF-6A19-F3FF3863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124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55304" name="Rounded Rectangle 9">
            <a:extLst>
              <a:ext uri="{FF2B5EF4-FFF2-40B4-BE49-F238E27FC236}">
                <a16:creationId xmlns:a16="http://schemas.microsoft.com/office/drawing/2014/main" id="{24F33864-6A2A-031A-7AE5-D044196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544191"/>
            <a:ext cx="1701799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cxnSp>
        <p:nvCxnSpPr>
          <p:cNvPr id="55306" name="Elbow Connector 12">
            <a:extLst>
              <a:ext uri="{FF2B5EF4-FFF2-40B4-BE49-F238E27FC236}">
                <a16:creationId xmlns:a16="http://schemas.microsoft.com/office/drawing/2014/main" id="{ECD91DD8-2638-8EBA-29CA-EE721841BE62}"/>
              </a:ext>
            </a:extLst>
          </p:cNvPr>
          <p:cNvCxnSpPr>
            <a:cxnSpLocks noChangeShapeType="1"/>
            <a:stCxn id="55302" idx="0"/>
            <a:endCxn id="55301" idx="2"/>
          </p:cNvCxnSpPr>
          <p:nvPr/>
        </p:nvCxnSpPr>
        <p:spPr bwMode="auto">
          <a:xfrm rot="5400000" flipH="1" flipV="1">
            <a:off x="4572000" y="1676400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Elbow Connector 13">
            <a:extLst>
              <a:ext uri="{FF2B5EF4-FFF2-40B4-BE49-F238E27FC236}">
                <a16:creationId xmlns:a16="http://schemas.microsoft.com/office/drawing/2014/main" id="{3926E14C-A2A2-D02F-30C1-9AF893C87C88}"/>
              </a:ext>
            </a:extLst>
          </p:cNvPr>
          <p:cNvCxnSpPr>
            <a:cxnSpLocks/>
            <a:stCxn id="55303" idx="0"/>
            <a:endCxn id="55301" idx="2"/>
          </p:cNvCxnSpPr>
          <p:nvPr/>
        </p:nvCxnSpPr>
        <p:spPr bwMode="auto">
          <a:xfrm rot="16200000" flipV="1">
            <a:off x="6130925" y="1946275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Straight Arrow Connector 17">
            <a:extLst>
              <a:ext uri="{FF2B5EF4-FFF2-40B4-BE49-F238E27FC236}">
                <a16:creationId xmlns:a16="http://schemas.microsoft.com/office/drawing/2014/main" id="{CB123876-AF94-D73A-15D5-2E86D5C59E2A}"/>
              </a:ext>
            </a:extLst>
          </p:cNvPr>
          <p:cNvCxnSpPr>
            <a:cxnSpLocks noChangeShapeType="1"/>
            <a:stCxn id="55304" idx="0"/>
            <a:endCxn id="55303" idx="2"/>
          </p:cNvCxnSpPr>
          <p:nvPr/>
        </p:nvCxnSpPr>
        <p:spPr bwMode="auto">
          <a:xfrm flipV="1">
            <a:off x="7308850" y="3657600"/>
            <a:ext cx="0" cy="8865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67ED6E-CB39-7ACE-F5C7-5679BB3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5" y="1147708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4117F5F-E7DE-2781-35A3-1004F5C3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5" y="614308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AE74CAB-8161-8B5A-8708-47DBEBC2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5" y="1690633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DF8-9C2A-D1DF-DDA3-CC3993C2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81DB-3225-2491-872E-DA5BA5ED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an object (of a particular class), including its parents, reside in the memory when we create this object at run-time?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6DC-9A39-1B97-6DBE-772039A9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A440-1EDC-C763-5FA5-5374CFE3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D9AB-F19E-D5CC-EA4F-53193D44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AE9EA7D5-A9AF-6161-72D5-4B43302A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0062F5A4-1E44-93F4-86AA-DEDE2B9C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DE9473CC-B1EA-DA0C-53E5-47F762BF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863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930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61A0-48DA-2773-0673-1BF6171A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CDDD-0DFB-DA9C-B64A-443D748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7CF9-5206-0AA0-9CDE-01F850C5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FBB23-28B8-A8CF-3E6F-07B5270964CF}"/>
              </a:ext>
            </a:extLst>
          </p:cNvPr>
          <p:cNvSpPr txBox="1"/>
          <p:nvPr/>
        </p:nvSpPr>
        <p:spPr>
          <a:xfrm>
            <a:off x="228600" y="838200"/>
            <a:ext cx="8686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Dumping AST Record Layout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IOT_Thing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class Thing (base)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  class Core (base)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    unsigned int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class_id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4 |     unsigned int model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8 |     unsigned int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sequence_num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16 |     class GPS_DD location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16 |       double latitude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24 |       double longitude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IP_Address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connected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  unsigned int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 [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=40,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=36, align=8,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=36,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nvalign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=8]</a:t>
            </a:r>
          </a:p>
        </p:txBody>
      </p:sp>
    </p:spTree>
    <p:extLst>
      <p:ext uri="{BB962C8B-B14F-4D97-AF65-F5344CB8AC3E}">
        <p14:creationId xmlns:p14="http://schemas.microsoft.com/office/powerpoint/2010/main" val="113950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61A0-48DA-2773-0673-1BF6171A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CDDD-0DFB-DA9C-B64A-443D748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7CF9-5206-0AA0-9CDE-01F850C5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FBB23-28B8-A8CF-3E6F-07B5270964CF}"/>
              </a:ext>
            </a:extLst>
          </p:cNvPr>
          <p:cNvSpPr txBox="1"/>
          <p:nvPr/>
        </p:nvSpPr>
        <p:spPr>
          <a:xfrm>
            <a:off x="228600" y="457200"/>
            <a:ext cx="8686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Dumping AST Record Layout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IOT_Thing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class Thing (base)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  class Core (base)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    </a:t>
            </a:r>
            <a:r>
              <a:rPr lang="en-US" sz="20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sz="2000" dirty="0" err="1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class_id</a:t>
            </a:r>
            <a:endParaRPr lang="en-US" sz="2000" dirty="0">
              <a:solidFill>
                <a:srgbClr val="FFC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4 |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unsigned int model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        </a:t>
            </a:r>
            <a:r>
              <a:rPr lang="en-US" sz="2000" dirty="0">
                <a:effectLst/>
                <a:latin typeface="Menlo" panose="020B0609030804020204" pitchFamily="49" charset="0"/>
              </a:rPr>
              <a:t>8 |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    unsigned int </a:t>
            </a:r>
            <a:r>
              <a:rPr lang="en-US" sz="200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sequence_num</a:t>
            </a:r>
            <a:endParaRPr lang="en-US" sz="200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2000" dirty="0">
                <a:effectLst/>
                <a:latin typeface="Menlo" panose="020B0609030804020204" pitchFamily="49" charset="0"/>
              </a:rPr>
              <a:t>16 |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    class GPS_DD location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2000" dirty="0">
                <a:effectLst/>
                <a:latin typeface="Menlo" panose="020B0609030804020204" pitchFamily="49" charset="0"/>
              </a:rPr>
              <a:t>16 |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      double latitude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2000" dirty="0">
                <a:effectLst/>
                <a:latin typeface="Menlo" panose="020B0609030804020204" pitchFamily="49" charset="0"/>
              </a:rPr>
              <a:t>24 |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      double longitude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US" sz="2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IP_Address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connected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  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sz="2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addr</a:t>
            </a:r>
            <a:endParaRPr lang="en-US" sz="20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 [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=40,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=36, align=8,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=36,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nvalign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=8]</a:t>
            </a:r>
          </a:p>
        </p:txBody>
      </p:sp>
    </p:spTree>
    <p:extLst>
      <p:ext uri="{BB962C8B-B14F-4D97-AF65-F5344CB8AC3E}">
        <p14:creationId xmlns:p14="http://schemas.microsoft.com/office/powerpoint/2010/main" val="366180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25E3-5D6E-B46E-C21B-846C347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F33-9982-8586-F553-335396B4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4162-7280-F71A-DF54-253D2C6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779CD-DA41-9B93-B513-AB1D906E8447}"/>
              </a:ext>
            </a:extLst>
          </p:cNvPr>
          <p:cNvSpPr txBox="1"/>
          <p:nvPr/>
        </p:nvSpPr>
        <p:spPr>
          <a:xfrm>
            <a:off x="304800" y="685800"/>
            <a:ext cx="76305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Dumping AST Record Layout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IOT_Thing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</a:t>
            </a:r>
            <a:r>
              <a:rPr lang="en-US" sz="2000" dirty="0">
                <a:effectLst/>
                <a:latin typeface="Menlo" panose="020B0609030804020204" pitchFamily="49" charset="0"/>
              </a:rPr>
              <a:t>   (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IOT_Thing</a:t>
            </a:r>
            <a:r>
              <a:rPr lang="en-US" sz="2000" dirty="0">
                <a:effectLst/>
                <a:latin typeface="Menlo" panose="020B0609030804020204" pitchFamily="49" charset="0"/>
              </a:rPr>
              <a:t> 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        8 |   class 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IP_Address</a:t>
            </a:r>
            <a:r>
              <a:rPr lang="en-US" sz="2000" dirty="0">
                <a:effectLst/>
                <a:latin typeface="Menlo" panose="020B0609030804020204" pitchFamily="49" charset="0"/>
              </a:rPr>
              <a:t> connected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        8 |     unsigned int 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addr</a:t>
            </a:r>
            <a:endParaRPr lang="en-US" sz="2000" dirty="0"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48 |   class Core (virtual base)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48 |     unsigned int 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class_id</a:t>
            </a:r>
            <a:endParaRPr lang="en-US" sz="2000" dirty="0"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16 |   class Thing (virtual base)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16 |     (Thing 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24 |     unsigned int model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28 |     unsigned int </a:t>
            </a:r>
            <a:r>
              <a:rPr lang="en-US" sz="2000" dirty="0" err="1">
                <a:effectLst/>
                <a:latin typeface="Menlo" panose="020B0609030804020204" pitchFamily="49" charset="0"/>
              </a:rPr>
              <a:t>sequence_num</a:t>
            </a:r>
            <a:endParaRPr lang="en-US" sz="2000" dirty="0"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32 |     class GPS_DD location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32 |       double latitude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       40 |       double longitude</a:t>
            </a:r>
          </a:p>
          <a:p>
            <a:r>
              <a:rPr lang="en-US" sz="2000" dirty="0">
                <a:effectLst/>
                <a:latin typeface="Menlo" panose="020B0609030804020204" pitchFamily="49" charset="0"/>
              </a:rPr>
              <a:t>           |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=56,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=52, align=8,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=12,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nvalign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=8]</a:t>
            </a:r>
          </a:p>
        </p:txBody>
      </p:sp>
    </p:spTree>
    <p:extLst>
      <p:ext uri="{BB962C8B-B14F-4D97-AF65-F5344CB8AC3E}">
        <p14:creationId xmlns:p14="http://schemas.microsoft.com/office/powerpoint/2010/main" val="219677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25E3-5D6E-B46E-C21B-846C347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F33-9982-8586-F553-335396B4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4162-7280-F71A-DF54-253D2C6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779CD-DA41-9B93-B513-AB1D906E8447}"/>
              </a:ext>
            </a:extLst>
          </p:cNvPr>
          <p:cNvSpPr txBox="1"/>
          <p:nvPr/>
        </p:nvSpPr>
        <p:spPr>
          <a:xfrm>
            <a:off x="304800" y="685800"/>
            <a:ext cx="76305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Dumping AST Record Layout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IOT_Thing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IOT_Thing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8 |   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US" sz="2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IP_Address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connected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8 |     </a:t>
            </a:r>
            <a:r>
              <a:rPr lang="en-US" sz="2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sz="2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addr</a:t>
            </a:r>
            <a:endParaRPr lang="en-US" sz="20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48 |   </a:t>
            </a:r>
            <a:r>
              <a:rPr lang="en-US" sz="20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class Core (virtual 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48 |     </a:t>
            </a:r>
            <a:r>
              <a:rPr lang="en-US" sz="20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sz="2000" dirty="0" err="1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class_id</a:t>
            </a:r>
            <a:endParaRPr lang="en-US" sz="2000" dirty="0">
              <a:solidFill>
                <a:srgbClr val="FFC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16 |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class Thing (virtual 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16 |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(Thing </a:t>
            </a:r>
            <a:r>
              <a:rPr lang="en-US" sz="200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24 |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unsigned int model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28 |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sz="200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sequence_num</a:t>
            </a:r>
            <a:endParaRPr lang="en-US" sz="200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class GPS_DD location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double latitude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40 |       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double longitude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 [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=56,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=52, align=8,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=12,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nvalign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=8]</a:t>
            </a:r>
          </a:p>
        </p:txBody>
      </p:sp>
    </p:spTree>
    <p:extLst>
      <p:ext uri="{BB962C8B-B14F-4D97-AF65-F5344CB8AC3E}">
        <p14:creationId xmlns:p14="http://schemas.microsoft.com/office/powerpoint/2010/main" val="311239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1C95-1A33-9F46-98C1-EE56EAE4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316D-F8D3-E65D-A0DC-68A29D4F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D904-975A-98C2-1CFE-1692D4CC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11F5B-82EF-74FA-1E85-8AC83D0AB38B}"/>
              </a:ext>
            </a:extLst>
          </p:cNvPr>
          <p:cNvSpPr txBox="1"/>
          <p:nvPr/>
        </p:nvSpPr>
        <p:spPr>
          <a:xfrm>
            <a:off x="685800" y="757474"/>
            <a:ext cx="759372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Dumping AST Record Layout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IOT_Thing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0 |  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IOT_Thing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8 |  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IP_Address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connected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8 |     unsigned int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48 |   class Core (virtual 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48 |     (Core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56 |     unsigned int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class_id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16 |   class Thing (virtual base)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16 |     (Thing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vtable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pointer)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24 |     unsigned int model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28 |     unsigned int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sequence_num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  class GPS_DD location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32 |       double latitude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40 |       double longitude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 [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=64,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=60, align=8,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|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nvsize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=12,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nvalign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=8]</a:t>
            </a:r>
          </a:p>
        </p:txBody>
      </p:sp>
    </p:spTree>
    <p:extLst>
      <p:ext uri="{BB962C8B-B14F-4D97-AF65-F5344CB8AC3E}">
        <p14:creationId xmlns:p14="http://schemas.microsoft.com/office/powerpoint/2010/main" val="41807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B1777B1C-C426-8BB2-1AB9-031E8CA676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9B524-742B-074B-8116-7CA0220CAB1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04D5068-475B-F726-D09C-1239A4F9F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9F55069-23FD-2699-6505-B751D8CDE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2609D-8736-8541-B73C-24917D6AF0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1143000" y="1828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/>
              <a:t>Chapter 13, Inheritance</a:t>
            </a:r>
            <a:br>
              <a:rPr lang="en-US" kern="0"/>
            </a:br>
            <a:r>
              <a:rPr lang="en-US" kern="0"/>
              <a:t>Chapter 14, Polymorphism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E85948E-F010-6B9B-8A1E-FA62C21E3510}"/>
              </a:ext>
            </a:extLst>
          </p:cNvPr>
          <p:cNvSpPr/>
          <p:nvPr/>
        </p:nvSpPr>
        <p:spPr bwMode="auto">
          <a:xfrm>
            <a:off x="5334000" y="2895600"/>
            <a:ext cx="1752600" cy="24384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8EE9D-47BE-60A4-438E-C5AA62C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5360-F779-B92E-256C-7B9086FF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2400" dirty="0">
                <a:solidFill>
                  <a:srgbClr val="2D961E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( </a:t>
            </a:r>
            <a:r>
              <a:rPr lang="en-US" sz="2400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&amp;((</a:t>
            </a:r>
            <a:r>
              <a:rPr lang="en-US" sz="2400" u="sng" dirty="0" err="1">
                <a:solidFill>
                  <a:srgbClr val="2D961E"/>
                </a:solidFill>
                <a:effectLst/>
                <a:latin typeface="Menlo" panose="020B0609030804020204" pitchFamily="49" charset="0"/>
              </a:rPr>
              <a:t>IOT_Thing</a:t>
            </a:r>
            <a:r>
              <a:rPr lang="en-US" sz="2400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*) 0)-&gt;connected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0x00000000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0x00001000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3B76-0BEF-2A28-070E-155BA70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EAC6-5B88-F144-2ED1-36B0898F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B78C-176F-9FC1-6920-EDF3375E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F6736-14FF-D895-51E3-3834DBFA9C3D}"/>
              </a:ext>
            </a:extLst>
          </p:cNvPr>
          <p:cNvSpPr/>
          <p:nvPr/>
        </p:nvSpPr>
        <p:spPr bwMode="auto">
          <a:xfrm>
            <a:off x="5410200" y="2895600"/>
            <a:ext cx="1524000" cy="3048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ED8E2-2BEF-C4E9-EB64-E9628880533A}"/>
              </a:ext>
            </a:extLst>
          </p:cNvPr>
          <p:cNvSpPr/>
          <p:nvPr/>
        </p:nvSpPr>
        <p:spPr bwMode="auto">
          <a:xfrm>
            <a:off x="5410200" y="32004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D61C-7198-2D70-FF6C-1217880E5CC9}"/>
              </a:ext>
            </a:extLst>
          </p:cNvPr>
          <p:cNvSpPr/>
          <p:nvPr/>
        </p:nvSpPr>
        <p:spPr bwMode="auto">
          <a:xfrm>
            <a:off x="5410200" y="35052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E2787-365E-FB88-745B-E811913B63A7}"/>
              </a:ext>
            </a:extLst>
          </p:cNvPr>
          <p:cNvSpPr/>
          <p:nvPr/>
        </p:nvSpPr>
        <p:spPr bwMode="auto">
          <a:xfrm>
            <a:off x="5410200" y="38100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CE778-C2B6-A46C-7638-7D79874A84A8}"/>
              </a:ext>
            </a:extLst>
          </p:cNvPr>
          <p:cNvSpPr/>
          <p:nvPr/>
        </p:nvSpPr>
        <p:spPr bwMode="auto">
          <a:xfrm>
            <a:off x="5410200" y="41148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21FCD8-3A2D-2ED3-F072-EBD77E603515}"/>
              </a:ext>
            </a:extLst>
          </p:cNvPr>
          <p:cNvSpPr/>
          <p:nvPr/>
        </p:nvSpPr>
        <p:spPr bwMode="auto">
          <a:xfrm>
            <a:off x="5410200" y="44196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ECD58-0746-F15C-D8F6-0C94031E8187}"/>
              </a:ext>
            </a:extLst>
          </p:cNvPr>
          <p:cNvSpPr/>
          <p:nvPr/>
        </p:nvSpPr>
        <p:spPr bwMode="auto">
          <a:xfrm>
            <a:off x="5410200" y="47244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14BDB-88ED-37E0-0882-C6D410B7DD53}"/>
              </a:ext>
            </a:extLst>
          </p:cNvPr>
          <p:cNvSpPr/>
          <p:nvPr/>
        </p:nvSpPr>
        <p:spPr bwMode="auto">
          <a:xfrm>
            <a:off x="5410200" y="50292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CBB78-A9E1-9D11-FAC4-ACEC65AB8498}"/>
              </a:ext>
            </a:extLst>
          </p:cNvPr>
          <p:cNvSpPr/>
          <p:nvPr/>
        </p:nvSpPr>
        <p:spPr bwMode="auto">
          <a:xfrm>
            <a:off x="5410200" y="53340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218B04-7191-1EBA-11CD-E352DEE1D68A}"/>
              </a:ext>
            </a:extLst>
          </p:cNvPr>
          <p:cNvSpPr/>
          <p:nvPr/>
        </p:nvSpPr>
        <p:spPr bwMode="auto">
          <a:xfrm>
            <a:off x="5410200" y="56388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D9148-69FD-07FA-50E8-A1FFC9023041}"/>
              </a:ext>
            </a:extLst>
          </p:cNvPr>
          <p:cNvSpPr/>
          <p:nvPr/>
        </p:nvSpPr>
        <p:spPr bwMode="auto">
          <a:xfrm>
            <a:off x="5410200" y="59436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BA117-D5B3-4413-9E48-C3DCB95B1061}"/>
              </a:ext>
            </a:extLst>
          </p:cNvPr>
          <p:cNvSpPr/>
          <p:nvPr/>
        </p:nvSpPr>
        <p:spPr bwMode="auto">
          <a:xfrm>
            <a:off x="5410200" y="62484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8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Date Placeholder 3">
            <a:extLst>
              <a:ext uri="{FF2B5EF4-FFF2-40B4-BE49-F238E27FC236}">
                <a16:creationId xmlns:a16="http://schemas.microsoft.com/office/drawing/2014/main" id="{2A049AC3-2D33-529E-8E96-F028EE1BF7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00375-560D-1645-A655-29678FE2FA5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5538" name="Footer Placeholder 4">
            <a:extLst>
              <a:ext uri="{FF2B5EF4-FFF2-40B4-BE49-F238E27FC236}">
                <a16:creationId xmlns:a16="http://schemas.microsoft.com/office/drawing/2014/main" id="{5AE98D9C-2444-A797-5F8A-25FE5A58A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AB6D9A3A-3740-4A40-62A6-6E24CF3D3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E9F40-D0FC-1940-B4D9-9B12351544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5540" name="Rounded Rectangle 32">
            <a:extLst>
              <a:ext uri="{FF2B5EF4-FFF2-40B4-BE49-F238E27FC236}">
                <a16:creationId xmlns:a16="http://schemas.microsoft.com/office/drawing/2014/main" id="{730A8FB9-7F7D-ACB4-D561-E07CC407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41" name="Rounded Rectangle 6">
            <a:extLst>
              <a:ext uri="{FF2B5EF4-FFF2-40B4-BE49-F238E27FC236}">
                <a16:creationId xmlns:a16="http://schemas.microsoft.com/office/drawing/2014/main" id="{8330A872-A06F-9946-DDC8-FA334251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5542" name="Rounded Rectangle 10">
            <a:extLst>
              <a:ext uri="{FF2B5EF4-FFF2-40B4-BE49-F238E27FC236}">
                <a16:creationId xmlns:a16="http://schemas.microsoft.com/office/drawing/2014/main" id="{D32C6E17-4BE7-87CD-5B46-5229549A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43" name="Rounded Rectangle 35">
            <a:extLst>
              <a:ext uri="{FF2B5EF4-FFF2-40B4-BE49-F238E27FC236}">
                <a16:creationId xmlns:a16="http://schemas.microsoft.com/office/drawing/2014/main" id="{34C736C9-239A-ACD4-A40C-6F07A1F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5544" name="Straight Arrow Connector 36">
            <a:extLst>
              <a:ext uri="{FF2B5EF4-FFF2-40B4-BE49-F238E27FC236}">
                <a16:creationId xmlns:a16="http://schemas.microsoft.com/office/drawing/2014/main" id="{62E99EF1-16DE-D7EC-C6D0-57D7993B236F}"/>
              </a:ext>
            </a:extLst>
          </p:cNvPr>
          <p:cNvCxnSpPr>
            <a:cxnSpLocks/>
            <a:stCxn id="65540" idx="0"/>
            <a:endCxn id="65548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Straight Arrow Connector 37">
            <a:extLst>
              <a:ext uri="{FF2B5EF4-FFF2-40B4-BE49-F238E27FC236}">
                <a16:creationId xmlns:a16="http://schemas.microsoft.com/office/drawing/2014/main" id="{F8B09AED-2F35-D120-3B3D-862FC47BA1CA}"/>
              </a:ext>
            </a:extLst>
          </p:cNvPr>
          <p:cNvCxnSpPr>
            <a:cxnSpLocks/>
            <a:stCxn id="65542" idx="0"/>
            <a:endCxn id="65541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Straight Arrow Connector 38">
            <a:extLst>
              <a:ext uri="{FF2B5EF4-FFF2-40B4-BE49-F238E27FC236}">
                <a16:creationId xmlns:a16="http://schemas.microsoft.com/office/drawing/2014/main" id="{1119BD4F-38D9-101F-3D49-F469A7097E06}"/>
              </a:ext>
            </a:extLst>
          </p:cNvPr>
          <p:cNvCxnSpPr>
            <a:cxnSpLocks/>
            <a:stCxn id="65543" idx="0"/>
            <a:endCxn id="65540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Straight Arrow Connector 39">
            <a:extLst>
              <a:ext uri="{FF2B5EF4-FFF2-40B4-BE49-F238E27FC236}">
                <a16:creationId xmlns:a16="http://schemas.microsoft.com/office/drawing/2014/main" id="{F72058B7-2BD0-C188-37EE-52AEF72CE833}"/>
              </a:ext>
            </a:extLst>
          </p:cNvPr>
          <p:cNvCxnSpPr>
            <a:cxnSpLocks/>
            <a:stCxn id="65543" idx="0"/>
            <a:endCxn id="65542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Rounded Rectangle 6">
            <a:extLst>
              <a:ext uri="{FF2B5EF4-FFF2-40B4-BE49-F238E27FC236}">
                <a16:creationId xmlns:a16="http://schemas.microsoft.com/office/drawing/2014/main" id="{7E9034A8-9650-FFFE-E6EC-DFDE75D9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5549" name="TextBox 24">
            <a:extLst>
              <a:ext uri="{FF2B5EF4-FFF2-40B4-BE49-F238E27FC236}">
                <a16:creationId xmlns:a16="http://schemas.microsoft.com/office/drawing/2014/main" id="{4DEF89ED-B26F-9A31-1CA9-BF57CBED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5550" name="Rounded Rectangle 31">
            <a:extLst>
              <a:ext uri="{FF2B5EF4-FFF2-40B4-BE49-F238E27FC236}">
                <a16:creationId xmlns:a16="http://schemas.microsoft.com/office/drawing/2014/main" id="{113E1F50-08C2-96E7-BAC3-861113A9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51" name="Rounded Rectangle 6">
            <a:extLst>
              <a:ext uri="{FF2B5EF4-FFF2-40B4-BE49-F238E27FC236}">
                <a16:creationId xmlns:a16="http://schemas.microsoft.com/office/drawing/2014/main" id="{AD741E90-7121-88E6-5A49-DE4D4A6A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5552" name="Rounded Rectangle 43">
            <a:extLst>
              <a:ext uri="{FF2B5EF4-FFF2-40B4-BE49-F238E27FC236}">
                <a16:creationId xmlns:a16="http://schemas.microsoft.com/office/drawing/2014/main" id="{13556CE0-F34E-09AA-8BE2-7A4EB826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5553" name="Rounded Rectangle 6">
            <a:extLst>
              <a:ext uri="{FF2B5EF4-FFF2-40B4-BE49-F238E27FC236}">
                <a16:creationId xmlns:a16="http://schemas.microsoft.com/office/drawing/2014/main" id="{1B375A04-F760-9A60-1D8F-4E3D7FFA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5554" name="Rounded Rectangle 10">
            <a:extLst>
              <a:ext uri="{FF2B5EF4-FFF2-40B4-BE49-F238E27FC236}">
                <a16:creationId xmlns:a16="http://schemas.microsoft.com/office/drawing/2014/main" id="{1AC2B6C8-8F2C-B69E-8201-D7563C47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55" name="TextBox 20">
            <a:extLst>
              <a:ext uri="{FF2B5EF4-FFF2-40B4-BE49-F238E27FC236}">
                <a16:creationId xmlns:a16="http://schemas.microsoft.com/office/drawing/2014/main" id="{F493D12F-05C9-7B46-7D68-A8DBA453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3643313"/>
            <a:ext cx="26527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 *) ((Emp *) ws)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(Student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(Acc *) ((Stu *) ws)</a:t>
            </a:r>
          </a:p>
        </p:txBody>
      </p:sp>
      <p:sp>
        <p:nvSpPr>
          <p:cNvPr id="65556" name="Notched Right Arrow 21">
            <a:extLst>
              <a:ext uri="{FF2B5EF4-FFF2-40B4-BE49-F238E27FC236}">
                <a16:creationId xmlns:a16="http://schemas.microsoft.com/office/drawing/2014/main" id="{0D6A4C39-8424-4353-CF8B-DA65DE7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7" name="Notched Right Arrow 48">
            <a:extLst>
              <a:ext uri="{FF2B5EF4-FFF2-40B4-BE49-F238E27FC236}">
                <a16:creationId xmlns:a16="http://schemas.microsoft.com/office/drawing/2014/main" id="{01AB4077-3A42-25B9-A8F1-FE50A2F8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8" name="Rounded Rectangle 22">
            <a:extLst>
              <a:ext uri="{FF2B5EF4-FFF2-40B4-BE49-F238E27FC236}">
                <a16:creationId xmlns:a16="http://schemas.microsoft.com/office/drawing/2014/main" id="{C15506CA-6D21-FFF9-CA8A-B868339A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59" name="Rounded Rectangle 6">
            <a:extLst>
              <a:ext uri="{FF2B5EF4-FFF2-40B4-BE49-F238E27FC236}">
                <a16:creationId xmlns:a16="http://schemas.microsoft.com/office/drawing/2014/main" id="{4BBA3594-2B88-B6DF-F302-3543665E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5560" name="Rounded Rectangle 10">
            <a:extLst>
              <a:ext uri="{FF2B5EF4-FFF2-40B4-BE49-F238E27FC236}">
                <a16:creationId xmlns:a16="http://schemas.microsoft.com/office/drawing/2014/main" id="{1A9B5123-EFE3-A8DB-736C-E2970BD9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61" name="Rounded Rectangle 26">
            <a:extLst>
              <a:ext uri="{FF2B5EF4-FFF2-40B4-BE49-F238E27FC236}">
                <a16:creationId xmlns:a16="http://schemas.microsoft.com/office/drawing/2014/main" id="{03C4233D-0201-944A-63D0-51C6D5C3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5562" name="Straight Arrow Connector 27">
            <a:extLst>
              <a:ext uri="{FF2B5EF4-FFF2-40B4-BE49-F238E27FC236}">
                <a16:creationId xmlns:a16="http://schemas.microsoft.com/office/drawing/2014/main" id="{B71B9C9E-395B-E3FA-B2E4-E1EF1B8392AF}"/>
              </a:ext>
            </a:extLst>
          </p:cNvPr>
          <p:cNvCxnSpPr>
            <a:cxnSpLocks/>
            <a:stCxn id="65558" idx="0"/>
            <a:endCxn id="65559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Straight Arrow Connector 28">
            <a:extLst>
              <a:ext uri="{FF2B5EF4-FFF2-40B4-BE49-F238E27FC236}">
                <a16:creationId xmlns:a16="http://schemas.microsoft.com/office/drawing/2014/main" id="{F27412C4-7DD4-C6E4-A30C-9012E2EA550B}"/>
              </a:ext>
            </a:extLst>
          </p:cNvPr>
          <p:cNvCxnSpPr>
            <a:cxnSpLocks/>
            <a:stCxn id="65560" idx="0"/>
            <a:endCxn id="65559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4" name="Straight Arrow Connector 29">
            <a:extLst>
              <a:ext uri="{FF2B5EF4-FFF2-40B4-BE49-F238E27FC236}">
                <a16:creationId xmlns:a16="http://schemas.microsoft.com/office/drawing/2014/main" id="{5595EDB6-58B3-5BF9-C2B3-A07848510B88}"/>
              </a:ext>
            </a:extLst>
          </p:cNvPr>
          <p:cNvCxnSpPr>
            <a:cxnSpLocks/>
            <a:stCxn id="65561" idx="0"/>
            <a:endCxn id="65558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5" name="Straight Arrow Connector 30">
            <a:extLst>
              <a:ext uri="{FF2B5EF4-FFF2-40B4-BE49-F238E27FC236}">
                <a16:creationId xmlns:a16="http://schemas.microsoft.com/office/drawing/2014/main" id="{A2AFAE65-5ACB-9CCD-CF13-18A5BA8D05EE}"/>
              </a:ext>
            </a:extLst>
          </p:cNvPr>
          <p:cNvCxnSpPr>
            <a:cxnSpLocks/>
            <a:stCxn id="65561" idx="0"/>
            <a:endCxn id="65560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6" name="TextBox 41">
            <a:extLst>
              <a:ext uri="{FF2B5EF4-FFF2-40B4-BE49-F238E27FC236}">
                <a16:creationId xmlns:a16="http://schemas.microsoft.com/office/drawing/2014/main" id="{4775FDB4-0D81-1E55-A778-6D85609D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65567" name="Rounded Rectangle 47">
            <a:extLst>
              <a:ext uri="{FF2B5EF4-FFF2-40B4-BE49-F238E27FC236}">
                <a16:creationId xmlns:a16="http://schemas.microsoft.com/office/drawing/2014/main" id="{768B812B-F461-9DA0-D867-591D69ED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5569" name="Rounded Rectangle 50">
            <a:extLst>
              <a:ext uri="{FF2B5EF4-FFF2-40B4-BE49-F238E27FC236}">
                <a16:creationId xmlns:a16="http://schemas.microsoft.com/office/drawing/2014/main" id="{367A966F-84E5-E307-6B2C-1B679437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5571" name="Rounded Rectangle 10">
            <a:extLst>
              <a:ext uri="{FF2B5EF4-FFF2-40B4-BE49-F238E27FC236}">
                <a16:creationId xmlns:a16="http://schemas.microsoft.com/office/drawing/2014/main" id="{2D57AE98-D26B-2576-6A22-5055F6E5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72" name="Notched Right Arrow 53">
            <a:extLst>
              <a:ext uri="{FF2B5EF4-FFF2-40B4-BE49-F238E27FC236}">
                <a16:creationId xmlns:a16="http://schemas.microsoft.com/office/drawing/2014/main" id="{7164BAD2-E804-09C3-E978-67AB492B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3" name="Notched Right Arrow 54">
            <a:extLst>
              <a:ext uri="{FF2B5EF4-FFF2-40B4-BE49-F238E27FC236}">
                <a16:creationId xmlns:a16="http://schemas.microsoft.com/office/drawing/2014/main" id="{050A3739-ED0F-11B2-D5BA-C141075B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4" name="Rounded Rectangle 6">
            <a:extLst>
              <a:ext uri="{FF2B5EF4-FFF2-40B4-BE49-F238E27FC236}">
                <a16:creationId xmlns:a16="http://schemas.microsoft.com/office/drawing/2014/main" id="{88F85E69-E680-C393-3116-1CF0604D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5575" name="TextBox 57">
            <a:extLst>
              <a:ext uri="{FF2B5EF4-FFF2-40B4-BE49-F238E27FC236}">
                <a16:creationId xmlns:a16="http://schemas.microsoft.com/office/drawing/2014/main" id="{9504C8C9-FA5F-B26E-9102-F5295FBC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5576" name="TextBox 58">
            <a:extLst>
              <a:ext uri="{FF2B5EF4-FFF2-40B4-BE49-F238E27FC236}">
                <a16:creationId xmlns:a16="http://schemas.microsoft.com/office/drawing/2014/main" id="{E3750EB8-EA9D-1F78-E9E5-5EF622B1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5577" name="TextBox 59">
            <a:extLst>
              <a:ext uri="{FF2B5EF4-FFF2-40B4-BE49-F238E27FC236}">
                <a16:creationId xmlns:a16="http://schemas.microsoft.com/office/drawing/2014/main" id="{7376FCD8-5FAF-ABEA-F7CF-F9B4A281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5578" name="Notched Right Arrow 60">
            <a:extLst>
              <a:ext uri="{FF2B5EF4-FFF2-40B4-BE49-F238E27FC236}">
                <a16:creationId xmlns:a16="http://schemas.microsoft.com/office/drawing/2014/main" id="{AEB6C7BB-4530-1E67-180C-835A4FD9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9" name="TextBox 1">
            <a:extLst>
              <a:ext uri="{FF2B5EF4-FFF2-40B4-BE49-F238E27FC236}">
                <a16:creationId xmlns:a16="http://schemas.microsoft.com/office/drawing/2014/main" id="{A6DB3357-D06B-7BB3-7814-00EFB884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3294063"/>
            <a:ext cx="242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5580" name="Down Arrow 2">
            <a:extLst>
              <a:ext uri="{FF2B5EF4-FFF2-40B4-BE49-F238E27FC236}">
                <a16:creationId xmlns:a16="http://schemas.microsoft.com/office/drawing/2014/main" id="{39176320-B781-89A2-1E48-CB72C6B3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3762375"/>
            <a:ext cx="217487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81" name="Down Arrow 45">
            <a:extLst>
              <a:ext uri="{FF2B5EF4-FFF2-40B4-BE49-F238E27FC236}">
                <a16:creationId xmlns:a16="http://schemas.microsoft.com/office/drawing/2014/main" id="{34B92340-5722-9524-D5EF-C87CDF0C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524250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EE3-C98D-C856-7EEA-93269AEC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accomplish this with Single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4CE3-9ED6-671E-AC18-2017FDBF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Role { Student, Employee 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Member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std::vector&lt;Role&gt; </a:t>
            </a:r>
            <a:r>
              <a:rPr lang="en-US" dirty="0" err="1"/>
              <a:t>myRoles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2B2F-6ADD-B6B6-A2F0-7BCC0CC1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B205D-3948-7410-96D0-DF215A40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4093-CB20-82ED-7DCB-0936057A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07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C038-5280-3E1A-5DEA-718E30F7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54E1-87CC-B5A0-05EE-B189A8FB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AA0B-7C61-3857-E041-F376CAC6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Rounded Rectangle 47">
            <a:extLst>
              <a:ext uri="{FF2B5EF4-FFF2-40B4-BE49-F238E27FC236}">
                <a16:creationId xmlns:a16="http://schemas.microsoft.com/office/drawing/2014/main" id="{8F96086C-9C31-C762-BA1E-08094360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8625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74A1EEE-22A1-993C-51C7-DCD7B093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143000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9" name="Rounded Rectangle 50">
            <a:extLst>
              <a:ext uri="{FF2B5EF4-FFF2-40B4-BE49-F238E27FC236}">
                <a16:creationId xmlns:a16="http://schemas.microsoft.com/office/drawing/2014/main" id="{1A6DAC30-E541-2DBD-FDEC-0FF55B3B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3357562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98684225-FC79-CA2A-D501-01488F44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255837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35C681-8F83-57D5-B949-143545ED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2820987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2" name="Notched Right Arrow 53">
            <a:extLst>
              <a:ext uri="{FF2B5EF4-FFF2-40B4-BE49-F238E27FC236}">
                <a16:creationId xmlns:a16="http://schemas.microsoft.com/office/drawing/2014/main" id="{D3947DE6-0530-C87A-E6C9-5595965F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0137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Notched Right Arrow 54">
            <a:extLst>
              <a:ext uri="{FF2B5EF4-FFF2-40B4-BE49-F238E27FC236}">
                <a16:creationId xmlns:a16="http://schemas.microsoft.com/office/drawing/2014/main" id="{2C215F5B-893E-6BE9-9C25-542D43EE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2212975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A380F182-3FE0-E2F2-CE46-43B98F822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890962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15" name="Notched Right Arrow 60">
            <a:extLst>
              <a:ext uri="{FF2B5EF4-FFF2-40B4-BE49-F238E27FC236}">
                <a16:creationId xmlns:a16="http://schemas.microsoft.com/office/drawing/2014/main" id="{BBDF9882-ECB2-240A-0CF8-41BF8B5B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3841750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Down Arrow 45">
            <a:extLst>
              <a:ext uri="{FF2B5EF4-FFF2-40B4-BE49-F238E27FC236}">
                <a16:creationId xmlns:a16="http://schemas.microsoft.com/office/drawing/2014/main" id="{DD3C8065-3F08-0D15-ABE9-8DEC1F52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7" y="1166812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ounded Rectangle 47">
            <a:extLst>
              <a:ext uri="{FF2B5EF4-FFF2-40B4-BE49-F238E27FC236}">
                <a16:creationId xmlns:a16="http://schemas.microsoft.com/office/drawing/2014/main" id="{9A061673-0C6E-45D5-A339-E4C539F7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58" y="1757417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Employee</a:t>
            </a:r>
          </a:p>
        </p:txBody>
      </p:sp>
      <p:sp>
        <p:nvSpPr>
          <p:cNvPr id="19" name="Rounded Rectangle 50">
            <a:extLst>
              <a:ext uri="{FF2B5EF4-FFF2-40B4-BE49-F238E27FC236}">
                <a16:creationId xmlns:a16="http://schemas.microsoft.com/office/drawing/2014/main" id="{7F13F5DF-81F4-EC22-0702-DF2065BF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58" y="336845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D8A0DE-E0B2-01F8-F2D5-D998CF09B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58" y="283188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8488724C-B255-C641-2FD3-A5AE870E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95469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CEAD0A25-3237-2B97-F9F6-EAE28428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7048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7CBCD15-2E57-D30E-9C31-1092C12C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22437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E709EF11-AFDB-9788-DF4D-FE986259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08" y="2291200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E4CE3-6D61-F90A-582F-5BA27DC16F9B}"/>
              </a:ext>
            </a:extLst>
          </p:cNvPr>
          <p:cNvSpPr txBox="1"/>
          <p:nvPr/>
        </p:nvSpPr>
        <p:spPr>
          <a:xfrm>
            <a:off x="3352800" y="5029200"/>
            <a:ext cx="2835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*</a:t>
            </a:r>
            <a:r>
              <a:rPr lang="en-US" dirty="0" err="1"/>
              <a:t>acc_ptr</a:t>
            </a:r>
            <a:r>
              <a:rPr lang="en-US" dirty="0"/>
              <a:t>;</a:t>
            </a:r>
          </a:p>
          <a:p>
            <a:r>
              <a:rPr lang="en-US" dirty="0" err="1"/>
              <a:t>Work_study</a:t>
            </a:r>
            <a:r>
              <a:rPr lang="en-US" dirty="0"/>
              <a:t> *</a:t>
            </a:r>
            <a:r>
              <a:rPr lang="en-US" dirty="0" err="1"/>
              <a:t>ws_ptr</a:t>
            </a:r>
            <a:r>
              <a:rPr lang="en-US" dirty="0"/>
              <a:t>;</a:t>
            </a:r>
          </a:p>
        </p:txBody>
      </p:sp>
      <p:sp>
        <p:nvSpPr>
          <p:cNvPr id="31" name="Rounded Rectangle 47">
            <a:extLst>
              <a:ext uri="{FF2B5EF4-FFF2-40B4-BE49-F238E27FC236}">
                <a16:creationId xmlns:a16="http://schemas.microsoft.com/office/drawing/2014/main" id="{C04E2018-2CA0-8885-C276-66228C44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891089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21E60AFA-33F2-D13F-43E0-00AA5223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35464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3" name="Notched Right Arrow 53">
            <a:extLst>
              <a:ext uri="{FF2B5EF4-FFF2-40B4-BE49-F238E27FC236}">
                <a16:creationId xmlns:a16="http://schemas.microsoft.com/office/drawing/2014/main" id="{8204E3C8-410E-89B3-9140-DE946195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292601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05CF6B2-B30E-6CA5-47E7-8C2F04E9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5424489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350212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632B-1068-16DC-75DA-6BD19FD6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possible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E809-3F78-6755-B954-199866C7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Virtual Pointer for Virtual Inheritance?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0914-D18A-97A4-D978-3B225522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3A91-71D3-5226-49AA-A52C9263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B5C0-58A4-8B85-B05B-3DDCA6D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41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44F6EEA0-059B-87F7-72CF-FB34C28D98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A987F-2112-A548-B293-8116BA3C69F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11667311-8AC1-60C0-3ACF-9B5FAD99B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52F33026-592A-83B8-214F-811D3D30B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EFE889-B7CB-0B4F-BF14-F8213606B1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6564" name="Date Placeholder 3">
            <a:extLst>
              <a:ext uri="{FF2B5EF4-FFF2-40B4-BE49-F238E27FC236}">
                <a16:creationId xmlns:a16="http://schemas.microsoft.com/office/drawing/2014/main" id="{4DA28500-3EAD-9282-9A30-490D85D3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5608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BF2D8-AFAA-6543-B4B7-894DA1CEDDC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6565" name="Rounded Rectangle 47">
            <a:extLst>
              <a:ext uri="{FF2B5EF4-FFF2-40B4-BE49-F238E27FC236}">
                <a16:creationId xmlns:a16="http://schemas.microsoft.com/office/drawing/2014/main" id="{D48AB290-8782-58BC-F79A-1457A4DC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3685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6063641-F085-A640-AE66-CECCC85B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812925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6567" name="Rounded Rectangle 50">
            <a:extLst>
              <a:ext uri="{FF2B5EF4-FFF2-40B4-BE49-F238E27FC236}">
                <a16:creationId xmlns:a16="http://schemas.microsoft.com/office/drawing/2014/main" id="{487DB579-CD6D-B312-2AE3-92C59191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027488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AB3A2D6-D706-ED40-8A89-C45B827F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925763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6569" name="Rounded Rectangle 10">
            <a:extLst>
              <a:ext uri="{FF2B5EF4-FFF2-40B4-BE49-F238E27FC236}">
                <a16:creationId xmlns:a16="http://schemas.microsoft.com/office/drawing/2014/main" id="{45FE89FC-C33E-3FDE-1425-C0B923A0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90913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6570" name="Notched Right Arrow 53">
            <a:extLst>
              <a:ext uri="{FF2B5EF4-FFF2-40B4-BE49-F238E27FC236}">
                <a16:creationId xmlns:a16="http://schemas.microsoft.com/office/drawing/2014/main" id="{4DB995CE-2AA1-9560-E373-86DB289F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7700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1" name="Notched Right Arrow 54">
            <a:extLst>
              <a:ext uri="{FF2B5EF4-FFF2-40B4-BE49-F238E27FC236}">
                <a16:creationId xmlns:a16="http://schemas.microsoft.com/office/drawing/2014/main" id="{9F6A1ED4-1B5E-1E48-5E35-0AEF873A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8290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2" name="Rounded Rectangle 6">
            <a:extLst>
              <a:ext uri="{FF2B5EF4-FFF2-40B4-BE49-F238E27FC236}">
                <a16:creationId xmlns:a16="http://schemas.microsoft.com/office/drawing/2014/main" id="{4FBB8B3D-D653-87DD-7E7C-DBEE00E8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4560888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6573" name="TextBox 57">
            <a:extLst>
              <a:ext uri="{FF2B5EF4-FFF2-40B4-BE49-F238E27FC236}">
                <a16:creationId xmlns:a16="http://schemas.microsoft.com/office/drawing/2014/main" id="{E019234B-D638-4982-F5E7-7FC7B44D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65288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6574" name="TextBox 58">
            <a:extLst>
              <a:ext uri="{FF2B5EF4-FFF2-40B4-BE49-F238E27FC236}">
                <a16:creationId xmlns:a16="http://schemas.microsoft.com/office/drawing/2014/main" id="{B5541C23-6AA6-1EF4-7750-3950896CA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782888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6575" name="TextBox 59">
            <a:extLst>
              <a:ext uri="{FF2B5EF4-FFF2-40B4-BE49-F238E27FC236}">
                <a16:creationId xmlns:a16="http://schemas.microsoft.com/office/drawing/2014/main" id="{8E65C762-606D-D6C3-93A4-4A1C29B6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4084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6576" name="Notched Right Arrow 60">
            <a:extLst>
              <a:ext uri="{FF2B5EF4-FFF2-40B4-BE49-F238E27FC236}">
                <a16:creationId xmlns:a16="http://schemas.microsoft.com/office/drawing/2014/main" id="{020D2D44-4E77-E8B3-253D-F67ADFBF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116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7" name="Down Arrow 19">
            <a:extLst>
              <a:ext uri="{FF2B5EF4-FFF2-40B4-BE49-F238E27FC236}">
                <a16:creationId xmlns:a16="http://schemas.microsoft.com/office/drawing/2014/main" id="{A7789D14-297F-8372-4D36-40EB8153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836738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8" name="TextBox 20">
            <a:extLst>
              <a:ext uri="{FF2B5EF4-FFF2-40B4-BE49-F238E27FC236}">
                <a16:creationId xmlns:a16="http://schemas.microsoft.com/office/drawing/2014/main" id="{E5F4F25D-52BF-EB85-6A9D-7064DB0A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195388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6579" name="TextBox 21">
            <a:extLst>
              <a:ext uri="{FF2B5EF4-FFF2-40B4-BE49-F238E27FC236}">
                <a16:creationId xmlns:a16="http://schemas.microsoft.com/office/drawing/2014/main" id="{944E0FF4-D876-2AE2-430E-C3950B80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1846263"/>
            <a:ext cx="41814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for the </a:t>
            </a:r>
            <a:r>
              <a:rPr lang="en-US" altLang="en-US" sz="2400" b="1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Work_study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address for the </a:t>
            </a:r>
            <a:r>
              <a:rPr lang="en-US" altLang="en-US" sz="2400" b="1">
                <a:solidFill>
                  <a:srgbClr val="FF0000"/>
                </a:solidFill>
              </a:rPr>
              <a:t>member variables</a:t>
            </a:r>
          </a:p>
        </p:txBody>
      </p:sp>
      <p:sp>
        <p:nvSpPr>
          <p:cNvPr id="66580" name="Rounded Rectangle 23">
            <a:extLst>
              <a:ext uri="{FF2B5EF4-FFF2-40B4-BE49-F238E27FC236}">
                <a16:creationId xmlns:a16="http://schemas.microsoft.com/office/drawing/2014/main" id="{BF4B6CF9-9EB7-7E9D-06C9-8B7A4F8B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8288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70C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81" name="Rounded Rectangle 24">
            <a:extLst>
              <a:ext uri="{FF2B5EF4-FFF2-40B4-BE49-F238E27FC236}">
                <a16:creationId xmlns:a16="http://schemas.microsoft.com/office/drawing/2014/main" id="{3C6AE54E-254D-A9F0-75BC-AB6FA08C4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1809750"/>
            <a:ext cx="1828800" cy="3284538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70C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>
            <a:extLst>
              <a:ext uri="{FF2B5EF4-FFF2-40B4-BE49-F238E27FC236}">
                <a16:creationId xmlns:a16="http://schemas.microsoft.com/office/drawing/2014/main" id="{C47BC67C-EE12-1CFD-35F9-EF9F70B85E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B7724-58CB-C545-980E-0BF7D28AFE5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7586" name="Footer Placeholder 4">
            <a:extLst>
              <a:ext uri="{FF2B5EF4-FFF2-40B4-BE49-F238E27FC236}">
                <a16:creationId xmlns:a16="http://schemas.microsoft.com/office/drawing/2014/main" id="{E9CC02C0-8ADF-7829-75CB-A93F2F5C1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44902865-C0A0-2F90-BCA1-D6789AB7A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2B2D0-FBDC-5B41-B86D-826640505B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7588" name="Date Placeholder 3">
            <a:extLst>
              <a:ext uri="{FF2B5EF4-FFF2-40B4-BE49-F238E27FC236}">
                <a16:creationId xmlns:a16="http://schemas.microsoft.com/office/drawing/2014/main" id="{9097AED2-B2E1-DD39-DD8F-9E9D3B65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5608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15B49-0702-A14C-9BEF-573CDDB061D0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7589" name="Rounded Rectangle 47">
            <a:extLst>
              <a:ext uri="{FF2B5EF4-FFF2-40B4-BE49-F238E27FC236}">
                <a16:creationId xmlns:a16="http://schemas.microsoft.com/office/drawing/2014/main" id="{579A1E63-EF3D-E660-5B17-AC14339C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3685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6063641-F085-A640-AE66-CECCC85B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812925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7591" name="Rounded Rectangle 50">
            <a:extLst>
              <a:ext uri="{FF2B5EF4-FFF2-40B4-BE49-F238E27FC236}">
                <a16:creationId xmlns:a16="http://schemas.microsoft.com/office/drawing/2014/main" id="{017DB3E6-CC01-9E13-D7B4-11452D2A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027488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AB3A2D6-D706-ED40-8A89-C45B827F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925763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7593" name="Rounded Rectangle 10">
            <a:extLst>
              <a:ext uri="{FF2B5EF4-FFF2-40B4-BE49-F238E27FC236}">
                <a16:creationId xmlns:a16="http://schemas.microsoft.com/office/drawing/2014/main" id="{FFB70388-278A-0497-D58D-FE26576C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90913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7594" name="Notched Right Arrow 53">
            <a:extLst>
              <a:ext uri="{FF2B5EF4-FFF2-40B4-BE49-F238E27FC236}">
                <a16:creationId xmlns:a16="http://schemas.microsoft.com/office/drawing/2014/main" id="{6ADA7D07-79E1-2928-2033-CE8D8C73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7700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5" name="Notched Right Arrow 54">
            <a:extLst>
              <a:ext uri="{FF2B5EF4-FFF2-40B4-BE49-F238E27FC236}">
                <a16:creationId xmlns:a16="http://schemas.microsoft.com/office/drawing/2014/main" id="{04861FD7-1B75-CD8F-905A-DD3DF5A5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8290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6" name="Rounded Rectangle 6">
            <a:extLst>
              <a:ext uri="{FF2B5EF4-FFF2-40B4-BE49-F238E27FC236}">
                <a16:creationId xmlns:a16="http://schemas.microsoft.com/office/drawing/2014/main" id="{8C4F4163-D450-B040-2F9B-ADD61E3D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4560888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7597" name="TextBox 57">
            <a:extLst>
              <a:ext uri="{FF2B5EF4-FFF2-40B4-BE49-F238E27FC236}">
                <a16:creationId xmlns:a16="http://schemas.microsoft.com/office/drawing/2014/main" id="{E752A2B3-F195-253D-D045-5B85BF6D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65288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7598" name="TextBox 58">
            <a:extLst>
              <a:ext uri="{FF2B5EF4-FFF2-40B4-BE49-F238E27FC236}">
                <a16:creationId xmlns:a16="http://schemas.microsoft.com/office/drawing/2014/main" id="{CB065CE9-4F05-C961-EF61-A36EA2D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782888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7599" name="TextBox 59">
            <a:extLst>
              <a:ext uri="{FF2B5EF4-FFF2-40B4-BE49-F238E27FC236}">
                <a16:creationId xmlns:a16="http://schemas.microsoft.com/office/drawing/2014/main" id="{7B92505A-2BF2-7DF1-C583-28A73ED8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4084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7600" name="Notched Right Arrow 60">
            <a:extLst>
              <a:ext uri="{FF2B5EF4-FFF2-40B4-BE49-F238E27FC236}">
                <a16:creationId xmlns:a16="http://schemas.microsoft.com/office/drawing/2014/main" id="{AE3AD8E0-1732-8653-C940-DC80446F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116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1" name="Down Arrow 19">
            <a:extLst>
              <a:ext uri="{FF2B5EF4-FFF2-40B4-BE49-F238E27FC236}">
                <a16:creationId xmlns:a16="http://schemas.microsoft.com/office/drawing/2014/main" id="{998A6B08-6411-0297-2E61-B0290A1B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812925"/>
            <a:ext cx="204787" cy="3290888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2" name="TextBox 20">
            <a:extLst>
              <a:ext uri="{FF2B5EF4-FFF2-40B4-BE49-F238E27FC236}">
                <a16:creationId xmlns:a16="http://schemas.microsoft.com/office/drawing/2014/main" id="{F1E7BCDE-15AB-A3CE-48B3-D812C862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195388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7603" name="TextBox 21">
            <a:extLst>
              <a:ext uri="{FF2B5EF4-FFF2-40B4-BE49-F238E27FC236}">
                <a16:creationId xmlns:a16="http://schemas.microsoft.com/office/drawing/2014/main" id="{5D60538D-0FF3-BC93-C772-F4555020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533400"/>
            <a:ext cx="41798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for the </a:t>
            </a:r>
            <a:r>
              <a:rPr lang="en-US" altLang="en-US" sz="2400" b="1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Work_study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address for the </a:t>
            </a:r>
            <a:r>
              <a:rPr lang="en-US" altLang="en-US" sz="2400" b="1">
                <a:solidFill>
                  <a:srgbClr val="FF0000"/>
                </a:solidFill>
              </a:rPr>
              <a:t>member variables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Vt 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E1 (&amp;(WS.E1))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Vt 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W1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A1 (&amp;(WS.A1)) ==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	((Account *) (&amp;WS))</a:t>
            </a:r>
          </a:p>
        </p:txBody>
      </p:sp>
      <p:sp>
        <p:nvSpPr>
          <p:cNvPr id="67604" name="Cube 1">
            <a:extLst>
              <a:ext uri="{FF2B5EF4-FFF2-40B4-BE49-F238E27FC236}">
                <a16:creationId xmlns:a16="http://schemas.microsoft.com/office/drawing/2014/main" id="{A79D78FD-EBB3-2A27-892A-6B2AC1E1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36696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5" name="Cube 25">
            <a:extLst>
              <a:ext uri="{FF2B5EF4-FFF2-40B4-BE49-F238E27FC236}">
                <a16:creationId xmlns:a16="http://schemas.microsoft.com/office/drawing/2014/main" id="{1C9701BF-50E3-FC00-B8E8-F0DF4EF7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349091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6" name="Cube 26">
            <a:extLst>
              <a:ext uri="{FF2B5EF4-FFF2-40B4-BE49-F238E27FC236}">
                <a16:creationId xmlns:a16="http://schemas.microsoft.com/office/drawing/2014/main" id="{ABD78B18-2E0C-9894-B359-CC315AAF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99256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7" name="Cube 27">
            <a:extLst>
              <a:ext uri="{FF2B5EF4-FFF2-40B4-BE49-F238E27FC236}">
                <a16:creationId xmlns:a16="http://schemas.microsoft.com/office/drawing/2014/main" id="{7793E7B2-A54A-41DC-251E-6EA8CB68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546600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8" name="Notched Right Arrow 53">
            <a:extLst>
              <a:ext uri="{FF2B5EF4-FFF2-40B4-BE49-F238E27FC236}">
                <a16:creationId xmlns:a16="http://schemas.microsoft.com/office/drawing/2014/main" id="{C1201494-F509-B011-F614-1FED046F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32092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9" name="Notched Right Arrow 53">
            <a:extLst>
              <a:ext uri="{FF2B5EF4-FFF2-40B4-BE49-F238E27FC236}">
                <a16:creationId xmlns:a16="http://schemas.microsoft.com/office/drawing/2014/main" id="{98BF3FCF-D702-E13D-3E02-6BF9319AA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4464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10" name="Notched Right Arrow 53">
            <a:extLst>
              <a:ext uri="{FF2B5EF4-FFF2-40B4-BE49-F238E27FC236}">
                <a16:creationId xmlns:a16="http://schemas.microsoft.com/office/drawing/2014/main" id="{4538D1FA-76FE-97E1-0F60-181ADEAD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4010025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11" name="Notched Right Arrow 53">
            <a:extLst>
              <a:ext uri="{FF2B5EF4-FFF2-40B4-BE49-F238E27FC236}">
                <a16:creationId xmlns:a16="http://schemas.microsoft.com/office/drawing/2014/main" id="{A32263F7-1FD1-7B43-4189-50516227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4514850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>
            <a:extLst>
              <a:ext uri="{FF2B5EF4-FFF2-40B4-BE49-F238E27FC236}">
                <a16:creationId xmlns:a16="http://schemas.microsoft.com/office/drawing/2014/main" id="{FDA9E6D3-BFD9-DEEF-4555-37DB5553F9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5A82E2-3671-DE44-9560-A60101AA33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9D181A67-FDFB-D745-66E6-4543653E9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6B04C3C1-1F82-AFF8-4DE1-8FD9A421E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8688D-5840-254F-80FD-0BD5E5BE6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8612" name="Rounded Rectangle 32">
            <a:extLst>
              <a:ext uri="{FF2B5EF4-FFF2-40B4-BE49-F238E27FC236}">
                <a16:creationId xmlns:a16="http://schemas.microsoft.com/office/drawing/2014/main" id="{0BF8ECCB-ED69-0D06-15DE-F7A3BDA0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13" name="Rounded Rectangle 6">
            <a:extLst>
              <a:ext uri="{FF2B5EF4-FFF2-40B4-BE49-F238E27FC236}">
                <a16:creationId xmlns:a16="http://schemas.microsoft.com/office/drawing/2014/main" id="{9209C8B1-2A5F-DD30-83DD-348D2661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8614" name="Rounded Rectangle 10">
            <a:extLst>
              <a:ext uri="{FF2B5EF4-FFF2-40B4-BE49-F238E27FC236}">
                <a16:creationId xmlns:a16="http://schemas.microsoft.com/office/drawing/2014/main" id="{F5F25286-8DC4-F324-6E21-8B43ADB0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15" name="Rounded Rectangle 35">
            <a:extLst>
              <a:ext uri="{FF2B5EF4-FFF2-40B4-BE49-F238E27FC236}">
                <a16:creationId xmlns:a16="http://schemas.microsoft.com/office/drawing/2014/main" id="{D1EE14C4-543C-27F0-4919-85D921E6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8616" name="Straight Arrow Connector 36">
            <a:extLst>
              <a:ext uri="{FF2B5EF4-FFF2-40B4-BE49-F238E27FC236}">
                <a16:creationId xmlns:a16="http://schemas.microsoft.com/office/drawing/2014/main" id="{5D2BDECE-7753-D966-473E-EA24D133D808}"/>
              </a:ext>
            </a:extLst>
          </p:cNvPr>
          <p:cNvCxnSpPr>
            <a:cxnSpLocks/>
            <a:stCxn id="68612" idx="0"/>
            <a:endCxn id="68620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7" name="Straight Arrow Connector 37">
            <a:extLst>
              <a:ext uri="{FF2B5EF4-FFF2-40B4-BE49-F238E27FC236}">
                <a16:creationId xmlns:a16="http://schemas.microsoft.com/office/drawing/2014/main" id="{FD9284E8-C9CF-95A7-B669-CC834B9A3FDE}"/>
              </a:ext>
            </a:extLst>
          </p:cNvPr>
          <p:cNvCxnSpPr>
            <a:cxnSpLocks/>
            <a:stCxn id="68614" idx="0"/>
            <a:endCxn id="68613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Straight Arrow Connector 38">
            <a:extLst>
              <a:ext uri="{FF2B5EF4-FFF2-40B4-BE49-F238E27FC236}">
                <a16:creationId xmlns:a16="http://schemas.microsoft.com/office/drawing/2014/main" id="{696B5438-7518-1B48-C59A-A8B8265E24E1}"/>
              </a:ext>
            </a:extLst>
          </p:cNvPr>
          <p:cNvCxnSpPr>
            <a:cxnSpLocks/>
            <a:stCxn id="68615" idx="0"/>
            <a:endCxn id="68612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9" name="Straight Arrow Connector 39">
            <a:extLst>
              <a:ext uri="{FF2B5EF4-FFF2-40B4-BE49-F238E27FC236}">
                <a16:creationId xmlns:a16="http://schemas.microsoft.com/office/drawing/2014/main" id="{1E78DE7D-6A61-2430-B62D-A5A180AF67F5}"/>
              </a:ext>
            </a:extLst>
          </p:cNvPr>
          <p:cNvCxnSpPr>
            <a:cxnSpLocks/>
            <a:stCxn id="68615" idx="0"/>
            <a:endCxn id="68614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0" name="Rounded Rectangle 6">
            <a:extLst>
              <a:ext uri="{FF2B5EF4-FFF2-40B4-BE49-F238E27FC236}">
                <a16:creationId xmlns:a16="http://schemas.microsoft.com/office/drawing/2014/main" id="{0E7EAB80-DD64-ECB1-5D30-E4FAB84A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8621" name="TextBox 24">
            <a:extLst>
              <a:ext uri="{FF2B5EF4-FFF2-40B4-BE49-F238E27FC236}">
                <a16:creationId xmlns:a16="http://schemas.microsoft.com/office/drawing/2014/main" id="{4AD8E23C-947B-975D-D953-F08FF7E76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8622" name="Rounded Rectangle 31">
            <a:extLst>
              <a:ext uri="{FF2B5EF4-FFF2-40B4-BE49-F238E27FC236}">
                <a16:creationId xmlns:a16="http://schemas.microsoft.com/office/drawing/2014/main" id="{302064EA-BD3A-64BF-2C69-80B292DC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23" name="Rounded Rectangle 6">
            <a:extLst>
              <a:ext uri="{FF2B5EF4-FFF2-40B4-BE49-F238E27FC236}">
                <a16:creationId xmlns:a16="http://schemas.microsoft.com/office/drawing/2014/main" id="{B693238F-5039-AEAD-0129-62AEC4D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8624" name="Rounded Rectangle 43">
            <a:extLst>
              <a:ext uri="{FF2B5EF4-FFF2-40B4-BE49-F238E27FC236}">
                <a16:creationId xmlns:a16="http://schemas.microsoft.com/office/drawing/2014/main" id="{8A3AD61D-18C7-B11F-4742-ABCBA36B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8625" name="Rounded Rectangle 6">
            <a:extLst>
              <a:ext uri="{FF2B5EF4-FFF2-40B4-BE49-F238E27FC236}">
                <a16:creationId xmlns:a16="http://schemas.microsoft.com/office/drawing/2014/main" id="{8A2FE08A-1FD5-D7CD-60B9-44F99C18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8626" name="Rounded Rectangle 10">
            <a:extLst>
              <a:ext uri="{FF2B5EF4-FFF2-40B4-BE49-F238E27FC236}">
                <a16:creationId xmlns:a16="http://schemas.microsoft.com/office/drawing/2014/main" id="{1B2AF5BB-88EC-281C-1976-E43F15F0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27" name="TextBox 20">
            <a:extLst>
              <a:ext uri="{FF2B5EF4-FFF2-40B4-BE49-F238E27FC236}">
                <a16:creationId xmlns:a16="http://schemas.microsoft.com/office/drawing/2014/main" id="{7B8C79FE-4BF0-5FD9-2327-08E5B0E1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8628" name="Notched Right Arrow 21">
            <a:extLst>
              <a:ext uri="{FF2B5EF4-FFF2-40B4-BE49-F238E27FC236}">
                <a16:creationId xmlns:a16="http://schemas.microsoft.com/office/drawing/2014/main" id="{A8BD961F-515E-92DF-B701-1EF46BAF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29" name="Notched Right Arrow 48">
            <a:extLst>
              <a:ext uri="{FF2B5EF4-FFF2-40B4-BE49-F238E27FC236}">
                <a16:creationId xmlns:a16="http://schemas.microsoft.com/office/drawing/2014/main" id="{2C40E97A-E3F2-BF54-F89F-9FA33856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30" name="Rounded Rectangle 22">
            <a:extLst>
              <a:ext uri="{FF2B5EF4-FFF2-40B4-BE49-F238E27FC236}">
                <a16:creationId xmlns:a16="http://schemas.microsoft.com/office/drawing/2014/main" id="{D2CAF67A-EC9C-D07C-25B1-EA2CD8D3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31" name="Rounded Rectangle 6">
            <a:extLst>
              <a:ext uri="{FF2B5EF4-FFF2-40B4-BE49-F238E27FC236}">
                <a16:creationId xmlns:a16="http://schemas.microsoft.com/office/drawing/2014/main" id="{4E6EEBE8-12D0-14C2-AB10-395169F2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8632" name="Rounded Rectangle 10">
            <a:extLst>
              <a:ext uri="{FF2B5EF4-FFF2-40B4-BE49-F238E27FC236}">
                <a16:creationId xmlns:a16="http://schemas.microsoft.com/office/drawing/2014/main" id="{212720F3-79AB-06DD-04DA-FDBBCBA6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33" name="Rounded Rectangle 26">
            <a:extLst>
              <a:ext uri="{FF2B5EF4-FFF2-40B4-BE49-F238E27FC236}">
                <a16:creationId xmlns:a16="http://schemas.microsoft.com/office/drawing/2014/main" id="{76A2B1BD-22B0-2C8E-FB46-7FA6B883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8634" name="Straight Arrow Connector 27">
            <a:extLst>
              <a:ext uri="{FF2B5EF4-FFF2-40B4-BE49-F238E27FC236}">
                <a16:creationId xmlns:a16="http://schemas.microsoft.com/office/drawing/2014/main" id="{DCE991AF-4084-DACF-AB32-4AF8BE377305}"/>
              </a:ext>
            </a:extLst>
          </p:cNvPr>
          <p:cNvCxnSpPr>
            <a:cxnSpLocks/>
            <a:stCxn id="68630" idx="0"/>
            <a:endCxn id="68631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Straight Arrow Connector 28">
            <a:extLst>
              <a:ext uri="{FF2B5EF4-FFF2-40B4-BE49-F238E27FC236}">
                <a16:creationId xmlns:a16="http://schemas.microsoft.com/office/drawing/2014/main" id="{714D3064-E4D0-8DB8-23EF-E3E2B92642AC}"/>
              </a:ext>
            </a:extLst>
          </p:cNvPr>
          <p:cNvCxnSpPr>
            <a:cxnSpLocks/>
            <a:stCxn id="68632" idx="0"/>
            <a:endCxn id="68631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Straight Arrow Connector 29">
            <a:extLst>
              <a:ext uri="{FF2B5EF4-FFF2-40B4-BE49-F238E27FC236}">
                <a16:creationId xmlns:a16="http://schemas.microsoft.com/office/drawing/2014/main" id="{822EB430-EFDC-7FF2-9EDC-27ACBF4F87B0}"/>
              </a:ext>
            </a:extLst>
          </p:cNvPr>
          <p:cNvCxnSpPr>
            <a:cxnSpLocks/>
            <a:stCxn id="68633" idx="0"/>
            <a:endCxn id="68630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Straight Arrow Connector 30">
            <a:extLst>
              <a:ext uri="{FF2B5EF4-FFF2-40B4-BE49-F238E27FC236}">
                <a16:creationId xmlns:a16="http://schemas.microsoft.com/office/drawing/2014/main" id="{3253B3F6-6D64-1CD1-A421-68FF94B3CA5D}"/>
              </a:ext>
            </a:extLst>
          </p:cNvPr>
          <p:cNvCxnSpPr>
            <a:cxnSpLocks/>
            <a:stCxn id="68633" idx="0"/>
            <a:endCxn id="68632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8" name="TextBox 41">
            <a:extLst>
              <a:ext uri="{FF2B5EF4-FFF2-40B4-BE49-F238E27FC236}">
                <a16:creationId xmlns:a16="http://schemas.microsoft.com/office/drawing/2014/main" id="{27B0A8F7-1014-D259-47CB-7E5CE736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68639" name="Rounded Rectangle 47">
            <a:extLst>
              <a:ext uri="{FF2B5EF4-FFF2-40B4-BE49-F238E27FC236}">
                <a16:creationId xmlns:a16="http://schemas.microsoft.com/office/drawing/2014/main" id="{3EEFBD7D-68A2-C1D4-0C51-D3E173FA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8641" name="Rounded Rectangle 50">
            <a:extLst>
              <a:ext uri="{FF2B5EF4-FFF2-40B4-BE49-F238E27FC236}">
                <a16:creationId xmlns:a16="http://schemas.microsoft.com/office/drawing/2014/main" id="{66EFA9AB-9EFD-C265-6DF7-5C89F58A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8643" name="Rounded Rectangle 10">
            <a:extLst>
              <a:ext uri="{FF2B5EF4-FFF2-40B4-BE49-F238E27FC236}">
                <a16:creationId xmlns:a16="http://schemas.microsoft.com/office/drawing/2014/main" id="{CBAC9E56-03A5-C826-5647-153DA42F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44" name="Notched Right Arrow 53">
            <a:extLst>
              <a:ext uri="{FF2B5EF4-FFF2-40B4-BE49-F238E27FC236}">
                <a16:creationId xmlns:a16="http://schemas.microsoft.com/office/drawing/2014/main" id="{3FA0972A-AAAE-9D6F-B369-04D4B161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45" name="Notched Right Arrow 54">
            <a:extLst>
              <a:ext uri="{FF2B5EF4-FFF2-40B4-BE49-F238E27FC236}">
                <a16:creationId xmlns:a16="http://schemas.microsoft.com/office/drawing/2014/main" id="{38636D7C-5D1B-847F-B95D-759FB4B0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46" name="Rounded Rectangle 6">
            <a:extLst>
              <a:ext uri="{FF2B5EF4-FFF2-40B4-BE49-F238E27FC236}">
                <a16:creationId xmlns:a16="http://schemas.microsoft.com/office/drawing/2014/main" id="{57E995B9-B458-CA4F-1010-2F5E4D8E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8647" name="TextBox 57">
            <a:extLst>
              <a:ext uri="{FF2B5EF4-FFF2-40B4-BE49-F238E27FC236}">
                <a16:creationId xmlns:a16="http://schemas.microsoft.com/office/drawing/2014/main" id="{7603EA37-F1C6-D53A-98D7-7F81A51D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8648" name="TextBox 58">
            <a:extLst>
              <a:ext uri="{FF2B5EF4-FFF2-40B4-BE49-F238E27FC236}">
                <a16:creationId xmlns:a16="http://schemas.microsoft.com/office/drawing/2014/main" id="{21599D69-BEA6-BA34-35E9-F2291CB5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8649" name="TextBox 59">
            <a:extLst>
              <a:ext uri="{FF2B5EF4-FFF2-40B4-BE49-F238E27FC236}">
                <a16:creationId xmlns:a16="http://schemas.microsoft.com/office/drawing/2014/main" id="{287BE0B8-517B-5C02-EE7B-957CC3FD7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8650" name="Notched Right Arrow 60">
            <a:extLst>
              <a:ext uri="{FF2B5EF4-FFF2-40B4-BE49-F238E27FC236}">
                <a16:creationId xmlns:a16="http://schemas.microsoft.com/office/drawing/2014/main" id="{C5431007-DF82-9135-8127-7D9E1775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51" name="TextBox 1">
            <a:extLst>
              <a:ext uri="{FF2B5EF4-FFF2-40B4-BE49-F238E27FC236}">
                <a16:creationId xmlns:a16="http://schemas.microsoft.com/office/drawing/2014/main" id="{9BA66761-BCCE-ECD2-9D66-2AED468F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2981325"/>
            <a:ext cx="454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(Account *) ((Employee *) ws_ptr)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ounded Rectangle 10">
            <a:extLst>
              <a:ext uri="{FF2B5EF4-FFF2-40B4-BE49-F238E27FC236}">
                <a16:creationId xmlns:a16="http://schemas.microsoft.com/office/drawing/2014/main" id="{322F28A5-25EB-CFBD-5880-36860122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65" y="4148192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BFBDBF3-BFB2-330C-7112-FE52F5FED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F7C0A-96A0-2744-B961-B093DDAF94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397192D-9EDA-3B14-4502-D696AD58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DD05BDA5-BA90-E899-445E-F751D003A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617B-49A6-D644-9CED-39651B8800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5301" name="Rounded Rectangle 6">
            <a:extLst>
              <a:ext uri="{FF2B5EF4-FFF2-40B4-BE49-F238E27FC236}">
                <a16:creationId xmlns:a16="http://schemas.microsoft.com/office/drawing/2014/main" id="{8D1F5B65-7417-A13A-4C86-740FB77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40" y="10620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Core</a:t>
            </a:r>
          </a:p>
        </p:txBody>
      </p:sp>
      <p:sp>
        <p:nvSpPr>
          <p:cNvPr id="55302" name="Rounded Rectangle 7">
            <a:extLst>
              <a:ext uri="{FF2B5EF4-FFF2-40B4-BE49-F238E27FC236}">
                <a16:creationId xmlns:a16="http://schemas.microsoft.com/office/drawing/2014/main" id="{0F483727-2190-5E0A-6AE0-4EBDD3B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540" y="26622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55303" name="Rounded Rectangle 8">
            <a:extLst>
              <a:ext uri="{FF2B5EF4-FFF2-40B4-BE49-F238E27FC236}">
                <a16:creationId xmlns:a16="http://schemas.microsoft.com/office/drawing/2014/main" id="{E985199B-D659-75DF-6A19-F3FF3863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90" y="266229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55304" name="Rounded Rectangle 9">
            <a:extLst>
              <a:ext uri="{FF2B5EF4-FFF2-40B4-BE49-F238E27FC236}">
                <a16:creationId xmlns:a16="http://schemas.microsoft.com/office/drawing/2014/main" id="{24F33864-6A2A-031A-7AE5-D044196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290" y="4082283"/>
            <a:ext cx="1701799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55305" name="Rounded Rectangle 10">
            <a:extLst>
              <a:ext uri="{FF2B5EF4-FFF2-40B4-BE49-F238E27FC236}">
                <a16:creationId xmlns:a16="http://schemas.microsoft.com/office/drawing/2014/main" id="{2F5709CC-CAEF-E02E-0A8A-60A3C594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90" y="5592817"/>
            <a:ext cx="29972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Proxy_IOT_Thing</a:t>
            </a:r>
            <a:endParaRPr lang="en-US" altLang="en-US" sz="2400" dirty="0"/>
          </a:p>
        </p:txBody>
      </p:sp>
      <p:cxnSp>
        <p:nvCxnSpPr>
          <p:cNvPr id="55306" name="Elbow Connector 12">
            <a:extLst>
              <a:ext uri="{FF2B5EF4-FFF2-40B4-BE49-F238E27FC236}">
                <a16:creationId xmlns:a16="http://schemas.microsoft.com/office/drawing/2014/main" id="{ECD91DD8-2638-8EBA-29CA-EE721841BE62}"/>
              </a:ext>
            </a:extLst>
          </p:cNvPr>
          <p:cNvCxnSpPr>
            <a:cxnSpLocks noChangeShapeType="1"/>
            <a:stCxn id="55302" idx="0"/>
            <a:endCxn id="55301" idx="2"/>
          </p:cNvCxnSpPr>
          <p:nvPr/>
        </p:nvCxnSpPr>
        <p:spPr bwMode="auto">
          <a:xfrm rot="5400000" flipH="1" flipV="1">
            <a:off x="4661340" y="121449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Elbow Connector 13">
            <a:extLst>
              <a:ext uri="{FF2B5EF4-FFF2-40B4-BE49-F238E27FC236}">
                <a16:creationId xmlns:a16="http://schemas.microsoft.com/office/drawing/2014/main" id="{3926E14C-A2A2-D02F-30C1-9AF893C87C88}"/>
              </a:ext>
            </a:extLst>
          </p:cNvPr>
          <p:cNvCxnSpPr>
            <a:cxnSpLocks/>
            <a:stCxn id="55303" idx="0"/>
            <a:endCxn id="55301" idx="2"/>
          </p:cNvCxnSpPr>
          <p:nvPr/>
        </p:nvCxnSpPr>
        <p:spPr bwMode="auto">
          <a:xfrm rot="16200000" flipV="1">
            <a:off x="6220265" y="148436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Straight Arrow Connector 17">
            <a:extLst>
              <a:ext uri="{FF2B5EF4-FFF2-40B4-BE49-F238E27FC236}">
                <a16:creationId xmlns:a16="http://schemas.microsoft.com/office/drawing/2014/main" id="{CB123876-AF94-D73A-15D5-2E86D5C59E2A}"/>
              </a:ext>
            </a:extLst>
          </p:cNvPr>
          <p:cNvCxnSpPr>
            <a:cxnSpLocks noChangeShapeType="1"/>
            <a:stCxn id="55304" idx="0"/>
            <a:endCxn id="55303" idx="2"/>
          </p:cNvCxnSpPr>
          <p:nvPr/>
        </p:nvCxnSpPr>
        <p:spPr bwMode="auto">
          <a:xfrm flipV="1">
            <a:off x="7398190" y="3195692"/>
            <a:ext cx="0" cy="8865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Arrow Connector 18">
            <a:extLst>
              <a:ext uri="{FF2B5EF4-FFF2-40B4-BE49-F238E27FC236}">
                <a16:creationId xmlns:a16="http://schemas.microsoft.com/office/drawing/2014/main" id="{4B444283-F2BA-6FEE-8A17-D751268BBB7A}"/>
              </a:ext>
            </a:extLst>
          </p:cNvPr>
          <p:cNvCxnSpPr>
            <a:cxnSpLocks/>
            <a:stCxn id="55305" idx="0"/>
            <a:endCxn id="55304" idx="2"/>
          </p:cNvCxnSpPr>
          <p:nvPr/>
        </p:nvCxnSpPr>
        <p:spPr bwMode="auto">
          <a:xfrm flipH="1" flipV="1">
            <a:off x="7398190" y="4615683"/>
            <a:ext cx="25400" cy="9771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18">
            <a:extLst>
              <a:ext uri="{FF2B5EF4-FFF2-40B4-BE49-F238E27FC236}">
                <a16:creationId xmlns:a16="http://schemas.microsoft.com/office/drawing/2014/main" id="{C6E83B98-5507-9FC5-B6D8-7F764DBEEACC}"/>
              </a:ext>
            </a:extLst>
          </p:cNvPr>
          <p:cNvCxnSpPr>
            <a:cxnSpLocks/>
            <a:stCxn id="55297" idx="0"/>
            <a:endCxn id="55302" idx="2"/>
          </p:cNvCxnSpPr>
          <p:nvPr/>
        </p:nvCxnSpPr>
        <p:spPr bwMode="auto">
          <a:xfrm flipV="1">
            <a:off x="4280340" y="3195692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67ED6E-CB39-7ACE-F5C7-5679BB3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4117F5F-E7DE-2781-35A3-1004F5C3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AE74CAB-8161-8B5A-8708-47DBEBC2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A014AF16-DBE3-0DEA-977F-54773B98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7621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Proxy_IOT_Thing</a:t>
            </a:r>
            <a:endParaRPr lang="en-US" altLang="en-US" sz="1800" dirty="0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1F570291-A88A-918E-DF17-C8A2697F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416550"/>
            <a:ext cx="3425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4759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B216-CA26-BFD7-540A-4480C2B4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1F4D-1C39-F352-79E9-2C25EB6A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2F2C-974C-33FC-2F94-E6E6628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9E0D-0834-B85B-8E69-391440F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7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B1777B1C-C426-8BB2-1AB9-031E8CA676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9B524-742B-074B-8116-7CA0220CAB1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04D5068-475B-F726-D09C-1239A4F9F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9F55069-23FD-2699-6505-B751D8CDE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2609D-8736-8541-B73C-24917D6AF0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609600" y="2362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/>
              <a:t>Chapter 13, Inheritance</a:t>
            </a:r>
            <a:br>
              <a:rPr lang="en-US" kern="0" dirty="0"/>
            </a:br>
            <a:r>
              <a:rPr lang="en-US" kern="0" dirty="0"/>
              <a:t>Chapter 14, Polymorphism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sz="2400" kern="0" dirty="0"/>
              <a:t>Important </a:t>
            </a:r>
            <a:r>
              <a:rPr lang="en-US" sz="2400" u="sng" kern="0" dirty="0">
                <a:solidFill>
                  <a:srgbClr val="C00000"/>
                </a:solidFill>
              </a:rPr>
              <a:t>topics</a:t>
            </a:r>
            <a:r>
              <a:rPr lang="en-US" sz="2400" kern="0" dirty="0"/>
              <a:t> but not covered by most textbooks</a:t>
            </a:r>
          </a:p>
          <a:p>
            <a:pPr>
              <a:defRPr/>
            </a:pPr>
            <a:endParaRPr lang="en-US" sz="2400" kern="0" dirty="0"/>
          </a:p>
          <a:p>
            <a:pPr>
              <a:defRPr/>
            </a:pPr>
            <a:r>
              <a:rPr lang="en-US" sz="4000" kern="0" dirty="0"/>
              <a:t>JSON Representation of Objects</a:t>
            </a:r>
          </a:p>
          <a:p>
            <a:pPr>
              <a:defRPr/>
            </a:pPr>
            <a:r>
              <a:rPr lang="en-US" sz="2800" kern="0" dirty="0">
                <a:solidFill>
                  <a:srgbClr val="FF0000"/>
                </a:solidFill>
              </a:rPr>
              <a:t>(and how it might interfere with Polymorphism)</a:t>
            </a:r>
          </a:p>
          <a:p>
            <a:pPr>
              <a:defRPr/>
            </a:pPr>
            <a:r>
              <a:rPr lang="en-US" sz="4000" b="1" u="sng" kern="0" dirty="0">
                <a:solidFill>
                  <a:srgbClr val="7030A0"/>
                </a:solidFill>
              </a:rPr>
              <a:t>Run-time</a:t>
            </a:r>
            <a:r>
              <a:rPr lang="en-US" sz="4000" kern="0" dirty="0"/>
              <a:t> versus </a:t>
            </a:r>
            <a:r>
              <a:rPr lang="en-US" sz="4000" b="1" u="sng" kern="0" dirty="0">
                <a:solidFill>
                  <a:srgbClr val="00B050"/>
                </a:solidFill>
              </a:rPr>
              <a:t>Compiler-Time</a:t>
            </a:r>
          </a:p>
          <a:p>
            <a:pPr>
              <a:defRPr/>
            </a:pPr>
            <a:r>
              <a:rPr lang="en-US" sz="4000" kern="0" dirty="0">
                <a:solidFill>
                  <a:srgbClr val="FF0000"/>
                </a:solidFill>
              </a:rPr>
              <a:t>Memory-Layout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076032B-F3B0-D2DE-854E-B98749ECA134}"/>
              </a:ext>
            </a:extLst>
          </p:cNvPr>
          <p:cNvSpPr/>
          <p:nvPr/>
        </p:nvSpPr>
        <p:spPr bwMode="auto">
          <a:xfrm>
            <a:off x="4218590" y="2819400"/>
            <a:ext cx="304800" cy="4572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F9E46-35CB-5E56-6F73-1E3E340B86A5}"/>
              </a:ext>
            </a:extLst>
          </p:cNvPr>
          <p:cNvSpPr txBox="1"/>
          <p:nvPr/>
        </p:nvSpPr>
        <p:spPr>
          <a:xfrm>
            <a:off x="2982338" y="6007496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should “it” hit?</a:t>
            </a:r>
          </a:p>
        </p:txBody>
      </p:sp>
    </p:spTree>
    <p:extLst>
      <p:ext uri="{BB962C8B-B14F-4D97-AF65-F5344CB8AC3E}">
        <p14:creationId xmlns:p14="http://schemas.microsoft.com/office/powerpoint/2010/main" val="175976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AEF63-1AAD-7D4A-909E-AF0BEB20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70" y="1728508"/>
            <a:ext cx="3073730" cy="340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4C195C-7D9A-5538-4E79-37F3DFACBA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77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23A81-F4AD-78DF-4B8C-2B7B80A7430C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7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E28F1-5F31-1242-8CD7-02511CE4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11" y="1728509"/>
            <a:ext cx="2299260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87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63C79-F34B-2B58-8794-B2D9A498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9" y="1728509"/>
            <a:ext cx="512445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32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3D4-C1C7-6351-A064-5C9C2DC2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13EE-1712-B38A-8FB8-071B4AB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classes and objects?</a:t>
            </a:r>
          </a:p>
          <a:p>
            <a:r>
              <a:rPr lang="en-US" dirty="0"/>
              <a:t>And, how will objects interact with each other?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E51B-D041-1F65-DEF4-8EE461C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02E3-4BDD-8E41-11FF-294E819D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AC2F-528A-850C-0230-9EA2BBA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96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talking to </a:t>
            </a:r>
            <a:r>
              <a:rPr lang="en-US" dirty="0" err="1"/>
              <a:t>Motercycles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878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#1: Class Hierarchy (is-a)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F70383E-455F-541B-DEAA-1F0CDB61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053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Auto V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9AC21E-5772-A669-D39C-4A379894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055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Car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F3C7BB1-8BDE-AD36-7B20-F508FD43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500555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Motorcycle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257CE7A-B15A-B3CD-7372-A9F3D6B2C2AD}"/>
              </a:ext>
            </a:extLst>
          </p:cNvPr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114800" y="355775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5A7DD0-8B8D-793D-DEAF-256FAA75215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 bwMode="auto">
          <a:xfrm rot="16200000" flipV="1">
            <a:off x="5673725" y="382762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29700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#2: Containment Hierarchy (has-a)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B8DB4-C2A6-2AA4-B2CC-A1B5A1306D07}"/>
              </a:ext>
            </a:extLst>
          </p:cNvPr>
          <p:cNvSpPr txBox="1"/>
          <p:nvPr/>
        </p:nvSpPr>
        <p:spPr>
          <a:xfrm>
            <a:off x="3124200" y="3505200"/>
            <a:ext cx="44044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Motorcycle : public </a:t>
            </a:r>
            <a:r>
              <a:rPr lang="en-US" dirty="0" err="1"/>
              <a:t>Auto_V</a:t>
            </a:r>
            <a:endParaRPr lang="en-US" dirty="0"/>
          </a:p>
          <a:p>
            <a:r>
              <a:rPr lang="en-US" dirty="0"/>
              <a:t>	Object Person Rider;</a:t>
            </a:r>
          </a:p>
          <a:p>
            <a:r>
              <a:rPr lang="en-US" dirty="0"/>
              <a:t>	Object Person Passenger;</a:t>
            </a:r>
          </a:p>
          <a:p>
            <a:r>
              <a:rPr lang="en-US" dirty="0"/>
              <a:t>            Object Hybrid </a:t>
            </a:r>
            <a:r>
              <a:rPr lang="en-US" dirty="0" err="1"/>
              <a:t>RobotC</a:t>
            </a:r>
            <a:r>
              <a:rPr lang="en-US" dirty="0"/>
              <a:t>;</a:t>
            </a:r>
          </a:p>
          <a:p>
            <a:r>
              <a:rPr lang="en-US" dirty="0"/>
              <a:t>	…</a:t>
            </a:r>
          </a:p>
          <a:p>
            <a:endParaRPr lang="en-US" dirty="0"/>
          </a:p>
          <a:p>
            <a:r>
              <a:rPr lang="en-US" dirty="0"/>
              <a:t>	Methods</a:t>
            </a:r>
            <a:r>
              <a:rPr lang="en-US"/>
              <a:t>/Interfaces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4FAA904F-60B9-4CBA-00F9-6209E7E7367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6B6B2-6AA6-934A-B7CF-4B683ED20BC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CC844595-A025-5F85-EBBE-45B02B33E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E5655B73-7DE8-4980-037C-CC94A401A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A52A3-59A9-A94A-A75B-2B7EF4FA348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AE310589-17CE-1CEB-FADB-3FCD0B15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Planet()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std::string	name;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4277" name="TextBox 51">
            <a:extLst>
              <a:ext uri="{FF2B5EF4-FFF2-40B4-BE49-F238E27FC236}">
                <a16:creationId xmlns:a16="http://schemas.microsoft.com/office/drawing/2014/main" id="{567AB35A-7C20-0816-0511-D6D77014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28600"/>
            <a:ext cx="3425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 </a:t>
            </a:r>
            <a:r>
              <a:rPr lang="en-US" altLang="en-US" sz="2400">
                <a:solidFill>
                  <a:srgbClr val="C0000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54278" name="Rectangle 1">
            <a:extLst>
              <a:ext uri="{FF2B5EF4-FFF2-40B4-BE49-F238E27FC236}">
                <a16:creationId xmlns:a16="http://schemas.microsoft.com/office/drawing/2014/main" id="{04A733A8-86D9-3FDA-B76D-0CA3CE86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578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http://www.vishalchovatiya.com/memory-layout-of-cpp-object/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#3: Inter-Object Communications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40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59992-2509-0955-97B4-1A7CBB421E0A}"/>
              </a:ext>
            </a:extLst>
          </p:cNvPr>
          <p:cNvCxnSpPr/>
          <p:nvPr/>
        </p:nvCxnSpPr>
        <p:spPr bwMode="auto">
          <a:xfrm>
            <a:off x="13716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E8D4E-78FF-9429-7601-06FCE83FC8C0}"/>
              </a:ext>
            </a:extLst>
          </p:cNvPr>
          <p:cNvCxnSpPr/>
          <p:nvPr/>
        </p:nvCxnSpPr>
        <p:spPr bwMode="auto">
          <a:xfrm>
            <a:off x="49530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9ECF9-D2AF-EA30-4EE5-A8DEB608C90A}"/>
              </a:ext>
            </a:extLst>
          </p:cNvPr>
          <p:cNvCxnSpPr/>
          <p:nvPr/>
        </p:nvCxnSpPr>
        <p:spPr bwMode="auto">
          <a:xfrm>
            <a:off x="85344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D66C3-ACC8-C609-2D12-40D166387AEC}"/>
              </a:ext>
            </a:extLst>
          </p:cNvPr>
          <p:cNvSpPr txBox="1"/>
          <p:nvPr/>
        </p:nvSpPr>
        <p:spPr>
          <a:xfrm>
            <a:off x="1442546" y="343688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EF043-AC0F-1BB7-DE25-9DA1AEF14BA9}"/>
              </a:ext>
            </a:extLst>
          </p:cNvPr>
          <p:cNvSpPr txBox="1"/>
          <p:nvPr/>
        </p:nvSpPr>
        <p:spPr>
          <a:xfrm>
            <a:off x="6591628" y="296733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D926A-B2BB-6715-D81E-BB2760B3C759}"/>
              </a:ext>
            </a:extLst>
          </p:cNvPr>
          <p:cNvSpPr txBox="1"/>
          <p:nvPr/>
        </p:nvSpPr>
        <p:spPr>
          <a:xfrm>
            <a:off x="4957903" y="344699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ACF11FD-416C-1B6A-405B-876784061782}"/>
              </a:ext>
            </a:extLst>
          </p:cNvPr>
          <p:cNvSpPr/>
          <p:nvPr/>
        </p:nvSpPr>
        <p:spPr bwMode="auto">
          <a:xfrm>
            <a:off x="1442546" y="3898548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268-6BF8-1E8A-97F6-91C0472286C4}"/>
              </a:ext>
            </a:extLst>
          </p:cNvPr>
          <p:cNvSpPr txBox="1"/>
          <p:nvPr/>
        </p:nvSpPr>
        <p:spPr>
          <a:xfrm>
            <a:off x="2065086" y="390787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 (…)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5AD54700-6FDC-9D95-7CFD-5BA4A254EF92}"/>
              </a:ext>
            </a:extLst>
          </p:cNvPr>
          <p:cNvSpPr/>
          <p:nvPr/>
        </p:nvSpPr>
        <p:spPr bwMode="auto">
          <a:xfrm rot="10800000">
            <a:off x="1437644" y="4509591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BB7D4-FE7D-0A18-170A-8ABAE257CD1C}"/>
              </a:ext>
            </a:extLst>
          </p:cNvPr>
          <p:cNvSpPr txBox="1"/>
          <p:nvPr/>
        </p:nvSpPr>
        <p:spPr>
          <a:xfrm>
            <a:off x="2438171" y="452791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Situation (…)</a:t>
            </a:r>
          </a:p>
        </p:txBody>
      </p:sp>
    </p:spTree>
    <p:extLst>
      <p:ext uri="{BB962C8B-B14F-4D97-AF65-F5344CB8AC3E}">
        <p14:creationId xmlns:p14="http://schemas.microsoft.com/office/powerpoint/2010/main" val="2655487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7B25-6062-954B-C829-33CFC0F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3620-9955-6119-EBA6-973D78DB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8268-ACEB-D72B-EADD-2BEB62A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EE78-887F-747B-3861-3CD259D3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E347-74C7-C2CD-FC19-A264921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3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4D7F-9E64-00EF-BC2E-F3D8390F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36634"/>
            <a:ext cx="6324600" cy="1143000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03F8-E1DD-3845-8335-D257E0C7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28246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https://www.youtube.com/watch?v=2rJoGp3kbnc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our final exam (s2023), the concept covered in the above lecture will be included. 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9998-2142-BEDF-350A-9480E52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172" y="5943094"/>
            <a:ext cx="1905000" cy="457200"/>
          </a:xfrm>
        </p:spPr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0C4B-2990-F12B-D25A-AF667115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1572" y="5943094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7D4C-B27F-2A91-98CA-6B52325B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0572" y="5943094"/>
            <a:ext cx="1905000" cy="457200"/>
          </a:xfrm>
        </p:spPr>
        <p:txBody>
          <a:bodyPr/>
          <a:lstStyle/>
          <a:p>
            <a:fld id="{90796416-A864-3447-8E4D-33BA1DE16CE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B3561-B5BA-7260-EDFB-38A414AEA6B2}"/>
              </a:ext>
            </a:extLst>
          </p:cNvPr>
          <p:cNvSpPr txBox="1"/>
          <p:nvPr/>
        </p:nvSpPr>
        <p:spPr>
          <a:xfrm>
            <a:off x="762000" y="1279634"/>
            <a:ext cx="8100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instructor at this point assumes that you are familiar with the concept of C pointers, which is related to (in C/C++) memory addresses, C array, unsigned long/integers, and casting.</a:t>
            </a:r>
          </a:p>
          <a:p>
            <a:endParaRPr lang="en-US" dirty="0"/>
          </a:p>
          <a:p>
            <a:r>
              <a:rPr lang="en-US" dirty="0"/>
              <a:t>If you are like to review these concepts, you may view the following lecture I provided a few months ago (the same link I shared via a Canvas announcement)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>
            <a:extLst>
              <a:ext uri="{FF2B5EF4-FFF2-40B4-BE49-F238E27FC236}">
                <a16:creationId xmlns:a16="http://schemas.microsoft.com/office/drawing/2014/main" id="{CF169A27-5F8A-BCB9-C912-32DBBCAE8E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A1B15A-2364-904B-B299-9B8FE1AAFEA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D23796ED-E928-E3F5-2109-0784005A9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F7C49D0C-4C3F-0E3F-48F3-DFFE47097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49D58-9F73-5D4F-89FA-DC9D4473AA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94A61E4F-3EE3-7199-5ADB-ED5A68DD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>
            <a:extLst>
              <a:ext uri="{FF2B5EF4-FFF2-40B4-BE49-F238E27FC236}">
                <a16:creationId xmlns:a16="http://schemas.microsoft.com/office/drawing/2014/main" id="{145B8C62-EA1F-5FE4-37B3-0E01320A8E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AA9E8-6D5C-224F-BCD1-0C5C934E4BC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FBF88B2B-C426-2B39-521E-12B953FC9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307F9967-1CC5-5C13-11D5-E4D9AE409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975198-1997-D34E-8D8C-A785DBC8B5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73E3A503-AF53-C950-89B1-99C68DA0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58373" name="Rounded Rectangle 7">
            <a:extLst>
              <a:ext uri="{FF2B5EF4-FFF2-40B4-BE49-F238E27FC236}">
                <a16:creationId xmlns:a16="http://schemas.microsoft.com/office/drawing/2014/main" id="{C112342F-FF07-E7B1-2634-A9FF8629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8374" name="Rounded Rectangle 6">
            <a:extLst>
              <a:ext uri="{FF2B5EF4-FFF2-40B4-BE49-F238E27FC236}">
                <a16:creationId xmlns:a16="http://schemas.microsoft.com/office/drawing/2014/main" id="{5567BEB9-0336-ABA2-A4EE-2BAADD35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8375" name="Rounded Rectangle 10">
            <a:extLst>
              <a:ext uri="{FF2B5EF4-FFF2-40B4-BE49-F238E27FC236}">
                <a16:creationId xmlns:a16="http://schemas.microsoft.com/office/drawing/2014/main" id="{932444D6-9461-A858-0272-BBF0A6CB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8376" name="Rounded Rectangle 10">
            <a:extLst>
              <a:ext uri="{FF2B5EF4-FFF2-40B4-BE49-F238E27FC236}">
                <a16:creationId xmlns:a16="http://schemas.microsoft.com/office/drawing/2014/main" id="{CD3B0A9F-8258-1788-F6CD-C7E91B77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8377" name="Straight Arrow Connector 12">
            <a:extLst>
              <a:ext uri="{FF2B5EF4-FFF2-40B4-BE49-F238E27FC236}">
                <a16:creationId xmlns:a16="http://schemas.microsoft.com/office/drawing/2014/main" id="{81F27064-3F72-D35C-4A9C-8E234642C573}"/>
              </a:ext>
            </a:extLst>
          </p:cNvPr>
          <p:cNvCxnSpPr>
            <a:cxnSpLocks/>
            <a:stCxn id="58373" idx="0"/>
            <a:endCxn id="58374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Arrow Connector 13">
            <a:extLst>
              <a:ext uri="{FF2B5EF4-FFF2-40B4-BE49-F238E27FC236}">
                <a16:creationId xmlns:a16="http://schemas.microsoft.com/office/drawing/2014/main" id="{FAA53DB5-6218-5693-4D16-E9D5F86F6D15}"/>
              </a:ext>
            </a:extLst>
          </p:cNvPr>
          <p:cNvCxnSpPr>
            <a:cxnSpLocks/>
            <a:stCxn id="58375" idx="0"/>
            <a:endCxn id="58374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Arrow Connector 16">
            <a:extLst>
              <a:ext uri="{FF2B5EF4-FFF2-40B4-BE49-F238E27FC236}">
                <a16:creationId xmlns:a16="http://schemas.microsoft.com/office/drawing/2014/main" id="{1B522309-57E7-479E-364F-9D09C9BC76B0}"/>
              </a:ext>
            </a:extLst>
          </p:cNvPr>
          <p:cNvCxnSpPr>
            <a:cxnSpLocks/>
            <a:stCxn id="58376" idx="0"/>
            <a:endCxn id="58373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Arrow Connector 19">
            <a:extLst>
              <a:ext uri="{FF2B5EF4-FFF2-40B4-BE49-F238E27FC236}">
                <a16:creationId xmlns:a16="http://schemas.microsoft.com/office/drawing/2014/main" id="{6A8B3055-0D64-F922-C759-04DED599B6B6}"/>
              </a:ext>
            </a:extLst>
          </p:cNvPr>
          <p:cNvCxnSpPr>
            <a:cxnSpLocks/>
            <a:stCxn id="58376" idx="0"/>
            <a:endCxn id="58375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>
            <a:extLst>
              <a:ext uri="{FF2B5EF4-FFF2-40B4-BE49-F238E27FC236}">
                <a16:creationId xmlns:a16="http://schemas.microsoft.com/office/drawing/2014/main" id="{84E053CF-1223-58EA-76B9-9F78CFEE6B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F4CA5-3F36-854C-ADF4-15506DB9F2D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59394" name="Footer Placeholder 4">
            <a:extLst>
              <a:ext uri="{FF2B5EF4-FFF2-40B4-BE49-F238E27FC236}">
                <a16:creationId xmlns:a16="http://schemas.microsoft.com/office/drawing/2014/main" id="{075EB323-EEC1-918F-9D52-986D0E580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1EA97B7D-0CC3-7B8C-7108-392F7240E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6D686-EB0A-F246-9D9A-6B890AD6B5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48C1B5AA-9E10-A098-BBB4-93435DB7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59397" name="Rounded Rectangle 7">
            <a:extLst>
              <a:ext uri="{FF2B5EF4-FFF2-40B4-BE49-F238E27FC236}">
                <a16:creationId xmlns:a16="http://schemas.microsoft.com/office/drawing/2014/main" id="{63A3662C-E057-DD9D-FC0A-C2126A09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9398" name="Rounded Rectangle 6">
            <a:extLst>
              <a:ext uri="{FF2B5EF4-FFF2-40B4-BE49-F238E27FC236}">
                <a16:creationId xmlns:a16="http://schemas.microsoft.com/office/drawing/2014/main" id="{3C9B6884-F58F-C461-53F9-18EEC428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9399" name="Rounded Rectangle 10">
            <a:extLst>
              <a:ext uri="{FF2B5EF4-FFF2-40B4-BE49-F238E27FC236}">
                <a16:creationId xmlns:a16="http://schemas.microsoft.com/office/drawing/2014/main" id="{356476C1-5373-B232-0F06-4EF675AD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9400" name="Rounded Rectangle 10">
            <a:extLst>
              <a:ext uri="{FF2B5EF4-FFF2-40B4-BE49-F238E27FC236}">
                <a16:creationId xmlns:a16="http://schemas.microsoft.com/office/drawing/2014/main" id="{FE05A2BB-09D8-6015-555E-102BD091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9401" name="Straight Arrow Connector 12">
            <a:extLst>
              <a:ext uri="{FF2B5EF4-FFF2-40B4-BE49-F238E27FC236}">
                <a16:creationId xmlns:a16="http://schemas.microsoft.com/office/drawing/2014/main" id="{4E57D951-02DF-C143-E2B2-3A06F076B87B}"/>
              </a:ext>
            </a:extLst>
          </p:cNvPr>
          <p:cNvCxnSpPr>
            <a:cxnSpLocks/>
            <a:stCxn id="59397" idx="0"/>
            <a:endCxn id="59398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Straight Arrow Connector 13">
            <a:extLst>
              <a:ext uri="{FF2B5EF4-FFF2-40B4-BE49-F238E27FC236}">
                <a16:creationId xmlns:a16="http://schemas.microsoft.com/office/drawing/2014/main" id="{507A79A0-56C4-F249-CF87-62096EB8ADF8}"/>
              </a:ext>
            </a:extLst>
          </p:cNvPr>
          <p:cNvCxnSpPr>
            <a:cxnSpLocks/>
            <a:stCxn id="59399" idx="0"/>
            <a:endCxn id="59398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Straight Arrow Connector 16">
            <a:extLst>
              <a:ext uri="{FF2B5EF4-FFF2-40B4-BE49-F238E27FC236}">
                <a16:creationId xmlns:a16="http://schemas.microsoft.com/office/drawing/2014/main" id="{BB4B6F84-708E-1DA5-9CEF-E6DCC347F060}"/>
              </a:ext>
            </a:extLst>
          </p:cNvPr>
          <p:cNvCxnSpPr>
            <a:cxnSpLocks/>
            <a:stCxn id="59400" idx="0"/>
            <a:endCxn id="59397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Straight Arrow Connector 19">
            <a:extLst>
              <a:ext uri="{FF2B5EF4-FFF2-40B4-BE49-F238E27FC236}">
                <a16:creationId xmlns:a16="http://schemas.microsoft.com/office/drawing/2014/main" id="{8FE32DCA-0FB6-F118-175E-EB16D992AD2A}"/>
              </a:ext>
            </a:extLst>
          </p:cNvPr>
          <p:cNvCxnSpPr>
            <a:cxnSpLocks/>
            <a:stCxn id="59400" idx="0"/>
            <a:endCxn id="59399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5" name="Rounded Rectangle 32">
            <a:extLst>
              <a:ext uri="{FF2B5EF4-FFF2-40B4-BE49-F238E27FC236}">
                <a16:creationId xmlns:a16="http://schemas.microsoft.com/office/drawing/2014/main" id="{BE9CF6F1-2918-7560-D4D1-1D1D86AA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9406" name="Rounded Rectangle 6">
            <a:extLst>
              <a:ext uri="{FF2B5EF4-FFF2-40B4-BE49-F238E27FC236}">
                <a16:creationId xmlns:a16="http://schemas.microsoft.com/office/drawing/2014/main" id="{9B6A18E1-B1A5-F735-9532-3B25BE89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9407" name="Rounded Rectangle 10">
            <a:extLst>
              <a:ext uri="{FF2B5EF4-FFF2-40B4-BE49-F238E27FC236}">
                <a16:creationId xmlns:a16="http://schemas.microsoft.com/office/drawing/2014/main" id="{EC0671F2-5E11-24A1-13C1-536FFE72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9408" name="Rounded Rectangle 35">
            <a:extLst>
              <a:ext uri="{FF2B5EF4-FFF2-40B4-BE49-F238E27FC236}">
                <a16:creationId xmlns:a16="http://schemas.microsoft.com/office/drawing/2014/main" id="{BFC33913-F35C-48B1-53F7-4A6C9B59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9409" name="Straight Arrow Connector 36">
            <a:extLst>
              <a:ext uri="{FF2B5EF4-FFF2-40B4-BE49-F238E27FC236}">
                <a16:creationId xmlns:a16="http://schemas.microsoft.com/office/drawing/2014/main" id="{052FC5F4-0D60-90C8-254C-45BA83335AB8}"/>
              </a:ext>
            </a:extLst>
          </p:cNvPr>
          <p:cNvCxnSpPr>
            <a:cxnSpLocks/>
            <a:stCxn id="59405" idx="0"/>
            <a:endCxn id="59413" idx="2"/>
          </p:cNvCxnSpPr>
          <p:nvPr/>
        </p:nvCxnSpPr>
        <p:spPr bwMode="auto">
          <a:xfrm flipH="1" flipV="1">
            <a:off x="6113463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Straight Arrow Connector 37">
            <a:extLst>
              <a:ext uri="{FF2B5EF4-FFF2-40B4-BE49-F238E27FC236}">
                <a16:creationId xmlns:a16="http://schemas.microsoft.com/office/drawing/2014/main" id="{E836401C-7904-5E95-0A5B-8CD5C9539C51}"/>
              </a:ext>
            </a:extLst>
          </p:cNvPr>
          <p:cNvCxnSpPr>
            <a:cxnSpLocks/>
            <a:stCxn id="59407" idx="0"/>
            <a:endCxn id="59406" idx="2"/>
          </p:cNvCxnSpPr>
          <p:nvPr/>
        </p:nvCxnSpPr>
        <p:spPr bwMode="auto">
          <a:xfrm flipH="1" flipV="1">
            <a:off x="8237538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Straight Arrow Connector 38">
            <a:extLst>
              <a:ext uri="{FF2B5EF4-FFF2-40B4-BE49-F238E27FC236}">
                <a16:creationId xmlns:a16="http://schemas.microsoft.com/office/drawing/2014/main" id="{EB2A19EF-B112-A545-32D4-44A04AA9A7B0}"/>
              </a:ext>
            </a:extLst>
          </p:cNvPr>
          <p:cNvCxnSpPr>
            <a:cxnSpLocks/>
            <a:stCxn id="59408" idx="0"/>
            <a:endCxn id="59405" idx="2"/>
          </p:cNvCxnSpPr>
          <p:nvPr/>
        </p:nvCxnSpPr>
        <p:spPr bwMode="auto">
          <a:xfrm flipH="1" flipV="1">
            <a:off x="6113463" y="170973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Straight Arrow Connector 39">
            <a:extLst>
              <a:ext uri="{FF2B5EF4-FFF2-40B4-BE49-F238E27FC236}">
                <a16:creationId xmlns:a16="http://schemas.microsoft.com/office/drawing/2014/main" id="{B25D7DD1-DE4B-15D9-BB8C-8B3185041A42}"/>
              </a:ext>
            </a:extLst>
          </p:cNvPr>
          <p:cNvCxnSpPr>
            <a:cxnSpLocks/>
            <a:stCxn id="59408" idx="0"/>
            <a:endCxn id="59407" idx="2"/>
          </p:cNvCxnSpPr>
          <p:nvPr/>
        </p:nvCxnSpPr>
        <p:spPr bwMode="auto">
          <a:xfrm flipV="1">
            <a:off x="7113588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Rounded Rectangle 6">
            <a:extLst>
              <a:ext uri="{FF2B5EF4-FFF2-40B4-BE49-F238E27FC236}">
                <a16:creationId xmlns:a16="http://schemas.microsoft.com/office/drawing/2014/main" id="{0A67A621-BE6D-DE43-4875-E718C06C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5">
            <a:extLst>
              <a:ext uri="{FF2B5EF4-FFF2-40B4-BE49-F238E27FC236}">
                <a16:creationId xmlns:a16="http://schemas.microsoft.com/office/drawing/2014/main" id="{6464BE66-44D7-09FC-B9BF-129A878F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77800"/>
            <a:ext cx="3648075" cy="279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266DE74A-B5E2-08AB-40CA-97EEBCFA76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2A12B-C697-0646-A5F4-4976A928492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5/10/23</a:t>
            </a:fld>
            <a:endParaRPr lang="en-US" altLang="en-US" sz="1400"/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D1300305-6492-63E3-02D6-C0D4D5066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9E5224DC-57C5-DCE3-07F2-80A171182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71082-30E9-5F45-98DC-566B8941A1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DDCB3B8E-01A5-5CC3-D343-744CC31F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0422" name="Rounded Rectangle 7">
            <a:extLst>
              <a:ext uri="{FF2B5EF4-FFF2-40B4-BE49-F238E27FC236}">
                <a16:creationId xmlns:a16="http://schemas.microsoft.com/office/drawing/2014/main" id="{2311C863-59E0-A45D-4D53-D4045818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0423" name="Rounded Rectangle 6">
            <a:extLst>
              <a:ext uri="{FF2B5EF4-FFF2-40B4-BE49-F238E27FC236}">
                <a16:creationId xmlns:a16="http://schemas.microsoft.com/office/drawing/2014/main" id="{77F5192B-DD6A-91E3-2124-91245A22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0424" name="Rounded Rectangle 10">
            <a:extLst>
              <a:ext uri="{FF2B5EF4-FFF2-40B4-BE49-F238E27FC236}">
                <a16:creationId xmlns:a16="http://schemas.microsoft.com/office/drawing/2014/main" id="{6EB7852D-4E99-0F43-95EA-85C741ED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0425" name="Rounded Rectangle 10">
            <a:extLst>
              <a:ext uri="{FF2B5EF4-FFF2-40B4-BE49-F238E27FC236}">
                <a16:creationId xmlns:a16="http://schemas.microsoft.com/office/drawing/2014/main" id="{632AE5FE-385D-45DD-B018-4EEFEFFC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0426" name="Straight Arrow Connector 12">
            <a:extLst>
              <a:ext uri="{FF2B5EF4-FFF2-40B4-BE49-F238E27FC236}">
                <a16:creationId xmlns:a16="http://schemas.microsoft.com/office/drawing/2014/main" id="{7C3EB27F-681C-1ACE-249C-E0DD575C45AD}"/>
              </a:ext>
            </a:extLst>
          </p:cNvPr>
          <p:cNvCxnSpPr>
            <a:cxnSpLocks/>
            <a:stCxn id="60422" idx="0"/>
            <a:endCxn id="60423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Straight Arrow Connector 13">
            <a:extLst>
              <a:ext uri="{FF2B5EF4-FFF2-40B4-BE49-F238E27FC236}">
                <a16:creationId xmlns:a16="http://schemas.microsoft.com/office/drawing/2014/main" id="{A6662878-DCE9-13BA-A308-F3B4D8F3B666}"/>
              </a:ext>
            </a:extLst>
          </p:cNvPr>
          <p:cNvCxnSpPr>
            <a:cxnSpLocks/>
            <a:stCxn id="60424" idx="0"/>
            <a:endCxn id="60423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Straight Arrow Connector 16">
            <a:extLst>
              <a:ext uri="{FF2B5EF4-FFF2-40B4-BE49-F238E27FC236}">
                <a16:creationId xmlns:a16="http://schemas.microsoft.com/office/drawing/2014/main" id="{6424F6FE-B35E-39E3-7940-050F52C89EE6}"/>
              </a:ext>
            </a:extLst>
          </p:cNvPr>
          <p:cNvCxnSpPr>
            <a:cxnSpLocks/>
            <a:stCxn id="60425" idx="0"/>
            <a:endCxn id="60422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Straight Arrow Connector 19">
            <a:extLst>
              <a:ext uri="{FF2B5EF4-FFF2-40B4-BE49-F238E27FC236}">
                <a16:creationId xmlns:a16="http://schemas.microsoft.com/office/drawing/2014/main" id="{328B814F-33A4-802F-C952-71122AA0E006}"/>
              </a:ext>
            </a:extLst>
          </p:cNvPr>
          <p:cNvCxnSpPr>
            <a:cxnSpLocks/>
            <a:stCxn id="60425" idx="0"/>
            <a:endCxn id="60424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Rounded Rectangle 32">
            <a:extLst>
              <a:ext uri="{FF2B5EF4-FFF2-40B4-BE49-F238E27FC236}">
                <a16:creationId xmlns:a16="http://schemas.microsoft.com/office/drawing/2014/main" id="{F10033EA-A1D4-03B9-FE20-87B6FFF5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0431" name="Rounded Rectangle 6">
            <a:extLst>
              <a:ext uri="{FF2B5EF4-FFF2-40B4-BE49-F238E27FC236}">
                <a16:creationId xmlns:a16="http://schemas.microsoft.com/office/drawing/2014/main" id="{9475325E-7371-EF18-A790-34699ECE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0432" name="Rounded Rectangle 10">
            <a:extLst>
              <a:ext uri="{FF2B5EF4-FFF2-40B4-BE49-F238E27FC236}">
                <a16:creationId xmlns:a16="http://schemas.microsoft.com/office/drawing/2014/main" id="{E13635DD-9EDC-0A72-A915-0083E765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0433" name="Rounded Rectangle 35">
            <a:extLst>
              <a:ext uri="{FF2B5EF4-FFF2-40B4-BE49-F238E27FC236}">
                <a16:creationId xmlns:a16="http://schemas.microsoft.com/office/drawing/2014/main" id="{0B50410D-F726-02ED-E6CD-F7B48BD2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0434" name="Straight Arrow Connector 36">
            <a:extLst>
              <a:ext uri="{FF2B5EF4-FFF2-40B4-BE49-F238E27FC236}">
                <a16:creationId xmlns:a16="http://schemas.microsoft.com/office/drawing/2014/main" id="{F76BA87D-F0F0-65D4-B419-A494B95B6C46}"/>
              </a:ext>
            </a:extLst>
          </p:cNvPr>
          <p:cNvCxnSpPr>
            <a:cxnSpLocks/>
            <a:stCxn id="60430" idx="0"/>
            <a:endCxn id="60438" idx="2"/>
          </p:cNvCxnSpPr>
          <p:nvPr/>
        </p:nvCxnSpPr>
        <p:spPr bwMode="auto">
          <a:xfrm flipH="1" flipV="1">
            <a:off x="6113463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Straight Arrow Connector 37">
            <a:extLst>
              <a:ext uri="{FF2B5EF4-FFF2-40B4-BE49-F238E27FC236}">
                <a16:creationId xmlns:a16="http://schemas.microsoft.com/office/drawing/2014/main" id="{0A77A9E6-E218-CF28-F714-A42226F3608F}"/>
              </a:ext>
            </a:extLst>
          </p:cNvPr>
          <p:cNvCxnSpPr>
            <a:cxnSpLocks/>
            <a:stCxn id="60432" idx="0"/>
            <a:endCxn id="60431" idx="2"/>
          </p:cNvCxnSpPr>
          <p:nvPr/>
        </p:nvCxnSpPr>
        <p:spPr bwMode="auto">
          <a:xfrm flipH="1" flipV="1">
            <a:off x="8237538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Straight Arrow Connector 38">
            <a:extLst>
              <a:ext uri="{FF2B5EF4-FFF2-40B4-BE49-F238E27FC236}">
                <a16:creationId xmlns:a16="http://schemas.microsoft.com/office/drawing/2014/main" id="{158E63E7-F652-35FD-5AF2-32839F874634}"/>
              </a:ext>
            </a:extLst>
          </p:cNvPr>
          <p:cNvCxnSpPr>
            <a:cxnSpLocks/>
            <a:stCxn id="60433" idx="0"/>
            <a:endCxn id="60430" idx="2"/>
          </p:cNvCxnSpPr>
          <p:nvPr/>
        </p:nvCxnSpPr>
        <p:spPr bwMode="auto">
          <a:xfrm flipH="1" flipV="1">
            <a:off x="6113463" y="170973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Straight Arrow Connector 39">
            <a:extLst>
              <a:ext uri="{FF2B5EF4-FFF2-40B4-BE49-F238E27FC236}">
                <a16:creationId xmlns:a16="http://schemas.microsoft.com/office/drawing/2014/main" id="{D2F0927D-1A32-5097-8646-04F365BDD268}"/>
              </a:ext>
            </a:extLst>
          </p:cNvPr>
          <p:cNvCxnSpPr>
            <a:cxnSpLocks/>
            <a:stCxn id="60433" idx="0"/>
            <a:endCxn id="60432" idx="2"/>
          </p:cNvCxnSpPr>
          <p:nvPr/>
        </p:nvCxnSpPr>
        <p:spPr bwMode="auto">
          <a:xfrm flipV="1">
            <a:off x="7113588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8" name="Rounded Rectangle 6">
            <a:extLst>
              <a:ext uri="{FF2B5EF4-FFF2-40B4-BE49-F238E27FC236}">
                <a16:creationId xmlns:a16="http://schemas.microsoft.com/office/drawing/2014/main" id="{85D7980E-9AAA-E249-73E2-B5242CA8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CFF155B5-0101-AB44-B117-1FFFDA3552C2}"/>
              </a:ext>
            </a:extLst>
          </p:cNvPr>
          <p:cNvSpPr/>
          <p:nvPr/>
        </p:nvSpPr>
        <p:spPr bwMode="auto">
          <a:xfrm>
            <a:off x="6056313" y="3436938"/>
            <a:ext cx="2401887" cy="2209800"/>
          </a:xfrm>
          <a:prstGeom prst="noSmoking">
            <a:avLst>
              <a:gd name="adj" fmla="val 10741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60440" name="TextBox 24">
            <a:extLst>
              <a:ext uri="{FF2B5EF4-FFF2-40B4-BE49-F238E27FC236}">
                <a16:creationId xmlns:a16="http://schemas.microsoft.com/office/drawing/2014/main" id="{253C983F-FC35-FF36-C703-031668DE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214313"/>
            <a:ext cx="270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12245</TotalTime>
  <Words>2243</Words>
  <Application>Microsoft Macintosh PowerPoint</Application>
  <PresentationFormat>On-screen Show (4:3)</PresentationFormat>
  <Paragraphs>649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Abadi MT Condensed Extra Bold</vt:lpstr>
      <vt:lpstr>Arial</vt:lpstr>
      <vt:lpstr>Comic Sans MS</vt:lpstr>
      <vt:lpstr>Courier</vt:lpstr>
      <vt:lpstr>Courier New</vt:lpstr>
      <vt:lpstr>Menlo</vt:lpstr>
      <vt:lpstr>Monotype Sorts</vt:lpstr>
      <vt:lpstr>Times New Roman</vt:lpstr>
      <vt:lpstr>Soaring</vt:lpstr>
      <vt:lpstr>ecs36b Spring 2023: Software Development &amp; Object-Oriented Programming #05: Inheritance and Polymorphism (5/5)</vt:lpstr>
      <vt:lpstr>PowerPoint Presentation</vt:lpstr>
      <vt:lpstr>PowerPoint Presentation</vt:lpstr>
      <vt:lpstr>PowerPoint Presentation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accomplish this with Single Inheritance?</vt:lpstr>
      <vt:lpstr>PowerPoint Presentation</vt:lpstr>
      <vt:lpstr>Question: possible midterm</vt:lpstr>
      <vt:lpstr>PowerPoint Presentation</vt:lpstr>
      <vt:lpstr>PowerPoint Presentation</vt:lpstr>
      <vt:lpstr>PowerPoint Presentation</vt:lpstr>
      <vt:lpstr>PowerPoint Presentation</vt:lpstr>
      <vt:lpstr>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Autonomous Driving</vt:lpstr>
      <vt:lpstr>Inter-AV Communication</vt:lpstr>
      <vt:lpstr>Inter-AV Communication</vt:lpstr>
      <vt:lpstr>Inter-AV Communication</vt:lpstr>
      <vt:lpstr>Inter-AV Communication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124</cp:revision>
  <cp:lastPrinted>2020-04-06T03:47:10Z</cp:lastPrinted>
  <dcterms:created xsi:type="dcterms:W3CDTF">2020-03-30T05:59:12Z</dcterms:created>
  <dcterms:modified xsi:type="dcterms:W3CDTF">2023-05-13T01:38:49Z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