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1015" r:id="rId3"/>
    <p:sldId id="1016" r:id="rId4"/>
    <p:sldId id="1017" r:id="rId5"/>
    <p:sldId id="1018" r:id="rId6"/>
    <p:sldId id="859" r:id="rId7"/>
    <p:sldId id="980" r:id="rId8"/>
    <p:sldId id="981" r:id="rId9"/>
    <p:sldId id="982" r:id="rId10"/>
    <p:sldId id="983" r:id="rId11"/>
    <p:sldId id="987" r:id="rId12"/>
    <p:sldId id="988" r:id="rId13"/>
    <p:sldId id="989" r:id="rId14"/>
    <p:sldId id="990" r:id="rId15"/>
    <p:sldId id="993" r:id="rId16"/>
    <p:sldId id="994" r:id="rId17"/>
    <p:sldId id="995" r:id="rId18"/>
    <p:sldId id="1002" r:id="rId19"/>
    <p:sldId id="1013" r:id="rId20"/>
    <p:sldId id="1009" r:id="rId21"/>
    <p:sldId id="1010" r:id="rId22"/>
    <p:sldId id="1014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371F237-A4E5-4209-E407-6E6B4160E8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FD24FF-B44E-9A70-8B63-93B572E0B0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01524AA-0CC0-FCD0-8AAE-00185F287E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3DFC151-063B-C093-99A9-45B54074D9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0E112E2-DFDC-88CA-0BC7-884819D313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C96C990-1028-7213-76CE-FF9A77E5C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 smtClean="0"/>
            </a:lvl1pPr>
          </a:lstStyle>
          <a:p>
            <a:pPr>
              <a:defRPr/>
            </a:pPr>
            <a:fld id="{925B6A4D-2269-7246-9DE6-45998A813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F923F86-835E-65EC-2082-8FB8FA316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7E1F4B-A057-C342-AFCB-8FDE344E903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36E0FFE-E127-C7BD-4A8C-B25AC0BFB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1A78FC6-DC3C-6D09-F534-C714277FA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DF7884B-017A-C16A-9CF2-725C8F17D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878F-7E53-754A-8926-17F70301ADDC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7BECDCC-6FC5-8654-6BED-32CD86ABF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CBCDFF-4022-C207-22C1-44EE8A191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C2261-8C94-124C-B1BE-9D87B123E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5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01FD424-616A-45D5-8BF7-3A61B5D05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63228-601F-2241-B5D3-FC97B084B07B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910E4EE-0D56-14D4-073D-7F03E2649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05BDADA-7DCB-3642-88A2-2705BAB5D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0585A-9E26-8142-8BF6-2EB143C58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2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A4F98DA-CFA3-B9E0-C0AA-4508F55FE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4F15-E595-A04A-A516-CE4B4CB7857F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1FDE5FD-1E00-B3D1-3ED6-E6511BD54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4D12974-D27C-EAD8-6D5E-80E1F10E5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EB7-71AD-AD40-BF2A-52995A4A2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0A12B5-2D34-96E3-D7A8-284596BFE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9C30-10F4-6B49-9E31-928F1EA1F003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6860518-22A3-A6B6-E600-315C5370E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DD6F8E-D9BB-3D84-0A4B-962007B16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5897-4833-124A-9FFD-08B25AA52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5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1C6F226-60A5-3B8E-72CD-A671DB0BE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C90C3-B053-A248-8984-8EF35BBE9172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D77373A-9009-EBEA-DB6E-202CCD288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9BC6B3-669B-273F-438A-22F06FDB3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C185C-9C23-1B4B-86DF-FE9F0134A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6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E9E260-7D83-0BB9-C823-400B931893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0961-8E9C-E541-BCEF-EAED07717696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5083B2-6C52-C7BA-16D1-F57E690C18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3D4EA32-2769-D90E-FE46-3F958B290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E15C9-F3E8-8245-9E33-136DB52B4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3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4685A1-DA4B-1468-17AC-45A1F2297A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E2C76-435F-464F-BBA8-8E00C85824D2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F454128-3060-C5B4-5F89-55ABE274A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4BF18CD-52F6-03B2-513D-644CB924D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7CB4F-64FB-2144-A3D1-7E467A653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08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37CAF5F-C414-21A6-2BE9-8932280BD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80AB-7A96-A747-88C7-15E4C442A893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7F1B119-1784-CD37-7C77-74F9B0C79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D67B75-4EF5-AA08-0FED-6CDDC3CDC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E404-B119-7B46-9608-84975026E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676D240-31F1-3015-03F4-2FA01E9EA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E140B-DE94-B74E-A29D-EA43458CAB2A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A0BA704-D339-42E7-EFCD-E0518B8B2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D7C5BF-D3E1-7F8F-3836-545ED07B8E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ECBF-FF46-9342-B974-D1BEB0A3D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363A99-4805-D939-E64C-2E489E85A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8A650-BD36-B444-9538-4426E531044D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A0C370A-8ABF-8156-C5FC-9436D6CC03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BAC979-B8FC-A9EE-FA3E-6655B9B85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0775-B7DF-C845-94CC-6F2D61FC2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6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23B636-30F2-40D8-8F35-8CF8EDBDC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DE34-5A0F-4944-8879-D5AB9ED680AD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342E87C-065D-895C-CB69-16D43E2F5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5301054-EFF2-3AED-39AF-3E191ED3F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C4119-55FD-AC49-8FA3-5BB4A789F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3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2EEA0006-2160-A827-26C5-F168BE761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5F3BB91-DCF8-AB2B-E281-3E710DF08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8BA0A25-F1C2-FE77-1F2C-EBCB63AF98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3101629-FA6B-CC42-9081-55354D7973A6}" type="datetime1">
              <a:rPr lang="en-US"/>
              <a:pPr>
                <a:defRPr/>
              </a:pPr>
              <a:t>4/19/23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E24B2D6-54A1-C582-0528-8AD29E9856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670A7D6-B759-18F0-43D7-3B2CE03366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AE5EECE-F05B-E147-9D09-8F7B13971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rnal_Data_Represent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rnal_Data_Represent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8397DE43-6431-D4F9-C4BF-B91920FC68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B2369-3302-CD4F-ABD5-CBC34FF9AA7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1BBDA484-CCC1-71D9-2B07-181900DAA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BC4F4916-C455-DF39-9D48-5DA414538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7C2E4E4-8396-E2DD-46D5-6808EA1DB9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#05: Shadow Objects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2BE28BD-CC2A-927B-0A87-0FE6C7D604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39AFFF31-90A8-0E95-D528-496F0B0C0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F3030A54-4061-CB90-C33C-C4CF59AE5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01B6CF07-F680-0ED8-0901-F462AB36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DF034AA8-FE8D-DFA3-8217-2859666E5D8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A70EDCC6-03A9-0962-62DA-C0CB7E9C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08F2000E-6AD0-8C19-7B51-20649F8A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876E3181-C4F5-7819-66C6-E1851F423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4BD791AA-8028-C789-0791-E88A348EB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34274682-E391-3ED8-052E-AFADA2C98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2E44B7C1-6B4F-CB62-E8A9-B8EECEAF5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77D44FD3-F4F8-7483-10BC-0AFF8BAFC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E09FCC0B-4589-C80B-53E1-0465FBB4C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6EEB328D-1048-3C4D-DDB0-929451E9D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AF817C5D-C13F-4141-F52F-FEC50E176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F99D0962-DB98-F9A7-7B86-3D85595A5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AFE3B363-2833-9E38-10C1-F4B28805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A2720D8B-529A-9A3A-FC90-5E32C3D3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B9FD5A7E-3752-5FAB-53F0-0E07EDADC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92E78067-FDD9-CEA2-3EAD-A7DBF552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C6AAE18A-D268-5AFB-B546-189423C6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91020E21-E79D-39F5-1610-C07613CD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8F642FE8-1CCE-5791-E78C-D919F3A3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57160E44-CD3E-362B-FDEB-682BE2AB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B71729C5-92B7-8740-B228-666E4872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CE55229B-04E5-E2A2-AEF5-E45C51B6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B2ED6DF5-D95C-3992-02FA-12B0365C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CC703ED-E489-D7D2-7107-E17F64444E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1C16-316A-9C46-6CC0-56885C36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7EDA1195-2745-525B-AA5F-B1780BD680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A7060-E4CF-C74F-B92F-7145A5410F0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A9F1378C-BE4F-5ADE-4978-683081DB5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A016DC7-FEA9-7D28-DF9C-E1A39B43B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C47A2-3AA5-5D48-9958-E763FA77DA7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2533" name="Rounded Rectangle 6">
            <a:extLst>
              <a:ext uri="{FF2B5EF4-FFF2-40B4-BE49-F238E27FC236}">
                <a16:creationId xmlns:a16="http://schemas.microsoft.com/office/drawing/2014/main" id="{E30318DC-F337-B2AC-4C6A-8418CE4D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1541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2534" name="Curved Connector 8">
            <a:extLst>
              <a:ext uri="{FF2B5EF4-FFF2-40B4-BE49-F238E27FC236}">
                <a16:creationId xmlns:a16="http://schemas.microsoft.com/office/drawing/2014/main" id="{834307A2-814B-B787-8A5D-3B0520BE14B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528344" y="1632744"/>
            <a:ext cx="620712" cy="5334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Rounded Rectangle 11">
            <a:extLst>
              <a:ext uri="{FF2B5EF4-FFF2-40B4-BE49-F238E27FC236}">
                <a16:creationId xmlns:a16="http://schemas.microsoft.com/office/drawing/2014/main" id="{4E1D7A4F-510B-4AAD-39D7-8FA78E66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ounded Rectangle 12">
            <a:extLst>
              <a:ext uri="{FF2B5EF4-FFF2-40B4-BE49-F238E27FC236}">
                <a16:creationId xmlns:a16="http://schemas.microsoft.com/office/drawing/2014/main" id="{9BC60FEA-87E4-ED6C-6016-588CB8E7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2537" name="Curved Connector 13">
            <a:extLst>
              <a:ext uri="{FF2B5EF4-FFF2-40B4-BE49-F238E27FC236}">
                <a16:creationId xmlns:a16="http://schemas.microsoft.com/office/drawing/2014/main" id="{7A2E1E3A-9EE5-CB7F-9ECE-BF930533601F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659313"/>
            <a:ext cx="3962400" cy="750887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Box 19">
            <a:extLst>
              <a:ext uri="{FF2B5EF4-FFF2-40B4-BE49-F238E27FC236}">
                <a16:creationId xmlns:a16="http://schemas.microsoft.com/office/drawing/2014/main" id="{CFCF968E-E43C-DCA0-621E-6281667A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8338"/>
            <a:ext cx="5311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Locating the entry point(s)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Data format for arguments and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1C75-F70F-3695-E074-3F70BB27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903287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389A1FB9-C227-205C-32FF-90A15FEA75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89925-1367-9543-8CCC-92AAE028459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538A7772-35EE-2B02-7A7F-0D255D9E10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0005F924-4F04-76B8-EB71-C3F2DFD24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7CC1C-1F9F-3541-9A87-87AE459D4C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5605" name="Rounded Rectangle 11">
            <a:extLst>
              <a:ext uri="{FF2B5EF4-FFF2-40B4-BE49-F238E27FC236}">
                <a16:creationId xmlns:a16="http://schemas.microsoft.com/office/drawing/2014/main" id="{79750A2D-E0AB-AE54-A06D-C87E666D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ounded Rectangle 12">
            <a:extLst>
              <a:ext uri="{FF2B5EF4-FFF2-40B4-BE49-F238E27FC236}">
                <a16:creationId xmlns:a16="http://schemas.microsoft.com/office/drawing/2014/main" id="{44AFC3D7-BE3B-4121-5C5C-27C0DEBE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5607" name="Curved Connector 13">
            <a:extLst>
              <a:ext uri="{FF2B5EF4-FFF2-40B4-BE49-F238E27FC236}">
                <a16:creationId xmlns:a16="http://schemas.microsoft.com/office/drawing/2014/main" id="{2D5C6CC9-1511-DC47-8F0A-405D7687509B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659313"/>
            <a:ext cx="3962400" cy="750887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TextBox 2">
            <a:extLst>
              <a:ext uri="{FF2B5EF4-FFF2-40B4-BE49-F238E27FC236}">
                <a16:creationId xmlns:a16="http://schemas.microsoft.com/office/drawing/2014/main" id="{A3F142B0-747C-2C7C-834C-D1D6DA6A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50938"/>
            <a:ext cx="375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Specification of the </a:t>
            </a:r>
            <a:r>
              <a:rPr lang="en-US" altLang="en-US" sz="2400" i="1" u="sng">
                <a:solidFill>
                  <a:srgbClr val="00B050"/>
                </a:solidFill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e.g., XDR or </a:t>
            </a:r>
            <a:r>
              <a:rPr lang="en-US" altLang="en-US" sz="240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952FB0F8-3349-E6EC-1206-ADBF9944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239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https://en.wikipedia.org/wiki/External_Data_Representation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69D3-C701-8933-3F42-079F8E83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903287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E8B775B2-33C7-80F5-F897-8D7361A52D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97B81-B445-0A4D-A674-A63BA504D7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D1064191-B325-0B89-A8D2-3C19470F0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9AD5EE4A-F180-08FD-8AA9-EDDCD35EB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24192-1D4C-4442-8724-373CC3E824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6629" name="Rounded Rectangle 11">
            <a:extLst>
              <a:ext uri="{FF2B5EF4-FFF2-40B4-BE49-F238E27FC236}">
                <a16:creationId xmlns:a16="http://schemas.microsoft.com/office/drawing/2014/main" id="{E8DF8612-9042-37C5-DF77-F78E0688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#include “client.h”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ounded Rectangle 12">
            <a:extLst>
              <a:ext uri="{FF2B5EF4-FFF2-40B4-BE49-F238E27FC236}">
                <a16:creationId xmlns:a16="http://schemas.microsoft.com/office/drawing/2014/main" id="{20BDE7E9-EDF6-6300-CC8E-73025164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#include “server.h”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6631" name="Curved Connector 13">
            <a:extLst>
              <a:ext uri="{FF2B5EF4-FFF2-40B4-BE49-F238E27FC236}">
                <a16:creationId xmlns:a16="http://schemas.microsoft.com/office/drawing/2014/main" id="{18E1805A-BC95-9296-4A8D-9D16C19D23A0}"/>
              </a:ext>
            </a:extLst>
          </p:cNvPr>
          <p:cNvCxnSpPr>
            <a:cxnSpLocks/>
          </p:cNvCxnSpPr>
          <p:nvPr/>
        </p:nvCxnSpPr>
        <p:spPr bwMode="auto">
          <a:xfrm>
            <a:off x="2022475" y="5026025"/>
            <a:ext cx="3962400" cy="750888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TextBox 2">
            <a:extLst>
              <a:ext uri="{FF2B5EF4-FFF2-40B4-BE49-F238E27FC236}">
                <a16:creationId xmlns:a16="http://schemas.microsoft.com/office/drawing/2014/main" id="{E80F309C-B184-DA32-8A11-09074B3D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93788"/>
            <a:ext cx="375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Specification of the </a:t>
            </a:r>
            <a:r>
              <a:rPr lang="en-US" altLang="en-US" sz="2400" i="1" u="sng">
                <a:solidFill>
                  <a:srgbClr val="00B050"/>
                </a:solidFill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e.g., XDR or </a:t>
            </a:r>
            <a:r>
              <a:rPr lang="en-US" altLang="en-US" sz="240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668F9BCC-6F07-69CF-4CA4-B041EE39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239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https://en.wikipedia.org/wiki/External_Data_Representation</a:t>
            </a:r>
            <a:r>
              <a:rPr lang="en-US" altLang="en-US" sz="1800"/>
              <a:t> </a:t>
            </a:r>
          </a:p>
        </p:txBody>
      </p:sp>
      <p:sp>
        <p:nvSpPr>
          <p:cNvPr id="26634" name="TextBox 9">
            <a:extLst>
              <a:ext uri="{FF2B5EF4-FFF2-40B4-BE49-F238E27FC236}">
                <a16:creationId xmlns:a16="http://schemas.microsoft.com/office/drawing/2014/main" id="{0DF5E4F9-7DAA-621C-2BC6-6B74D7AC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0"/>
            <a:ext cx="298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rpcgen or </a:t>
            </a:r>
            <a:r>
              <a:rPr lang="en-US" altLang="en-US" sz="2400" b="1">
                <a:solidFill>
                  <a:srgbClr val="FF0000"/>
                </a:solidFill>
              </a:rPr>
              <a:t>jsonrpcstub</a:t>
            </a:r>
            <a:endParaRPr lang="en-US" altLang="en-US" sz="2400" i="1">
              <a:solidFill>
                <a:srgbClr val="0070C0"/>
              </a:solidFill>
            </a:endParaRPr>
          </a:p>
        </p:txBody>
      </p:sp>
      <p:sp>
        <p:nvSpPr>
          <p:cNvPr id="26635" name="TextBox 10">
            <a:extLst>
              <a:ext uri="{FF2B5EF4-FFF2-40B4-BE49-F238E27FC236}">
                <a16:creationId xmlns:a16="http://schemas.microsoft.com/office/drawing/2014/main" id="{C5602DCF-6012-11C0-BD49-19D505D0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448050"/>
            <a:ext cx="4767262" cy="646113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client.h		used as it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client.cpp		provide the hook or template</a:t>
            </a:r>
          </a:p>
        </p:txBody>
      </p:sp>
      <p:sp>
        <p:nvSpPr>
          <p:cNvPr id="26636" name="TextBox 14">
            <a:extLst>
              <a:ext uri="{FF2B5EF4-FFF2-40B4-BE49-F238E27FC236}">
                <a16:creationId xmlns:a16="http://schemas.microsoft.com/office/drawing/2014/main" id="{2E646913-9F3B-20D4-4947-C8E28389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050"/>
            <a:ext cx="1476375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server.cpp</a:t>
            </a:r>
          </a:p>
        </p:txBody>
      </p:sp>
      <p:cxnSp>
        <p:nvCxnSpPr>
          <p:cNvPr id="26637" name="Straight Arrow Connector 8">
            <a:extLst>
              <a:ext uri="{FF2B5EF4-FFF2-40B4-BE49-F238E27FC236}">
                <a16:creationId xmlns:a16="http://schemas.microsoft.com/office/drawing/2014/main" id="{E1E898C2-D9E1-0859-8F54-AE0DF375B48C}"/>
              </a:ext>
            </a:extLst>
          </p:cNvPr>
          <p:cNvCxnSpPr>
            <a:cxnSpLocks/>
            <a:stCxn id="26634" idx="2"/>
          </p:cNvCxnSpPr>
          <p:nvPr/>
        </p:nvCxnSpPr>
        <p:spPr bwMode="auto">
          <a:xfrm flipH="1">
            <a:off x="2514600" y="2671763"/>
            <a:ext cx="1952625" cy="77628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Arrow Connector 17">
            <a:extLst>
              <a:ext uri="{FF2B5EF4-FFF2-40B4-BE49-F238E27FC236}">
                <a16:creationId xmlns:a16="http://schemas.microsoft.com/office/drawing/2014/main" id="{7799862E-4DDF-5FA4-B5F4-C1E50077F3BE}"/>
              </a:ext>
            </a:extLst>
          </p:cNvPr>
          <p:cNvCxnSpPr>
            <a:cxnSpLocks/>
            <a:stCxn id="26634" idx="2"/>
            <a:endCxn id="26636" idx="0"/>
          </p:cNvCxnSpPr>
          <p:nvPr/>
        </p:nvCxnSpPr>
        <p:spPr bwMode="auto">
          <a:xfrm>
            <a:off x="4467225" y="2671763"/>
            <a:ext cx="2824163" cy="77628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Arrow Connector 21">
            <a:extLst>
              <a:ext uri="{FF2B5EF4-FFF2-40B4-BE49-F238E27FC236}">
                <a16:creationId xmlns:a16="http://schemas.microsoft.com/office/drawing/2014/main" id="{3611BF53-DD22-AC75-F380-B573F41558F6}"/>
              </a:ext>
            </a:extLst>
          </p:cNvPr>
          <p:cNvCxnSpPr>
            <a:cxnSpLocks noChangeShapeType="1"/>
            <a:stCxn id="26632" idx="2"/>
            <a:endCxn id="26634" idx="0"/>
          </p:cNvCxnSpPr>
          <p:nvPr/>
        </p:nvCxnSpPr>
        <p:spPr bwMode="auto">
          <a:xfrm flipH="1">
            <a:off x="4467225" y="1924050"/>
            <a:ext cx="3175" cy="28575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41EA-F80F-0413-98F5-9C3BB976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RPC </a:t>
            </a:r>
            <a:r>
              <a:rPr lang="en-US" dirty="0">
                <a:sym typeface="Wingdings" pitchFamily="2" charset="2"/>
              </a:rPr>
              <a:t> Remote Objects</a:t>
            </a:r>
            <a:endParaRPr lang="en-US" dirty="0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EE26716C-CC0A-61FA-3D1B-AAA8152E3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8150"/>
            <a:ext cx="8153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Not just which (member) function? But also, which “</a:t>
            </a:r>
            <a:r>
              <a:rPr lang="en-US" altLang="en-US" b="1" u="sng">
                <a:solidFill>
                  <a:srgbClr val="7030A0"/>
                </a:solidFill>
                <a:ea typeface="ＭＳ Ｐゴシック" panose="020B0600070205080204" pitchFamily="34" charset="-128"/>
              </a:rPr>
              <a:t>Object(s)</a:t>
            </a:r>
            <a:r>
              <a:rPr lang="en-US" altLang="en-US">
                <a:ea typeface="ＭＳ Ｐゴシック" panose="020B0600070205080204" pitchFamily="34" charset="-128"/>
              </a:rPr>
              <a:t>”?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568CEC1B-0833-8C5B-A0A1-A88453A592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23ACC-63ED-9E4F-A9F9-3C21F6F1B78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B87D9478-643A-9E9B-4A81-5FE75D0F7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BEC483D8-1F9F-DDA7-3BF4-C68D48143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FD47E-4C08-454D-B41E-1550F47724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903F-86C8-55BF-3C43-23FEC24E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RPC </a:t>
            </a:r>
            <a:r>
              <a:rPr lang="en-US" dirty="0">
                <a:sym typeface="Wingdings" pitchFamily="2" charset="2"/>
              </a:rPr>
              <a:t> Remote Objects</a:t>
            </a:r>
            <a:endParaRPr lang="en-US" dirty="0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77677ABC-3591-A7B4-9264-59B981693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8150"/>
            <a:ext cx="8153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Not just which (member) function? But also, which “</a:t>
            </a:r>
            <a:r>
              <a:rPr lang="en-US" altLang="en-US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Object(s)</a:t>
            </a:r>
            <a:r>
              <a:rPr lang="en-US" altLang="en-US" dirty="0">
                <a:ea typeface="ＭＳ Ｐゴシック" panose="020B0600070205080204" pitchFamily="34" charset="-128"/>
              </a:rPr>
              <a:t>”? 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For example,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 err="1">
                <a:solidFill>
                  <a:srgbClr val="00B050"/>
                </a:solidFill>
                <a:latin typeface="Courier" pitchFamily="2" charset="0"/>
                <a:ea typeface="ＭＳ Ｐゴシック" panose="020B0600070205080204" pitchFamily="34" charset="-128"/>
              </a:rPr>
              <a:t>url</a:t>
            </a:r>
            <a:r>
              <a:rPr lang="en-US" altLang="en-US" dirty="0">
                <a:ea typeface="ＭＳ Ｐゴシック" panose="020B0600070205080204" pitchFamily="34" charset="-128"/>
              </a:rPr>
              <a:t>		(locality)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Courier" pitchFamily="2" charset="0"/>
                <a:ea typeface="ＭＳ Ｐゴシック" panose="020B0600070205080204" pitchFamily="34" charset="-128"/>
              </a:rPr>
              <a:t>class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" pitchFamily="2" charset="0"/>
                <a:ea typeface="ＭＳ Ｐゴシック" panose="020B0600070205080204" pitchFamily="34" charset="-128"/>
              </a:rPr>
              <a:t>object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F46599D9-5A23-0225-B16F-B1B9980C7D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06A43-FB77-E14B-B17F-0C1EA816277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3430DB7E-D7C3-F3B8-EA6D-0E3116CD3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399D5A7A-0623-CC30-493E-DCD5792A3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D90A8-AEAB-EB40-ACF9-4710FA9984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44328072-C4E4-853E-EAE7-1E6D50BD4D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0306ED-0264-284A-BC71-974B0B6F6C7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A3BB224B-D7EC-C912-17B8-8A0F4E527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EF1C5D25-4D58-7AF3-F50F-111679D02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D599E-CCF0-8F4B-AC79-B5E6EAC0A3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8" name="Rounded Rectangle 7">
            <a:extLst>
              <a:ext uri="{FF2B5EF4-FFF2-40B4-BE49-F238E27FC236}">
                <a16:creationId xmlns:a16="http://schemas.microsoft.com/office/drawing/2014/main" id="{24FF708C-8A07-C3F2-F9A6-EDB0A1600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31749" name="Rounded Rectangle 8">
            <a:extLst>
              <a:ext uri="{FF2B5EF4-FFF2-40B4-BE49-F238E27FC236}">
                <a16:creationId xmlns:a16="http://schemas.microsoft.com/office/drawing/2014/main" id="{C7D7567A-BCC9-92E4-A386-F94841A5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209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D05D72DF-A799-57EE-F8E8-6B13C0B622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1328D-037E-2445-BC7F-A6204E580BA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C17B02A5-AA90-6BBB-6405-4F88187D3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739999E1-C8BA-ADB3-54BA-26E12509E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9D529D-4E02-9447-8C88-20175598C3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2" name="Rounded Rectangle 7">
            <a:extLst>
              <a:ext uri="{FF2B5EF4-FFF2-40B4-BE49-F238E27FC236}">
                <a16:creationId xmlns:a16="http://schemas.microsoft.com/office/drawing/2014/main" id="{937A430B-CBCF-5860-CF21-402D8AAA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32773" name="Rounded Rectangle 8">
            <a:extLst>
              <a:ext uri="{FF2B5EF4-FFF2-40B4-BE49-F238E27FC236}">
                <a16:creationId xmlns:a16="http://schemas.microsoft.com/office/drawing/2014/main" id="{128E05E2-484E-906D-1104-E76ECD69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209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32774" name="Rounded Rectangle 9">
            <a:extLst>
              <a:ext uri="{FF2B5EF4-FFF2-40B4-BE49-F238E27FC236}">
                <a16:creationId xmlns:a16="http://schemas.microsoft.com/office/drawing/2014/main" id="{1C57AAD0-68F5-CD96-0B8F-BBEBAADF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35433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cxnSp>
        <p:nvCxnSpPr>
          <p:cNvPr id="32775" name="Straight Arrow Connector 17">
            <a:extLst>
              <a:ext uri="{FF2B5EF4-FFF2-40B4-BE49-F238E27FC236}">
                <a16:creationId xmlns:a16="http://schemas.microsoft.com/office/drawing/2014/main" id="{BF8B4BCD-9BD9-BDEA-1973-52BBCC8D5347}"/>
              </a:ext>
            </a:extLst>
          </p:cNvPr>
          <p:cNvCxnSpPr>
            <a:cxnSpLocks noChangeShapeType="1"/>
            <a:stCxn id="32774" idx="0"/>
            <a:endCxn id="32773" idx="2"/>
          </p:cNvCxnSpPr>
          <p:nvPr/>
        </p:nvCxnSpPr>
        <p:spPr bwMode="auto">
          <a:xfrm flipV="1">
            <a:off x="4718050" y="2743200"/>
            <a:ext cx="0" cy="800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17BB7A00-94BE-47C1-7A6D-A34999D627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C98236-3C65-794D-94AB-EFD039F4654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6B82B938-6F76-00C8-5467-E7330B84E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B57C39B1-8B92-7A3D-504B-1A4C92B10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881EF-070A-B846-BB56-93CA8AB151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3796" name="Rounded Rectangle 6">
            <a:extLst>
              <a:ext uri="{FF2B5EF4-FFF2-40B4-BE49-F238E27FC236}">
                <a16:creationId xmlns:a16="http://schemas.microsoft.com/office/drawing/2014/main" id="{E02DCD93-C8ED-F9E1-7F99-7A2B2E75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33797" name="Rounded Rectangle 7">
            <a:extLst>
              <a:ext uri="{FF2B5EF4-FFF2-40B4-BE49-F238E27FC236}">
                <a16:creationId xmlns:a16="http://schemas.microsoft.com/office/drawing/2014/main" id="{52FA04B9-EF8B-9A24-DC5C-995CE480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22098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Shadow_Thing</a:t>
            </a:r>
            <a:endParaRPr lang="en-US" altLang="en-US" sz="2400" dirty="0"/>
          </a:p>
        </p:txBody>
      </p:sp>
      <p:sp>
        <p:nvSpPr>
          <p:cNvPr id="33798" name="Rounded Rectangle 8">
            <a:extLst>
              <a:ext uri="{FF2B5EF4-FFF2-40B4-BE49-F238E27FC236}">
                <a16:creationId xmlns:a16="http://schemas.microsoft.com/office/drawing/2014/main" id="{584D24A8-943B-0719-DD8B-AA2671F70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209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cxnSp>
        <p:nvCxnSpPr>
          <p:cNvPr id="33800" name="Elbow Connector 12">
            <a:extLst>
              <a:ext uri="{FF2B5EF4-FFF2-40B4-BE49-F238E27FC236}">
                <a16:creationId xmlns:a16="http://schemas.microsoft.com/office/drawing/2014/main" id="{7CAA121F-CA36-878D-B904-B36D1098D34C}"/>
              </a:ext>
            </a:extLst>
          </p:cNvPr>
          <p:cNvCxnSpPr>
            <a:cxnSpLocks noChangeShapeType="1"/>
            <a:stCxn id="33797" idx="0"/>
            <a:endCxn id="33796" idx="2"/>
          </p:cNvCxnSpPr>
          <p:nvPr/>
        </p:nvCxnSpPr>
        <p:spPr bwMode="auto">
          <a:xfrm rot="5400000" flipH="1" flipV="1">
            <a:off x="1847850" y="628650"/>
            <a:ext cx="1066800" cy="20955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Elbow Connector 13">
            <a:extLst>
              <a:ext uri="{FF2B5EF4-FFF2-40B4-BE49-F238E27FC236}">
                <a16:creationId xmlns:a16="http://schemas.microsoft.com/office/drawing/2014/main" id="{B691C266-90C2-02FF-DD73-7AEA438BAB48}"/>
              </a:ext>
            </a:extLst>
          </p:cNvPr>
          <p:cNvCxnSpPr>
            <a:cxnSpLocks/>
            <a:stCxn id="33798" idx="0"/>
            <a:endCxn id="33796" idx="2"/>
          </p:cNvCxnSpPr>
          <p:nvPr/>
        </p:nvCxnSpPr>
        <p:spPr bwMode="auto">
          <a:xfrm rot="16200000" flipV="1">
            <a:off x="3540125" y="1031875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Oval 18">
            <a:extLst>
              <a:ext uri="{FF2B5EF4-FFF2-40B4-BE49-F238E27FC236}">
                <a16:creationId xmlns:a16="http://schemas.microsoft.com/office/drawing/2014/main" id="{30149D45-3197-1F72-AAEE-574D40BC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79786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server</a:t>
            </a: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B590B4E8-EB8B-121D-BB9B-06BC89ECD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7" y="1179786"/>
            <a:ext cx="1477963" cy="6477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server.cpp</a:t>
            </a: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B28311CD-A97B-C227-72C6-0E623BC1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81300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client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C4FA610B-AC5C-2CBC-1716-751E8B8861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E958C8-DEBB-EC49-A7C5-B3F56AB37A3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6F9EB057-D827-CEE4-19AD-77B7907B1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16B9B113-20CB-AB12-1231-3A8F3407E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C2764-0333-B34C-9449-3F0B5A5E40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9943" name="Rounded Rectangle 9">
            <a:extLst>
              <a:ext uri="{FF2B5EF4-FFF2-40B4-BE49-F238E27FC236}">
                <a16:creationId xmlns:a16="http://schemas.microsoft.com/office/drawing/2014/main" id="{00BBFB28-32CD-C4DA-7D2D-DE5865EA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244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Person.h</a:t>
            </a:r>
          </a:p>
        </p:txBody>
      </p:sp>
      <p:sp>
        <p:nvSpPr>
          <p:cNvPr id="39944" name="Rounded Rectangle 10">
            <a:extLst>
              <a:ext uri="{FF2B5EF4-FFF2-40B4-BE49-F238E27FC236}">
                <a16:creationId xmlns:a16="http://schemas.microsoft.com/office/drawing/2014/main" id="{EA16BEF8-781D-9557-BAD6-28E0541C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1223963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Person.cpp</a:t>
            </a:r>
          </a:p>
        </p:txBody>
      </p:sp>
      <p:sp>
        <p:nvSpPr>
          <p:cNvPr id="39945" name="Rounded Rectangle 11">
            <a:extLst>
              <a:ext uri="{FF2B5EF4-FFF2-40B4-BE49-F238E27FC236}">
                <a16:creationId xmlns:a16="http://schemas.microsoft.com/office/drawing/2014/main" id="{E6345D27-442B-7F1A-8EE8-AFBA8B0B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12255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6" name="Rounded Rectangle 12">
            <a:extLst>
              <a:ext uri="{FF2B5EF4-FFF2-40B4-BE49-F238E27FC236}">
                <a16:creationId xmlns:a16="http://schemas.microsoft.com/office/drawing/2014/main" id="{70588C46-13E1-A53F-4A79-CF330397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223963"/>
            <a:ext cx="2122487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7" name="Rounded Rectangle 13">
            <a:extLst>
              <a:ext uri="{FF2B5EF4-FFF2-40B4-BE49-F238E27FC236}">
                <a16:creationId xmlns:a16="http://schemas.microsoft.com/office/drawing/2014/main" id="{CC853CAF-FA67-03B9-FD8F-D7D3CF5A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8" name="Rounded Rectangle 14">
            <a:extLst>
              <a:ext uri="{FF2B5EF4-FFF2-40B4-BE49-F238E27FC236}">
                <a16:creationId xmlns:a16="http://schemas.microsoft.com/office/drawing/2014/main" id="{CB470DC1-8B1D-051E-0C88-44A7F8DC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486400"/>
            <a:ext cx="23622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9" name="Rounded Rectangle 16">
            <a:extLst>
              <a:ext uri="{FF2B5EF4-FFF2-40B4-BE49-F238E27FC236}">
                <a16:creationId xmlns:a16="http://schemas.microsoft.com/office/drawing/2014/main" id="{993AD95A-4EA8-956B-423C-2FB292F5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576513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hw4server.cpp</a:t>
            </a:r>
          </a:p>
        </p:txBody>
      </p:sp>
      <p:sp>
        <p:nvSpPr>
          <p:cNvPr id="39950" name="Rounded Rectangle 17">
            <a:extLst>
              <a:ext uri="{FF2B5EF4-FFF2-40B4-BE49-F238E27FC236}">
                <a16:creationId xmlns:a16="http://schemas.microsoft.com/office/drawing/2014/main" id="{E3765762-BEC4-2F0D-CC25-EF5D54F0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ecs36b_hw4.json</a:t>
            </a:r>
          </a:p>
        </p:txBody>
      </p:sp>
      <p:sp>
        <p:nvSpPr>
          <p:cNvPr id="39951" name="Rounded Rectangle 15">
            <a:extLst>
              <a:ext uri="{FF2B5EF4-FFF2-40B4-BE49-F238E27FC236}">
                <a16:creationId xmlns:a16="http://schemas.microsoft.com/office/drawing/2014/main" id="{426D10E7-8DA2-BA95-C199-C9E57FF4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237038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hw4client.cpp</a:t>
            </a:r>
          </a:p>
        </p:txBody>
      </p:sp>
      <p:sp>
        <p:nvSpPr>
          <p:cNvPr id="39952" name="Rounded Rectangle 74">
            <a:extLst>
              <a:ext uri="{FF2B5EF4-FFF2-40B4-BE49-F238E27FC236}">
                <a16:creationId xmlns:a16="http://schemas.microsoft.com/office/drawing/2014/main" id="{AF553937-08C8-E1BF-9335-2EA4B6A3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284538"/>
            <a:ext cx="1512888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Makefile</a:t>
            </a:r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3D79C653-9C7F-65E4-70F2-C86E3F77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7970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44CD9E99-8837-EDD3-9171-F9784630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457" y="1761332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IOT_Thing.cpp</a:t>
            </a:r>
            <a:endParaRPr lang="en-US" altLang="en-US" sz="16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C4FA610B-AC5C-2CBC-1716-751E8B8861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E958C8-DEBB-EC49-A7C5-B3F56AB37A3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6F9EB057-D827-CEE4-19AD-77B7907B1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16B9B113-20CB-AB12-1231-3A8F3407E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C2764-0333-B34C-9449-3F0B5A5E40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43" name="Rounded Rectangle 9">
            <a:extLst>
              <a:ext uri="{FF2B5EF4-FFF2-40B4-BE49-F238E27FC236}">
                <a16:creationId xmlns:a16="http://schemas.microsoft.com/office/drawing/2014/main" id="{00BBFB28-32CD-C4DA-7D2D-DE5865EA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244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Person.h</a:t>
            </a:r>
          </a:p>
        </p:txBody>
      </p:sp>
      <p:sp>
        <p:nvSpPr>
          <p:cNvPr id="39944" name="Rounded Rectangle 10">
            <a:extLst>
              <a:ext uri="{FF2B5EF4-FFF2-40B4-BE49-F238E27FC236}">
                <a16:creationId xmlns:a16="http://schemas.microsoft.com/office/drawing/2014/main" id="{EA16BEF8-781D-9557-BAD6-28E0541C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1223963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Person.cpp</a:t>
            </a:r>
          </a:p>
        </p:txBody>
      </p:sp>
      <p:sp>
        <p:nvSpPr>
          <p:cNvPr id="39945" name="Rounded Rectangle 11">
            <a:extLst>
              <a:ext uri="{FF2B5EF4-FFF2-40B4-BE49-F238E27FC236}">
                <a16:creationId xmlns:a16="http://schemas.microsoft.com/office/drawing/2014/main" id="{E6345D27-442B-7F1A-8EE8-AFBA8B0B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12255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6" name="Rounded Rectangle 12">
            <a:extLst>
              <a:ext uri="{FF2B5EF4-FFF2-40B4-BE49-F238E27FC236}">
                <a16:creationId xmlns:a16="http://schemas.microsoft.com/office/drawing/2014/main" id="{70588C46-13E1-A53F-4A79-CF330397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223963"/>
            <a:ext cx="2122487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7" name="Rounded Rectangle 13">
            <a:extLst>
              <a:ext uri="{FF2B5EF4-FFF2-40B4-BE49-F238E27FC236}">
                <a16:creationId xmlns:a16="http://schemas.microsoft.com/office/drawing/2014/main" id="{CC853CAF-FA67-03B9-FD8F-D7D3CF5A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8" name="Rounded Rectangle 14">
            <a:extLst>
              <a:ext uri="{FF2B5EF4-FFF2-40B4-BE49-F238E27FC236}">
                <a16:creationId xmlns:a16="http://schemas.microsoft.com/office/drawing/2014/main" id="{CB470DC1-8B1D-051E-0C88-44A7F8DC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486400"/>
            <a:ext cx="23622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9" name="Rounded Rectangle 16">
            <a:extLst>
              <a:ext uri="{FF2B5EF4-FFF2-40B4-BE49-F238E27FC236}">
                <a16:creationId xmlns:a16="http://schemas.microsoft.com/office/drawing/2014/main" id="{993AD95A-4EA8-956B-423C-2FB292F5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576513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hw4server.cpp</a:t>
            </a:r>
          </a:p>
        </p:txBody>
      </p:sp>
      <p:sp>
        <p:nvSpPr>
          <p:cNvPr id="39950" name="Rounded Rectangle 17">
            <a:extLst>
              <a:ext uri="{FF2B5EF4-FFF2-40B4-BE49-F238E27FC236}">
                <a16:creationId xmlns:a16="http://schemas.microsoft.com/office/drawing/2014/main" id="{E3765762-BEC4-2F0D-CC25-EF5D54F0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ecs36b_hw4.json</a:t>
            </a:r>
          </a:p>
        </p:txBody>
      </p:sp>
      <p:sp>
        <p:nvSpPr>
          <p:cNvPr id="39951" name="Rounded Rectangle 15">
            <a:extLst>
              <a:ext uri="{FF2B5EF4-FFF2-40B4-BE49-F238E27FC236}">
                <a16:creationId xmlns:a16="http://schemas.microsoft.com/office/drawing/2014/main" id="{426D10E7-8DA2-BA95-C199-C9E57FF4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237038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hw4client.cpp</a:t>
            </a:r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3D79C653-9C7F-65E4-70F2-C86E3F77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7970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44CD9E99-8837-EDD3-9171-F9784630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457" y="1761332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00F84240-B1E2-53DA-383F-6227D0C1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576513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hw4server.h</a:t>
            </a:r>
          </a:p>
        </p:txBody>
      </p:sp>
      <p:cxnSp>
        <p:nvCxnSpPr>
          <p:cNvPr id="5" name="Straight Arrow Connector 53">
            <a:extLst>
              <a:ext uri="{FF2B5EF4-FFF2-40B4-BE49-F238E27FC236}">
                <a16:creationId xmlns:a16="http://schemas.microsoft.com/office/drawing/2014/main" id="{59E8E2C9-553C-E225-E79D-71021D78920F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V="1">
            <a:off x="1257300" y="4619625"/>
            <a:ext cx="571500" cy="86677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6">
            <a:extLst>
              <a:ext uri="{FF2B5EF4-FFF2-40B4-BE49-F238E27FC236}">
                <a16:creationId xmlns:a16="http://schemas.microsoft.com/office/drawing/2014/main" id="{C6509AB8-9CB6-9630-9897-4B6A7EC3E183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 flipV="1">
            <a:off x="1257300" y="2957513"/>
            <a:ext cx="565150" cy="2528887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ounded Rectangle 19">
            <a:extLst>
              <a:ext uri="{FF2B5EF4-FFF2-40B4-BE49-F238E27FC236}">
                <a16:creationId xmlns:a16="http://schemas.microsoft.com/office/drawing/2014/main" id="{6249A33D-C9B0-6747-9896-FF9FCC91E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238625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hw4client.h</a:t>
            </a:r>
          </a:p>
        </p:txBody>
      </p:sp>
      <p:cxnSp>
        <p:nvCxnSpPr>
          <p:cNvPr id="8" name="Straight Arrow Connector 36">
            <a:extLst>
              <a:ext uri="{FF2B5EF4-FFF2-40B4-BE49-F238E27FC236}">
                <a16:creationId xmlns:a16="http://schemas.microsoft.com/office/drawing/2014/main" id="{8E45C04C-1AAF-653A-081F-4BA55D6AF597}"/>
              </a:ext>
            </a:extLst>
          </p:cNvPr>
          <p:cNvCxnSpPr>
            <a:cxnSpLocks/>
          </p:cNvCxnSpPr>
          <p:nvPr/>
        </p:nvCxnSpPr>
        <p:spPr bwMode="auto">
          <a:xfrm>
            <a:off x="2774950" y="2767013"/>
            <a:ext cx="1298575" cy="0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39">
            <a:extLst>
              <a:ext uri="{FF2B5EF4-FFF2-40B4-BE49-F238E27FC236}">
                <a16:creationId xmlns:a16="http://schemas.microsoft.com/office/drawing/2014/main" id="{6851B2F6-9234-972E-8AAC-0644C60806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81300" y="4427538"/>
            <a:ext cx="1371600" cy="1587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A94508CB-A56A-C15B-3167-157CF153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211638"/>
            <a:ext cx="1433513" cy="381000"/>
          </a:xfrm>
          <a:prstGeom prst="roundRect">
            <a:avLst>
              <a:gd name="adj" fmla="val 16667"/>
            </a:avLst>
          </a:prstGeom>
          <a:solidFill>
            <a:srgbClr val="D1AD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</a:t>
            </a:r>
          </a:p>
        </p:txBody>
      </p:sp>
      <p:cxnSp>
        <p:nvCxnSpPr>
          <p:cNvPr id="12" name="Straight Arrow Connector 59">
            <a:extLst>
              <a:ext uri="{FF2B5EF4-FFF2-40B4-BE49-F238E27FC236}">
                <a16:creationId xmlns:a16="http://schemas.microsoft.com/office/drawing/2014/main" id="{A661EFB4-6BDC-22FF-D21B-E19B3468577B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5943600" y="2741613"/>
            <a:ext cx="841375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62">
            <a:extLst>
              <a:ext uri="{FF2B5EF4-FFF2-40B4-BE49-F238E27FC236}">
                <a16:creationId xmlns:a16="http://schemas.microsoft.com/office/drawing/2014/main" id="{10978D93-54CC-5D2F-4238-77C4C5B7EF9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6022975" y="4402138"/>
            <a:ext cx="841375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65">
            <a:extLst>
              <a:ext uri="{FF2B5EF4-FFF2-40B4-BE49-F238E27FC236}">
                <a16:creationId xmlns:a16="http://schemas.microsoft.com/office/drawing/2014/main" id="{3911C91C-3D6B-E02A-A7A6-06B264524940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 flipH="1" flipV="1">
            <a:off x="7580313" y="4592638"/>
            <a:ext cx="15875" cy="86836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68">
            <a:extLst>
              <a:ext uri="{FF2B5EF4-FFF2-40B4-BE49-F238E27FC236}">
                <a16:creationId xmlns:a16="http://schemas.microsoft.com/office/drawing/2014/main" id="{48D36F12-08BA-D99F-8DBD-00A9E3AF437B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 bwMode="auto">
          <a:xfrm>
            <a:off x="6297613" y="2142332"/>
            <a:ext cx="1243806" cy="408781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71">
            <a:extLst>
              <a:ext uri="{FF2B5EF4-FFF2-40B4-BE49-F238E27FC236}">
                <a16:creationId xmlns:a16="http://schemas.microsoft.com/office/drawing/2014/main" id="{A753B016-CC37-4D0B-E622-D31510FDF14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 bwMode="auto">
          <a:xfrm>
            <a:off x="6297613" y="2142332"/>
            <a:ext cx="1283494" cy="2069306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D63C9061-D99A-0B06-739D-5AA9AF63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551113"/>
            <a:ext cx="1512888" cy="381000"/>
          </a:xfrm>
          <a:prstGeom prst="roundRect">
            <a:avLst>
              <a:gd name="adj" fmla="val 16667"/>
            </a:avLst>
          </a:prstGeom>
          <a:solidFill>
            <a:srgbClr val="D1AD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</a:t>
            </a:r>
          </a:p>
        </p:txBody>
      </p:sp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1DC9DD4D-6CD9-56A9-6EA7-AB7F0895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254375"/>
            <a:ext cx="1512888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Makefile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13465-71FB-845F-24F2-F7DB750BD9D9}"/>
              </a:ext>
            </a:extLst>
          </p:cNvPr>
          <p:cNvSpPr txBox="1"/>
          <p:nvPr/>
        </p:nvSpPr>
        <p:spPr>
          <a:xfrm>
            <a:off x="74638" y="331023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jsonrpcstub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C515-2C58-2174-D604-733E7C2E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C8D4-C749-6F1D-5CDB-83FE8D90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7800"/>
            <a:ext cx="8496300" cy="4114800"/>
          </a:xfrm>
        </p:spPr>
        <p:txBody>
          <a:bodyPr/>
          <a:lstStyle/>
          <a:p>
            <a:r>
              <a:rPr lang="en-US" sz="2400" dirty="0"/>
              <a:t>Linearization of an Object (C++, Python, Java)</a:t>
            </a:r>
          </a:p>
          <a:p>
            <a:r>
              <a:rPr lang="en-US" sz="2400" dirty="0"/>
              <a:t>{“</a:t>
            </a:r>
            <a:r>
              <a:rPr lang="en-US" sz="2400" dirty="0" err="1"/>
              <a:t>key”:”value</a:t>
            </a:r>
            <a:r>
              <a:rPr lang="en-US" sz="2400" dirty="0"/>
              <a:t>”}</a:t>
            </a:r>
          </a:p>
          <a:p>
            <a:r>
              <a:rPr lang="en-US" sz="2400" dirty="0">
                <a:solidFill>
                  <a:srgbClr val="FF0000"/>
                </a:solidFill>
              </a:rPr>
              <a:t>{“latitude”: 38.53, “longitude”:-121.74}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{…, “home”: ????, ….}</a:t>
            </a:r>
          </a:p>
          <a:p>
            <a:r>
              <a:rPr lang="en-US" sz="2400" dirty="0">
                <a:solidFill>
                  <a:srgbClr val="7030A0"/>
                </a:solidFill>
              </a:rPr>
              <a:t>{…, “home”: </a:t>
            </a:r>
            <a:r>
              <a:rPr lang="en-US" sz="2400" dirty="0">
                <a:solidFill>
                  <a:srgbClr val="FF0000"/>
                </a:solidFill>
              </a:rPr>
              <a:t>{“latitude”: 38.53, “longitude”:-121.74}</a:t>
            </a:r>
            <a:r>
              <a:rPr lang="en-US" sz="2400" dirty="0">
                <a:solidFill>
                  <a:srgbClr val="7030A0"/>
                </a:solidFill>
              </a:rPr>
              <a:t>, ….}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1DDA-E421-953B-C43C-0A9126E3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99C30-10F4-6B49-9E31-928F1EA1F003}" type="datetime1">
              <a:rPr lang="en-US" smtClean="0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22A7-2587-679C-E0FF-EC24837D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0EF5-14FF-1F9D-11F7-476B5FA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75897-4833-124A-9FFD-08B25AA522C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6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B75-F4E0-E0C9-101C-B57EC378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88" y="603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IOT_Thing</a:t>
            </a:r>
            <a:r>
              <a:rPr lang="en-US" dirty="0"/>
              <a:t> Object</a:t>
            </a:r>
          </a:p>
        </p:txBody>
      </p:sp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91D5F367-7B3D-179D-629D-BA0ED1C755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B1C76-3E1B-294A-8939-A80D5714B2D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009003E2-250F-0D47-08DB-A117574BAA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A3A42FD9-10E8-B038-09DA-5E493D78D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B9C2B-3944-C64F-9E73-AE43014463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D122C29C-8C54-768C-B240-8B328EBD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6" name="AutoShape 9">
            <a:extLst>
              <a:ext uri="{FF2B5EF4-FFF2-40B4-BE49-F238E27FC236}">
                <a16:creationId xmlns:a16="http://schemas.microsoft.com/office/drawing/2014/main" id="{8FE6B2F8-E365-B05C-0774-6E84BC06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7" name="AutoShape 10">
            <a:extLst>
              <a:ext uri="{FF2B5EF4-FFF2-40B4-BE49-F238E27FC236}">
                <a16:creationId xmlns:a16="http://schemas.microsoft.com/office/drawing/2014/main" id="{D4607F48-BE0C-1599-E4D5-10673654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8" name="AutoShape 11">
            <a:extLst>
              <a:ext uri="{FF2B5EF4-FFF2-40B4-BE49-F238E27FC236}">
                <a16:creationId xmlns:a16="http://schemas.microsoft.com/office/drawing/2014/main" id="{A424D33C-A577-3404-43AA-3B687315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9" name="Line 12">
            <a:extLst>
              <a:ext uri="{FF2B5EF4-FFF2-40B4-BE49-F238E27FC236}">
                <a16:creationId xmlns:a16="http://schemas.microsoft.com/office/drawing/2014/main" id="{10768FEA-B8C9-C441-EBBF-8AFDA7985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3">
            <a:extLst>
              <a:ext uri="{FF2B5EF4-FFF2-40B4-BE49-F238E27FC236}">
                <a16:creationId xmlns:a16="http://schemas.microsoft.com/office/drawing/2014/main" id="{FBAD44CF-2E9F-9304-AA91-DEBF5D018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5">
            <a:extLst>
              <a:ext uri="{FF2B5EF4-FFF2-40B4-BE49-F238E27FC236}">
                <a16:creationId xmlns:a16="http://schemas.microsoft.com/office/drawing/2014/main" id="{49D7DD25-3167-0737-B6EF-9CA0BCDAC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6">
            <a:extLst>
              <a:ext uri="{FF2B5EF4-FFF2-40B4-BE49-F238E27FC236}">
                <a16:creationId xmlns:a16="http://schemas.microsoft.com/office/drawing/2014/main" id="{CC28CCD3-2E96-852D-3F53-1C55EAA26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7">
            <a:extLst>
              <a:ext uri="{FF2B5EF4-FFF2-40B4-BE49-F238E27FC236}">
                <a16:creationId xmlns:a16="http://schemas.microsoft.com/office/drawing/2014/main" id="{E611D46F-718E-571C-48B2-77BE20414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8">
            <a:extLst>
              <a:ext uri="{FF2B5EF4-FFF2-40B4-BE49-F238E27FC236}">
                <a16:creationId xmlns:a16="http://schemas.microsoft.com/office/drawing/2014/main" id="{B02DFE41-BCE4-DF32-C713-264ED54B6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2">
            <a:extLst>
              <a:ext uri="{FF2B5EF4-FFF2-40B4-BE49-F238E27FC236}">
                <a16:creationId xmlns:a16="http://schemas.microsoft.com/office/drawing/2014/main" id="{0948B510-9E55-DAA3-26EC-729CADF6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6" name="Oval 24">
            <a:extLst>
              <a:ext uri="{FF2B5EF4-FFF2-40B4-BE49-F238E27FC236}">
                <a16:creationId xmlns:a16="http://schemas.microsoft.com/office/drawing/2014/main" id="{BCD8906B-BEA3-BF8B-4196-6A255D9C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7" name="AutoShape 11">
            <a:extLst>
              <a:ext uri="{FF2B5EF4-FFF2-40B4-BE49-F238E27FC236}">
                <a16:creationId xmlns:a16="http://schemas.microsoft.com/office/drawing/2014/main" id="{1A59BE9D-124F-698D-3DA1-18257F17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8" name="AutoShape 11">
            <a:extLst>
              <a:ext uri="{FF2B5EF4-FFF2-40B4-BE49-F238E27FC236}">
                <a16:creationId xmlns:a16="http://schemas.microsoft.com/office/drawing/2014/main" id="{17E5B51F-4099-80A7-0AF5-6A280D98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9" name="AutoShape 11">
            <a:extLst>
              <a:ext uri="{FF2B5EF4-FFF2-40B4-BE49-F238E27FC236}">
                <a16:creationId xmlns:a16="http://schemas.microsoft.com/office/drawing/2014/main" id="{CB777872-5476-6458-50EE-AE014142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0" name="Oval 28">
            <a:extLst>
              <a:ext uri="{FF2B5EF4-FFF2-40B4-BE49-F238E27FC236}">
                <a16:creationId xmlns:a16="http://schemas.microsoft.com/office/drawing/2014/main" id="{C381951A-6089-CE78-1FBC-9A183AFC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1" name="Oval 29">
            <a:extLst>
              <a:ext uri="{FF2B5EF4-FFF2-40B4-BE49-F238E27FC236}">
                <a16:creationId xmlns:a16="http://schemas.microsoft.com/office/drawing/2014/main" id="{7311BD86-A341-E15E-1CF2-BFAE30B5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2" name="Oval 30">
            <a:extLst>
              <a:ext uri="{FF2B5EF4-FFF2-40B4-BE49-F238E27FC236}">
                <a16:creationId xmlns:a16="http://schemas.microsoft.com/office/drawing/2014/main" id="{AAE3E468-FA81-061D-929A-A5E38395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3" name="Oval 31">
            <a:extLst>
              <a:ext uri="{FF2B5EF4-FFF2-40B4-BE49-F238E27FC236}">
                <a16:creationId xmlns:a16="http://schemas.microsoft.com/office/drawing/2014/main" id="{C5453615-BD60-5717-2C37-10F81BCE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4" name="Diamond 4">
            <a:extLst>
              <a:ext uri="{FF2B5EF4-FFF2-40B4-BE49-F238E27FC236}">
                <a16:creationId xmlns:a16="http://schemas.microsoft.com/office/drawing/2014/main" id="{C77B58D5-4CB8-6171-B7DE-9BFFBF52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5" name="AutoShape 11">
            <a:extLst>
              <a:ext uri="{FF2B5EF4-FFF2-40B4-BE49-F238E27FC236}">
                <a16:creationId xmlns:a16="http://schemas.microsoft.com/office/drawing/2014/main" id="{2CAFCB29-505E-071E-1796-C6C8390B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106" name="Curved Connector 3">
            <a:extLst>
              <a:ext uri="{FF2B5EF4-FFF2-40B4-BE49-F238E27FC236}">
                <a16:creationId xmlns:a16="http://schemas.microsoft.com/office/drawing/2014/main" id="{61411AA3-EF61-A989-E42E-2A6C31EB38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TextBox 30">
            <a:extLst>
              <a:ext uri="{FF2B5EF4-FFF2-40B4-BE49-F238E27FC236}">
                <a16:creationId xmlns:a16="http://schemas.microsoft.com/office/drawing/2014/main" id="{710BA547-BFEE-C6B7-5DD8-5C820A0F0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5856288"/>
            <a:ext cx="2071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http://127.0.0.1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FDC282E6-B13A-C9B9-E4BC-B9EC48BF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6109" name="AutoShape 9">
            <a:extLst>
              <a:ext uri="{FF2B5EF4-FFF2-40B4-BE49-F238E27FC236}">
                <a16:creationId xmlns:a16="http://schemas.microsoft.com/office/drawing/2014/main" id="{D3008192-C9E6-0ED0-8E18-D51CDC9B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0" name="AutoShape 10">
            <a:extLst>
              <a:ext uri="{FF2B5EF4-FFF2-40B4-BE49-F238E27FC236}">
                <a16:creationId xmlns:a16="http://schemas.microsoft.com/office/drawing/2014/main" id="{D29469C3-F8F3-BBFD-3931-37340988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1" name="AutoShape 11">
            <a:extLst>
              <a:ext uri="{FF2B5EF4-FFF2-40B4-BE49-F238E27FC236}">
                <a16:creationId xmlns:a16="http://schemas.microsoft.com/office/drawing/2014/main" id="{6D37D4F7-9FA6-142C-AC38-FC2C865B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2" name="Line 12">
            <a:extLst>
              <a:ext uri="{FF2B5EF4-FFF2-40B4-BE49-F238E27FC236}">
                <a16:creationId xmlns:a16="http://schemas.microsoft.com/office/drawing/2014/main" id="{A3995D09-0CD8-DEDE-476B-23501C67E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13">
            <a:extLst>
              <a:ext uri="{FF2B5EF4-FFF2-40B4-BE49-F238E27FC236}">
                <a16:creationId xmlns:a16="http://schemas.microsoft.com/office/drawing/2014/main" id="{1857D71C-8D90-EC78-98E1-A0C65488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14">
            <a:extLst>
              <a:ext uri="{FF2B5EF4-FFF2-40B4-BE49-F238E27FC236}">
                <a16:creationId xmlns:a16="http://schemas.microsoft.com/office/drawing/2014/main" id="{2DDE4FE4-FB92-BDB6-DB06-FD9AFEE78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15">
            <a:extLst>
              <a:ext uri="{FF2B5EF4-FFF2-40B4-BE49-F238E27FC236}">
                <a16:creationId xmlns:a16="http://schemas.microsoft.com/office/drawing/2014/main" id="{2FA07E41-19F0-8B8E-0980-7CB52E908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Down Arrow 56">
            <a:extLst>
              <a:ext uri="{FF2B5EF4-FFF2-40B4-BE49-F238E27FC236}">
                <a16:creationId xmlns:a16="http://schemas.microsoft.com/office/drawing/2014/main" id="{6C6145DF-34CA-F59E-0BF7-AC65A70E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117" name="Curved Connector 58">
            <a:extLst>
              <a:ext uri="{FF2B5EF4-FFF2-40B4-BE49-F238E27FC236}">
                <a16:creationId xmlns:a16="http://schemas.microsoft.com/office/drawing/2014/main" id="{13E52653-8B04-8903-CB26-75A5D4FE6D57}"/>
              </a:ext>
            </a:extLst>
          </p:cNvPr>
          <p:cNvCxnSpPr>
            <a:cxnSpLocks noChangeShapeType="1"/>
            <a:stCxn id="46111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8" name="TextBox 59">
            <a:extLst>
              <a:ext uri="{FF2B5EF4-FFF2-40B4-BE49-F238E27FC236}">
                <a16:creationId xmlns:a16="http://schemas.microsoft.com/office/drawing/2014/main" id="{0BD37866-529F-F930-F68A-F75E8DF9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46119" name="TextBox 2">
            <a:extLst>
              <a:ext uri="{FF2B5EF4-FFF2-40B4-BE49-F238E27FC236}">
                <a16:creationId xmlns:a16="http://schemas.microsoft.com/office/drawing/2014/main" id="{BA8C5D83-FC13-4664-5CF3-A36D5979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870" y="5301605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46120" name="TextBox 40">
            <a:extLst>
              <a:ext uri="{FF2B5EF4-FFF2-40B4-BE49-F238E27FC236}">
                <a16:creationId xmlns:a16="http://schemas.microsoft.com/office/drawing/2014/main" id="{BDED2871-72A0-798C-0085-AF6F512D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1525588"/>
            <a:ext cx="20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Shadow_Thing</a:t>
            </a:r>
            <a:endParaRPr lang="en-US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CA5CC-9AE6-D3A8-95FD-D17DA41D3FFE}"/>
              </a:ext>
            </a:extLst>
          </p:cNvPr>
          <p:cNvSpPr txBox="1"/>
          <p:nvPr/>
        </p:nvSpPr>
        <p:spPr>
          <a:xfrm>
            <a:off x="3963881" y="2641897"/>
            <a:ext cx="19479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dump2JSON</a:t>
            </a:r>
          </a:p>
        </p:txBody>
      </p:sp>
      <p:cxnSp>
        <p:nvCxnSpPr>
          <p:cNvPr id="46124" name="Straight Arrow Connector 8">
            <a:extLst>
              <a:ext uri="{FF2B5EF4-FFF2-40B4-BE49-F238E27FC236}">
                <a16:creationId xmlns:a16="http://schemas.microsoft.com/office/drawing/2014/main" id="{4E6D4535-2732-6924-863F-F7C379A63C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8163" y="3211513"/>
            <a:ext cx="528637" cy="796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5" name="Rectangle 26">
            <a:extLst>
              <a:ext uri="{FF2B5EF4-FFF2-40B4-BE49-F238E27FC236}">
                <a16:creationId xmlns:a16="http://schemas.microsoft.com/office/drawing/2014/main" id="{03B25D18-E010-D04D-40F1-0356B2C6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9950"/>
            <a:ext cx="3352800" cy="738664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 dirty="0" err="1">
                <a:solidFill>
                  <a:srgbClr val="7030A0"/>
                </a:solidFill>
                <a:latin typeface="Menlo" panose="020B0609030804020204" pitchFamily="49" charset="0"/>
              </a:rPr>
              <a:t>host_url</a:t>
            </a: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 dirty="0" err="1">
                <a:solidFill>
                  <a:srgbClr val="7030A0"/>
                </a:solidFill>
                <a:latin typeface="Menlo" panose="020B0609030804020204" pitchFamily="49" charset="0"/>
              </a:rPr>
              <a:t>class_id</a:t>
            </a: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 dirty="0" err="1">
                <a:solidFill>
                  <a:srgbClr val="7030A0"/>
                </a:solidFill>
                <a:latin typeface="Menlo" panose="020B0609030804020204" pitchFamily="49" charset="0"/>
              </a:rPr>
              <a:t>object_id</a:t>
            </a: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36E14549-2DFE-38CD-11C4-F159FFF64C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CEBD8-3FA7-E645-A3B1-B510246BD9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0924C9E7-09B4-CAB5-FAFF-1B4CD2588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FBE11565-1020-1977-35D4-A307D747A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F4B37D-CC3D-5848-8E9D-FC86409E22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E19064A3-A7BB-C64A-4433-41AD4AC8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463800"/>
            <a:ext cx="2524125" cy="2176463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AutoShape 9">
            <a:extLst>
              <a:ext uri="{FF2B5EF4-FFF2-40B4-BE49-F238E27FC236}">
                <a16:creationId xmlns:a16="http://schemas.microsoft.com/office/drawing/2014/main" id="{C276E8AD-EDAB-1864-49C0-EC843A68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973388"/>
            <a:ext cx="706437" cy="461962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4" name="AutoShape 10">
            <a:extLst>
              <a:ext uri="{FF2B5EF4-FFF2-40B4-BE49-F238E27FC236}">
                <a16:creationId xmlns:a16="http://schemas.microsoft.com/office/drawing/2014/main" id="{4CD1D522-83E8-338F-C68E-F0AAF8E9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713163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AutoShape 11">
            <a:extLst>
              <a:ext uri="{FF2B5EF4-FFF2-40B4-BE49-F238E27FC236}">
                <a16:creationId xmlns:a16="http://schemas.microsoft.com/office/drawing/2014/main" id="{6D2D78B8-DA3E-32CF-CF41-1F615690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389313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Line 12">
            <a:extLst>
              <a:ext uri="{FF2B5EF4-FFF2-40B4-BE49-F238E27FC236}">
                <a16:creationId xmlns:a16="http://schemas.microsoft.com/office/drawing/2014/main" id="{5550CEB0-7E83-7EFA-2F75-966FD40D1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31575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3">
            <a:extLst>
              <a:ext uri="{FF2B5EF4-FFF2-40B4-BE49-F238E27FC236}">
                <a16:creationId xmlns:a16="http://schemas.microsoft.com/office/drawing/2014/main" id="{C32F4003-63BB-43C3-1E0B-49B1A459C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32972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5">
            <a:extLst>
              <a:ext uri="{FF2B5EF4-FFF2-40B4-BE49-F238E27FC236}">
                <a16:creationId xmlns:a16="http://schemas.microsoft.com/office/drawing/2014/main" id="{E3D142B9-97F0-C721-DD04-E4DC20647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3992563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6">
            <a:extLst>
              <a:ext uri="{FF2B5EF4-FFF2-40B4-BE49-F238E27FC236}">
                <a16:creationId xmlns:a16="http://schemas.microsoft.com/office/drawing/2014/main" id="{D6B0B54B-B7EE-8209-883E-408E03994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205163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7">
            <a:extLst>
              <a:ext uri="{FF2B5EF4-FFF2-40B4-BE49-F238E27FC236}">
                <a16:creationId xmlns:a16="http://schemas.microsoft.com/office/drawing/2014/main" id="{3194C169-8C2D-F601-4273-BB99AA5FD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36210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8">
            <a:extLst>
              <a:ext uri="{FF2B5EF4-FFF2-40B4-BE49-F238E27FC236}">
                <a16:creationId xmlns:a16="http://schemas.microsoft.com/office/drawing/2014/main" id="{D5CD6D91-B743-59C9-883A-01FD9B897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944938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2">
            <a:extLst>
              <a:ext uri="{FF2B5EF4-FFF2-40B4-BE49-F238E27FC236}">
                <a16:creationId xmlns:a16="http://schemas.microsoft.com/office/drawing/2014/main" id="{77302893-C09D-F296-6265-F5EFD3B3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2278063"/>
            <a:ext cx="808038" cy="741362"/>
          </a:xfrm>
          <a:prstGeom prst="ellipse">
            <a:avLst/>
          </a:prstGeom>
          <a:solidFill>
            <a:schemeClr val="accent2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3" name="Oval 24">
            <a:extLst>
              <a:ext uri="{FF2B5EF4-FFF2-40B4-BE49-F238E27FC236}">
                <a16:creationId xmlns:a16="http://schemas.microsoft.com/office/drawing/2014/main" id="{BE3C74B4-8745-6F3F-EBA0-C3C0807C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3760788"/>
            <a:ext cx="657225" cy="601662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4" name="AutoShape 11">
            <a:extLst>
              <a:ext uri="{FF2B5EF4-FFF2-40B4-BE49-F238E27FC236}">
                <a16:creationId xmlns:a16="http://schemas.microsoft.com/office/drawing/2014/main" id="{7AFECF08-318E-CC82-7A4D-15D00D74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601913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5" name="AutoShape 11">
            <a:extLst>
              <a:ext uri="{FF2B5EF4-FFF2-40B4-BE49-F238E27FC236}">
                <a16:creationId xmlns:a16="http://schemas.microsoft.com/office/drawing/2014/main" id="{56192584-4C55-6752-9094-965DD8AE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417763"/>
            <a:ext cx="354012" cy="230187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6" name="AutoShape 11">
            <a:extLst>
              <a:ext uri="{FF2B5EF4-FFF2-40B4-BE49-F238E27FC236}">
                <a16:creationId xmlns:a16="http://schemas.microsoft.com/office/drawing/2014/main" id="{E5BE0D85-1400-211A-2C99-EFCAD055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806825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7" name="Oval 28">
            <a:extLst>
              <a:ext uri="{FF2B5EF4-FFF2-40B4-BE49-F238E27FC236}">
                <a16:creationId xmlns:a16="http://schemas.microsoft.com/office/drawing/2014/main" id="{ADEA1D74-7BEB-FB78-2D2A-F3EAFDA3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852863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8" name="Diamond 4">
            <a:extLst>
              <a:ext uri="{FF2B5EF4-FFF2-40B4-BE49-F238E27FC236}">
                <a16:creationId xmlns:a16="http://schemas.microsoft.com/office/drawing/2014/main" id="{7DD156F0-F4F6-36DF-AC1E-1ED7014F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435350"/>
            <a:ext cx="454025" cy="3254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9" name="AutoShape 11">
            <a:extLst>
              <a:ext uri="{FF2B5EF4-FFF2-40B4-BE49-F238E27FC236}">
                <a16:creationId xmlns:a16="http://schemas.microsoft.com/office/drawing/2014/main" id="{61510215-90FB-9738-22B2-E3C440D7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019425"/>
            <a:ext cx="606425" cy="369888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50" name="Curved Connector 3">
            <a:extLst>
              <a:ext uri="{FF2B5EF4-FFF2-40B4-BE49-F238E27FC236}">
                <a16:creationId xmlns:a16="http://schemas.microsoft.com/office/drawing/2014/main" id="{2B2E279E-6AAA-C3CF-B323-7893EA7FF5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3463" y="3205163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">
            <a:extLst>
              <a:ext uri="{FF2B5EF4-FFF2-40B4-BE49-F238E27FC236}">
                <a16:creationId xmlns:a16="http://schemas.microsoft.com/office/drawing/2014/main" id="{EB315021-4FEA-C174-B75B-42611E60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8152" name="AutoShape 9">
            <a:extLst>
              <a:ext uri="{FF2B5EF4-FFF2-40B4-BE49-F238E27FC236}">
                <a16:creationId xmlns:a16="http://schemas.microsoft.com/office/drawing/2014/main" id="{5AF1D78B-45BC-E5ED-5952-B538782A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3" name="AutoShape 10">
            <a:extLst>
              <a:ext uri="{FF2B5EF4-FFF2-40B4-BE49-F238E27FC236}">
                <a16:creationId xmlns:a16="http://schemas.microsoft.com/office/drawing/2014/main" id="{B9AAF3E5-9EE8-6D0A-0B27-98B44EC4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4" name="AutoShape 11">
            <a:extLst>
              <a:ext uri="{FF2B5EF4-FFF2-40B4-BE49-F238E27FC236}">
                <a16:creationId xmlns:a16="http://schemas.microsoft.com/office/drawing/2014/main" id="{07DFFF2A-73E8-DE58-1A6E-D08C73D1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5" name="Line 12">
            <a:extLst>
              <a:ext uri="{FF2B5EF4-FFF2-40B4-BE49-F238E27FC236}">
                <a16:creationId xmlns:a16="http://schemas.microsoft.com/office/drawing/2014/main" id="{230DF5B2-07FE-48CD-4BD6-C4DB3312D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13">
            <a:extLst>
              <a:ext uri="{FF2B5EF4-FFF2-40B4-BE49-F238E27FC236}">
                <a16:creationId xmlns:a16="http://schemas.microsoft.com/office/drawing/2014/main" id="{72A1449F-DF49-026E-2F25-8150BF1F9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14">
            <a:extLst>
              <a:ext uri="{FF2B5EF4-FFF2-40B4-BE49-F238E27FC236}">
                <a16:creationId xmlns:a16="http://schemas.microsoft.com/office/drawing/2014/main" id="{D71A671C-4485-CFCA-D1CB-A1E18A4B2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15">
            <a:extLst>
              <a:ext uri="{FF2B5EF4-FFF2-40B4-BE49-F238E27FC236}">
                <a16:creationId xmlns:a16="http://schemas.microsoft.com/office/drawing/2014/main" id="{6B907A40-9FB8-66DF-B286-2B94FC317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Down Arrow 56">
            <a:extLst>
              <a:ext uri="{FF2B5EF4-FFF2-40B4-BE49-F238E27FC236}">
                <a16:creationId xmlns:a16="http://schemas.microsoft.com/office/drawing/2014/main" id="{A3B55889-1721-0595-CF05-C05C399C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60" name="Curved Connector 58">
            <a:extLst>
              <a:ext uri="{FF2B5EF4-FFF2-40B4-BE49-F238E27FC236}">
                <a16:creationId xmlns:a16="http://schemas.microsoft.com/office/drawing/2014/main" id="{4ACE8D7E-FB9F-C334-A0AC-081BE4C98949}"/>
              </a:ext>
            </a:extLst>
          </p:cNvPr>
          <p:cNvCxnSpPr>
            <a:cxnSpLocks noChangeShapeType="1"/>
            <a:stCxn id="48154" idx="4"/>
            <a:endCxn id="48135" idx="1"/>
          </p:cNvCxnSpPr>
          <p:nvPr/>
        </p:nvCxnSpPr>
        <p:spPr bwMode="auto">
          <a:xfrm>
            <a:off x="2097088" y="2028825"/>
            <a:ext cx="2452687" cy="159226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61" name="TextBox 59">
            <a:extLst>
              <a:ext uri="{FF2B5EF4-FFF2-40B4-BE49-F238E27FC236}">
                <a16:creationId xmlns:a16="http://schemas.microsoft.com/office/drawing/2014/main" id="{BC96C5CC-5370-BE37-6020-1FF81016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./hw3client</a:t>
            </a:r>
          </a:p>
        </p:txBody>
      </p:sp>
      <p:sp>
        <p:nvSpPr>
          <p:cNvPr id="48162" name="TextBox 2">
            <a:extLst>
              <a:ext uri="{FF2B5EF4-FFF2-40B4-BE49-F238E27FC236}">
                <a16:creationId xmlns:a16="http://schemas.microsoft.com/office/drawing/2014/main" id="{E18D0822-417D-C083-B59B-48BDDD75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587875"/>
            <a:ext cx="162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Transaction</a:t>
            </a:r>
          </a:p>
        </p:txBody>
      </p:sp>
      <p:sp>
        <p:nvSpPr>
          <p:cNvPr id="48163" name="TextBox 40">
            <a:extLst>
              <a:ext uri="{FF2B5EF4-FFF2-40B4-BE49-F238E27FC236}">
                <a16:creationId xmlns:a16="http://schemas.microsoft.com/office/drawing/2014/main" id="{22BA512E-985B-BD5D-9744-D94915D6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81000"/>
            <a:ext cx="277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Shadow_Transaction</a:t>
            </a:r>
          </a:p>
        </p:txBody>
      </p:sp>
      <p:sp>
        <p:nvSpPr>
          <p:cNvPr id="48164" name="TextBox 3">
            <a:extLst>
              <a:ext uri="{FF2B5EF4-FFF2-40B4-BE49-F238E27FC236}">
                <a16:creationId xmlns:a16="http://schemas.microsoft.com/office/drawing/2014/main" id="{0B9D0DFE-121A-7D16-0BA8-447C35FB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1828800"/>
            <a:ext cx="216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48165" name="Oval 2">
            <a:extLst>
              <a:ext uri="{FF2B5EF4-FFF2-40B4-BE49-F238E27FC236}">
                <a16:creationId xmlns:a16="http://schemas.microsoft.com/office/drawing/2014/main" id="{8FFD1231-979B-75A9-D2F3-DE217E34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4841875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6" name="AutoShape 11">
            <a:extLst>
              <a:ext uri="{FF2B5EF4-FFF2-40B4-BE49-F238E27FC236}">
                <a16:creationId xmlns:a16="http://schemas.microsoft.com/office/drawing/2014/main" id="{5E0A7FA4-ED81-A676-390F-43BF152F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165725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7" name="AutoShape 11">
            <a:extLst>
              <a:ext uri="{FF2B5EF4-FFF2-40B4-BE49-F238E27FC236}">
                <a16:creationId xmlns:a16="http://schemas.microsoft.com/office/drawing/2014/main" id="{782FD2EA-E4C7-C9AC-0528-A61AE93E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981575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8" name="Oval 29">
            <a:extLst>
              <a:ext uri="{FF2B5EF4-FFF2-40B4-BE49-F238E27FC236}">
                <a16:creationId xmlns:a16="http://schemas.microsoft.com/office/drawing/2014/main" id="{52E1EB05-AFAB-A2F8-49AF-FDEE1126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613" y="4887913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9" name="Oval 30">
            <a:extLst>
              <a:ext uri="{FF2B5EF4-FFF2-40B4-BE49-F238E27FC236}">
                <a16:creationId xmlns:a16="http://schemas.microsoft.com/office/drawing/2014/main" id="{7F53C444-0EA7-5EE9-6B71-46115F96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5073650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70" name="Oval 31">
            <a:extLst>
              <a:ext uri="{FF2B5EF4-FFF2-40B4-BE49-F238E27FC236}">
                <a16:creationId xmlns:a16="http://schemas.microsoft.com/office/drawing/2014/main" id="{6C8BAB6A-DEA9-CA00-B6EA-0C8C46417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5305425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71" name="TextBox 49">
            <a:extLst>
              <a:ext uri="{FF2B5EF4-FFF2-40B4-BE49-F238E27FC236}">
                <a16:creationId xmlns:a16="http://schemas.microsoft.com/office/drawing/2014/main" id="{DE2F31D3-F428-9578-5CBD-AF7A6237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4356100"/>
            <a:ext cx="102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cxnSp>
        <p:nvCxnSpPr>
          <p:cNvPr id="48172" name="Curved Connector 58">
            <a:extLst>
              <a:ext uri="{FF2B5EF4-FFF2-40B4-BE49-F238E27FC236}">
                <a16:creationId xmlns:a16="http://schemas.microsoft.com/office/drawing/2014/main" id="{492FE090-C41F-2ADB-2562-FEE8DDD2741B}"/>
              </a:ext>
            </a:extLst>
          </p:cNvPr>
          <p:cNvCxnSpPr>
            <a:cxnSpLocks noChangeShapeType="1"/>
            <a:stCxn id="48144" idx="4"/>
            <a:endCxn id="48166" idx="1"/>
          </p:cNvCxnSpPr>
          <p:nvPr/>
        </p:nvCxnSpPr>
        <p:spPr bwMode="auto">
          <a:xfrm>
            <a:off x="5659438" y="2717800"/>
            <a:ext cx="2190750" cy="256381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3" name="Rectangle 9">
            <a:extLst>
              <a:ext uri="{FF2B5EF4-FFF2-40B4-BE49-F238E27FC236}">
                <a16:creationId xmlns:a16="http://schemas.microsoft.com/office/drawing/2014/main" id="{139162DE-B881-4324-139C-4DC63D63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4027488"/>
            <a:ext cx="6073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class Transaction : public Core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…..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Person&amp; tr_agent;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GPS_DD tr_where;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IP_Address tr_srcIP;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</a:p>
        </p:txBody>
      </p:sp>
      <p:sp>
        <p:nvSpPr>
          <p:cNvPr id="48174" name="TextBox 59">
            <a:extLst>
              <a:ext uri="{FF2B5EF4-FFF2-40B4-BE49-F238E27FC236}">
                <a16:creationId xmlns:a16="http://schemas.microsoft.com/office/drawing/2014/main" id="{1F1CB23A-2E6A-23D3-5B69-D69BD220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005388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./hw3server</a:t>
            </a:r>
          </a:p>
        </p:txBody>
      </p:sp>
      <p:sp>
        <p:nvSpPr>
          <p:cNvPr id="48175" name="TextBox 59">
            <a:extLst>
              <a:ext uri="{FF2B5EF4-FFF2-40B4-BE49-F238E27FC236}">
                <a16:creationId xmlns:a16="http://schemas.microsoft.com/office/drawing/2014/main" id="{7857D527-A3D7-13A6-C334-A5CD6CA7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9788525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./hw3server</a:t>
            </a:r>
          </a:p>
        </p:txBody>
      </p:sp>
      <p:sp>
        <p:nvSpPr>
          <p:cNvPr id="48176" name="TextBox 59">
            <a:extLst>
              <a:ext uri="{FF2B5EF4-FFF2-40B4-BE49-F238E27FC236}">
                <a16:creationId xmlns:a16="http://schemas.microsoft.com/office/drawing/2014/main" id="{2EB259E7-6906-F25E-8B48-3E8D2366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5668963"/>
            <a:ext cx="239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./hw3another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CF20-4DBF-8E0F-A763-0F8AEF9B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324600" cy="685800"/>
          </a:xfrm>
        </p:spPr>
        <p:txBody>
          <a:bodyPr/>
          <a:lstStyle/>
          <a:p>
            <a:r>
              <a:rPr lang="en-US" dirty="0"/>
              <a:t>Syllabus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3483-0C08-DC9D-5B95-45B5AD5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/>
              <a:t>HW1 Wordle [1]</a:t>
            </a:r>
          </a:p>
          <a:p>
            <a:r>
              <a:rPr lang="en-US" dirty="0"/>
              <a:t>HW2 Little Red Riding Hood [2]</a:t>
            </a:r>
          </a:p>
          <a:p>
            <a:r>
              <a:rPr lang="en-US" dirty="0"/>
              <a:t>HW3 JSON2Object (LRRH) [2] 11/11</a:t>
            </a:r>
          </a:p>
          <a:p>
            <a:r>
              <a:rPr lang="en-US" dirty="0"/>
              <a:t>Midterm Autonomous Car [1] 11/04</a:t>
            </a:r>
          </a:p>
          <a:p>
            <a:r>
              <a:rPr lang="en-US" dirty="0"/>
              <a:t>HW4 pointer/references (VI/MI) [1] 11/13</a:t>
            </a:r>
          </a:p>
          <a:p>
            <a:r>
              <a:rPr lang="en-US" dirty="0"/>
              <a:t>HW5 JSON-RPC-CPP (LRRH or ??) [3-4]</a:t>
            </a:r>
          </a:p>
          <a:p>
            <a:r>
              <a:rPr lang="en-US" dirty="0"/>
              <a:t>HW6 Distributed Wordle (in C++) [3-4]</a:t>
            </a:r>
          </a:p>
          <a:p>
            <a:r>
              <a:rPr lang="en-US" dirty="0"/>
              <a:t>Final project (Autonomous Car, implementation) [3-4]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E268-5765-1033-DE80-226BCEE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99C30-10F4-6B49-9E31-928F1EA1F003}" type="datetime1">
              <a:rPr lang="en-US" smtClean="0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AAB2-84B1-171B-6AA1-738E323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4FB-ABBC-85D5-8100-A302734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75897-4833-124A-9FFD-08B25AA522C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2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0B94-AD4C-ADAA-4A30-AFE4BAE1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5FF8-1DFA-E6CF-EAFB-26314FF9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Record/Event</a:t>
            </a:r>
          </a:p>
          <a:p>
            <a:r>
              <a:rPr lang="en-US" dirty="0"/>
              <a:t>Instructor, Driver, student</a:t>
            </a:r>
          </a:p>
          <a:p>
            <a:r>
              <a:rPr lang="en-US" dirty="0"/>
              <a:t>Laptop, phone, bus</a:t>
            </a:r>
          </a:p>
          <a:p>
            <a:r>
              <a:rPr lang="en-US" dirty="0"/>
              <a:t>GPS, time</a:t>
            </a:r>
          </a:p>
          <a:p>
            <a:r>
              <a:rPr lang="en-US" dirty="0"/>
              <a:t>Another stuff (what actually happened)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A599-298A-2435-FB34-14A37D6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99C30-10F4-6B49-9E31-928F1EA1F003}" type="datetime1">
              <a:rPr lang="en-US" smtClean="0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83BD-EF17-D4DE-E628-73E6C0F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F343-3B2F-9268-0C7B-3138B4A5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75897-4833-124A-9FFD-08B25AA522C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0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94A1-DBE1-F5C7-C898-2656A890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482E-3258-C914-D3DE-66C113B8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 … } Object Record</a:t>
            </a:r>
          </a:p>
          <a:p>
            <a:r>
              <a:rPr lang="en-US" dirty="0"/>
              <a:t>{ ”where”:</a:t>
            </a:r>
            <a:r>
              <a:rPr lang="en-US" sz="3200" dirty="0">
                <a:solidFill>
                  <a:srgbClr val="FF0000"/>
                </a:solidFill>
              </a:rPr>
              <a:t>{“latitude”: 38.53, “longitude”:-121.74}…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sz="3200" dirty="0">
                <a:solidFill>
                  <a:srgbClr val="FF0000"/>
                </a:solidFill>
              </a:rPr>
              <a:t>{ “driver”: {…&lt;person object&gt; …}}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7267-5847-5F05-024F-10B1F17E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99C30-10F4-6B49-9E31-928F1EA1F003}" type="datetime1">
              <a:rPr lang="en-US" smtClean="0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793E-F39F-164F-581C-940DA44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6802-0629-7B0A-57F5-328CDF7C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75897-4833-124A-9FFD-08B25AA522C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1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EF73-280D-2F6E-3B47-FA7A151A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56A0-D915-F1D5-3662-CCAC7D3D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cde</a:t>
            </a:r>
            <a:r>
              <a:rPr lang="en-US" dirty="0"/>
              <a:t>”, “</a:t>
            </a:r>
            <a:r>
              <a:rPr lang="en-US" dirty="0" err="1"/>
              <a:t>eee</a:t>
            </a:r>
            <a:r>
              <a:rPr lang="en-US" dirty="0"/>
              <a:t>”]</a:t>
            </a:r>
          </a:p>
          <a:p>
            <a:r>
              <a:rPr lang="en-US" dirty="0"/>
              <a:t>[&lt;person1&gt;, &lt;person2&gt;, &lt;person3&gt;]</a:t>
            </a:r>
          </a:p>
          <a:p>
            <a:r>
              <a:rPr lang="en-US" dirty="0"/>
              <a:t>[&lt;person1&gt;, &lt;phone&gt;, &lt;laptop&gt;,&lt;</a:t>
            </a:r>
            <a:r>
              <a:rPr lang="en-US"/>
              <a:t>tax record&gt;]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C586-7A70-86BE-BC67-03B791DF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99C30-10F4-6B49-9E31-928F1EA1F003}" type="datetime1">
              <a:rPr lang="en-US" smtClean="0"/>
              <a:pPr>
                <a:defRPr/>
              </a:pPr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648E-1A6E-E91F-5F8A-AD6BCCA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2C1C-E65A-2A29-F203-77EF3463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75897-4833-124A-9FFD-08B25AA522C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0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6F1916BF-9D5E-D40B-934D-BDEAFBE9C9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661F2-CDD5-6446-AB74-6F17C828F4F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0919BA2C-B7BC-827A-4DCC-9B76EB760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7E92E5BA-BA86-2602-127D-9FE10F9C8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4AF95-99E2-E043-BC5D-6DF3BAA6B7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51E036-A10C-028A-AA14-69325E353C29}"/>
              </a:ext>
            </a:extLst>
          </p:cNvPr>
          <p:cNvSpPr txBox="1">
            <a:spLocks/>
          </p:cNvSpPr>
          <p:nvPr/>
        </p:nvSpPr>
        <p:spPr bwMode="auto">
          <a:xfrm>
            <a:off x="1143000" y="1828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/>
              <a:t>Chapter 13, Inheritance</a:t>
            </a:r>
            <a:br>
              <a:rPr lang="en-US" kern="0"/>
            </a:br>
            <a:r>
              <a:rPr lang="en-US" kern="0"/>
              <a:t>Chapter 14, Polymorphism</a:t>
            </a:r>
            <a:endParaRPr 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851E-D8D0-4A94-AA5A-8449BAC5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6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Shadow Objects</a:t>
            </a:r>
          </a:p>
        </p:txBody>
      </p:sp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A55F4297-0A18-1D1B-BA0A-B342AD8473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6DFBC-E5D2-6D43-A58B-3692D3B7546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674CA20B-2DC4-E61B-0A42-3769D6263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F3313349-479B-3137-9982-017E41FB9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39413-0891-FD4B-8ABD-A466C4F737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6A72C472-E354-6166-42CE-3E5C3EB7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AutoShape 9">
            <a:extLst>
              <a:ext uri="{FF2B5EF4-FFF2-40B4-BE49-F238E27FC236}">
                <a16:creationId xmlns:a16="http://schemas.microsoft.com/office/drawing/2014/main" id="{B49456D5-AF0F-BA64-298F-AA3D2BB9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AutoShape 10">
            <a:extLst>
              <a:ext uri="{FF2B5EF4-FFF2-40B4-BE49-F238E27FC236}">
                <a16:creationId xmlns:a16="http://schemas.microsoft.com/office/drawing/2014/main" id="{3835295B-4CD2-2463-CFF9-19FA3308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AutoShape 11">
            <a:extLst>
              <a:ext uri="{FF2B5EF4-FFF2-40B4-BE49-F238E27FC236}">
                <a16:creationId xmlns:a16="http://schemas.microsoft.com/office/drawing/2014/main" id="{8C84E2FC-9553-8230-60F7-887452CF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Line 12">
            <a:extLst>
              <a:ext uri="{FF2B5EF4-FFF2-40B4-BE49-F238E27FC236}">
                <a16:creationId xmlns:a16="http://schemas.microsoft.com/office/drawing/2014/main" id="{E531D0E0-0FFA-7F33-A899-5C649E4DF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3">
            <a:extLst>
              <a:ext uri="{FF2B5EF4-FFF2-40B4-BE49-F238E27FC236}">
                <a16:creationId xmlns:a16="http://schemas.microsoft.com/office/drawing/2014/main" id="{86EDDE92-2F79-F760-AA22-AC0B18BD6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5">
            <a:extLst>
              <a:ext uri="{FF2B5EF4-FFF2-40B4-BE49-F238E27FC236}">
                <a16:creationId xmlns:a16="http://schemas.microsoft.com/office/drawing/2014/main" id="{4766E1DB-77C8-5304-7382-8EAAB0C43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6">
            <a:extLst>
              <a:ext uri="{FF2B5EF4-FFF2-40B4-BE49-F238E27FC236}">
                <a16:creationId xmlns:a16="http://schemas.microsoft.com/office/drawing/2014/main" id="{9DBA8C2F-29FA-CED4-4AD7-6316B60E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7">
            <a:extLst>
              <a:ext uri="{FF2B5EF4-FFF2-40B4-BE49-F238E27FC236}">
                <a16:creationId xmlns:a16="http://schemas.microsoft.com/office/drawing/2014/main" id="{B66EE2F9-6FBD-01DF-678A-75DD31685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8">
            <a:extLst>
              <a:ext uri="{FF2B5EF4-FFF2-40B4-BE49-F238E27FC236}">
                <a16:creationId xmlns:a16="http://schemas.microsoft.com/office/drawing/2014/main" id="{CD9D325D-611D-E03D-77E0-30765A8BC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2">
            <a:extLst>
              <a:ext uri="{FF2B5EF4-FFF2-40B4-BE49-F238E27FC236}">
                <a16:creationId xmlns:a16="http://schemas.microsoft.com/office/drawing/2014/main" id="{EAA0662C-DEFA-1422-75E9-9E8B2DCF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2" name="Oval 24">
            <a:extLst>
              <a:ext uri="{FF2B5EF4-FFF2-40B4-BE49-F238E27FC236}">
                <a16:creationId xmlns:a16="http://schemas.microsoft.com/office/drawing/2014/main" id="{D97AD1FA-AC55-7313-12EE-EF5E646D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3" name="AutoShape 11">
            <a:extLst>
              <a:ext uri="{FF2B5EF4-FFF2-40B4-BE49-F238E27FC236}">
                <a16:creationId xmlns:a16="http://schemas.microsoft.com/office/drawing/2014/main" id="{B178F152-17C9-FFE7-0CD3-32174C78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4" name="AutoShape 11">
            <a:extLst>
              <a:ext uri="{FF2B5EF4-FFF2-40B4-BE49-F238E27FC236}">
                <a16:creationId xmlns:a16="http://schemas.microsoft.com/office/drawing/2014/main" id="{2DDCEE93-30CA-E4A9-40EB-E175D491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5" name="AutoShape 11">
            <a:extLst>
              <a:ext uri="{FF2B5EF4-FFF2-40B4-BE49-F238E27FC236}">
                <a16:creationId xmlns:a16="http://schemas.microsoft.com/office/drawing/2014/main" id="{D04A6FDD-ED99-FB73-CA80-4CCF5EBC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6" name="Oval 28">
            <a:extLst>
              <a:ext uri="{FF2B5EF4-FFF2-40B4-BE49-F238E27FC236}">
                <a16:creationId xmlns:a16="http://schemas.microsoft.com/office/drawing/2014/main" id="{2CBFA22B-F079-7455-1B03-69FDC8E64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7" name="Oval 29">
            <a:extLst>
              <a:ext uri="{FF2B5EF4-FFF2-40B4-BE49-F238E27FC236}">
                <a16:creationId xmlns:a16="http://schemas.microsoft.com/office/drawing/2014/main" id="{EACE2644-B435-425F-2F49-487206AB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8" name="Oval 30">
            <a:extLst>
              <a:ext uri="{FF2B5EF4-FFF2-40B4-BE49-F238E27FC236}">
                <a16:creationId xmlns:a16="http://schemas.microsoft.com/office/drawing/2014/main" id="{479F4F4B-F5D3-AF63-ED62-778F9B81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9" name="Oval 31">
            <a:extLst>
              <a:ext uri="{FF2B5EF4-FFF2-40B4-BE49-F238E27FC236}">
                <a16:creationId xmlns:a16="http://schemas.microsoft.com/office/drawing/2014/main" id="{4DEA63BE-B4AC-5A38-F76B-565CAC09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0" name="Diamond 4">
            <a:extLst>
              <a:ext uri="{FF2B5EF4-FFF2-40B4-BE49-F238E27FC236}">
                <a16:creationId xmlns:a16="http://schemas.microsoft.com/office/drawing/2014/main" id="{E858E0A2-BBC7-77E0-B302-628A4D94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1" name="AutoShape 11">
            <a:extLst>
              <a:ext uri="{FF2B5EF4-FFF2-40B4-BE49-F238E27FC236}">
                <a16:creationId xmlns:a16="http://schemas.microsoft.com/office/drawing/2014/main" id="{FF81207A-96C4-0278-2FBD-D616F9A8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9482" name="Curved Connector 3">
            <a:extLst>
              <a:ext uri="{FF2B5EF4-FFF2-40B4-BE49-F238E27FC236}">
                <a16:creationId xmlns:a16="http://schemas.microsoft.com/office/drawing/2014/main" id="{67D683E5-B82C-7339-12F1-FB62EDC582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TextBox 30">
            <a:extLst>
              <a:ext uri="{FF2B5EF4-FFF2-40B4-BE49-F238E27FC236}">
                <a16:creationId xmlns:a16="http://schemas.microsoft.com/office/drawing/2014/main" id="{AFF6B8F6-4FCB-5028-E991-14EFF77E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5856288"/>
            <a:ext cx="345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http://cyrus.cs.ucdavis.edu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25A16700-B430-E4E4-A688-62185223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9485" name="AutoShape 9">
            <a:extLst>
              <a:ext uri="{FF2B5EF4-FFF2-40B4-BE49-F238E27FC236}">
                <a16:creationId xmlns:a16="http://schemas.microsoft.com/office/drawing/2014/main" id="{E22F9E7B-F661-5EE7-D8A3-4B07555E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6" name="AutoShape 10">
            <a:extLst>
              <a:ext uri="{FF2B5EF4-FFF2-40B4-BE49-F238E27FC236}">
                <a16:creationId xmlns:a16="http://schemas.microsoft.com/office/drawing/2014/main" id="{F22AE01F-F3FF-9CCB-2BF2-A2CC22AB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7" name="AutoShape 11">
            <a:extLst>
              <a:ext uri="{FF2B5EF4-FFF2-40B4-BE49-F238E27FC236}">
                <a16:creationId xmlns:a16="http://schemas.microsoft.com/office/drawing/2014/main" id="{C7D458A6-D72D-61D1-3FD1-34286CBE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8" name="Line 12">
            <a:extLst>
              <a:ext uri="{FF2B5EF4-FFF2-40B4-BE49-F238E27FC236}">
                <a16:creationId xmlns:a16="http://schemas.microsoft.com/office/drawing/2014/main" id="{8075E82F-1CAF-5FE4-7765-464A9B9CE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13">
            <a:extLst>
              <a:ext uri="{FF2B5EF4-FFF2-40B4-BE49-F238E27FC236}">
                <a16:creationId xmlns:a16="http://schemas.microsoft.com/office/drawing/2014/main" id="{73B405E8-5147-29F2-875B-270773139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14">
            <a:extLst>
              <a:ext uri="{FF2B5EF4-FFF2-40B4-BE49-F238E27FC236}">
                <a16:creationId xmlns:a16="http://schemas.microsoft.com/office/drawing/2014/main" id="{E963C1EF-50BD-AE98-FADB-3A4D40454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15">
            <a:extLst>
              <a:ext uri="{FF2B5EF4-FFF2-40B4-BE49-F238E27FC236}">
                <a16:creationId xmlns:a16="http://schemas.microsoft.com/office/drawing/2014/main" id="{CA37FCB4-0DAD-5ED0-A910-2F9EF17D1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Down Arrow 56">
            <a:extLst>
              <a:ext uri="{FF2B5EF4-FFF2-40B4-BE49-F238E27FC236}">
                <a16:creationId xmlns:a16="http://schemas.microsoft.com/office/drawing/2014/main" id="{54DAD532-79E1-45FC-AB3D-AC7ACFF7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9493" name="Curved Connector 58">
            <a:extLst>
              <a:ext uri="{FF2B5EF4-FFF2-40B4-BE49-F238E27FC236}">
                <a16:creationId xmlns:a16="http://schemas.microsoft.com/office/drawing/2014/main" id="{54C3311C-7C00-7430-BED7-3BB5B6D23F5C}"/>
              </a:ext>
            </a:extLst>
          </p:cNvPr>
          <p:cNvCxnSpPr>
            <a:cxnSpLocks noChangeShapeType="1"/>
            <a:stCxn id="19487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4" name="TextBox 59">
            <a:extLst>
              <a:ext uri="{FF2B5EF4-FFF2-40B4-BE49-F238E27FC236}">
                <a16:creationId xmlns:a16="http://schemas.microsoft.com/office/drawing/2014/main" id="{23C7D044-5B46-1F1E-59E6-CEE27BCE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19495" name="TextBox 2">
            <a:extLst>
              <a:ext uri="{FF2B5EF4-FFF2-40B4-BE49-F238E27FC236}">
                <a16:creationId xmlns:a16="http://schemas.microsoft.com/office/drawing/2014/main" id="{9B9FC11D-0BB6-3CC9-5B38-3B06D5EF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008313"/>
            <a:ext cx="8739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http://cyrus.cs.ucdavis.edu/ecs36b/class_person/Felix_Wu_13246789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FCB-B8D4-F5DA-768F-F5FC874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6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Shadow Objects</a:t>
            </a:r>
          </a:p>
        </p:txBody>
      </p:sp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AF5BC888-4EF7-6925-1BFF-39A97B0991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78239E-0F62-A04B-94CA-98AD4C1F6D4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C64759F5-3F1D-ECC1-6249-959271E06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1E0610BA-F926-F6CF-96AE-7220F9123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A3DC69-E97A-104A-9503-9A9E044B03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18BACC8C-29C9-6718-EFF1-5968BF24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AutoShape 9">
            <a:extLst>
              <a:ext uri="{FF2B5EF4-FFF2-40B4-BE49-F238E27FC236}">
                <a16:creationId xmlns:a16="http://schemas.microsoft.com/office/drawing/2014/main" id="{F392FBFB-92BE-9BDB-3AB5-64B7028F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AutoShape 10">
            <a:extLst>
              <a:ext uri="{FF2B5EF4-FFF2-40B4-BE49-F238E27FC236}">
                <a16:creationId xmlns:a16="http://schemas.microsoft.com/office/drawing/2014/main" id="{4648ED44-48EB-866B-B01D-1F14EA1D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AutoShape 11">
            <a:extLst>
              <a:ext uri="{FF2B5EF4-FFF2-40B4-BE49-F238E27FC236}">
                <a16:creationId xmlns:a16="http://schemas.microsoft.com/office/drawing/2014/main" id="{F5EB14E9-B610-5EA5-43AF-F04892F7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Line 12">
            <a:extLst>
              <a:ext uri="{FF2B5EF4-FFF2-40B4-BE49-F238E27FC236}">
                <a16:creationId xmlns:a16="http://schemas.microsoft.com/office/drawing/2014/main" id="{3EE323EB-FD5B-0640-BD41-AC66C6D48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3">
            <a:extLst>
              <a:ext uri="{FF2B5EF4-FFF2-40B4-BE49-F238E27FC236}">
                <a16:creationId xmlns:a16="http://schemas.microsoft.com/office/drawing/2014/main" id="{26786594-C025-9F22-6D0C-39002E20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5">
            <a:extLst>
              <a:ext uri="{FF2B5EF4-FFF2-40B4-BE49-F238E27FC236}">
                <a16:creationId xmlns:a16="http://schemas.microsoft.com/office/drawing/2014/main" id="{F9FCB522-3E2D-BC84-19E5-A3F2CB6AA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6">
            <a:extLst>
              <a:ext uri="{FF2B5EF4-FFF2-40B4-BE49-F238E27FC236}">
                <a16:creationId xmlns:a16="http://schemas.microsoft.com/office/drawing/2014/main" id="{C05111D8-6B6A-2973-6977-E6386EEC7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7">
            <a:extLst>
              <a:ext uri="{FF2B5EF4-FFF2-40B4-BE49-F238E27FC236}">
                <a16:creationId xmlns:a16="http://schemas.microsoft.com/office/drawing/2014/main" id="{E3155EE9-5CFE-78C3-3C90-F0E66B6AF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8">
            <a:extLst>
              <a:ext uri="{FF2B5EF4-FFF2-40B4-BE49-F238E27FC236}">
                <a16:creationId xmlns:a16="http://schemas.microsoft.com/office/drawing/2014/main" id="{FEEF9C29-7A36-4BF9-E8B8-004F357C8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2">
            <a:extLst>
              <a:ext uri="{FF2B5EF4-FFF2-40B4-BE49-F238E27FC236}">
                <a16:creationId xmlns:a16="http://schemas.microsoft.com/office/drawing/2014/main" id="{F74CA339-363F-AF26-B1E2-8474FA4E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6" name="Oval 24">
            <a:extLst>
              <a:ext uri="{FF2B5EF4-FFF2-40B4-BE49-F238E27FC236}">
                <a16:creationId xmlns:a16="http://schemas.microsoft.com/office/drawing/2014/main" id="{C43D50BE-3910-E34E-A299-8C273E7C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7" name="AutoShape 11">
            <a:extLst>
              <a:ext uri="{FF2B5EF4-FFF2-40B4-BE49-F238E27FC236}">
                <a16:creationId xmlns:a16="http://schemas.microsoft.com/office/drawing/2014/main" id="{5C4A0F8F-BC7F-065C-6E32-08AE1521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8" name="AutoShape 11">
            <a:extLst>
              <a:ext uri="{FF2B5EF4-FFF2-40B4-BE49-F238E27FC236}">
                <a16:creationId xmlns:a16="http://schemas.microsoft.com/office/drawing/2014/main" id="{6C5C4669-F930-5153-54A5-7D3B6087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9" name="AutoShape 11">
            <a:extLst>
              <a:ext uri="{FF2B5EF4-FFF2-40B4-BE49-F238E27FC236}">
                <a16:creationId xmlns:a16="http://schemas.microsoft.com/office/drawing/2014/main" id="{3CF682FF-9501-5565-F1EA-D4FFF647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0" name="Oval 28">
            <a:extLst>
              <a:ext uri="{FF2B5EF4-FFF2-40B4-BE49-F238E27FC236}">
                <a16:creationId xmlns:a16="http://schemas.microsoft.com/office/drawing/2014/main" id="{A79123C1-8475-C2B9-7CF2-90F0558A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1" name="Oval 29">
            <a:extLst>
              <a:ext uri="{FF2B5EF4-FFF2-40B4-BE49-F238E27FC236}">
                <a16:creationId xmlns:a16="http://schemas.microsoft.com/office/drawing/2014/main" id="{0228E3FE-119C-7A23-F36C-9A230A2B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2" name="Oval 30">
            <a:extLst>
              <a:ext uri="{FF2B5EF4-FFF2-40B4-BE49-F238E27FC236}">
                <a16:creationId xmlns:a16="http://schemas.microsoft.com/office/drawing/2014/main" id="{736038A2-28EA-7D5D-799D-6B998D47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3" name="Oval 31">
            <a:extLst>
              <a:ext uri="{FF2B5EF4-FFF2-40B4-BE49-F238E27FC236}">
                <a16:creationId xmlns:a16="http://schemas.microsoft.com/office/drawing/2014/main" id="{161A6A36-EBFD-0DA9-EA88-C5BFBE93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4" name="Diamond 4">
            <a:extLst>
              <a:ext uri="{FF2B5EF4-FFF2-40B4-BE49-F238E27FC236}">
                <a16:creationId xmlns:a16="http://schemas.microsoft.com/office/drawing/2014/main" id="{7CD18DFB-19FD-CB2E-54EC-FD063830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5" name="AutoShape 11">
            <a:extLst>
              <a:ext uri="{FF2B5EF4-FFF2-40B4-BE49-F238E27FC236}">
                <a16:creationId xmlns:a16="http://schemas.microsoft.com/office/drawing/2014/main" id="{0E3D06AD-73F2-D733-277B-D078B2EB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0506" name="Curved Connector 3">
            <a:extLst>
              <a:ext uri="{FF2B5EF4-FFF2-40B4-BE49-F238E27FC236}">
                <a16:creationId xmlns:a16="http://schemas.microsoft.com/office/drawing/2014/main" id="{9221C23F-E049-4F0F-FFCA-70EA3D2778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7" name="TextBox 30">
            <a:extLst>
              <a:ext uri="{FF2B5EF4-FFF2-40B4-BE49-F238E27FC236}">
                <a16:creationId xmlns:a16="http://schemas.microsoft.com/office/drawing/2014/main" id="{0080A42D-D156-FDEE-CFE9-9D5C62D98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8150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http://cyrus.cs.ucdavis.edu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51652F63-2C63-C3E6-3430-582C67B8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0509" name="AutoShape 9">
            <a:extLst>
              <a:ext uri="{FF2B5EF4-FFF2-40B4-BE49-F238E27FC236}">
                <a16:creationId xmlns:a16="http://schemas.microsoft.com/office/drawing/2014/main" id="{A8CD29A7-6EE4-CB85-4FDF-D9C2FCDD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10" name="AutoShape 10">
            <a:extLst>
              <a:ext uri="{FF2B5EF4-FFF2-40B4-BE49-F238E27FC236}">
                <a16:creationId xmlns:a16="http://schemas.microsoft.com/office/drawing/2014/main" id="{0D7E7996-600A-3710-9D7D-96B99FFF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11" name="AutoShape 11">
            <a:extLst>
              <a:ext uri="{FF2B5EF4-FFF2-40B4-BE49-F238E27FC236}">
                <a16:creationId xmlns:a16="http://schemas.microsoft.com/office/drawing/2014/main" id="{0057E459-9665-2A2A-2AEA-36DD1805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12" name="Line 12">
            <a:extLst>
              <a:ext uri="{FF2B5EF4-FFF2-40B4-BE49-F238E27FC236}">
                <a16:creationId xmlns:a16="http://schemas.microsoft.com/office/drawing/2014/main" id="{013A96FB-8693-195D-D3E7-9C580ECCF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13">
            <a:extLst>
              <a:ext uri="{FF2B5EF4-FFF2-40B4-BE49-F238E27FC236}">
                <a16:creationId xmlns:a16="http://schemas.microsoft.com/office/drawing/2014/main" id="{19AFBA90-5D36-6C38-6E6F-51A30041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14">
            <a:extLst>
              <a:ext uri="{FF2B5EF4-FFF2-40B4-BE49-F238E27FC236}">
                <a16:creationId xmlns:a16="http://schemas.microsoft.com/office/drawing/2014/main" id="{0A6E22B3-0D43-8620-E04E-6DBAF256A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15">
            <a:extLst>
              <a:ext uri="{FF2B5EF4-FFF2-40B4-BE49-F238E27FC236}">
                <a16:creationId xmlns:a16="http://schemas.microsoft.com/office/drawing/2014/main" id="{DDDA2722-8F2B-7DA3-3540-18C61365C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TextBox 55">
            <a:extLst>
              <a:ext uri="{FF2B5EF4-FFF2-40B4-BE49-F238E27FC236}">
                <a16:creationId xmlns:a16="http://schemas.microsoft.com/office/drawing/2014/main" id="{E9F417D5-C74F-D089-AA45-7E6E513C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20517" name="Down Arrow 56">
            <a:extLst>
              <a:ext uri="{FF2B5EF4-FFF2-40B4-BE49-F238E27FC236}">
                <a16:creationId xmlns:a16="http://schemas.microsoft.com/office/drawing/2014/main" id="{D06AC6D5-BECB-2A24-3EB6-22841F0B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0518" name="Curved Connector 58">
            <a:extLst>
              <a:ext uri="{FF2B5EF4-FFF2-40B4-BE49-F238E27FC236}">
                <a16:creationId xmlns:a16="http://schemas.microsoft.com/office/drawing/2014/main" id="{A54219B7-1BA0-75BC-1EE2-57F2E643BA1F}"/>
              </a:ext>
            </a:extLst>
          </p:cNvPr>
          <p:cNvCxnSpPr>
            <a:cxnSpLocks noChangeShapeType="1"/>
            <a:stCxn id="20511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9" name="TextBox 2">
            <a:extLst>
              <a:ext uri="{FF2B5EF4-FFF2-40B4-BE49-F238E27FC236}">
                <a16:creationId xmlns:a16="http://schemas.microsoft.com/office/drawing/2014/main" id="{04671126-B57B-9B7A-E8FD-3C70402C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1012825"/>
            <a:ext cx="4694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Distributed Programming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Abstraction for Remote Resources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Indirection and Dynamics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Mobility and Tracking</a:t>
            </a:r>
          </a:p>
        </p:txBody>
      </p:sp>
      <p:sp>
        <p:nvSpPr>
          <p:cNvPr id="20520" name="TextBox 31">
            <a:extLst>
              <a:ext uri="{FF2B5EF4-FFF2-40B4-BE49-F238E27FC236}">
                <a16:creationId xmlns:a16="http://schemas.microsoft.com/office/drawing/2014/main" id="{66B57BB0-AC34-0511-8FC9-06330E4CB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3001963"/>
            <a:ext cx="192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Encapsulation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27B2-4F36-F726-A938-0E5A3202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6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Shadow Objects</a:t>
            </a:r>
          </a:p>
        </p:txBody>
      </p:sp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15E48797-04CE-DA8A-7B9B-5089C795F3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912168-36B2-314D-BF10-638C86B5590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4/19/23</a:t>
            </a:fld>
            <a:endParaRPr lang="en-US" altLang="en-US" sz="140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FECA4D3F-041D-C355-A849-166D323608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3497AF48-8973-21A6-E664-0073420CA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18FE01-4464-814E-8F61-0026399997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4B1A4BF9-8993-47DC-BC7B-B6028B0E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AutoShape 9">
            <a:extLst>
              <a:ext uri="{FF2B5EF4-FFF2-40B4-BE49-F238E27FC236}">
                <a16:creationId xmlns:a16="http://schemas.microsoft.com/office/drawing/2014/main" id="{A64C4FA5-867F-9450-E315-20DA5491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AutoShape 10">
            <a:extLst>
              <a:ext uri="{FF2B5EF4-FFF2-40B4-BE49-F238E27FC236}">
                <a16:creationId xmlns:a16="http://schemas.microsoft.com/office/drawing/2014/main" id="{9EF65600-45C1-7104-7666-324FBA39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AutoShape 11">
            <a:extLst>
              <a:ext uri="{FF2B5EF4-FFF2-40B4-BE49-F238E27FC236}">
                <a16:creationId xmlns:a16="http://schemas.microsoft.com/office/drawing/2014/main" id="{153BF654-A978-56C7-0E18-1370636C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Line 12">
            <a:extLst>
              <a:ext uri="{FF2B5EF4-FFF2-40B4-BE49-F238E27FC236}">
                <a16:creationId xmlns:a16="http://schemas.microsoft.com/office/drawing/2014/main" id="{92BF16F6-4267-DF9B-EF16-2E91F6CBC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3">
            <a:extLst>
              <a:ext uri="{FF2B5EF4-FFF2-40B4-BE49-F238E27FC236}">
                <a16:creationId xmlns:a16="http://schemas.microsoft.com/office/drawing/2014/main" id="{C47F6CE2-D824-8396-9D81-02ADE292E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5">
            <a:extLst>
              <a:ext uri="{FF2B5EF4-FFF2-40B4-BE49-F238E27FC236}">
                <a16:creationId xmlns:a16="http://schemas.microsoft.com/office/drawing/2014/main" id="{00AF9B20-5C14-1A22-BF29-DD5AD7F5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6">
            <a:extLst>
              <a:ext uri="{FF2B5EF4-FFF2-40B4-BE49-F238E27FC236}">
                <a16:creationId xmlns:a16="http://schemas.microsoft.com/office/drawing/2014/main" id="{99B7F461-15D1-BF8E-3298-9649AB705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7">
            <a:extLst>
              <a:ext uri="{FF2B5EF4-FFF2-40B4-BE49-F238E27FC236}">
                <a16:creationId xmlns:a16="http://schemas.microsoft.com/office/drawing/2014/main" id="{09C656BC-26A2-1DB8-F6BF-1D0C39AA8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8">
            <a:extLst>
              <a:ext uri="{FF2B5EF4-FFF2-40B4-BE49-F238E27FC236}">
                <a16:creationId xmlns:a16="http://schemas.microsoft.com/office/drawing/2014/main" id="{43E828A8-C643-7CB3-3D1B-46AF3007A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2">
            <a:extLst>
              <a:ext uri="{FF2B5EF4-FFF2-40B4-BE49-F238E27FC236}">
                <a16:creationId xmlns:a16="http://schemas.microsoft.com/office/drawing/2014/main" id="{7B812B7D-1866-291F-AD63-298B7E13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0" name="Oval 24">
            <a:extLst>
              <a:ext uri="{FF2B5EF4-FFF2-40B4-BE49-F238E27FC236}">
                <a16:creationId xmlns:a16="http://schemas.microsoft.com/office/drawing/2014/main" id="{82455AB3-3FE7-316E-261B-CF581530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1" name="AutoShape 11">
            <a:extLst>
              <a:ext uri="{FF2B5EF4-FFF2-40B4-BE49-F238E27FC236}">
                <a16:creationId xmlns:a16="http://schemas.microsoft.com/office/drawing/2014/main" id="{C78B9E68-34B8-C4A4-BF11-66AAE0FA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2" name="AutoShape 11">
            <a:extLst>
              <a:ext uri="{FF2B5EF4-FFF2-40B4-BE49-F238E27FC236}">
                <a16:creationId xmlns:a16="http://schemas.microsoft.com/office/drawing/2014/main" id="{0DBEB5B7-3029-3F0B-61C8-548313B0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3" name="AutoShape 11">
            <a:extLst>
              <a:ext uri="{FF2B5EF4-FFF2-40B4-BE49-F238E27FC236}">
                <a16:creationId xmlns:a16="http://schemas.microsoft.com/office/drawing/2014/main" id="{92AF3893-00C5-00BF-330F-831D7B96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4" name="Oval 28">
            <a:extLst>
              <a:ext uri="{FF2B5EF4-FFF2-40B4-BE49-F238E27FC236}">
                <a16:creationId xmlns:a16="http://schemas.microsoft.com/office/drawing/2014/main" id="{EAAC6176-B84E-13B5-41CB-32F092BD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5" name="Oval 29">
            <a:extLst>
              <a:ext uri="{FF2B5EF4-FFF2-40B4-BE49-F238E27FC236}">
                <a16:creationId xmlns:a16="http://schemas.microsoft.com/office/drawing/2014/main" id="{B0B3B067-E64C-DE5C-9B8A-17DF5E44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6" name="Oval 30">
            <a:extLst>
              <a:ext uri="{FF2B5EF4-FFF2-40B4-BE49-F238E27FC236}">
                <a16:creationId xmlns:a16="http://schemas.microsoft.com/office/drawing/2014/main" id="{EE77F14A-39C1-1C09-4B94-CDAE53FF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7" name="Oval 31">
            <a:extLst>
              <a:ext uri="{FF2B5EF4-FFF2-40B4-BE49-F238E27FC236}">
                <a16:creationId xmlns:a16="http://schemas.microsoft.com/office/drawing/2014/main" id="{5514EBD7-6410-2545-AD75-37309C5D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8" name="Diamond 4">
            <a:extLst>
              <a:ext uri="{FF2B5EF4-FFF2-40B4-BE49-F238E27FC236}">
                <a16:creationId xmlns:a16="http://schemas.microsoft.com/office/drawing/2014/main" id="{04E431B0-F1C3-68E0-BBD2-0273F148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9" name="AutoShape 11">
            <a:extLst>
              <a:ext uri="{FF2B5EF4-FFF2-40B4-BE49-F238E27FC236}">
                <a16:creationId xmlns:a16="http://schemas.microsoft.com/office/drawing/2014/main" id="{FDED1DCC-1B00-999A-7F25-6B5552D4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30" name="Curved Connector 3">
            <a:extLst>
              <a:ext uri="{FF2B5EF4-FFF2-40B4-BE49-F238E27FC236}">
                <a16:creationId xmlns:a16="http://schemas.microsoft.com/office/drawing/2014/main" id="{2F3FE581-C1D4-B7C5-2A65-F15073ABA7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TextBox 30">
            <a:extLst>
              <a:ext uri="{FF2B5EF4-FFF2-40B4-BE49-F238E27FC236}">
                <a16:creationId xmlns:a16="http://schemas.microsoft.com/office/drawing/2014/main" id="{2A1D3547-10B3-2172-923F-26DD840B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8150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http://cyrus.cs.ucdavis.edu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E1D38FCC-1E5B-2606-02D9-49E36E8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1533" name="AutoShape 9">
            <a:extLst>
              <a:ext uri="{FF2B5EF4-FFF2-40B4-BE49-F238E27FC236}">
                <a16:creationId xmlns:a16="http://schemas.microsoft.com/office/drawing/2014/main" id="{D937E8B0-92C4-7144-DD2C-23741B1C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4" name="AutoShape 10">
            <a:extLst>
              <a:ext uri="{FF2B5EF4-FFF2-40B4-BE49-F238E27FC236}">
                <a16:creationId xmlns:a16="http://schemas.microsoft.com/office/drawing/2014/main" id="{49CAE2D8-1D40-938C-F812-0F3FDE5F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5" name="AutoShape 11">
            <a:extLst>
              <a:ext uri="{FF2B5EF4-FFF2-40B4-BE49-F238E27FC236}">
                <a16:creationId xmlns:a16="http://schemas.microsoft.com/office/drawing/2014/main" id="{501A95FB-7CB0-5A3D-B7A5-036FE3AD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6" name="Line 12">
            <a:extLst>
              <a:ext uri="{FF2B5EF4-FFF2-40B4-BE49-F238E27FC236}">
                <a16:creationId xmlns:a16="http://schemas.microsoft.com/office/drawing/2014/main" id="{1A73684E-BA23-C8A0-6244-8E99844C8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13">
            <a:extLst>
              <a:ext uri="{FF2B5EF4-FFF2-40B4-BE49-F238E27FC236}">
                <a16:creationId xmlns:a16="http://schemas.microsoft.com/office/drawing/2014/main" id="{151441E8-7C18-B3F1-C3FC-53554858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14">
            <a:extLst>
              <a:ext uri="{FF2B5EF4-FFF2-40B4-BE49-F238E27FC236}">
                <a16:creationId xmlns:a16="http://schemas.microsoft.com/office/drawing/2014/main" id="{94D07166-99E2-6BD2-3996-20632D5F9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15">
            <a:extLst>
              <a:ext uri="{FF2B5EF4-FFF2-40B4-BE49-F238E27FC236}">
                <a16:creationId xmlns:a16="http://schemas.microsoft.com/office/drawing/2014/main" id="{26197E6D-8AB2-AA1F-DAEC-D742F008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Box 55">
            <a:extLst>
              <a:ext uri="{FF2B5EF4-FFF2-40B4-BE49-F238E27FC236}">
                <a16:creationId xmlns:a16="http://schemas.microsoft.com/office/drawing/2014/main" id="{8E04F834-FF35-F371-C2A5-04F59965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21541" name="Down Arrow 56">
            <a:extLst>
              <a:ext uri="{FF2B5EF4-FFF2-40B4-BE49-F238E27FC236}">
                <a16:creationId xmlns:a16="http://schemas.microsoft.com/office/drawing/2014/main" id="{6E513486-8232-ACE9-EE33-7A9B3F79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42" name="Curved Connector 58">
            <a:extLst>
              <a:ext uri="{FF2B5EF4-FFF2-40B4-BE49-F238E27FC236}">
                <a16:creationId xmlns:a16="http://schemas.microsoft.com/office/drawing/2014/main" id="{0A4089F4-1296-4B41-8817-742DCBA832BE}"/>
              </a:ext>
            </a:extLst>
          </p:cNvPr>
          <p:cNvCxnSpPr>
            <a:cxnSpLocks noChangeShapeType="1"/>
            <a:stCxn id="21535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3" name="TextBox 2">
            <a:extLst>
              <a:ext uri="{FF2B5EF4-FFF2-40B4-BE49-F238E27FC236}">
                <a16:creationId xmlns:a16="http://schemas.microsoft.com/office/drawing/2014/main" id="{2FFBD13B-BDEB-38D4-A895-2073FD91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1012825"/>
            <a:ext cx="4694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Distributed Programming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Abstraction for Remote Resources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Indirection and Dynamics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Mobility and Tracking</a:t>
            </a:r>
          </a:p>
        </p:txBody>
      </p:sp>
      <p:sp>
        <p:nvSpPr>
          <p:cNvPr id="21544" name="TextBox 6">
            <a:extLst>
              <a:ext uri="{FF2B5EF4-FFF2-40B4-BE49-F238E27FC236}">
                <a16:creationId xmlns:a16="http://schemas.microsoft.com/office/drawing/2014/main" id="{752CB282-C24C-188C-C869-DC58B77C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267200"/>
            <a:ext cx="4622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Implemented by a set of communicating OO programs in </a:t>
            </a:r>
            <a:r>
              <a:rPr lang="en-US" altLang="en-US" sz="2400" b="1" u="sng">
                <a:solidFill>
                  <a:srgbClr val="0070C0"/>
                </a:solidFill>
              </a:rPr>
              <a:t>C++</a:t>
            </a:r>
            <a:r>
              <a:rPr lang="en-US" altLang="en-US" sz="2400">
                <a:solidFill>
                  <a:srgbClr val="FF0000"/>
                </a:solidFill>
              </a:rPr>
              <a:t>, JSON, or anything else!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sym typeface="Wingdings" pitchFamily="2" charset="2"/>
              </a:rPr>
              <a:t> Inheritance and polymorphism</a:t>
            </a:r>
            <a:endParaRPr lang="en-US" altLang="en-US" sz="2400">
              <a:solidFill>
                <a:srgbClr val="7030A0"/>
              </a:solidFill>
            </a:endParaRPr>
          </a:p>
        </p:txBody>
      </p:sp>
      <p:sp>
        <p:nvSpPr>
          <p:cNvPr id="21545" name="TextBox 41">
            <a:extLst>
              <a:ext uri="{FF2B5EF4-FFF2-40B4-BE49-F238E27FC236}">
                <a16:creationId xmlns:a16="http://schemas.microsoft.com/office/drawing/2014/main" id="{81F4F096-DDCA-83F0-9398-A648D0D1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3001963"/>
            <a:ext cx="192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Encapsulation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7575</TotalTime>
  <Words>911</Words>
  <Application>Microsoft Macintosh PowerPoint</Application>
  <PresentationFormat>On-screen Show (4:3)</PresentationFormat>
  <Paragraphs>235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 MT Condensed Extra Bold</vt:lpstr>
      <vt:lpstr>Arial</vt:lpstr>
      <vt:lpstr>Comic Sans MS</vt:lpstr>
      <vt:lpstr>Courier</vt:lpstr>
      <vt:lpstr>Menlo</vt:lpstr>
      <vt:lpstr>Monotype Sorts</vt:lpstr>
      <vt:lpstr>Times New Roman</vt:lpstr>
      <vt:lpstr>Soaring</vt:lpstr>
      <vt:lpstr>ecs36b Spring 2020: Software Development &amp; Object-Oriented Programming #05: Shadow Objects</vt:lpstr>
      <vt:lpstr>JSON</vt:lpstr>
      <vt:lpstr>HW3</vt:lpstr>
      <vt:lpstr>HW3</vt:lpstr>
      <vt:lpstr>JSON Array</vt:lpstr>
      <vt:lpstr>PowerPoint Presentation</vt:lpstr>
      <vt:lpstr>Shadow Objects</vt:lpstr>
      <vt:lpstr>Shadow Objects</vt:lpstr>
      <vt:lpstr>Shadow Objects</vt:lpstr>
      <vt:lpstr>Remote Procedure Call (RPC)</vt:lpstr>
      <vt:lpstr>Remote Procedure Call (RPC)</vt:lpstr>
      <vt:lpstr>Remote Procedure Call (RPC)</vt:lpstr>
      <vt:lpstr>RPC  Remote Objects</vt:lpstr>
      <vt:lpstr>RPC  Remote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IOT_Thing Object</vt:lpstr>
      <vt:lpstr>PowerPoint Presentation</vt:lpstr>
      <vt:lpstr>Syllabus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154</cp:revision>
  <cp:lastPrinted>2020-04-06T03:47:10Z</cp:lastPrinted>
  <dcterms:created xsi:type="dcterms:W3CDTF">2020-03-30T05:59:12Z</dcterms:created>
  <dcterms:modified xsi:type="dcterms:W3CDTF">2023-04-20T02:24:53Z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