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859" r:id="rId3"/>
    <p:sldId id="1237" r:id="rId4"/>
    <p:sldId id="1291" r:id="rId5"/>
    <p:sldId id="1292" r:id="rId6"/>
    <p:sldId id="1295" r:id="rId7"/>
    <p:sldId id="1294" r:id="rId8"/>
    <p:sldId id="1293" r:id="rId9"/>
    <p:sldId id="1296" r:id="rId10"/>
    <p:sldId id="1297" r:id="rId11"/>
    <p:sldId id="1303" r:id="rId12"/>
    <p:sldId id="1300" r:id="rId13"/>
    <p:sldId id="1301" r:id="rId14"/>
    <p:sldId id="1299" r:id="rId15"/>
    <p:sldId id="1302" r:id="rId16"/>
    <p:sldId id="1304" r:id="rId17"/>
    <p:sldId id="1305" r:id="rId18"/>
    <p:sldId id="1312" r:id="rId19"/>
    <p:sldId id="1306" r:id="rId20"/>
    <p:sldId id="1307" r:id="rId21"/>
    <p:sldId id="1310" r:id="rId22"/>
    <p:sldId id="1320" r:id="rId23"/>
    <p:sldId id="1308" r:id="rId24"/>
    <p:sldId id="1311" r:id="rId25"/>
    <p:sldId id="1309" r:id="rId26"/>
    <p:sldId id="1317" r:id="rId27"/>
    <p:sldId id="1314" r:id="rId28"/>
    <p:sldId id="1315" r:id="rId29"/>
    <p:sldId id="1316" r:id="rId30"/>
    <p:sldId id="1313" r:id="rId31"/>
    <p:sldId id="1318" r:id="rId32"/>
    <p:sldId id="1319" r:id="rId33"/>
    <p:sldId id="1321" r:id="rId34"/>
    <p:sldId id="1325" r:id="rId35"/>
    <p:sldId id="1327" r:id="rId36"/>
    <p:sldId id="1326" r:id="rId37"/>
    <p:sldId id="1202" r:id="rId38"/>
    <p:sldId id="1322" r:id="rId39"/>
    <p:sldId id="1323" r:id="rId40"/>
    <p:sldId id="1324" r:id="rId4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561"/>
    <p:restoredTop sz="94694"/>
  </p:normalViewPr>
  <p:slideViewPr>
    <p:cSldViewPr>
      <p:cViewPr varScale="1">
        <p:scale>
          <a:sx n="121" d="100"/>
          <a:sy n="121" d="100"/>
        </p:scale>
        <p:origin x="10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1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3B9D8B-EB7B-F844-A4AE-E254177D20A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4763" y="-3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t" anchorCtr="0" compatLnSpc="1">
            <a:prstTxWarp prst="textNoShape">
              <a:avLst/>
            </a:prstTxWarp>
          </a:bodyPr>
          <a:lstStyle>
            <a:lvl1pPr defTabSz="973138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A9CBD01-58E0-034B-835E-DE047DF300B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-3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t" anchorCtr="0" compatLnSpc="1">
            <a:prstTxWarp prst="textNoShape">
              <a:avLst/>
            </a:prstTxWarp>
          </a:bodyPr>
          <a:lstStyle>
            <a:lvl1pPr algn="r" defTabSz="973138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EA45EBA6-2B54-A888-9A17-80700D5580E9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27138" y="690563"/>
            <a:ext cx="4862512" cy="3646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A2AAC65-CA02-6F4B-82EB-5F8827EC3D7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72000"/>
            <a:ext cx="5368925" cy="434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681" tIns="48014" rIns="97681" bIns="480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F2400E76-5251-4940-B960-F2F4EAF050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4763" y="9147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b" anchorCtr="0" compatLnSpc="1">
            <a:prstTxWarp prst="textNoShape">
              <a:avLst/>
            </a:prstTxWarp>
          </a:bodyPr>
          <a:lstStyle>
            <a:lvl1pPr defTabSz="973138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EDF0BED7-42B0-3A42-91FA-564E613DF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47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b" anchorCtr="0" compatLnSpc="1">
            <a:prstTxWarp prst="textNoShape">
              <a:avLst/>
            </a:prstTxWarp>
          </a:bodyPr>
          <a:lstStyle>
            <a:lvl1pPr algn="r" defTabSz="973138">
              <a:defRPr sz="1100" i="1"/>
            </a:lvl1pPr>
          </a:lstStyle>
          <a:p>
            <a:fld id="{D968F5AD-6884-974E-BDB0-D199504648B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charset="0"/>
        <a:cs typeface="ＭＳ Ｐゴシック" charset="0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912F9DCC-4D76-6AD6-E395-7C07210DD0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6EBA89F-7A29-B444-9301-232335EF308E}" type="slidenum">
              <a:rPr lang="en-US" altLang="en-US" sz="1100"/>
              <a:pPr/>
              <a:t>1</a:t>
            </a:fld>
            <a:endParaRPr lang="en-US" altLang="en-US" sz="11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FC76A77E-4E22-D2F7-D0C2-098598A0307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2095AFA-D8E1-E4FF-9D1D-2CBB40A02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600200"/>
            <a:ext cx="6781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1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BA93F7A3-A7F5-6942-9F18-1C3FFB9D15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5/17/20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D108B8D7-B467-1D0A-A3CC-D25BA3AF2D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C801B48-48C9-F858-D726-D53481553D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ED408E-6C15-7949-8487-FA08E692D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796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E361CBE-1D47-5B35-2FC6-591F26B6A1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5/17/20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2B02EB8-B405-9329-2E3D-863418E1AB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5201108-85F7-6378-2088-74B3852CCC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B0B851-EDCB-AE4B-8330-F08D761A66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50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2C608A1-18AC-6B6E-A119-732EEA1C0F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5/17/20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03A22FF-71EC-4541-849D-815C611939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CED77DA-A3BE-1E28-58D2-0B1F3E2F8F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F51570-3111-2746-871F-FA481084A7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817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DAD09D5-BFA2-95A0-7594-8041955BA8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5/17/20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EB6D8F6-C2D3-24FB-2415-D8BBD66F6F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6CC9E83-73B7-88B0-3863-6C7EE7F4B0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5700D-D33A-7D44-A778-B9953B9DF5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877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BDDA990-E651-F20F-D438-8CC8473A41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5/17/20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46BAABB-B1C9-09D5-1EFF-55705F9D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317123A-5DB2-BA1F-5BAE-BBBF4DF57F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B59C89-C6EA-A648-A745-9584FC18F9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05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94615AC-C325-D909-208D-CD5D6F3ED0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5/17/20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DDE6DC5-1A83-5232-9D82-6EEAC8E6CF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E3116D42-C583-CCE0-49D3-32D598F1CD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3C679-E98B-8F44-9AF5-94EAA124D9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15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A322D66-9E27-F61F-2FFC-8C88D2782F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5/17/20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BCE0F2A-3523-1AD0-7C68-FDA42E8D94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23BDB91-6B49-D73B-637B-94717F19AA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DD6D9-BBA3-D848-862D-CA304463FD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66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4C79842E-C429-B169-3920-EF61C34DD0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5/17/20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08A67D4-936B-1C1F-EFD8-CE6FA4386B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EA6E7DB-775F-2C37-A8B5-2BA2EC1B88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7DD750-33C8-EF48-BFFD-B269A37919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441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B1C36905-4F3B-4D0D-6DB3-FE9DF426AE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5/17/20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71213904-728F-7B3C-7B28-0A60A9AB4E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785DAC5-F0E2-0690-DA27-5201AA3089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580566-6F01-964B-A4D4-01C686D261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370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79507F6-9788-D636-B5B0-32841671E7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5/17/20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21D7175-8589-FF99-9E77-F1EF985797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A389110-701A-8C76-9C6C-A49B83C07C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8467CD-FDA8-FC4A-8ED7-541BF387EE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669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171CE36-CCC2-4125-C92D-493275806E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5/17/20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FA0678E-795E-C4CB-AEF5-4775C5CE66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BFD61DC-0842-FCFE-AE02-69137DD74B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546633-11A7-4749-B2FD-6CD0B107E9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4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>
            <a:extLst>
              <a:ext uri="{FF2B5EF4-FFF2-40B4-BE49-F238E27FC236}">
                <a16:creationId xmlns:a16="http://schemas.microsoft.com/office/drawing/2014/main" id="{3133B5C9-E282-6A45-8479-BF05384B0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304800"/>
            <a:ext cx="6324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7CDB6F7F-DA31-3EA7-0980-39EA585D8B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D6A743E9-E597-074D-BE84-9DC09469EC0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5/17/20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67262675-B978-B64C-90D5-45C071C0281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FFFF5ECE-DC0C-5144-A996-0C6D9B9E89A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4F582CD-3B10-7F47-9DC7-BFC5C0A3B1B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  <a:ea typeface="ＭＳ Ｐゴシック" pitchFamily="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ＭＳ Ｐゴシック" pitchFamily="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DBD3F9FF-E6A7-F56B-9402-9385F7C0B26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15362" name="Rectangle 8">
            <a:extLst>
              <a:ext uri="{FF2B5EF4-FFF2-40B4-BE49-F238E27FC236}">
                <a16:creationId xmlns:a16="http://schemas.microsoft.com/office/drawing/2014/main" id="{14980F84-2EEB-D81C-C40F-2D3106A513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</a:t>
            </a:r>
            <a:r>
              <a:rPr lang="mr-IN" altLang="en-US" sz="1400"/>
              <a:t>20</a:t>
            </a:r>
            <a:r>
              <a:rPr lang="en-US" altLang="en-US" sz="1400"/>
              <a:t>20</a:t>
            </a:r>
          </a:p>
        </p:txBody>
      </p:sp>
      <p:sp>
        <p:nvSpPr>
          <p:cNvPr id="15363" name="Rectangle 9">
            <a:extLst>
              <a:ext uri="{FF2B5EF4-FFF2-40B4-BE49-F238E27FC236}">
                <a16:creationId xmlns:a16="http://schemas.microsoft.com/office/drawing/2014/main" id="{38032B1D-5008-40C2-3952-1F78B426A9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0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6E76940-902C-794A-A9BA-D39C43ED919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01963" y="1219200"/>
            <a:ext cx="7772400" cy="1143000"/>
          </a:xfrm>
        </p:spPr>
        <p:txBody>
          <a:bodyPr/>
          <a:lstStyle/>
          <a:p>
            <a:pPr algn="l">
              <a:defRPr/>
            </a:pPr>
            <a:r>
              <a:rPr lang="en-US" sz="2400" dirty="0">
                <a:solidFill>
                  <a:schemeClr val="tx1"/>
                </a:solidFill>
                <a:effectLst/>
                <a:latin typeface="Comic Sans MS" charset="0"/>
              </a:rPr>
              <a:t>ecs36b Spring 2020:</a:t>
            </a:r>
            <a:br>
              <a:rPr lang="en-US" sz="2400" dirty="0">
                <a:solidFill>
                  <a:schemeClr val="tx1"/>
                </a:solidFill>
                <a:effectLst/>
                <a:latin typeface="Comic Sans MS" charset="0"/>
              </a:rPr>
            </a:br>
            <a:r>
              <a:rPr lang="en-US" sz="3600" i="1" u="sng" dirty="0">
                <a:solidFill>
                  <a:schemeClr val="tx1"/>
                </a:solidFill>
                <a:latin typeface="Times New Roman" charset="0"/>
              </a:rPr>
              <a:t>Software Development &amp;</a:t>
            </a:r>
            <a:br>
              <a:rPr lang="en-US" sz="3600" i="1" u="sng" dirty="0">
                <a:solidFill>
                  <a:schemeClr val="tx1"/>
                </a:solidFill>
                <a:latin typeface="Times New Roman" charset="0"/>
              </a:rPr>
            </a:br>
            <a:r>
              <a:rPr lang="en-US" sz="3600" i="1" u="sng" dirty="0">
                <a:solidFill>
                  <a:schemeClr val="tx1"/>
                </a:solidFill>
                <a:latin typeface="Times New Roman" charset="0"/>
              </a:rPr>
              <a:t>Object-Oriented Programming</a:t>
            </a:r>
            <a:br>
              <a:rPr lang="en-US" i="1" u="sng" dirty="0">
                <a:solidFill>
                  <a:schemeClr val="tx1"/>
                </a:solidFill>
                <a:latin typeface="Times New Roman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mic Sans MS" charset="0"/>
              </a:rPr>
              <a:t>#08: Exceptions</a:t>
            </a:r>
            <a:endParaRPr lang="en-US" sz="2400" u="sng" dirty="0">
              <a:solidFill>
                <a:srgbClr val="FFFF99"/>
              </a:solidFill>
              <a:effectLst/>
              <a:latin typeface="Comic Sans MS" charset="0"/>
            </a:endParaRP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378AEC5E-22F0-D15A-2931-2CA21CB498F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453063" y="4932363"/>
            <a:ext cx="3181350" cy="1241425"/>
          </a:xfrm>
          <a:noFill/>
        </p:spPr>
        <p:txBody>
          <a:bodyPr/>
          <a:lstStyle/>
          <a:p>
            <a:pPr algn="l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i="1">
                <a:ea typeface="ＭＳ Ｐゴシック" panose="020B0600070205080204" pitchFamily="34" charset="-128"/>
              </a:rPr>
              <a:t>Dr. S. Felix Wu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algn="l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u="sng">
                <a:ea typeface="ＭＳ Ｐゴシック" panose="020B0600070205080204" pitchFamily="34" charset="-128"/>
              </a:rPr>
              <a:t>sfwu@ucdavis.edu</a:t>
            </a:r>
            <a:endParaRPr lang="en-US" altLang="en-US" sz="2800" u="sng">
              <a:solidFill>
                <a:srgbClr val="FFCC99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5366" name="Picture 1">
            <a:extLst>
              <a:ext uri="{FF2B5EF4-FFF2-40B4-BE49-F238E27FC236}">
                <a16:creationId xmlns:a16="http://schemas.microsoft.com/office/drawing/2014/main" id="{2D798C41-8E42-02CF-4B53-32C7ED852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1338"/>
            <a:ext cx="2773363" cy="189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2">
            <a:extLst>
              <a:ext uri="{FF2B5EF4-FFF2-40B4-BE49-F238E27FC236}">
                <a16:creationId xmlns:a16="http://schemas.microsoft.com/office/drawing/2014/main" id="{326C502D-CEEA-1463-76E9-B3C83242E9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3124200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TextBox 3">
            <a:extLst>
              <a:ext uri="{FF2B5EF4-FFF2-40B4-BE49-F238E27FC236}">
                <a16:creationId xmlns:a16="http://schemas.microsoft.com/office/drawing/2014/main" id="{6517ADF0-A86D-0361-8C71-564ED202A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167063"/>
            <a:ext cx="27368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Abstraction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Encapsulation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Polymorphism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Inheritance</a:t>
            </a:r>
          </a:p>
        </p:txBody>
      </p:sp>
      <p:grpSp>
        <p:nvGrpSpPr>
          <p:cNvPr id="15369" name="Group 32">
            <a:extLst>
              <a:ext uri="{FF2B5EF4-FFF2-40B4-BE49-F238E27FC236}">
                <a16:creationId xmlns:a16="http://schemas.microsoft.com/office/drawing/2014/main" id="{6CDC99D5-4BAA-F7C3-F127-202DC07FC782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590800"/>
            <a:ext cx="3886200" cy="2362200"/>
            <a:chOff x="2667000" y="2209800"/>
            <a:chExt cx="5867400" cy="3886200"/>
          </a:xfrm>
        </p:grpSpPr>
        <p:sp>
          <p:nvSpPr>
            <p:cNvPr id="15370" name="Oval 4">
              <a:extLst>
                <a:ext uri="{FF2B5EF4-FFF2-40B4-BE49-F238E27FC236}">
                  <a16:creationId xmlns:a16="http://schemas.microsoft.com/office/drawing/2014/main" id="{A304516D-8C32-2F43-CAE4-AF77FFC67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2514600"/>
              <a:ext cx="3810000" cy="3581400"/>
            </a:xfrm>
            <a:prstGeom prst="ellipse">
              <a:avLst/>
            </a:prstGeom>
            <a:noFill/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1" name="AutoShape 9">
              <a:extLst>
                <a:ext uri="{FF2B5EF4-FFF2-40B4-BE49-F238E27FC236}">
                  <a16:creationId xmlns:a16="http://schemas.microsoft.com/office/drawing/2014/main" id="{0499ADBE-BF0F-2F37-AE34-2F0501B1D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3352800"/>
              <a:ext cx="1066800" cy="762000"/>
            </a:xfrm>
            <a:prstGeom prst="flowChartMagneticDrum">
              <a:avLst/>
            </a:prstGeom>
            <a:solidFill>
              <a:srgbClr val="00009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2" name="AutoShape 10">
              <a:extLst>
                <a:ext uri="{FF2B5EF4-FFF2-40B4-BE49-F238E27FC236}">
                  <a16:creationId xmlns:a16="http://schemas.microsoft.com/office/drawing/2014/main" id="{9C8F1111-8959-866A-1CE3-77EB69966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572000"/>
              <a:ext cx="1066800" cy="762000"/>
            </a:xfrm>
            <a:prstGeom prst="flowChartMagneticDrum">
              <a:avLst/>
            </a:prstGeom>
            <a:solidFill>
              <a:srgbClr val="6600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3" name="AutoShape 11">
              <a:extLst>
                <a:ext uri="{FF2B5EF4-FFF2-40B4-BE49-F238E27FC236}">
                  <a16:creationId xmlns:a16="http://schemas.microsoft.com/office/drawing/2014/main" id="{C9F38FE2-7A72-0D75-0B74-2CFEA4DCF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038600"/>
              <a:ext cx="1066800" cy="762000"/>
            </a:xfrm>
            <a:prstGeom prst="flowChartMagneticDrum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4" name="Line 12">
              <a:extLst>
                <a:ext uri="{FF2B5EF4-FFF2-40B4-BE49-F238E27FC236}">
                  <a16:creationId xmlns:a16="http://schemas.microsoft.com/office/drawing/2014/main" id="{2135FADC-049D-7991-4E24-57B57B411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36576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Line 13">
              <a:extLst>
                <a:ext uri="{FF2B5EF4-FFF2-40B4-BE49-F238E27FC236}">
                  <a16:creationId xmlns:a16="http://schemas.microsoft.com/office/drawing/2014/main" id="{A960D9F7-866B-36EA-848B-DEB1A5C81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38862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Line 14">
              <a:extLst>
                <a:ext uri="{FF2B5EF4-FFF2-40B4-BE49-F238E27FC236}">
                  <a16:creationId xmlns:a16="http://schemas.microsoft.com/office/drawing/2014/main" id="{89867C60-3764-7DEE-7A5F-ABCB0620E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43434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7" name="Line 15">
              <a:extLst>
                <a:ext uri="{FF2B5EF4-FFF2-40B4-BE49-F238E27FC236}">
                  <a16:creationId xmlns:a16="http://schemas.microsoft.com/office/drawing/2014/main" id="{021F3600-7E0C-256B-83BF-4F10D3D95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0292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8" name="Line 16">
              <a:extLst>
                <a:ext uri="{FF2B5EF4-FFF2-40B4-BE49-F238E27FC236}">
                  <a16:creationId xmlns:a16="http://schemas.microsoft.com/office/drawing/2014/main" id="{0D71EB13-2338-BCE2-5792-4BC8238624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3733800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9" name="Line 17">
              <a:extLst>
                <a:ext uri="{FF2B5EF4-FFF2-40B4-BE49-F238E27FC236}">
                  <a16:creationId xmlns:a16="http://schemas.microsoft.com/office/drawing/2014/main" id="{2C63FA88-D2B6-A4C7-2816-E8E93146D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4419600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" name="Line 18">
              <a:extLst>
                <a:ext uri="{FF2B5EF4-FFF2-40B4-BE49-F238E27FC236}">
                  <a16:creationId xmlns:a16="http://schemas.microsoft.com/office/drawing/2014/main" id="{2FA714E2-A151-9CC2-0B21-B5FAF8C89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4953000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1" name="Oval 2">
              <a:extLst>
                <a:ext uri="{FF2B5EF4-FFF2-40B4-BE49-F238E27FC236}">
                  <a16:creationId xmlns:a16="http://schemas.microsoft.com/office/drawing/2014/main" id="{437CB322-332D-62DE-A2FC-563EAF11C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2209800"/>
              <a:ext cx="1219200" cy="1219200"/>
            </a:xfrm>
            <a:prstGeom prst="ellipse">
              <a:avLst/>
            </a:prstGeom>
            <a:solidFill>
              <a:srgbClr val="FF66CC"/>
            </a:solidFill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2" name="Oval 24">
              <a:extLst>
                <a:ext uri="{FF2B5EF4-FFF2-40B4-BE49-F238E27FC236}">
                  <a16:creationId xmlns:a16="http://schemas.microsoft.com/office/drawing/2014/main" id="{D3309D77-4882-FB0D-0668-F6E0761B2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4648200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3" name="AutoShape 11">
              <a:extLst>
                <a:ext uri="{FF2B5EF4-FFF2-40B4-BE49-F238E27FC236}">
                  <a16:creationId xmlns:a16="http://schemas.microsoft.com/office/drawing/2014/main" id="{E86F4F05-C38F-DC95-5DFC-0FEDC69AE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2743200"/>
              <a:ext cx="533400" cy="381000"/>
            </a:xfrm>
            <a:prstGeom prst="flowChartMagneticDrum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4" name="AutoShape 11">
              <a:extLst>
                <a:ext uri="{FF2B5EF4-FFF2-40B4-BE49-F238E27FC236}">
                  <a16:creationId xmlns:a16="http://schemas.microsoft.com/office/drawing/2014/main" id="{1414BC59-E056-0F9A-5BE0-83ADECF7A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2438400"/>
              <a:ext cx="533400" cy="381000"/>
            </a:xfrm>
            <a:prstGeom prst="flowChartMagneticDrum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5" name="AutoShape 11">
              <a:extLst>
                <a:ext uri="{FF2B5EF4-FFF2-40B4-BE49-F238E27FC236}">
                  <a16:creationId xmlns:a16="http://schemas.microsoft.com/office/drawing/2014/main" id="{450FBA01-172B-6FF1-5826-7AE502D73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724400"/>
              <a:ext cx="533400" cy="381000"/>
            </a:xfrm>
            <a:prstGeom prst="flowChartMagneticDrum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6" name="Oval 28">
              <a:extLst>
                <a:ext uri="{FF2B5EF4-FFF2-40B4-BE49-F238E27FC236}">
                  <a16:creationId xmlns:a16="http://schemas.microsoft.com/office/drawing/2014/main" id="{A84598A6-208E-CF9C-75A9-5CABAA779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4800600"/>
              <a:ext cx="381000" cy="3810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7" name="Oval 29">
              <a:extLst>
                <a:ext uri="{FF2B5EF4-FFF2-40B4-BE49-F238E27FC236}">
                  <a16:creationId xmlns:a16="http://schemas.microsoft.com/office/drawing/2014/main" id="{F130CF86-7ED5-BB69-FA7B-B035D9DA7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286000"/>
              <a:ext cx="381000" cy="381000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8" name="Oval 30">
              <a:extLst>
                <a:ext uri="{FF2B5EF4-FFF2-40B4-BE49-F238E27FC236}">
                  <a16:creationId xmlns:a16="http://schemas.microsoft.com/office/drawing/2014/main" id="{DC6C4EF6-0E69-93CD-939D-0675C13EA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2590800"/>
              <a:ext cx="381000" cy="381000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9" name="Oval 31">
              <a:extLst>
                <a:ext uri="{FF2B5EF4-FFF2-40B4-BE49-F238E27FC236}">
                  <a16:creationId xmlns:a16="http://schemas.microsoft.com/office/drawing/2014/main" id="{D171F943-B388-D150-C7E3-702321DB0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29718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90" name="Diamond 4">
              <a:extLst>
                <a:ext uri="{FF2B5EF4-FFF2-40B4-BE49-F238E27FC236}">
                  <a16:creationId xmlns:a16="http://schemas.microsoft.com/office/drawing/2014/main" id="{BB9ED32F-DC8F-34E9-5985-9191E88A4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14800"/>
              <a:ext cx="685800" cy="533400"/>
            </a:xfrm>
            <a:prstGeom prst="diamond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91" name="AutoShape 11">
              <a:extLst>
                <a:ext uri="{FF2B5EF4-FFF2-40B4-BE49-F238E27FC236}">
                  <a16:creationId xmlns:a16="http://schemas.microsoft.com/office/drawing/2014/main" id="{D3E5FCF3-61D9-2384-D5E6-D2F6F792F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3429000"/>
              <a:ext cx="914400" cy="609600"/>
            </a:xfrm>
            <a:prstGeom prst="flowChartMagneticDrum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15392" name="Curved Connector 3">
              <a:extLst>
                <a:ext uri="{FF2B5EF4-FFF2-40B4-BE49-F238E27FC236}">
                  <a16:creationId xmlns:a16="http://schemas.microsoft.com/office/drawing/2014/main" id="{686AE298-E6F7-C806-A992-9C9F48EDE3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53200" y="3733800"/>
              <a:ext cx="990600" cy="685800"/>
            </a:xfrm>
            <a:prstGeom prst="curvedConnector3">
              <a:avLst>
                <a:gd name="adj1" fmla="val -23079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Date Placeholder 3">
            <a:extLst>
              <a:ext uri="{FF2B5EF4-FFF2-40B4-BE49-F238E27FC236}">
                <a16:creationId xmlns:a16="http://schemas.microsoft.com/office/drawing/2014/main" id="{01CBCC10-AA9F-F5DF-0DDB-DB62EF8C94A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25602" name="Footer Placeholder 4">
            <a:extLst>
              <a:ext uri="{FF2B5EF4-FFF2-40B4-BE49-F238E27FC236}">
                <a16:creationId xmlns:a16="http://schemas.microsoft.com/office/drawing/2014/main" id="{ED25F321-2A2B-01C2-E7AC-0AF1B57AC3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02CDADCA-2E5D-296D-D06D-F94BF0760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B17147-F1F9-4C46-8675-7F7B4679858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5604" name="Rectangle 7">
            <a:extLst>
              <a:ext uri="{FF2B5EF4-FFF2-40B4-BE49-F238E27FC236}">
                <a16:creationId xmlns:a16="http://schemas.microsoft.com/office/drawing/2014/main" id="{C3DCF4DC-509B-0757-584C-E49B881D8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" y="152400"/>
            <a:ext cx="84582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B2418"/>
                </a:solidFill>
                <a:latin typeface="Menlo" panose="020B0609030804020204" pitchFamily="49" charset="0"/>
              </a:rPr>
              <a:t>// bad_alloc standard exception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E857EA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E857EA"/>
                </a:solidFill>
                <a:latin typeface="Menlo" panose="020B0609030804020204" pitchFamily="49" charset="0"/>
              </a:rPr>
              <a:t>#include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7898A"/>
                </a:solidFill>
                <a:latin typeface="Menlo" panose="020B0609030804020204" pitchFamily="49" charset="0"/>
              </a:rPr>
              <a:t>&lt;iostream&gt;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E857EA"/>
                </a:solidFill>
                <a:latin typeface="Menlo" panose="020B0609030804020204" pitchFamily="49" charset="0"/>
              </a:rPr>
              <a:t>#include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7898A"/>
                </a:solidFill>
                <a:latin typeface="Menlo" panose="020B0609030804020204" pitchFamily="49" charset="0"/>
              </a:rPr>
              <a:t>&lt;exception&gt;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using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namespace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en-US" sz="18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4A00FF"/>
                </a:solidFill>
                <a:latin typeface="Menlo" panose="020B0609030804020204" pitchFamily="49" charset="0"/>
              </a:rPr>
              <a:t>main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void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altLang="en-US" sz="1800">
              <a:solidFill>
                <a:srgbClr val="2D961E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try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en-US" sz="1800">
                <a:solidFill>
                  <a:srgbClr val="BA8C1C"/>
                </a:solidFill>
                <a:latin typeface="Menlo" panose="020B0609030804020204" pitchFamily="49" charset="0"/>
              </a:rPr>
              <a:t>myarray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new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[1000];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catch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en-US" sz="1800">
                <a:solidFill>
                  <a:srgbClr val="FF0000"/>
                </a:solidFill>
                <a:latin typeface="Menlo" panose="020B0609030804020204" pitchFamily="49" charset="0"/>
              </a:rPr>
              <a:t>exception&amp;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</a:rPr>
              <a:t>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  cout &lt;&lt; </a:t>
            </a:r>
            <a:r>
              <a:rPr lang="en-US" altLang="en-US" sz="1800">
                <a:solidFill>
                  <a:srgbClr val="B7898A"/>
                </a:solidFill>
                <a:latin typeface="Menlo" panose="020B0609030804020204" pitchFamily="49" charset="0"/>
              </a:rPr>
              <a:t>"Standard exception: "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altLang="en-US" sz="1800" b="1">
                <a:solidFill>
                  <a:srgbClr val="C00000"/>
                </a:solidFill>
                <a:latin typeface="Menlo" panose="020B0609030804020204" pitchFamily="49" charset="0"/>
              </a:rPr>
              <a:t>e.what() 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&lt;&lt; 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return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0;</a:t>
            </a:r>
            <a:endParaRPr lang="en-US" altLang="en-US" sz="18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5605" name="Right Arrow 8">
            <a:extLst>
              <a:ext uri="{FF2B5EF4-FFF2-40B4-BE49-F238E27FC236}">
                <a16:creationId xmlns:a16="http://schemas.microsoft.com/office/drawing/2014/main" id="{14FD61F8-7C9C-4D5B-FC0C-7A7E63A6A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276600"/>
            <a:ext cx="36195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06" name="Right Arrow 9">
            <a:extLst>
              <a:ext uri="{FF2B5EF4-FFF2-40B4-BE49-F238E27FC236}">
                <a16:creationId xmlns:a16="http://schemas.microsoft.com/office/drawing/2014/main" id="{A71AD33C-28F6-6B6F-BEE9-7CB2025EE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" y="4616450"/>
            <a:ext cx="36195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5607" name="Curved Connector 10">
            <a:extLst>
              <a:ext uri="{FF2B5EF4-FFF2-40B4-BE49-F238E27FC236}">
                <a16:creationId xmlns:a16="http://schemas.microsoft.com/office/drawing/2014/main" id="{1D4720F2-CA2A-25CA-F617-D59EA28D2855}"/>
              </a:ext>
            </a:extLst>
          </p:cNvPr>
          <p:cNvCxnSpPr>
            <a:cxnSpLocks/>
            <a:stCxn id="25605" idx="3"/>
            <a:endCxn id="25606" idx="1"/>
          </p:cNvCxnSpPr>
          <p:nvPr/>
        </p:nvCxnSpPr>
        <p:spPr bwMode="auto">
          <a:xfrm flipH="1">
            <a:off x="784225" y="3390900"/>
            <a:ext cx="3540125" cy="1339850"/>
          </a:xfrm>
          <a:prstGeom prst="curvedConnector5">
            <a:avLst>
              <a:gd name="adj1" fmla="val -58125"/>
              <a:gd name="adj2" fmla="val 50000"/>
              <a:gd name="adj3" fmla="val 112421"/>
            </a:avLst>
          </a:prstGeom>
          <a:noFill/>
          <a:ln w="38100" algn="ctr">
            <a:solidFill>
              <a:srgbClr val="FF0000"/>
            </a:solidFill>
            <a:prstDash val="sys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Date Placeholder 3">
            <a:extLst>
              <a:ext uri="{FF2B5EF4-FFF2-40B4-BE49-F238E27FC236}">
                <a16:creationId xmlns:a16="http://schemas.microsoft.com/office/drawing/2014/main" id="{31B8ADDF-7B3A-2850-1FC6-9AB618F9F0F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26626" name="Footer Placeholder 4">
            <a:extLst>
              <a:ext uri="{FF2B5EF4-FFF2-40B4-BE49-F238E27FC236}">
                <a16:creationId xmlns:a16="http://schemas.microsoft.com/office/drawing/2014/main" id="{65A05C2D-AF2B-8C24-3589-72DDCC6C48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6627" name="Slide Number Placeholder 5">
            <a:extLst>
              <a:ext uri="{FF2B5EF4-FFF2-40B4-BE49-F238E27FC236}">
                <a16:creationId xmlns:a16="http://schemas.microsoft.com/office/drawing/2014/main" id="{7F30634D-034A-C2B1-6B06-9906CF11FF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037AB6-2648-4645-A27D-CFE1EBD01E6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6628" name="Rectangle 7">
            <a:extLst>
              <a:ext uri="{FF2B5EF4-FFF2-40B4-BE49-F238E27FC236}">
                <a16:creationId xmlns:a16="http://schemas.microsoft.com/office/drawing/2014/main" id="{7BBF56DB-69C6-2C8E-6AFD-8088342E1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" y="152400"/>
            <a:ext cx="84582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B2418"/>
                </a:solidFill>
                <a:latin typeface="Menlo" panose="020B0609030804020204" pitchFamily="49" charset="0"/>
              </a:rPr>
              <a:t>// bad_alloc standard exception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E857EA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E857EA"/>
                </a:solidFill>
                <a:latin typeface="Menlo" panose="020B0609030804020204" pitchFamily="49" charset="0"/>
              </a:rPr>
              <a:t>#include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7898A"/>
                </a:solidFill>
                <a:latin typeface="Menlo" panose="020B0609030804020204" pitchFamily="49" charset="0"/>
              </a:rPr>
              <a:t>&lt;iostream&gt;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E857EA"/>
                </a:solidFill>
                <a:latin typeface="Menlo" panose="020B0609030804020204" pitchFamily="49" charset="0"/>
              </a:rPr>
              <a:t>#include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7898A"/>
                </a:solidFill>
                <a:latin typeface="Menlo" panose="020B0609030804020204" pitchFamily="49" charset="0"/>
              </a:rPr>
              <a:t>&lt;exception&gt;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using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namespace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en-US" sz="18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4A00FF"/>
                </a:solidFill>
                <a:latin typeface="Menlo" panose="020B0609030804020204" pitchFamily="49" charset="0"/>
              </a:rPr>
              <a:t>main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void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altLang="en-US" sz="1800">
              <a:solidFill>
                <a:srgbClr val="2D961E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try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en-US" sz="1800">
                <a:solidFill>
                  <a:srgbClr val="BA8C1C"/>
                </a:solidFill>
                <a:latin typeface="Menlo" panose="020B0609030804020204" pitchFamily="49" charset="0"/>
              </a:rPr>
              <a:t>myarray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new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[1000];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catch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en-US" sz="1800">
                <a:solidFill>
                  <a:srgbClr val="FF0000"/>
                </a:solidFill>
                <a:latin typeface="Menlo" panose="020B0609030804020204" pitchFamily="49" charset="0"/>
              </a:rPr>
              <a:t>exception&amp;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</a:rPr>
              <a:t>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  cout &lt;&lt; </a:t>
            </a:r>
            <a:r>
              <a:rPr lang="en-US" altLang="en-US" sz="1800">
                <a:solidFill>
                  <a:srgbClr val="B7898A"/>
                </a:solidFill>
                <a:latin typeface="Menlo" panose="020B0609030804020204" pitchFamily="49" charset="0"/>
              </a:rPr>
              <a:t>"Standard exception: "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altLang="en-US" sz="1800" b="1">
                <a:solidFill>
                  <a:srgbClr val="C00000"/>
                </a:solidFill>
                <a:latin typeface="Menlo" panose="020B0609030804020204" pitchFamily="49" charset="0"/>
              </a:rPr>
              <a:t>e.what() 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&lt;&lt; 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return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0;</a:t>
            </a:r>
            <a:endParaRPr lang="en-US" altLang="en-US" sz="18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6629" name="Right Arrow 8">
            <a:extLst>
              <a:ext uri="{FF2B5EF4-FFF2-40B4-BE49-F238E27FC236}">
                <a16:creationId xmlns:a16="http://schemas.microsoft.com/office/drawing/2014/main" id="{4522A83B-52E8-618F-F727-73CF6F0B0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133600"/>
            <a:ext cx="36195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0" name="Right Arrow 9">
            <a:extLst>
              <a:ext uri="{FF2B5EF4-FFF2-40B4-BE49-F238E27FC236}">
                <a16:creationId xmlns:a16="http://schemas.microsoft.com/office/drawing/2014/main" id="{06A454BF-C3BA-493B-4966-71A2C08DB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" y="4616450"/>
            <a:ext cx="36195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6631" name="Curved Connector 10">
            <a:extLst>
              <a:ext uri="{FF2B5EF4-FFF2-40B4-BE49-F238E27FC236}">
                <a16:creationId xmlns:a16="http://schemas.microsoft.com/office/drawing/2014/main" id="{31F5E1E9-0DCB-31EE-EB37-8E8EDFC5B62A}"/>
              </a:ext>
            </a:extLst>
          </p:cNvPr>
          <p:cNvCxnSpPr>
            <a:cxnSpLocks/>
            <a:stCxn id="26629" idx="3"/>
            <a:endCxn id="26630" idx="1"/>
          </p:cNvCxnSpPr>
          <p:nvPr/>
        </p:nvCxnSpPr>
        <p:spPr bwMode="auto">
          <a:xfrm flipH="1">
            <a:off x="784225" y="2247900"/>
            <a:ext cx="6359525" cy="2482850"/>
          </a:xfrm>
          <a:prstGeom prst="curvedConnector5">
            <a:avLst>
              <a:gd name="adj1" fmla="val -18343"/>
              <a:gd name="adj2" fmla="val 67472"/>
              <a:gd name="adj3" fmla="val 107653"/>
            </a:avLst>
          </a:prstGeom>
          <a:noFill/>
          <a:ln w="38100" algn="ctr">
            <a:solidFill>
              <a:srgbClr val="FF0000"/>
            </a:solidFill>
            <a:prstDash val="sys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ound Same Side Corner Rectangle 12">
            <a:extLst>
              <a:ext uri="{FF2B5EF4-FFF2-40B4-BE49-F238E27FC236}">
                <a16:creationId xmlns:a16="http://schemas.microsoft.com/office/drawing/2014/main" id="{2D1B94B7-6E15-4F41-8D1F-E0EFC6932173}"/>
              </a:ext>
            </a:extLst>
          </p:cNvPr>
          <p:cNvSpPr/>
          <p:nvPr/>
        </p:nvSpPr>
        <p:spPr bwMode="auto">
          <a:xfrm>
            <a:off x="4876800" y="1766888"/>
            <a:ext cx="1905000" cy="906462"/>
          </a:xfrm>
          <a:prstGeom prst="round2Same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" charset="0"/>
            </a:endParaRPr>
          </a:p>
        </p:txBody>
      </p:sp>
      <p:sp>
        <p:nvSpPr>
          <p:cNvPr id="26633" name="TextBox 13">
            <a:extLst>
              <a:ext uri="{FF2B5EF4-FFF2-40B4-BE49-F238E27FC236}">
                <a16:creationId xmlns:a16="http://schemas.microsoft.com/office/drawing/2014/main" id="{4909BA6D-66C9-65D3-22D9-4C7CAF2BD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850" y="19605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Any library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Date Placeholder 3">
            <a:extLst>
              <a:ext uri="{FF2B5EF4-FFF2-40B4-BE49-F238E27FC236}">
                <a16:creationId xmlns:a16="http://schemas.microsoft.com/office/drawing/2014/main" id="{272E30B3-F742-0D94-C808-424F0419AE5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27650" name="Footer Placeholder 4">
            <a:extLst>
              <a:ext uri="{FF2B5EF4-FFF2-40B4-BE49-F238E27FC236}">
                <a16:creationId xmlns:a16="http://schemas.microsoft.com/office/drawing/2014/main" id="{47C6FCD9-3355-8EDB-9CFC-B56BC571BF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7651" name="Slide Number Placeholder 5">
            <a:extLst>
              <a:ext uri="{FF2B5EF4-FFF2-40B4-BE49-F238E27FC236}">
                <a16:creationId xmlns:a16="http://schemas.microsoft.com/office/drawing/2014/main" id="{BD4832AC-9511-BBE7-15A2-22FBA85B09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8576BE-9850-9549-BEE1-965D4AF2EB3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5B2FE774-12ED-8DB2-6E28-C9E89C7CC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810000"/>
            <a:ext cx="83820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class exception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  exception() noexcept;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  exception(const exception&amp;) noexcept;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  virtual ~exception() noexcept;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en-US" sz="2000" b="1">
                <a:solidFill>
                  <a:srgbClr val="7030A0"/>
                </a:solidFill>
                <a:latin typeface="Menlo" panose="020B0609030804020204" pitchFamily="49" charset="0"/>
              </a:rPr>
              <a:t>virtual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const char * </a:t>
            </a:r>
            <a:r>
              <a:rPr lang="en-US" altLang="en-US" sz="2000" b="1">
                <a:solidFill>
                  <a:srgbClr val="FF0000"/>
                </a:solidFill>
                <a:latin typeface="Menlo" panose="020B0609030804020204" pitchFamily="49" charset="0"/>
              </a:rPr>
              <a:t>what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() const noexcept;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>
            <a:extLst>
              <a:ext uri="{FF2B5EF4-FFF2-40B4-BE49-F238E27FC236}">
                <a16:creationId xmlns:a16="http://schemas.microsoft.com/office/drawing/2014/main" id="{A8F3A811-AE83-9244-9018-580F0F9B8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2400"/>
            <a:ext cx="4114800" cy="546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Date Placeholder 3">
            <a:extLst>
              <a:ext uri="{FF2B5EF4-FFF2-40B4-BE49-F238E27FC236}">
                <a16:creationId xmlns:a16="http://schemas.microsoft.com/office/drawing/2014/main" id="{7475439A-1603-3ACB-ABA3-D68657E0597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28675" name="Footer Placeholder 4">
            <a:extLst>
              <a:ext uri="{FF2B5EF4-FFF2-40B4-BE49-F238E27FC236}">
                <a16:creationId xmlns:a16="http://schemas.microsoft.com/office/drawing/2014/main" id="{AE25118B-1260-E1C0-F54D-EA11C5BECF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8676" name="Slide Number Placeholder 5">
            <a:extLst>
              <a:ext uri="{FF2B5EF4-FFF2-40B4-BE49-F238E27FC236}">
                <a16:creationId xmlns:a16="http://schemas.microsoft.com/office/drawing/2014/main" id="{C5B22305-447D-D711-82CB-5B1C11F900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9D9342-AB65-1846-A113-723502140E2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28677" name="Rectangle 6">
            <a:extLst>
              <a:ext uri="{FF2B5EF4-FFF2-40B4-BE49-F238E27FC236}">
                <a16:creationId xmlns:a16="http://schemas.microsoft.com/office/drawing/2014/main" id="{CC3E5DE9-3342-B294-2C87-408DC20B1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810000"/>
            <a:ext cx="83820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class exception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  exception() noexcept;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  exception(const exception&amp;) noexcept;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  virtual ~exception() noexcept;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en-US" sz="2000" b="1">
                <a:solidFill>
                  <a:srgbClr val="7030A0"/>
                </a:solidFill>
                <a:latin typeface="Menlo" panose="020B0609030804020204" pitchFamily="49" charset="0"/>
              </a:rPr>
              <a:t>virtual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const char * </a:t>
            </a:r>
            <a:r>
              <a:rPr lang="en-US" altLang="en-US" sz="2000" b="1">
                <a:solidFill>
                  <a:srgbClr val="FF0000"/>
                </a:solidFill>
                <a:latin typeface="Menlo" panose="020B0609030804020204" pitchFamily="49" charset="0"/>
              </a:rPr>
              <a:t>what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() const noexcept;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Date Placeholder 3">
            <a:extLst>
              <a:ext uri="{FF2B5EF4-FFF2-40B4-BE49-F238E27FC236}">
                <a16:creationId xmlns:a16="http://schemas.microsoft.com/office/drawing/2014/main" id="{70EBD980-9659-6977-1DE5-E35EA7A9685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29698" name="Footer Placeholder 4">
            <a:extLst>
              <a:ext uri="{FF2B5EF4-FFF2-40B4-BE49-F238E27FC236}">
                <a16:creationId xmlns:a16="http://schemas.microsoft.com/office/drawing/2014/main" id="{E5838B20-169F-DC49-DAEC-85015DCE44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9699" name="Slide Number Placeholder 5">
            <a:extLst>
              <a:ext uri="{FF2B5EF4-FFF2-40B4-BE49-F238E27FC236}">
                <a16:creationId xmlns:a16="http://schemas.microsoft.com/office/drawing/2014/main" id="{639003C7-7A8F-3FDC-4734-50417C36D3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0BAE88-A50B-A843-B4AE-C0B5F327902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9700" name="Rectangle 7">
            <a:extLst>
              <a:ext uri="{FF2B5EF4-FFF2-40B4-BE49-F238E27FC236}">
                <a16:creationId xmlns:a16="http://schemas.microsoft.com/office/drawing/2014/main" id="{FD9D2A18-7314-6A9A-6E5D-EB808D649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152400"/>
            <a:ext cx="87566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B2418"/>
                </a:solidFill>
                <a:latin typeface="Menlo" panose="020B0609030804020204" pitchFamily="49" charset="0"/>
              </a:rPr>
              <a:t>// MyTroubles.h Exception class definition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B2418"/>
                </a:solidFill>
                <a:latin typeface="Menlo" panose="020B0609030804020204" pitchFamily="49" charset="0"/>
              </a:rPr>
              <a:t>                    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E857EA"/>
                </a:solidFill>
                <a:latin typeface="Menlo" panose="020B0609030804020204" pitchFamily="49" charset="0"/>
              </a:rPr>
              <a:t>#ifndef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MYTROUBLES_H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E857EA"/>
                </a:solidFill>
                <a:latin typeface="Menlo" panose="020B0609030804020204" pitchFamily="49" charset="0"/>
              </a:rPr>
              <a:t>#define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A8C1C"/>
                </a:solidFill>
                <a:latin typeface="Menlo" panose="020B0609030804020204" pitchFamily="49" charset="0"/>
              </a:rPr>
              <a:t>MYTROUBLES_H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E857EA"/>
                </a:solidFill>
                <a:latin typeface="Menlo" panose="020B0609030804020204" pitchFamily="49" charset="0"/>
              </a:rPr>
              <a:t>#include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7898A"/>
                </a:solidFill>
                <a:latin typeface="Menlo" panose="020B0609030804020204" pitchFamily="49" charset="0"/>
              </a:rPr>
              <a:t>&lt;string&gt;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E857EA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using std::string;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class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A8C1C"/>
                </a:solidFill>
                <a:latin typeface="Menlo" panose="020B0609030804020204" pitchFamily="49" charset="0"/>
              </a:rPr>
              <a:t>Trouble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61B6B4"/>
                </a:solidFill>
                <a:latin typeface="Menlo" panose="020B0609030804020204" pitchFamily="49" charset="0"/>
              </a:rPr>
              <a:t>private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en-US" sz="1800">
              <a:solidFill>
                <a:srgbClr val="61B6B4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string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A8C1C"/>
                </a:solidFill>
                <a:latin typeface="Menlo" panose="020B0609030804020204" pitchFamily="49" charset="0"/>
              </a:rPr>
              <a:t>message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en-US" sz="1800">
              <a:solidFill>
                <a:srgbClr val="BA8C1C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61B6B4"/>
                </a:solidFill>
                <a:latin typeface="Menlo" panose="020B0609030804020204" pitchFamily="49" charset="0"/>
              </a:rPr>
              <a:t>public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en-US" sz="1800">
              <a:solidFill>
                <a:srgbClr val="61B6B4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Trouble(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string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61B6B4"/>
                </a:solidFill>
                <a:latin typeface="Menlo" panose="020B0609030804020204" pitchFamily="49" charset="0"/>
              </a:rPr>
              <a:t>str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en-US" sz="1800">
                <a:solidFill>
                  <a:srgbClr val="B7898A"/>
                </a:solidFill>
                <a:latin typeface="Menlo" panose="020B0609030804020204" pitchFamily="49" charset="0"/>
              </a:rPr>
              <a:t>"There's a problem"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) : message {str}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string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A8C1C"/>
                </a:solidFill>
                <a:latin typeface="Menlo" panose="020B0609030804020204" pitchFamily="49" charset="0"/>
              </a:rPr>
              <a:t>what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const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{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return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message;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E857EA"/>
                </a:solidFill>
                <a:latin typeface="Menlo" panose="020B06090308040202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Date Placeholder 3">
            <a:extLst>
              <a:ext uri="{FF2B5EF4-FFF2-40B4-BE49-F238E27FC236}">
                <a16:creationId xmlns:a16="http://schemas.microsoft.com/office/drawing/2014/main" id="{BDC3262F-51A7-EBF0-6B9D-513D2488C19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30722" name="Footer Placeholder 4">
            <a:extLst>
              <a:ext uri="{FF2B5EF4-FFF2-40B4-BE49-F238E27FC236}">
                <a16:creationId xmlns:a16="http://schemas.microsoft.com/office/drawing/2014/main" id="{3EF054CA-CEDA-B89C-B5DA-38D963C6E5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0723" name="Slide Number Placeholder 5">
            <a:extLst>
              <a:ext uri="{FF2B5EF4-FFF2-40B4-BE49-F238E27FC236}">
                <a16:creationId xmlns:a16="http://schemas.microsoft.com/office/drawing/2014/main" id="{60F31ADA-74F4-3CEA-6FF2-196C30B51C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63C159-0EE3-9646-910E-B5478D88C87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30724" name="Rectangle 1">
            <a:extLst>
              <a:ext uri="{FF2B5EF4-FFF2-40B4-BE49-F238E27FC236}">
                <a16:creationId xmlns:a16="http://schemas.microsoft.com/office/drawing/2014/main" id="{6578F6A5-2DE1-BAE2-83C9-82ECCB5D2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52400"/>
            <a:ext cx="91440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B2418"/>
                </a:solidFill>
                <a:latin typeface="Menlo" panose="020B0609030804020204" pitchFamily="49" charset="0"/>
              </a:rPr>
              <a:t>// Ex15_03.cpp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B2418"/>
                </a:solidFill>
                <a:latin typeface="Menlo" panose="020B0609030804020204" pitchFamily="49" charset="0"/>
              </a:rPr>
              <a:t>// Throw an exception object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E857EA"/>
                </a:solidFill>
                <a:latin typeface="Menlo" panose="020B0609030804020204" pitchFamily="49" charset="0"/>
              </a:rPr>
              <a:t>#include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7898A"/>
                </a:solidFill>
                <a:latin typeface="Menlo" panose="020B0609030804020204" pitchFamily="49" charset="0"/>
              </a:rPr>
              <a:t>&lt;iostream&gt;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E857EA"/>
                </a:solidFill>
                <a:latin typeface="Menlo" panose="020B0609030804020204" pitchFamily="49" charset="0"/>
              </a:rPr>
              <a:t>#include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7898A"/>
                </a:solidFill>
                <a:latin typeface="Menlo" panose="020B0609030804020204" pitchFamily="49" charset="0"/>
              </a:rPr>
              <a:t>"MyTroubles.h”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2D961E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4A00FF"/>
                </a:solidFill>
                <a:latin typeface="Menlo" panose="020B0609030804020204" pitchFamily="49" charset="0"/>
              </a:rPr>
              <a:t>main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endParaRPr lang="en-US" altLang="en-US" sz="1800">
              <a:solidFill>
                <a:srgbClr val="4A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for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A8C1C"/>
                </a:solidFill>
                <a:latin typeface="Menlo" panose="020B0609030804020204" pitchFamily="49" charset="0"/>
              </a:rPr>
              <a:t>i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{}; i &lt; 2; ++i)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try</a:t>
            </a: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if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(i ==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throw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Trouble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{}; // i ==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else // i == 1</a:t>
            </a: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throw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Trouble {</a:t>
            </a:r>
            <a:r>
              <a:rPr lang="en-US" altLang="en-US" sz="1800">
                <a:solidFill>
                  <a:srgbClr val="B7898A"/>
                </a:solidFill>
                <a:latin typeface="Menlo" panose="020B0609030804020204" pitchFamily="49" charset="0"/>
              </a:rPr>
              <a:t>"Nobody knows the trouble I've seen..."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US" altLang="en-US" sz="1800">
              <a:solidFill>
                <a:srgbClr val="B7898A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catch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const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Trouble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&amp; </a:t>
            </a:r>
            <a:r>
              <a:rPr lang="en-US" altLang="en-US" sz="1800">
                <a:solidFill>
                  <a:srgbClr val="BA8C1C"/>
                </a:solidFill>
                <a:latin typeface="Menlo" panose="020B0609030804020204" pitchFamily="49" charset="0"/>
              </a:rPr>
              <a:t>t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-US" altLang="en-US" sz="18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::cout &lt;&lt; </a:t>
            </a:r>
            <a:r>
              <a:rPr lang="en-US" altLang="en-US" sz="1800">
                <a:solidFill>
                  <a:srgbClr val="B7898A"/>
                </a:solidFill>
                <a:latin typeface="Menlo" panose="020B0609030804020204" pitchFamily="49" charset="0"/>
              </a:rPr>
              <a:t>"Exception: "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&lt;&lt; t.what() &lt;&lt; </a:t>
            </a:r>
            <a:r>
              <a:rPr lang="en-US" altLang="en-US" sz="18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4B230E6C-8490-2DE6-FD6D-818544F80C0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C094A1D0-6F8E-5394-6A18-0CD9A5E58F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1423E4D4-5E6F-1212-AE92-3564FD9507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6F54E0-7D42-6549-8157-95BAEA592D1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86CE4610-FE45-5FDF-3B33-12C2CD9D4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9225"/>
            <a:ext cx="8915400" cy="655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class hw3Client : public jsonrpc::Client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altLang="en-US" sz="1400">
                <a:solidFill>
                  <a:srgbClr val="61B6B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altLang="en-US" sz="1400">
              <a:solidFill>
                <a:srgbClr val="61B6B4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  hw3Client(jsonrpc::IClientConnector &amp;conn,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               jsonrpc::clientVersion_t type jsonrpc::</a:t>
            </a:r>
            <a:r>
              <a:rPr lang="en-US" altLang="en-US" sz="1400">
                <a:solidFill>
                  <a:srgbClr val="61B6B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JSONRPC_CLIENT_V2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             : jsonrpc::Client(conn, type)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  Json::Value GetDistance(</a:t>
            </a:r>
            <a:r>
              <a:rPr lang="en-US" altLang="en-US" sz="14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4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::string&amp; action,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                             </a:t>
            </a:r>
            <a:r>
              <a:rPr lang="en-US" altLang="en-US" sz="14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4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::string&amp; arguments,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                             </a:t>
            </a:r>
            <a:r>
              <a:rPr lang="en-US" altLang="en-US" sz="14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4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::string&amp; class_id,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                             </a:t>
            </a:r>
            <a:r>
              <a:rPr lang="en-US" altLang="en-US" sz="14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4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::string&amp; host_url,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                             </a:t>
            </a:r>
            <a:r>
              <a:rPr lang="en-US" altLang="en-US" sz="14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4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::string&amp; object_id,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                             </a:t>
            </a:r>
            <a:r>
              <a:rPr lang="en-US" altLang="en-US" sz="14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4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::string&amp; owner_vsID)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 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      Json::Value 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      p[</a:t>
            </a:r>
            <a:r>
              <a:rPr lang="en-US" altLang="en-US" sz="1400">
                <a:solidFill>
                  <a:srgbClr val="B7898A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"action"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] = action;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      p[</a:t>
            </a:r>
            <a:r>
              <a:rPr lang="en-US" altLang="en-US" sz="1400">
                <a:solidFill>
                  <a:srgbClr val="B7898A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"arguments"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] = arguments;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      p[</a:t>
            </a:r>
            <a:r>
              <a:rPr lang="en-US" altLang="en-US" sz="1400">
                <a:solidFill>
                  <a:srgbClr val="B7898A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"class_id"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] = class_id;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      p[</a:t>
            </a:r>
            <a:r>
              <a:rPr lang="en-US" altLang="en-US" sz="1400">
                <a:solidFill>
                  <a:srgbClr val="B7898A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"host_url"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] = host_url;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      p[</a:t>
            </a:r>
            <a:r>
              <a:rPr lang="en-US" altLang="en-US" sz="1400">
                <a:solidFill>
                  <a:srgbClr val="B7898A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"object_id"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] = object_id;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      p[</a:t>
            </a:r>
            <a:r>
              <a:rPr lang="en-US" altLang="en-US" sz="1400">
                <a:solidFill>
                  <a:srgbClr val="B7898A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"owner_vsID"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] = owner_vsID;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      Json::Value result = this-&gt;CallMethod(</a:t>
            </a:r>
            <a:r>
              <a:rPr lang="en-US" altLang="en-US" sz="1400">
                <a:solidFill>
                  <a:srgbClr val="B7898A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"GetDistance"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,p);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      </a:t>
            </a:r>
            <a:r>
              <a:rPr lang="en-US" altLang="en-US" sz="14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(result.isObject())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          </a:t>
            </a:r>
            <a:r>
              <a:rPr lang="en-US" altLang="en-US" sz="14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result;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      </a:t>
            </a:r>
            <a:r>
              <a:rPr lang="en-US" altLang="en-US" sz="14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altLang="en-US" sz="1400">
                <a:latin typeface="Menlo" panose="020B0609030804020204" pitchFamily="49" charset="0"/>
                <a:cs typeface="Menlo" panose="020B0609030804020204" pitchFamily="49" charset="0"/>
              </a:rPr>
              <a:t>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Menlo" panose="020B0609030804020204" pitchFamily="49" charset="0"/>
                <a:cs typeface="Menlo" panose="020B0609030804020204" pitchFamily="49" charset="0"/>
              </a:rPr>
              <a:t>                throw </a:t>
            </a:r>
            <a:r>
              <a:rPr lang="en-US" altLang="en-US" sz="14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jsonrpc::JsonRpcException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Menlo" panose="020B0609030804020204" pitchFamily="49" charset="0"/>
                <a:cs typeface="Menlo" panose="020B0609030804020204" pitchFamily="49" charset="0"/>
              </a:rPr>
              <a:t>                    (jsonrpc::Errors::ERROR_CLIENT_INVALID_RESPONSE,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Menlo" panose="020B0609030804020204" pitchFamily="49" charset="0"/>
                <a:cs typeface="Menlo" panose="020B0609030804020204" pitchFamily="49" charset="0"/>
              </a:rPr>
              <a:t>                     result.toStyledString());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Menlo" panose="020B0609030804020204" pitchFamily="49" charset="0"/>
                <a:cs typeface="Menlo" panose="020B0609030804020204" pitchFamily="49" charset="0"/>
              </a:rPr>
              <a:t>        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Date Placeholder 3">
            <a:extLst>
              <a:ext uri="{FF2B5EF4-FFF2-40B4-BE49-F238E27FC236}">
                <a16:creationId xmlns:a16="http://schemas.microsoft.com/office/drawing/2014/main" id="{7EC3FDE5-A693-E95E-C457-10D11AFBDAA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32770" name="Footer Placeholder 4">
            <a:extLst>
              <a:ext uri="{FF2B5EF4-FFF2-40B4-BE49-F238E27FC236}">
                <a16:creationId xmlns:a16="http://schemas.microsoft.com/office/drawing/2014/main" id="{032EF90B-C545-9498-BD96-1251615D6B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2771" name="Slide Number Placeholder 5">
            <a:extLst>
              <a:ext uri="{FF2B5EF4-FFF2-40B4-BE49-F238E27FC236}">
                <a16:creationId xmlns:a16="http://schemas.microsoft.com/office/drawing/2014/main" id="{883955B4-7146-00BC-3DF5-D8B9F5E51E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F07FAA-5763-3E45-8C24-3BA33E46784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32772" name="Rectangle 6">
            <a:extLst>
              <a:ext uri="{FF2B5EF4-FFF2-40B4-BE49-F238E27FC236}">
                <a16:creationId xmlns:a16="http://schemas.microsoft.com/office/drawing/2014/main" id="{4EBFB84E-9C3D-93D1-63D9-7071B53D3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3" y="806450"/>
            <a:ext cx="92964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class JsonRpcException: public </a:t>
            </a:r>
            <a:r>
              <a:rPr lang="en-US" altLang="en-US" sz="1400" b="1">
                <a:solidFill>
                  <a:srgbClr val="FF0000"/>
                </a:solidFill>
                <a:latin typeface="Menlo" panose="020B0609030804020204" pitchFamily="49" charset="0"/>
              </a:rPr>
              <a:t>std::exception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400">
                <a:solidFill>
                  <a:srgbClr val="61B6B4"/>
                </a:solidFill>
                <a:latin typeface="Menlo" panose="020B0609030804020204" pitchFamily="49" charset="0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    JsonRpcException(</a:t>
            </a:r>
            <a:r>
              <a:rPr lang="en-US" altLang="en-US" sz="14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400">
                <a:solidFill>
                  <a:srgbClr val="BA8C1C"/>
                </a:solidFill>
                <a:latin typeface="Menlo" panose="020B0609030804020204" pitchFamily="49" charset="0"/>
              </a:rPr>
              <a:t>code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    JsonRpcException(</a:t>
            </a:r>
            <a:r>
              <a:rPr lang="en-US" altLang="en-US" sz="14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400">
                <a:solidFill>
                  <a:srgbClr val="BA8C1C"/>
                </a:solidFill>
                <a:latin typeface="Menlo" panose="020B0609030804020204" pitchFamily="49" charset="0"/>
              </a:rPr>
              <a:t>code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en-US" sz="1400">
                <a:solidFill>
                  <a:srgbClr val="C200FF"/>
                </a:solidFill>
                <a:latin typeface="Menlo" panose="020B0609030804020204" pitchFamily="49" charset="0"/>
              </a:rPr>
              <a:t>const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400">
                <a:solidFill>
                  <a:srgbClr val="2D961E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::string&amp; message);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    JsonRpcException(</a:t>
            </a:r>
            <a:r>
              <a:rPr lang="en-US" altLang="en-US" sz="14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400">
                <a:solidFill>
                  <a:srgbClr val="BA8C1C"/>
                </a:solidFill>
                <a:latin typeface="Menlo" panose="020B0609030804020204" pitchFamily="49" charset="0"/>
              </a:rPr>
              <a:t>code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en-US" sz="1400">
                <a:solidFill>
                  <a:srgbClr val="C200FF"/>
                </a:solidFill>
                <a:latin typeface="Menlo" panose="020B0609030804020204" pitchFamily="49" charset="0"/>
              </a:rPr>
              <a:t>const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400">
                <a:solidFill>
                  <a:srgbClr val="2D961E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::string&amp; message, </a:t>
            </a:r>
            <a:r>
              <a:rPr lang="en-US" altLang="en-US" sz="1400">
                <a:solidFill>
                  <a:srgbClr val="C200FF"/>
                </a:solidFill>
                <a:latin typeface="Menlo" panose="020B0609030804020204" pitchFamily="49" charset="0"/>
              </a:rPr>
              <a:t>const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400">
                <a:solidFill>
                  <a:srgbClr val="2D961E"/>
                </a:solidFill>
                <a:latin typeface="Menlo" panose="020B0609030804020204" pitchFamily="49" charset="0"/>
              </a:rPr>
              <a:t>Json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::Value &amp;data);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    JsonRpcException(</a:t>
            </a:r>
            <a:r>
              <a:rPr lang="en-US" altLang="en-US" sz="1400">
                <a:solidFill>
                  <a:srgbClr val="C200FF"/>
                </a:solidFill>
                <a:latin typeface="Menlo" panose="020B0609030804020204" pitchFamily="49" charset="0"/>
              </a:rPr>
              <a:t>const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400">
                <a:solidFill>
                  <a:srgbClr val="2D961E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::string&amp; message);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    virtual ~JsonRpcException() throw ();</a:t>
            </a:r>
            <a:b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en-US" sz="14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en-US" sz="14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400">
                <a:solidFill>
                  <a:srgbClr val="BA8C1C"/>
                </a:solidFill>
                <a:latin typeface="Menlo" panose="020B0609030804020204" pitchFamily="49" charset="0"/>
              </a:rPr>
              <a:t>GetCode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-US" altLang="en-US" sz="1400">
                <a:solidFill>
                  <a:srgbClr val="C200FF"/>
                </a:solidFill>
                <a:latin typeface="Menlo" panose="020B0609030804020204" pitchFamily="49" charset="0"/>
              </a:rPr>
              <a:t>const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en-US" sz="1400">
                <a:solidFill>
                  <a:srgbClr val="C200FF"/>
                </a:solidFill>
                <a:latin typeface="Menlo" panose="020B0609030804020204" pitchFamily="49" charset="0"/>
              </a:rPr>
              <a:t>const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400">
                <a:solidFill>
                  <a:srgbClr val="2D961E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::string&amp; GetMessage() </a:t>
            </a:r>
            <a:r>
              <a:rPr lang="en-US" altLang="en-US" sz="1400">
                <a:solidFill>
                  <a:srgbClr val="C200FF"/>
                </a:solidFill>
                <a:latin typeface="Menlo" panose="020B0609030804020204" pitchFamily="49" charset="0"/>
              </a:rPr>
              <a:t>const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en-US" sz="1400">
                <a:solidFill>
                  <a:srgbClr val="C200FF"/>
                </a:solidFill>
                <a:latin typeface="Menlo" panose="020B0609030804020204" pitchFamily="49" charset="0"/>
              </a:rPr>
              <a:t>const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400">
                <a:solidFill>
                  <a:srgbClr val="2D961E"/>
                </a:solidFill>
                <a:latin typeface="Menlo" panose="020B0609030804020204" pitchFamily="49" charset="0"/>
              </a:rPr>
              <a:t>Json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::Value&amp; GetData() </a:t>
            </a:r>
            <a:r>
              <a:rPr lang="en-US" altLang="en-US" sz="1400">
                <a:solidFill>
                  <a:srgbClr val="C200FF"/>
                </a:solidFill>
                <a:latin typeface="Menlo" panose="020B0609030804020204" pitchFamily="49" charset="0"/>
              </a:rPr>
              <a:t>const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en-US" sz="14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    virtual </a:t>
            </a:r>
            <a:r>
              <a:rPr lang="en-US" altLang="en-US" sz="1400">
                <a:solidFill>
                  <a:srgbClr val="C200FF"/>
                </a:solidFill>
                <a:latin typeface="Menlo" panose="020B0609030804020204" pitchFamily="49" charset="0"/>
              </a:rPr>
              <a:t>const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400">
                <a:solidFill>
                  <a:srgbClr val="2D961E"/>
                </a:solidFill>
                <a:latin typeface="Menlo" panose="020B0609030804020204" pitchFamily="49" charset="0"/>
              </a:rPr>
              <a:t>char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* what() </a:t>
            </a:r>
            <a:r>
              <a:rPr lang="en-US" altLang="en-US" sz="1400">
                <a:solidFill>
                  <a:srgbClr val="C200FF"/>
                </a:solidFill>
                <a:latin typeface="Menlo" panose="020B0609030804020204" pitchFamily="49" charset="0"/>
              </a:rPr>
              <a:t>const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400">
                <a:solidFill>
                  <a:srgbClr val="2D961E"/>
                </a:solidFill>
                <a:latin typeface="Menlo" panose="020B0609030804020204" pitchFamily="49" charset="0"/>
              </a:rPr>
              <a:t>throw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 ();</a:t>
            </a:r>
            <a:b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en-US" sz="14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400">
                <a:solidFill>
                  <a:srgbClr val="61B6B4"/>
                </a:solidFill>
                <a:latin typeface="Menlo" panose="020B0609030804020204" pitchFamily="49" charset="0"/>
              </a:rPr>
              <a:t>private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en-US" sz="14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400">
                <a:solidFill>
                  <a:srgbClr val="BA8C1C"/>
                </a:solidFill>
                <a:latin typeface="Menlo" panose="020B0609030804020204" pitchFamily="49" charset="0"/>
              </a:rPr>
              <a:t>code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    std::string message;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    std::string whatString;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    Json::Value data;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en-US" sz="1400">
                <a:solidFill>
                  <a:srgbClr val="2D961E"/>
                </a:solidFill>
                <a:latin typeface="Menlo" panose="020B0609030804020204" pitchFamily="49" charset="0"/>
              </a:rPr>
              <a:t>void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400">
                <a:solidFill>
                  <a:srgbClr val="BA8C1C"/>
                </a:solidFill>
                <a:latin typeface="Menlo" panose="020B0609030804020204" pitchFamily="49" charset="0"/>
              </a:rPr>
              <a:t>setWhatMessage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32773" name="Rectangle 7">
            <a:extLst>
              <a:ext uri="{FF2B5EF4-FFF2-40B4-BE49-F238E27FC236}">
                <a16:creationId xmlns:a16="http://schemas.microsoft.com/office/drawing/2014/main" id="{624B35DE-6338-3187-3620-C3A56AE51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3" y="11113"/>
            <a:ext cx="8991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/usr/local/include/jsonrpccpp/common/exception.h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6FBF-E2D9-1B41-AB42-F4B3DE08B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33794" name="Content Placeholder 7">
            <a:extLst>
              <a:ext uri="{FF2B5EF4-FFF2-40B4-BE49-F238E27FC236}">
                <a16:creationId xmlns:a16="http://schemas.microsoft.com/office/drawing/2014/main" id="{71ADD94E-FE16-33E5-4E3A-7772FF98C4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7463"/>
            <a:ext cx="9144000" cy="6983413"/>
          </a:xfrm>
        </p:spPr>
      </p:pic>
      <p:sp>
        <p:nvSpPr>
          <p:cNvPr id="33795" name="Date Placeholder 3">
            <a:extLst>
              <a:ext uri="{FF2B5EF4-FFF2-40B4-BE49-F238E27FC236}">
                <a16:creationId xmlns:a16="http://schemas.microsoft.com/office/drawing/2014/main" id="{F1A28C48-BC70-4904-04AE-B8A2CE8AC5E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33796" name="Footer Placeholder 4">
            <a:extLst>
              <a:ext uri="{FF2B5EF4-FFF2-40B4-BE49-F238E27FC236}">
                <a16:creationId xmlns:a16="http://schemas.microsoft.com/office/drawing/2014/main" id="{E5B571BA-3D37-5D62-3923-660573D4FC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3797" name="Slide Number Placeholder 5">
            <a:extLst>
              <a:ext uri="{FF2B5EF4-FFF2-40B4-BE49-F238E27FC236}">
                <a16:creationId xmlns:a16="http://schemas.microsoft.com/office/drawing/2014/main" id="{BDA63B70-DC57-0245-FD90-C58C8E97AD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77F23F-234D-3241-BA99-9B803468EEE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A9B3-5D82-8841-B6DB-9256B252B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6934200" cy="800100"/>
          </a:xfrm>
        </p:spPr>
        <p:txBody>
          <a:bodyPr/>
          <a:lstStyle/>
          <a:p>
            <a:pPr>
              <a:defRPr/>
            </a:pPr>
            <a:r>
              <a:rPr lang="en-US" dirty="0"/>
              <a:t>Exception Handling in C++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2C395C82-08F7-7030-6B9E-D53AC750F1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534400" cy="4114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400" b="1">
                <a:solidFill>
                  <a:srgbClr val="FF0000"/>
                </a:solidFill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try</a:t>
            </a: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	…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   </a:t>
            </a:r>
            <a:r>
              <a:rPr lang="en-US" altLang="en-US" sz="2400" b="1">
                <a:solidFill>
                  <a:srgbClr val="FF0000"/>
                </a:solidFill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throw</a:t>
            </a: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&lt;typed something&gt; </a:t>
            </a:r>
            <a:r>
              <a:rPr lang="en-US" altLang="en-US" sz="2400">
                <a:solidFill>
                  <a:srgbClr val="00B050"/>
                </a:solidFill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// possibly inner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	…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 b="1">
                <a:solidFill>
                  <a:srgbClr val="FF0000"/>
                </a:solidFill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catch</a:t>
            </a: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(&lt;type&gt; &lt;something&gt;)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	…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 }</a:t>
            </a:r>
          </a:p>
        </p:txBody>
      </p:sp>
      <p:sp>
        <p:nvSpPr>
          <p:cNvPr id="34819" name="Date Placeholder 3">
            <a:extLst>
              <a:ext uri="{FF2B5EF4-FFF2-40B4-BE49-F238E27FC236}">
                <a16:creationId xmlns:a16="http://schemas.microsoft.com/office/drawing/2014/main" id="{9AA09857-59AD-FA7C-0B93-DD92D13D4C4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34820" name="Footer Placeholder 4">
            <a:extLst>
              <a:ext uri="{FF2B5EF4-FFF2-40B4-BE49-F238E27FC236}">
                <a16:creationId xmlns:a16="http://schemas.microsoft.com/office/drawing/2014/main" id="{13D2E803-A33A-C1CB-F598-21ABC1ADD1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4821" name="Slide Number Placeholder 5">
            <a:extLst>
              <a:ext uri="{FF2B5EF4-FFF2-40B4-BE49-F238E27FC236}">
                <a16:creationId xmlns:a16="http://schemas.microsoft.com/office/drawing/2014/main" id="{CB262226-AFAC-1202-0571-C658AC3C57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60FA30-4941-D64D-98ED-6A6F03C6C52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>
            <a:extLst>
              <a:ext uri="{FF2B5EF4-FFF2-40B4-BE49-F238E27FC236}">
                <a16:creationId xmlns:a16="http://schemas.microsoft.com/office/drawing/2014/main" id="{A0687204-879C-F168-E892-6D8B7C95109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17410" name="Footer Placeholder 4">
            <a:extLst>
              <a:ext uri="{FF2B5EF4-FFF2-40B4-BE49-F238E27FC236}">
                <a16:creationId xmlns:a16="http://schemas.microsoft.com/office/drawing/2014/main" id="{9C07FA07-A33A-DBFF-B5A6-9527EC5FF8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505C639E-3A6A-274F-1F75-9B3BFF26BA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25DA49-011C-C144-9792-106228B3239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7CACC27-AB9F-7849-8B0C-03EEC459D866}"/>
              </a:ext>
            </a:extLst>
          </p:cNvPr>
          <p:cNvSpPr txBox="1">
            <a:spLocks/>
          </p:cNvSpPr>
          <p:nvPr/>
        </p:nvSpPr>
        <p:spPr bwMode="auto">
          <a:xfrm>
            <a:off x="304800" y="1905000"/>
            <a:ext cx="88360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9pPr>
          </a:lstStyle>
          <a:p>
            <a:pPr>
              <a:defRPr/>
            </a:pPr>
            <a:r>
              <a:rPr lang="en-US" kern="0" dirty="0">
                <a:solidFill>
                  <a:srgbClr val="7030A0"/>
                </a:solidFill>
              </a:rPr>
              <a:t>JSON C++ Library</a:t>
            </a:r>
          </a:p>
          <a:p>
            <a:pPr>
              <a:defRPr/>
            </a:pPr>
            <a:r>
              <a:rPr lang="en-US" kern="0" dirty="0">
                <a:solidFill>
                  <a:srgbClr val="7030A0"/>
                </a:solidFill>
              </a:rPr>
              <a:t>Chapter 15, Run time errors and exceptions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A9B3-5D82-8841-B6DB-9256B252B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6934200" cy="800100"/>
          </a:xfrm>
        </p:spPr>
        <p:txBody>
          <a:bodyPr/>
          <a:lstStyle/>
          <a:p>
            <a:pPr>
              <a:defRPr/>
            </a:pPr>
            <a:r>
              <a:rPr lang="en-US" dirty="0"/>
              <a:t>Exception Handling in C++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A78B2845-DAE2-57AE-D686-8B3A7D7D08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534400" cy="4114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400" b="1">
                <a:solidFill>
                  <a:srgbClr val="FF0000"/>
                </a:solidFill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try</a:t>
            </a: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	…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   </a:t>
            </a:r>
            <a:r>
              <a:rPr lang="en-US" altLang="en-US" sz="2400" b="1">
                <a:solidFill>
                  <a:srgbClr val="FF0000"/>
                </a:solidFill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throw</a:t>
            </a: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&lt;typed something&gt; </a:t>
            </a:r>
            <a:r>
              <a:rPr lang="en-US" altLang="en-US" sz="2400">
                <a:solidFill>
                  <a:srgbClr val="00B050"/>
                </a:solidFill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// possibly inner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	…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 b="1">
                <a:solidFill>
                  <a:srgbClr val="FF0000"/>
                </a:solidFill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catch</a:t>
            </a: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(</a:t>
            </a:r>
            <a:r>
              <a:rPr lang="en-US" altLang="en-US" sz="2400" b="1">
                <a:solidFill>
                  <a:srgbClr val="7030A0"/>
                </a:solidFill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exception&amp;</a:t>
            </a: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&lt;something&gt;)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	…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 }</a:t>
            </a:r>
          </a:p>
        </p:txBody>
      </p:sp>
      <p:sp>
        <p:nvSpPr>
          <p:cNvPr id="35843" name="Date Placeholder 3">
            <a:extLst>
              <a:ext uri="{FF2B5EF4-FFF2-40B4-BE49-F238E27FC236}">
                <a16:creationId xmlns:a16="http://schemas.microsoft.com/office/drawing/2014/main" id="{0FA744F9-44AF-EBD6-1DF3-99BDACA50E6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35844" name="Footer Placeholder 4">
            <a:extLst>
              <a:ext uri="{FF2B5EF4-FFF2-40B4-BE49-F238E27FC236}">
                <a16:creationId xmlns:a16="http://schemas.microsoft.com/office/drawing/2014/main" id="{B5CF6C84-CE3D-5276-CF9E-61F09017D6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5845" name="Slide Number Placeholder 5">
            <a:extLst>
              <a:ext uri="{FF2B5EF4-FFF2-40B4-BE49-F238E27FC236}">
                <a16:creationId xmlns:a16="http://schemas.microsoft.com/office/drawing/2014/main" id="{48EA466B-4A68-0645-E9EA-57055AEA75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33C782-D7FE-0243-9199-86369331590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2">
            <a:extLst>
              <a:ext uri="{FF2B5EF4-FFF2-40B4-BE49-F238E27FC236}">
                <a16:creationId xmlns:a16="http://schemas.microsoft.com/office/drawing/2014/main" id="{A792982F-147A-8EBA-25DA-4E259F1A8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2400"/>
            <a:ext cx="4114800" cy="546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6" name="Date Placeholder 3">
            <a:extLst>
              <a:ext uri="{FF2B5EF4-FFF2-40B4-BE49-F238E27FC236}">
                <a16:creationId xmlns:a16="http://schemas.microsoft.com/office/drawing/2014/main" id="{CBA42D07-147D-F6D9-5D88-B38519BD13A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36867" name="Footer Placeholder 4">
            <a:extLst>
              <a:ext uri="{FF2B5EF4-FFF2-40B4-BE49-F238E27FC236}">
                <a16:creationId xmlns:a16="http://schemas.microsoft.com/office/drawing/2014/main" id="{8A2059C5-44E4-DB5B-6FA7-BF4583D1CE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6868" name="Slide Number Placeholder 5">
            <a:extLst>
              <a:ext uri="{FF2B5EF4-FFF2-40B4-BE49-F238E27FC236}">
                <a16:creationId xmlns:a16="http://schemas.microsoft.com/office/drawing/2014/main" id="{ECD37318-25C5-46B0-F044-BE7DC9E7E5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3761C6-3DA4-A34C-8CD1-1E85322F4FE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36869" name="Rectangle 6">
            <a:extLst>
              <a:ext uri="{FF2B5EF4-FFF2-40B4-BE49-F238E27FC236}">
                <a16:creationId xmlns:a16="http://schemas.microsoft.com/office/drawing/2014/main" id="{E2315E64-65C6-882E-C3AD-EE4E60AD7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810000"/>
            <a:ext cx="83820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class exception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  exception() noexcept;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  exception(const exception&amp;) noexcept;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  virtual ~exception() noexcept;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en-US" sz="2000" b="1">
                <a:solidFill>
                  <a:srgbClr val="7030A0"/>
                </a:solidFill>
                <a:latin typeface="Menlo" panose="020B0609030804020204" pitchFamily="49" charset="0"/>
              </a:rPr>
              <a:t>virtual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const char * </a:t>
            </a:r>
            <a:r>
              <a:rPr lang="en-US" altLang="en-US" sz="2000" b="1">
                <a:solidFill>
                  <a:srgbClr val="FF0000"/>
                </a:solidFill>
                <a:latin typeface="Menlo" panose="020B0609030804020204" pitchFamily="49" charset="0"/>
              </a:rPr>
              <a:t>what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() const noexcept;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36870" name="Rounded Rectangle 1">
            <a:extLst>
              <a:ext uri="{FF2B5EF4-FFF2-40B4-BE49-F238E27FC236}">
                <a16:creationId xmlns:a16="http://schemas.microsoft.com/office/drawing/2014/main" id="{07B3B9B3-1673-20EB-BB3E-DB32C6B5F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838200"/>
            <a:ext cx="2133600" cy="609600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Date Placeholder 3">
            <a:extLst>
              <a:ext uri="{FF2B5EF4-FFF2-40B4-BE49-F238E27FC236}">
                <a16:creationId xmlns:a16="http://schemas.microsoft.com/office/drawing/2014/main" id="{6DA24247-F238-FF6C-E72D-653D80BA14B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37890" name="Footer Placeholder 4">
            <a:extLst>
              <a:ext uri="{FF2B5EF4-FFF2-40B4-BE49-F238E27FC236}">
                <a16:creationId xmlns:a16="http://schemas.microsoft.com/office/drawing/2014/main" id="{64A84563-7F48-E7D6-38C6-F43424F6D1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7891" name="Slide Number Placeholder 5">
            <a:extLst>
              <a:ext uri="{FF2B5EF4-FFF2-40B4-BE49-F238E27FC236}">
                <a16:creationId xmlns:a16="http://schemas.microsoft.com/office/drawing/2014/main" id="{F5568538-1076-AC70-20B0-C58BDDBA85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8C9C00-D0A3-0649-B8F7-53BCCCA3378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707A76D-6F73-AD4C-9887-46155604C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762000"/>
            <a:ext cx="80010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1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ＭＳ Ｐゴシック" pitchFamily="1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1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1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1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1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1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1" charset="-128"/>
              </a:defRPr>
            </a:lvl9pPr>
          </a:lstStyle>
          <a:p>
            <a:pPr>
              <a:defRPr/>
            </a:pPr>
            <a:r>
              <a:rPr lang="en-US" sz="2800" kern="0" dirty="0"/>
              <a:t>Base-class </a:t>
            </a:r>
            <a:r>
              <a:rPr lang="en-US" sz="2400" b="1" kern="0" dirty="0">
                <a:latin typeface="Courier New" pitchFamily="49" charset="0"/>
              </a:rPr>
              <a:t>exception</a:t>
            </a:r>
          </a:p>
          <a:p>
            <a:pPr lvl="1">
              <a:defRPr/>
            </a:pPr>
            <a:r>
              <a:rPr lang="en-US" sz="2400" kern="0" dirty="0"/>
              <a:t>Contains </a:t>
            </a:r>
            <a:r>
              <a:rPr lang="en-US" sz="2000" b="1" kern="0" dirty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2400" kern="0" dirty="0">
                <a:solidFill>
                  <a:srgbClr val="FF0000"/>
                </a:solidFill>
              </a:rPr>
              <a:t> </a:t>
            </a:r>
            <a:r>
              <a:rPr lang="en-US" sz="2400" kern="0" dirty="0"/>
              <a:t>function </a:t>
            </a:r>
            <a:r>
              <a:rPr lang="en-US" sz="2000" b="1" kern="0" dirty="0">
                <a:solidFill>
                  <a:srgbClr val="FF0000"/>
                </a:solidFill>
                <a:latin typeface="Courier New" pitchFamily="49" charset="0"/>
              </a:rPr>
              <a:t>what</a:t>
            </a:r>
            <a:r>
              <a:rPr lang="en-US" sz="2400" kern="0" dirty="0"/>
              <a:t> for storing error messages</a:t>
            </a:r>
          </a:p>
          <a:p>
            <a:pPr>
              <a:defRPr/>
            </a:pPr>
            <a:r>
              <a:rPr lang="en-US" sz="2800" kern="0" dirty="0"/>
              <a:t>Exception classes derived from </a:t>
            </a:r>
            <a:r>
              <a:rPr lang="en-US" sz="2400" b="1" kern="0" dirty="0">
                <a:latin typeface="Courier New" pitchFamily="49" charset="0"/>
              </a:rPr>
              <a:t>exception</a:t>
            </a:r>
          </a:p>
          <a:p>
            <a:pPr lvl="1">
              <a:defRPr/>
            </a:pPr>
            <a:r>
              <a:rPr lang="en-US" sz="2200" b="1" kern="0" dirty="0" err="1">
                <a:solidFill>
                  <a:srgbClr val="7030A0"/>
                </a:solidFill>
                <a:latin typeface="Courier New" pitchFamily="49" charset="0"/>
              </a:rPr>
              <a:t>bad_alloc</a:t>
            </a:r>
            <a:r>
              <a:rPr lang="en-US" sz="2400" kern="0" dirty="0">
                <a:solidFill>
                  <a:srgbClr val="7030A0"/>
                </a:solidFill>
              </a:rPr>
              <a:t> </a:t>
            </a:r>
            <a:r>
              <a:rPr lang="en-US" sz="2400" kern="0" dirty="0"/>
              <a:t>– thrown by </a:t>
            </a:r>
            <a:r>
              <a:rPr lang="en-US" sz="2200" b="1" kern="0" dirty="0">
                <a:solidFill>
                  <a:srgbClr val="7030A0"/>
                </a:solidFill>
                <a:latin typeface="Courier New" pitchFamily="49" charset="0"/>
              </a:rPr>
              <a:t>new</a:t>
            </a:r>
          </a:p>
          <a:p>
            <a:pPr lvl="1">
              <a:defRPr/>
            </a:pPr>
            <a:r>
              <a:rPr lang="en-US" sz="2200" b="1" kern="0" dirty="0" err="1">
                <a:latin typeface="Courier New" pitchFamily="49" charset="0"/>
              </a:rPr>
              <a:t>bad_cast</a:t>
            </a:r>
            <a:r>
              <a:rPr lang="en-US" sz="2400" kern="0" dirty="0"/>
              <a:t> – thrown by </a:t>
            </a:r>
            <a:r>
              <a:rPr lang="en-US" sz="2200" b="1" kern="0" dirty="0" err="1">
                <a:latin typeface="Courier New" pitchFamily="49" charset="0"/>
              </a:rPr>
              <a:t>dynamic_cast</a:t>
            </a:r>
            <a:endParaRPr lang="en-US" sz="2200" b="1" kern="0" dirty="0">
              <a:latin typeface="Courier New" pitchFamily="49" charset="0"/>
            </a:endParaRPr>
          </a:p>
          <a:p>
            <a:pPr lvl="1">
              <a:defRPr/>
            </a:pPr>
            <a:r>
              <a:rPr lang="en-US" sz="2200" b="1" kern="0" dirty="0" err="1">
                <a:latin typeface="Courier New" pitchFamily="49" charset="0"/>
              </a:rPr>
              <a:t>bad_typeid</a:t>
            </a:r>
            <a:r>
              <a:rPr lang="en-US" sz="2400" kern="0" dirty="0"/>
              <a:t> – thrown by </a:t>
            </a:r>
            <a:r>
              <a:rPr lang="en-US" sz="2200" b="1" kern="0" dirty="0" err="1">
                <a:latin typeface="Courier New" pitchFamily="49" charset="0"/>
              </a:rPr>
              <a:t>typeid</a:t>
            </a:r>
            <a:endParaRPr lang="en-US" sz="2200" b="1" kern="0" dirty="0">
              <a:latin typeface="Courier New" pitchFamily="49" charset="0"/>
            </a:endParaRPr>
          </a:p>
          <a:p>
            <a:pPr lvl="1">
              <a:defRPr/>
            </a:pPr>
            <a:r>
              <a:rPr lang="en-US" sz="2200" b="1" kern="0" dirty="0" err="1">
                <a:latin typeface="Courier New" pitchFamily="49" charset="0"/>
              </a:rPr>
              <a:t>bad_exception</a:t>
            </a:r>
            <a:r>
              <a:rPr lang="en-US" sz="2400" kern="0" dirty="0"/>
              <a:t> – thrown by </a:t>
            </a:r>
            <a:r>
              <a:rPr lang="en-US" sz="2200" b="1" kern="0" dirty="0">
                <a:latin typeface="Courier New" pitchFamily="49" charset="0"/>
              </a:rPr>
              <a:t>unexpected</a:t>
            </a:r>
          </a:p>
          <a:p>
            <a:pPr lvl="2">
              <a:defRPr/>
            </a:pPr>
            <a:r>
              <a:rPr lang="en-US" sz="2000" kern="0" dirty="0"/>
              <a:t>Instead of terminating the program or calling the function specified by </a:t>
            </a:r>
            <a:r>
              <a:rPr lang="en-US" sz="2200" b="1" kern="0" dirty="0" err="1">
                <a:latin typeface="Courier New" pitchFamily="49" charset="0"/>
              </a:rPr>
              <a:t>set_unexpected</a:t>
            </a:r>
            <a:endParaRPr lang="en-US" sz="2200" b="1" kern="0" dirty="0">
              <a:latin typeface="Courier New" pitchFamily="49" charset="0"/>
            </a:endParaRPr>
          </a:p>
          <a:p>
            <a:pPr lvl="2">
              <a:defRPr/>
            </a:pPr>
            <a:r>
              <a:rPr lang="en-US" sz="2000" kern="0" dirty="0"/>
              <a:t>Used only if </a:t>
            </a:r>
            <a:r>
              <a:rPr lang="en-US" sz="2200" b="1" kern="0" dirty="0" err="1">
                <a:latin typeface="Courier New" pitchFamily="49" charset="0"/>
              </a:rPr>
              <a:t>bad_exception</a:t>
            </a:r>
            <a:r>
              <a:rPr lang="en-US" sz="2000" kern="0" dirty="0"/>
              <a:t> is in the function’s </a:t>
            </a:r>
            <a:r>
              <a:rPr lang="en-US" sz="2200" b="1" kern="0" dirty="0">
                <a:latin typeface="Courier New" pitchFamily="49" charset="0"/>
              </a:rPr>
              <a:t>throw</a:t>
            </a:r>
            <a:r>
              <a:rPr lang="en-US" sz="2000" kern="0" dirty="0"/>
              <a:t> list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Date Placeholder 3">
            <a:extLst>
              <a:ext uri="{FF2B5EF4-FFF2-40B4-BE49-F238E27FC236}">
                <a16:creationId xmlns:a16="http://schemas.microsoft.com/office/drawing/2014/main" id="{A5B04CDC-AB6C-86BB-FCF5-B25F97EB6E0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38914" name="Footer Placeholder 4">
            <a:extLst>
              <a:ext uri="{FF2B5EF4-FFF2-40B4-BE49-F238E27FC236}">
                <a16:creationId xmlns:a16="http://schemas.microsoft.com/office/drawing/2014/main" id="{8E92593D-0C7E-D5AD-CD71-2F07D1AF60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8915" name="Slide Number Placeholder 5">
            <a:extLst>
              <a:ext uri="{FF2B5EF4-FFF2-40B4-BE49-F238E27FC236}">
                <a16:creationId xmlns:a16="http://schemas.microsoft.com/office/drawing/2014/main" id="{790764E3-A331-7864-6DB0-748A0D9598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BF0AF5-F8BA-8249-9FCF-709C7609D14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38916" name="Rectangle 6">
            <a:extLst>
              <a:ext uri="{FF2B5EF4-FFF2-40B4-BE49-F238E27FC236}">
                <a16:creationId xmlns:a16="http://schemas.microsoft.com/office/drawing/2014/main" id="{9677D22A-12A3-7EE4-5C2F-0DB96D363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44450"/>
            <a:ext cx="876300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61B6B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::cout &lt;&lt; </a:t>
            </a:r>
            <a:r>
              <a:rPr lang="en-US" altLang="en-US" sz="1600">
                <a:solidFill>
                  <a:srgbClr val="B7898A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"MSize = "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&lt;&lt; MSize &lt;&lt; </a:t>
            </a:r>
            <a:r>
              <a:rPr lang="en-US" altLang="en-US" sz="1600">
                <a:solidFill>
                  <a:srgbClr val="61B6B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* </a:t>
            </a:r>
            <a:r>
              <a:rPr lang="en-US" altLang="en-US" sz="1600">
                <a:solidFill>
                  <a:srgbClr val="BA8C1C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m1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= (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*)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new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[MSize * MSize];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* </a:t>
            </a:r>
            <a:r>
              <a:rPr lang="en-US" altLang="en-US" sz="1600">
                <a:solidFill>
                  <a:srgbClr val="BA8C1C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m2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= (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*)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new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[MSize * MSize];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61B6B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::cout &lt;&lt; </a:t>
            </a:r>
            <a:r>
              <a:rPr lang="en-US" altLang="en-US" sz="1600">
                <a:solidFill>
                  <a:srgbClr val="B7898A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"memory allocated\n"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altLang="en-US" sz="1600">
              <a:solidFill>
                <a:srgbClr val="B7898A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fflush(stdout);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	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catch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(exception&amp; 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61B6B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::cout &lt;&lt; </a:t>
            </a:r>
            <a:r>
              <a:rPr lang="en-US" altLang="en-US" sz="1600">
                <a:solidFill>
                  <a:srgbClr val="B7898A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"inside the exception\n"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altLang="en-US" sz="1600">
              <a:solidFill>
                <a:srgbClr val="B7898A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61B6B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::cout &lt;&lt; </a:t>
            </a:r>
            <a:r>
              <a:rPr lang="en-US" altLang="en-US" sz="1600">
                <a:solidFill>
                  <a:srgbClr val="B7898A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"standard exception: "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&lt;&lt; e.what() &lt;&lt; 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Menlo" panose="020B0609030804020204" pitchFamily="49" charset="0"/>
                <a:cs typeface="Menlo" panose="020B0609030804020204" pitchFamily="49" charset="0"/>
              </a:rPr>
              <a:t>      std::cout &lt;&lt; typeid(e).name() &lt;&lt; std::endl;</a:t>
            </a: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Date Placeholder 3">
            <a:extLst>
              <a:ext uri="{FF2B5EF4-FFF2-40B4-BE49-F238E27FC236}">
                <a16:creationId xmlns:a16="http://schemas.microsoft.com/office/drawing/2014/main" id="{7C9A5093-BC39-62F8-B19F-C35D4A1B483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39938" name="Footer Placeholder 4">
            <a:extLst>
              <a:ext uri="{FF2B5EF4-FFF2-40B4-BE49-F238E27FC236}">
                <a16:creationId xmlns:a16="http://schemas.microsoft.com/office/drawing/2014/main" id="{E5F6966F-6313-2ED9-6AAD-2D0638180A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9939" name="Slide Number Placeholder 5">
            <a:extLst>
              <a:ext uri="{FF2B5EF4-FFF2-40B4-BE49-F238E27FC236}">
                <a16:creationId xmlns:a16="http://schemas.microsoft.com/office/drawing/2014/main" id="{54C6E4E6-303C-DECE-09FF-23EA8F799A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C77443-A8B7-1241-9A16-52F3A3CBDEF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39940" name="Rectangle 6">
            <a:extLst>
              <a:ext uri="{FF2B5EF4-FFF2-40B4-BE49-F238E27FC236}">
                <a16:creationId xmlns:a16="http://schemas.microsoft.com/office/drawing/2014/main" id="{42EA4422-051A-68D0-D860-1F64054B8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44450"/>
            <a:ext cx="87630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61B6B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::cout &lt;&lt; </a:t>
            </a:r>
            <a:r>
              <a:rPr lang="en-US" altLang="en-US" sz="1600">
                <a:solidFill>
                  <a:srgbClr val="B7898A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"MSize = "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&lt;&lt; MSize &lt;&lt; </a:t>
            </a:r>
            <a:r>
              <a:rPr lang="en-US" altLang="en-US" sz="1600">
                <a:solidFill>
                  <a:srgbClr val="61B6B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* </a:t>
            </a:r>
            <a:r>
              <a:rPr lang="en-US" altLang="en-US" sz="1600">
                <a:solidFill>
                  <a:srgbClr val="BA8C1C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m1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= (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*)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new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[MSize * MSize];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* </a:t>
            </a:r>
            <a:r>
              <a:rPr lang="en-US" altLang="en-US" sz="1600">
                <a:solidFill>
                  <a:srgbClr val="BA8C1C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m2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= (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*)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new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[MSize * MSize];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61B6B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::cout &lt;&lt; </a:t>
            </a:r>
            <a:r>
              <a:rPr lang="en-US" altLang="en-US" sz="1600">
                <a:solidFill>
                  <a:srgbClr val="B7898A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"memory allocated\n"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altLang="en-US" sz="1600">
              <a:solidFill>
                <a:srgbClr val="B7898A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fflush(stdout);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	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catch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(exception&amp; 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61B6B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::cout &lt;&lt; </a:t>
            </a:r>
            <a:r>
              <a:rPr lang="en-US" altLang="en-US" sz="1600">
                <a:solidFill>
                  <a:srgbClr val="B7898A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"inside the exception\n"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altLang="en-US" sz="1600">
              <a:solidFill>
                <a:srgbClr val="B7898A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61B6B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::cout &lt;&lt; </a:t>
            </a:r>
            <a:r>
              <a:rPr lang="en-US" altLang="en-US" sz="1600">
                <a:solidFill>
                  <a:srgbClr val="B7898A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"standard exception: "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&lt;&lt; e.what() &lt;&lt; 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Menlo" panose="020B0609030804020204" pitchFamily="49" charset="0"/>
                <a:cs typeface="Menlo" panose="020B0609030804020204" pitchFamily="49" charset="0"/>
              </a:rPr>
              <a:t>      std::cout &lt;&lt; typeid(e).name() &lt;&lt; std::endl;</a:t>
            </a: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Menlo" panose="020B0609030804020204" pitchFamily="49" charset="0"/>
                <a:cs typeface="Menlo" panose="020B0609030804020204" pitchFamily="49" charset="0"/>
              </a:rPr>
              <a:t>(base) Shyhtsuns-MacBook-Pro:exception sfwu$ ./hw4ex 4200000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Menlo" panose="020B0609030804020204" pitchFamily="49" charset="0"/>
                <a:cs typeface="Menlo" panose="020B0609030804020204" pitchFamily="49" charset="0"/>
              </a:rPr>
              <a:t>MSize = 4200000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hw4ex(24215,0x1059915c0) malloc: can't allocate region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*** mach_vm_map(size=141120000000000) failed (error code=3)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hw4ex(24215,0x1059915c0) malloc: *** set a breakpoint in malloc_error_break to debug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7030A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inside the exception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7030A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standard exception: std::bad_alloc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7030A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St9bad_alloc</a:t>
            </a:r>
          </a:p>
        </p:txBody>
      </p:sp>
      <p:sp>
        <p:nvSpPr>
          <p:cNvPr id="39941" name="TextBox 1">
            <a:extLst>
              <a:ext uri="{FF2B5EF4-FFF2-40B4-BE49-F238E27FC236}">
                <a16:creationId xmlns:a16="http://schemas.microsoft.com/office/drawing/2014/main" id="{DA9E540B-7C80-1E7E-5E1F-B25A3E4CE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800600"/>
            <a:ext cx="209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F0"/>
                </a:solidFill>
              </a:rPr>
              <a:t>**Re-throw**?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Date Placeholder 3">
            <a:extLst>
              <a:ext uri="{FF2B5EF4-FFF2-40B4-BE49-F238E27FC236}">
                <a16:creationId xmlns:a16="http://schemas.microsoft.com/office/drawing/2014/main" id="{8FCA03BC-AA9E-D621-6577-8FE86776497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40962" name="Footer Placeholder 4">
            <a:extLst>
              <a:ext uri="{FF2B5EF4-FFF2-40B4-BE49-F238E27FC236}">
                <a16:creationId xmlns:a16="http://schemas.microsoft.com/office/drawing/2014/main" id="{7519F46E-262E-A5A8-61FA-D5CE12F210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0963" name="Slide Number Placeholder 5">
            <a:extLst>
              <a:ext uri="{FF2B5EF4-FFF2-40B4-BE49-F238E27FC236}">
                <a16:creationId xmlns:a16="http://schemas.microsoft.com/office/drawing/2014/main" id="{06A60C68-4D7D-D070-45E0-99EBF10904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2248C6-B4FC-3643-88EC-3CFEE390C5B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40964" name="Rectangle 6">
            <a:extLst>
              <a:ext uri="{FF2B5EF4-FFF2-40B4-BE49-F238E27FC236}">
                <a16:creationId xmlns:a16="http://schemas.microsoft.com/office/drawing/2014/main" id="{7B4F41A7-5207-BA14-4EF2-5355F2F8A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44450"/>
            <a:ext cx="87630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61B6B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::cout &lt;&lt; </a:t>
            </a:r>
            <a:r>
              <a:rPr lang="en-US" altLang="en-US" sz="1600">
                <a:solidFill>
                  <a:srgbClr val="B7898A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"MSize = "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&lt;&lt; MSize &lt;&lt; </a:t>
            </a:r>
            <a:r>
              <a:rPr lang="en-US" altLang="en-US" sz="1600">
                <a:solidFill>
                  <a:srgbClr val="61B6B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* </a:t>
            </a:r>
            <a:r>
              <a:rPr lang="en-US" altLang="en-US" sz="1600">
                <a:solidFill>
                  <a:srgbClr val="BA8C1C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m1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= (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*)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new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[MSize * MSize];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* </a:t>
            </a:r>
            <a:r>
              <a:rPr lang="en-US" altLang="en-US" sz="1600">
                <a:solidFill>
                  <a:srgbClr val="BA8C1C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m2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= (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*)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new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[MSize * MSize];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61B6B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::cout &lt;&lt; </a:t>
            </a:r>
            <a:r>
              <a:rPr lang="en-US" altLang="en-US" sz="1600">
                <a:solidFill>
                  <a:srgbClr val="B7898A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"memory allocated\n"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altLang="en-US" sz="1600">
              <a:solidFill>
                <a:srgbClr val="B7898A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fflush(stdout);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	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catch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(exception&amp; 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61B6B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::cout &lt;&lt; </a:t>
            </a:r>
            <a:r>
              <a:rPr lang="en-US" altLang="en-US" sz="1600">
                <a:solidFill>
                  <a:srgbClr val="B7898A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"inside the exception\n"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altLang="en-US" sz="1600">
              <a:solidFill>
                <a:srgbClr val="B7898A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61B6B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::cout &lt;&lt; </a:t>
            </a:r>
            <a:r>
              <a:rPr lang="en-US" altLang="en-US" sz="1600">
                <a:solidFill>
                  <a:srgbClr val="B7898A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"standard exception: "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&lt;&lt; e.what() &lt;&lt; 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Menlo" panose="020B0609030804020204" pitchFamily="49" charset="0"/>
                <a:cs typeface="Menlo" panose="020B0609030804020204" pitchFamily="49" charset="0"/>
              </a:rPr>
              <a:t>      std::cout &lt;&lt; </a:t>
            </a:r>
            <a:r>
              <a:rPr lang="en-US" altLang="en-US" sz="16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typeid(e).name() </a:t>
            </a:r>
            <a:r>
              <a:rPr lang="en-US" altLang="en-US" sz="1600">
                <a:latin typeface="Menlo" panose="020B0609030804020204" pitchFamily="49" charset="0"/>
                <a:cs typeface="Menlo" panose="020B0609030804020204" pitchFamily="49" charset="0"/>
              </a:rPr>
              <a:t>&lt;&lt; std::endl;</a:t>
            </a: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Menlo" panose="020B0609030804020204" pitchFamily="49" charset="0"/>
                <a:cs typeface="Menlo" panose="020B0609030804020204" pitchFamily="49" charset="0"/>
              </a:rPr>
              <a:t>(base) Shyhtsuns-MacBook-Pro:exception sfwu$ ./hw4ex 4200000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Menlo" panose="020B0609030804020204" pitchFamily="49" charset="0"/>
                <a:cs typeface="Menlo" panose="020B0609030804020204" pitchFamily="49" charset="0"/>
              </a:rPr>
              <a:t>MSize = 4200000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hw4ex(24215,0x1059915c0) malloc: can't allocate region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*** mach_vm_map(size=141120000000000) failed (error code=3)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hw4ex(24215,0x1059915c0) malloc: *** set a breakpoint in malloc_error_break to debug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inside the exception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standard exception: std::bad_alloc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St9bad_alloc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Date Placeholder 3">
            <a:extLst>
              <a:ext uri="{FF2B5EF4-FFF2-40B4-BE49-F238E27FC236}">
                <a16:creationId xmlns:a16="http://schemas.microsoft.com/office/drawing/2014/main" id="{D4066135-424E-9D71-C7DA-FECF5325AA5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41986" name="Footer Placeholder 4">
            <a:extLst>
              <a:ext uri="{FF2B5EF4-FFF2-40B4-BE49-F238E27FC236}">
                <a16:creationId xmlns:a16="http://schemas.microsoft.com/office/drawing/2014/main" id="{CB54FC29-A465-B3EE-A65E-2E54F953D9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1987" name="Slide Number Placeholder 5">
            <a:extLst>
              <a:ext uri="{FF2B5EF4-FFF2-40B4-BE49-F238E27FC236}">
                <a16:creationId xmlns:a16="http://schemas.microsoft.com/office/drawing/2014/main" id="{F95F3910-110B-EBAF-FE37-EA439FFCC3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EE5865-384B-7E4F-BFDF-C0F431FFDC1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41988" name="Rectangle 6">
            <a:extLst>
              <a:ext uri="{FF2B5EF4-FFF2-40B4-BE49-F238E27FC236}">
                <a16:creationId xmlns:a16="http://schemas.microsoft.com/office/drawing/2014/main" id="{EEA0C7F5-4003-C461-28A8-E67A673B4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44450"/>
            <a:ext cx="87630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61B6B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::cout &lt;&lt; </a:t>
            </a:r>
            <a:r>
              <a:rPr lang="en-US" altLang="en-US" sz="1600">
                <a:solidFill>
                  <a:srgbClr val="B7898A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"MSize = "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&lt;&lt; MSize &lt;&lt; </a:t>
            </a:r>
            <a:r>
              <a:rPr lang="en-US" altLang="en-US" sz="1600">
                <a:solidFill>
                  <a:srgbClr val="61B6B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* </a:t>
            </a:r>
            <a:r>
              <a:rPr lang="en-US" altLang="en-US" sz="1600">
                <a:solidFill>
                  <a:srgbClr val="BA8C1C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m1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= (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*)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new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[MSize * MSize];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* </a:t>
            </a:r>
            <a:r>
              <a:rPr lang="en-US" altLang="en-US" sz="1600">
                <a:solidFill>
                  <a:srgbClr val="BA8C1C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m2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= (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*)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new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[MSize * MSize];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61B6B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::cout &lt;&lt; </a:t>
            </a:r>
            <a:r>
              <a:rPr lang="en-US" altLang="en-US" sz="1600">
                <a:solidFill>
                  <a:srgbClr val="B7898A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"memory allocated\n"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altLang="en-US" sz="1600">
              <a:solidFill>
                <a:srgbClr val="B7898A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fflush(stdout);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	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catch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(exception&amp; 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61B6B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::cout &lt;&lt; </a:t>
            </a:r>
            <a:r>
              <a:rPr lang="en-US" altLang="en-US" sz="1600">
                <a:solidFill>
                  <a:srgbClr val="B7898A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"inside the exception\n"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altLang="en-US" sz="1600">
              <a:solidFill>
                <a:srgbClr val="B7898A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 altLang="en-US" sz="1600">
                <a:solidFill>
                  <a:srgbClr val="61B6B4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::cout &lt;&lt; </a:t>
            </a:r>
            <a:r>
              <a:rPr lang="en-US" altLang="en-US" sz="1600">
                <a:solidFill>
                  <a:srgbClr val="B7898A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"standard exception: "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&lt;&lt; e.what() &lt;&lt; 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Menlo" panose="020B0609030804020204" pitchFamily="49" charset="0"/>
                <a:cs typeface="Menlo" panose="020B0609030804020204" pitchFamily="49" charset="0"/>
              </a:rPr>
              <a:t>      std::cout &lt;&lt; </a:t>
            </a:r>
            <a:r>
              <a:rPr lang="en-US" altLang="en-US" sz="16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typeid(e).name() </a:t>
            </a:r>
            <a:r>
              <a:rPr lang="en-US" altLang="en-US" sz="1600">
                <a:latin typeface="Menlo" panose="020B0609030804020204" pitchFamily="49" charset="0"/>
                <a:cs typeface="Menlo" panose="020B0609030804020204" pitchFamily="49" charset="0"/>
              </a:rPr>
              <a:t>&lt;&lt; std::endl;</a:t>
            </a: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Menlo" panose="020B0609030804020204" pitchFamily="49" charset="0"/>
                <a:cs typeface="Menlo" panose="020B0609030804020204" pitchFamily="49" charset="0"/>
              </a:rPr>
              <a:t>(base) Shyhtsuns-MacBook-Pro:exception sfwu$ ./hw4ex 4200000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Menlo" panose="020B0609030804020204" pitchFamily="49" charset="0"/>
                <a:cs typeface="Menlo" panose="020B0609030804020204" pitchFamily="49" charset="0"/>
              </a:rPr>
              <a:t>MSize = 4200000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hw4ex(24215,0x1059915c0) malloc: can't allocate region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*** mach_vm_map(size=141120000000000) failed (error code=3)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hw4ex(24215,0x1059915c0) malloc: *** set a breakpoint in malloc_error_break to debug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inside the exception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standard exception: std::bad_alloc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St9bad_alloc</a:t>
            </a:r>
          </a:p>
        </p:txBody>
      </p:sp>
      <p:sp>
        <p:nvSpPr>
          <p:cNvPr id="41989" name="TextBox 1">
            <a:extLst>
              <a:ext uri="{FF2B5EF4-FFF2-40B4-BE49-F238E27FC236}">
                <a16:creationId xmlns:a16="http://schemas.microsoft.com/office/drawing/2014/main" id="{29EFFB6C-6D3E-B9F9-219E-561F4A1A7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063" y="4114800"/>
            <a:ext cx="5078412" cy="461963"/>
          </a:xfrm>
          <a:prstGeom prst="rect">
            <a:avLst/>
          </a:prstGeom>
          <a:solidFill>
            <a:srgbClr val="FFFF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7030A0"/>
                </a:solidFill>
              </a:rPr>
              <a:t>“</a:t>
            </a:r>
            <a:r>
              <a:rPr lang="en-US" altLang="en-US" sz="2400" b="1">
                <a:solidFill>
                  <a:srgbClr val="FF0000"/>
                </a:solidFill>
              </a:rPr>
              <a:t>e</a:t>
            </a:r>
            <a:r>
              <a:rPr lang="en-US" altLang="en-US" sz="2400">
                <a:solidFill>
                  <a:srgbClr val="7030A0"/>
                </a:solidFill>
              </a:rPr>
              <a:t>” has to be from a </a:t>
            </a:r>
            <a:r>
              <a:rPr lang="en-US" altLang="en-US" sz="2400" b="1">
                <a:solidFill>
                  <a:srgbClr val="FF0000"/>
                </a:solidFill>
              </a:rPr>
              <a:t>polymorphic</a:t>
            </a:r>
            <a:r>
              <a:rPr lang="en-US" altLang="en-US" sz="2400">
                <a:solidFill>
                  <a:srgbClr val="7030A0"/>
                </a:solidFill>
              </a:rPr>
              <a:t> class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1908-D3CF-0D49-9736-1CA78C21C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0500"/>
            <a:ext cx="7010400" cy="647700"/>
          </a:xfrm>
        </p:spPr>
        <p:txBody>
          <a:bodyPr/>
          <a:lstStyle/>
          <a:p>
            <a:pPr>
              <a:defRPr/>
            </a:pPr>
            <a:r>
              <a:rPr lang="en-US" dirty="0"/>
              <a:t>Interference with MI and VI</a:t>
            </a:r>
          </a:p>
        </p:txBody>
      </p:sp>
      <p:sp>
        <p:nvSpPr>
          <p:cNvPr id="43010" name="Date Placeholder 3">
            <a:extLst>
              <a:ext uri="{FF2B5EF4-FFF2-40B4-BE49-F238E27FC236}">
                <a16:creationId xmlns:a16="http://schemas.microsoft.com/office/drawing/2014/main" id="{0F06BC5E-CC13-48B7-8B3E-7922EF8B84F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43011" name="Footer Placeholder 4">
            <a:extLst>
              <a:ext uri="{FF2B5EF4-FFF2-40B4-BE49-F238E27FC236}">
                <a16:creationId xmlns:a16="http://schemas.microsoft.com/office/drawing/2014/main" id="{C9A344F9-2D70-9F9D-7C08-221AFED93D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3012" name="Slide Number Placeholder 5">
            <a:extLst>
              <a:ext uri="{FF2B5EF4-FFF2-40B4-BE49-F238E27FC236}">
                <a16:creationId xmlns:a16="http://schemas.microsoft.com/office/drawing/2014/main" id="{E3237025-C16E-144F-D051-4BE3570169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65539C-5FF1-4849-9BC2-EC35DDD5C35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43013" name="Rectangle 6">
            <a:extLst>
              <a:ext uri="{FF2B5EF4-FFF2-40B4-BE49-F238E27FC236}">
                <a16:creationId xmlns:a16="http://schemas.microsoft.com/office/drawing/2014/main" id="{4DBA138D-0888-1E5B-C228-9FC5BF18E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9200"/>
            <a:ext cx="80772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class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</a:rPr>
              <a:t>MyException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</a:rPr>
              <a:t>MyAnother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en-US" sz="1600" b="1">
                <a:solidFill>
                  <a:srgbClr val="FF0000"/>
                </a:solidFill>
                <a:latin typeface="Menlo" panose="020B0609030804020204" pitchFamily="49" charset="0"/>
              </a:rPr>
              <a:t>exception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private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en-US" sz="16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protected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en-US" sz="16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en-US" sz="16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virtual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~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</a:rPr>
              <a:t>MyException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throw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() {};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virtual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const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</a:rPr>
              <a:t>char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en-US" sz="1600">
                <a:solidFill>
                  <a:srgbClr val="4A00FF"/>
                </a:solidFill>
                <a:latin typeface="Menlo" panose="020B0609030804020204" pitchFamily="49" charset="0"/>
              </a:rPr>
              <a:t>what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const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throw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() {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return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B7898A"/>
                </a:solidFill>
                <a:latin typeface="Menlo" panose="020B0609030804020204" pitchFamily="49" charset="0"/>
              </a:rPr>
              <a:t>"Mine"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; };</a:t>
            </a:r>
            <a:endParaRPr lang="en-US" altLang="en-US" sz="16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43014" name="Rectangle 8">
            <a:extLst>
              <a:ext uri="{FF2B5EF4-FFF2-40B4-BE49-F238E27FC236}">
                <a16:creationId xmlns:a16="http://schemas.microsoft.com/office/drawing/2014/main" id="{B1C55390-D76A-368F-EC73-F71520920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" y="3962400"/>
            <a:ext cx="80772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class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</a:rPr>
              <a:t>MyException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 b="1">
                <a:solidFill>
                  <a:srgbClr val="FF0000"/>
                </a:solidFill>
                <a:latin typeface="Menlo" panose="020B0609030804020204" pitchFamily="49" charset="0"/>
              </a:rPr>
              <a:t>exception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</a:rPr>
              <a:t>, MyAnother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private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en-US" sz="16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protected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en-US" sz="16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en-US" sz="16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virtual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~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</a:rPr>
              <a:t>MyException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throw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() {};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virtual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const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</a:rPr>
              <a:t>char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en-US" sz="1600">
                <a:solidFill>
                  <a:srgbClr val="4A00FF"/>
                </a:solidFill>
                <a:latin typeface="Menlo" panose="020B0609030804020204" pitchFamily="49" charset="0"/>
              </a:rPr>
              <a:t>what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const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throw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() {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return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B7898A"/>
                </a:solidFill>
                <a:latin typeface="Menlo" panose="020B0609030804020204" pitchFamily="49" charset="0"/>
              </a:rPr>
              <a:t>"Mine"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; };</a:t>
            </a:r>
            <a:endParaRPr lang="en-US" altLang="en-US" sz="16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1908-D3CF-0D49-9736-1CA78C21C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0500"/>
            <a:ext cx="7010400" cy="647700"/>
          </a:xfrm>
        </p:spPr>
        <p:txBody>
          <a:bodyPr/>
          <a:lstStyle/>
          <a:p>
            <a:pPr>
              <a:defRPr/>
            </a:pPr>
            <a:r>
              <a:rPr lang="en-US" dirty="0"/>
              <a:t>Interference with MI and VI</a:t>
            </a:r>
          </a:p>
        </p:txBody>
      </p:sp>
      <p:sp>
        <p:nvSpPr>
          <p:cNvPr id="44034" name="Date Placeholder 3">
            <a:extLst>
              <a:ext uri="{FF2B5EF4-FFF2-40B4-BE49-F238E27FC236}">
                <a16:creationId xmlns:a16="http://schemas.microsoft.com/office/drawing/2014/main" id="{84D701A3-3934-D616-6F4E-7B61AB8F7D3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44035" name="Footer Placeholder 4">
            <a:extLst>
              <a:ext uri="{FF2B5EF4-FFF2-40B4-BE49-F238E27FC236}">
                <a16:creationId xmlns:a16="http://schemas.microsoft.com/office/drawing/2014/main" id="{19517098-426A-0324-F129-09621B1402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4036" name="Slide Number Placeholder 5">
            <a:extLst>
              <a:ext uri="{FF2B5EF4-FFF2-40B4-BE49-F238E27FC236}">
                <a16:creationId xmlns:a16="http://schemas.microsoft.com/office/drawing/2014/main" id="{4EA8E7F6-2EAC-4B97-1442-FB18865346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AF2D53-65AB-C044-A49B-745426B9A87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44037" name="Rectangle 6">
            <a:extLst>
              <a:ext uri="{FF2B5EF4-FFF2-40B4-BE49-F238E27FC236}">
                <a16:creationId xmlns:a16="http://schemas.microsoft.com/office/drawing/2014/main" id="{DAA0C258-C786-730D-8EA3-E89A2534D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9200"/>
            <a:ext cx="8077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class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</a:rPr>
              <a:t>MyException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</a:rPr>
              <a:t>MyAnother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en-US" sz="1600" b="1">
                <a:solidFill>
                  <a:srgbClr val="FF0000"/>
                </a:solidFill>
                <a:latin typeface="Menlo" panose="020B0609030804020204" pitchFamily="49" charset="0"/>
              </a:rPr>
              <a:t>exception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private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en-US" sz="16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protected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en-US" sz="16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en-US" sz="16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virtual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~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</a:rPr>
              <a:t>MyException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throw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() {};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virtual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const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</a:rPr>
              <a:t>char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en-US" sz="1600">
                <a:solidFill>
                  <a:srgbClr val="4A00FF"/>
                </a:solidFill>
                <a:latin typeface="Menlo" panose="020B0609030804020204" pitchFamily="49" charset="0"/>
              </a:rPr>
              <a:t>what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const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throw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() {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return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B7898A"/>
                </a:solidFill>
                <a:latin typeface="Menlo" panose="020B0609030804020204" pitchFamily="49" charset="0"/>
              </a:rPr>
              <a:t>"Mine"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; };</a:t>
            </a:r>
            <a:endParaRPr lang="en-US" altLang="en-US" sz="16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44038" name="Rectangle 2">
            <a:extLst>
              <a:ext uri="{FF2B5EF4-FFF2-40B4-BE49-F238E27FC236}">
                <a16:creationId xmlns:a16="http://schemas.microsoft.com/office/drawing/2014/main" id="{BE041918-EEC9-8F5B-5063-11AF7D3CE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137025"/>
            <a:ext cx="929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libc++abi.dylib: terminating with uncaught exception of type MyException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Abort trap: 6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1908-D3CF-0D49-9736-1CA78C21C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0600"/>
            <a:ext cx="7010400" cy="6477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for MI and VI, </a:t>
            </a:r>
            <a:r>
              <a:rPr lang="en-US" sz="2400" b="1" u="sng" dirty="0">
                <a:solidFill>
                  <a:srgbClr val="FF0000"/>
                </a:solidFill>
              </a:rPr>
              <a:t>exception </a:t>
            </a:r>
            <a:r>
              <a:rPr lang="en-US" sz="2400" dirty="0">
                <a:solidFill>
                  <a:schemeClr val="tx1"/>
                </a:solidFill>
              </a:rPr>
              <a:t>(or </a:t>
            </a:r>
            <a:r>
              <a:rPr lang="en-US" sz="2400" b="1" u="sng" dirty="0">
                <a:solidFill>
                  <a:srgbClr val="FF0000"/>
                </a:solidFill>
              </a:rPr>
              <a:t>any types to be caught by “catch”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en-US" sz="2400" dirty="0"/>
              <a:t> needs to come first</a:t>
            </a:r>
          </a:p>
        </p:txBody>
      </p:sp>
      <p:sp>
        <p:nvSpPr>
          <p:cNvPr id="45058" name="Date Placeholder 3">
            <a:extLst>
              <a:ext uri="{FF2B5EF4-FFF2-40B4-BE49-F238E27FC236}">
                <a16:creationId xmlns:a16="http://schemas.microsoft.com/office/drawing/2014/main" id="{EA8AF119-1AC1-966A-8576-F8DC1CD2171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45059" name="Footer Placeholder 4">
            <a:extLst>
              <a:ext uri="{FF2B5EF4-FFF2-40B4-BE49-F238E27FC236}">
                <a16:creationId xmlns:a16="http://schemas.microsoft.com/office/drawing/2014/main" id="{489A4C62-3898-1FEA-9F52-CEE535E458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5060" name="Slide Number Placeholder 5">
            <a:extLst>
              <a:ext uri="{FF2B5EF4-FFF2-40B4-BE49-F238E27FC236}">
                <a16:creationId xmlns:a16="http://schemas.microsoft.com/office/drawing/2014/main" id="{435B6D8F-8C7C-AC5A-88D8-96AF8BF796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3B1FCC-9B42-8842-B0EF-3B0E3671D4B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45061" name="Rectangle 8">
            <a:extLst>
              <a:ext uri="{FF2B5EF4-FFF2-40B4-BE49-F238E27FC236}">
                <a16:creationId xmlns:a16="http://schemas.microsoft.com/office/drawing/2014/main" id="{B27D5182-536B-ED30-AE25-CFBADD50A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" y="3962400"/>
            <a:ext cx="80772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class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</a:rPr>
              <a:t>MyException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 b="1">
                <a:solidFill>
                  <a:srgbClr val="FF0000"/>
                </a:solidFill>
                <a:latin typeface="Menlo" panose="020B0609030804020204" pitchFamily="49" charset="0"/>
              </a:rPr>
              <a:t>exception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</a:rPr>
              <a:t>, MyAnother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private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en-US" sz="16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protected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en-US" sz="16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en-US" sz="16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virtual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~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</a:rPr>
              <a:t>MyException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throw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() {};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virtual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const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2D961E"/>
                </a:solidFill>
                <a:latin typeface="Menlo" panose="020B0609030804020204" pitchFamily="49" charset="0"/>
              </a:rPr>
              <a:t>char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en-US" sz="1600">
                <a:solidFill>
                  <a:srgbClr val="4A00FF"/>
                </a:solidFill>
                <a:latin typeface="Menlo" panose="020B0609030804020204" pitchFamily="49" charset="0"/>
              </a:rPr>
              <a:t>what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const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throw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() { </a:t>
            </a:r>
            <a:r>
              <a:rPr lang="en-US" altLang="en-US" sz="1600">
                <a:solidFill>
                  <a:srgbClr val="C200FF"/>
                </a:solidFill>
                <a:latin typeface="Menlo" panose="020B0609030804020204" pitchFamily="49" charset="0"/>
              </a:rPr>
              <a:t>return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600">
                <a:solidFill>
                  <a:srgbClr val="B7898A"/>
                </a:solidFill>
                <a:latin typeface="Menlo" panose="020B0609030804020204" pitchFamily="49" charset="0"/>
              </a:rPr>
              <a:t>"Mine"</a:t>
            </a: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; };</a:t>
            </a:r>
            <a:endParaRPr lang="en-US" altLang="en-US" sz="16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A9B3-5D82-8841-B6DB-9256B252B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6934200" cy="800100"/>
          </a:xfrm>
        </p:spPr>
        <p:txBody>
          <a:bodyPr/>
          <a:lstStyle/>
          <a:p>
            <a:pPr>
              <a:defRPr/>
            </a:pPr>
            <a:r>
              <a:rPr lang="en-US" dirty="0"/>
              <a:t>Exception Handling in C++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122F5F2F-C920-65CC-98C8-931C3FBD7B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31950" y="1371600"/>
            <a:ext cx="6096000" cy="4114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400" b="1">
                <a:solidFill>
                  <a:srgbClr val="FF0000"/>
                </a:solidFill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try</a:t>
            </a: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	…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   </a:t>
            </a:r>
            <a:r>
              <a:rPr lang="en-US" altLang="en-US" sz="2400" b="1">
                <a:solidFill>
                  <a:srgbClr val="FF0000"/>
                </a:solidFill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throw</a:t>
            </a: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&lt;typed something&gt;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	…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 b="1">
                <a:solidFill>
                  <a:srgbClr val="FF0000"/>
                </a:solidFill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catch</a:t>
            </a: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(&lt;type&gt; &lt;something&gt;)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	…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  }</a:t>
            </a:r>
          </a:p>
        </p:txBody>
      </p:sp>
      <p:sp>
        <p:nvSpPr>
          <p:cNvPr id="18435" name="Date Placeholder 3">
            <a:extLst>
              <a:ext uri="{FF2B5EF4-FFF2-40B4-BE49-F238E27FC236}">
                <a16:creationId xmlns:a16="http://schemas.microsoft.com/office/drawing/2014/main" id="{5A71B830-3B31-4D22-EC41-79264F4EF40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6941F2CF-8F39-2421-14AC-6100A33563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18437" name="Slide Number Placeholder 5">
            <a:extLst>
              <a:ext uri="{FF2B5EF4-FFF2-40B4-BE49-F238E27FC236}">
                <a16:creationId xmlns:a16="http://schemas.microsoft.com/office/drawing/2014/main" id="{8BA6D256-66E7-6C8F-8840-C058613B6E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9DE1B5-A20C-C441-A1B2-FFBBB2D846E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Date Placeholder 3">
            <a:extLst>
              <a:ext uri="{FF2B5EF4-FFF2-40B4-BE49-F238E27FC236}">
                <a16:creationId xmlns:a16="http://schemas.microsoft.com/office/drawing/2014/main" id="{26124D32-BB07-184B-E2F8-0A2111BD69C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46082" name="Footer Placeholder 4">
            <a:extLst>
              <a:ext uri="{FF2B5EF4-FFF2-40B4-BE49-F238E27FC236}">
                <a16:creationId xmlns:a16="http://schemas.microsoft.com/office/drawing/2014/main" id="{426932EF-318C-8A99-8CFE-D1761B619E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6083" name="Slide Number Placeholder 5">
            <a:extLst>
              <a:ext uri="{FF2B5EF4-FFF2-40B4-BE49-F238E27FC236}">
                <a16:creationId xmlns:a16="http://schemas.microsoft.com/office/drawing/2014/main" id="{1A220CD9-9DC0-7E44-422C-617DD54D5E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C8A2D8-D753-DD45-B546-233FE961BC8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/>
          </a:p>
        </p:txBody>
      </p:sp>
      <p:pic>
        <p:nvPicPr>
          <p:cNvPr id="46084" name="Picture 11">
            <a:extLst>
              <a:ext uri="{FF2B5EF4-FFF2-40B4-BE49-F238E27FC236}">
                <a16:creationId xmlns:a16="http://schemas.microsoft.com/office/drawing/2014/main" id="{5E4F55D1-2104-0CA5-89F8-4711D066B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4254500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TextBox 12">
            <a:extLst>
              <a:ext uri="{FF2B5EF4-FFF2-40B4-BE49-F238E27FC236}">
                <a16:creationId xmlns:a16="http://schemas.microsoft.com/office/drawing/2014/main" id="{EB9E11FC-983A-DD2D-B06C-B6703C646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981200"/>
            <a:ext cx="966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throw</a:t>
            </a:r>
          </a:p>
        </p:txBody>
      </p:sp>
      <p:cxnSp>
        <p:nvCxnSpPr>
          <p:cNvPr id="46086" name="Elbow Connector 14">
            <a:extLst>
              <a:ext uri="{FF2B5EF4-FFF2-40B4-BE49-F238E27FC236}">
                <a16:creationId xmlns:a16="http://schemas.microsoft.com/office/drawing/2014/main" id="{AD1EBB48-0F47-89CB-4DB0-52A120897E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66800" y="593725"/>
            <a:ext cx="1676400" cy="1600200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FF0000"/>
            </a:solidFill>
            <a:prstDash val="sys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87" name="Rectangle 15">
            <a:extLst>
              <a:ext uri="{FF2B5EF4-FFF2-40B4-BE49-F238E27FC236}">
                <a16:creationId xmlns:a16="http://schemas.microsoft.com/office/drawing/2014/main" id="{44D2154A-E9AD-B171-27A9-AD0554E3D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962400"/>
            <a:ext cx="1066800" cy="6096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088" name="Diamond 16">
            <a:extLst>
              <a:ext uri="{FF2B5EF4-FFF2-40B4-BE49-F238E27FC236}">
                <a16:creationId xmlns:a16="http://schemas.microsoft.com/office/drawing/2014/main" id="{96CBAFD6-3E7A-32FA-BBF5-1E23345AD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5378450"/>
            <a:ext cx="1295400" cy="806450"/>
          </a:xfrm>
          <a:prstGeom prst="diamond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46089" name="Straight Arrow Connector 18">
            <a:extLst>
              <a:ext uri="{FF2B5EF4-FFF2-40B4-BE49-F238E27FC236}">
                <a16:creationId xmlns:a16="http://schemas.microsoft.com/office/drawing/2014/main" id="{E35D962C-3F07-9E78-ADA2-52617F5F7457}"/>
              </a:ext>
            </a:extLst>
          </p:cNvPr>
          <p:cNvCxnSpPr>
            <a:cxnSpLocks/>
            <a:stCxn id="46087" idx="2"/>
            <a:endCxn id="46088" idx="0"/>
          </p:cNvCxnSpPr>
          <p:nvPr/>
        </p:nvCxnSpPr>
        <p:spPr bwMode="auto">
          <a:xfrm>
            <a:off x="6477000" y="4572000"/>
            <a:ext cx="0" cy="8064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0" name="TextBox 21">
            <a:extLst>
              <a:ext uri="{FF2B5EF4-FFF2-40B4-BE49-F238E27FC236}">
                <a16:creationId xmlns:a16="http://schemas.microsoft.com/office/drawing/2014/main" id="{A15B6430-884F-7182-5804-6BD55CCF6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075" y="4037013"/>
            <a:ext cx="8842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catch</a:t>
            </a:r>
          </a:p>
        </p:txBody>
      </p:sp>
      <p:cxnSp>
        <p:nvCxnSpPr>
          <p:cNvPr id="46091" name="Curved Connector 23">
            <a:extLst>
              <a:ext uri="{FF2B5EF4-FFF2-40B4-BE49-F238E27FC236}">
                <a16:creationId xmlns:a16="http://schemas.microsoft.com/office/drawing/2014/main" id="{1E1618F2-E16E-E70F-A581-03B2F5DBA2E5}"/>
              </a:ext>
            </a:extLst>
          </p:cNvPr>
          <p:cNvCxnSpPr>
            <a:cxnSpLocks noChangeShapeType="1"/>
            <a:stCxn id="46085" idx="3"/>
            <a:endCxn id="46087" idx="0"/>
          </p:cNvCxnSpPr>
          <p:nvPr/>
        </p:nvCxnSpPr>
        <p:spPr bwMode="auto">
          <a:xfrm>
            <a:off x="3709988" y="2211388"/>
            <a:ext cx="2767012" cy="1751012"/>
          </a:xfrm>
          <a:prstGeom prst="curvedConnector2">
            <a:avLst/>
          </a:prstGeom>
          <a:noFill/>
          <a:ln w="38100" algn="ctr">
            <a:solidFill>
              <a:srgbClr val="00B050"/>
            </a:solidFill>
            <a:prstDash val="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2" name="Rounded Rectangle 24">
            <a:extLst>
              <a:ext uri="{FF2B5EF4-FFF2-40B4-BE49-F238E27FC236}">
                <a16:creationId xmlns:a16="http://schemas.microsoft.com/office/drawing/2014/main" id="{790D6C5A-A8A4-8515-5D88-F61011B45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988" y="2855913"/>
            <a:ext cx="2216150" cy="7969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Information about the exception</a:t>
            </a:r>
          </a:p>
        </p:txBody>
      </p:sp>
      <p:sp>
        <p:nvSpPr>
          <p:cNvPr id="46093" name="TextBox 25">
            <a:extLst>
              <a:ext uri="{FF2B5EF4-FFF2-40B4-BE49-F238E27FC236}">
                <a16:creationId xmlns:a16="http://schemas.microsoft.com/office/drawing/2014/main" id="{DCC4653C-EC1E-E558-04F3-E0D272DE6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14350"/>
            <a:ext cx="41354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en-US" altLang="en-US" sz="2400" b="1">
                <a:solidFill>
                  <a:srgbClr val="00B0F0"/>
                </a:solidFill>
              </a:rPr>
              <a:t>Detection </a:t>
            </a:r>
            <a:r>
              <a:rPr lang="en-US" altLang="en-US" sz="2400"/>
              <a:t>(versus assert( ))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en-US" altLang="en-US" sz="2400"/>
              <a:t>Control Flow Transfer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en-US" altLang="en-US" sz="2400"/>
              <a:t>Passing the </a:t>
            </a:r>
            <a:r>
              <a:rPr lang="en-US" altLang="en-US" sz="2400" b="1"/>
              <a:t>Argument </a:t>
            </a:r>
            <a:r>
              <a:rPr lang="en-US" altLang="en-US" sz="2400"/>
              <a:t>as</a:t>
            </a:r>
          </a:p>
          <a:p>
            <a:pPr lvl="1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“object” </a:t>
            </a:r>
            <a:r>
              <a:rPr lang="en-US" altLang="en-US" sz="2400"/>
              <a:t>or</a:t>
            </a:r>
            <a:r>
              <a:rPr lang="en-US" altLang="en-US" sz="2400" b="1">
                <a:solidFill>
                  <a:srgbClr val="C00000"/>
                </a:solidFill>
              </a:rPr>
              <a:t> class exception</a:t>
            </a:r>
          </a:p>
        </p:txBody>
      </p:sp>
      <p:sp>
        <p:nvSpPr>
          <p:cNvPr id="46094" name="Cube 1">
            <a:extLst>
              <a:ext uri="{FF2B5EF4-FFF2-40B4-BE49-F238E27FC236}">
                <a16:creationId xmlns:a16="http://schemas.microsoft.com/office/drawing/2014/main" id="{DE49F224-E434-C12B-6519-5D0B66DC0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3" y="2613025"/>
            <a:ext cx="392112" cy="35877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Date Placeholder 3">
            <a:extLst>
              <a:ext uri="{FF2B5EF4-FFF2-40B4-BE49-F238E27FC236}">
                <a16:creationId xmlns:a16="http://schemas.microsoft.com/office/drawing/2014/main" id="{A9E655BA-27D2-124D-F6C6-CD2AA9F70E5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47106" name="Footer Placeholder 4">
            <a:extLst>
              <a:ext uri="{FF2B5EF4-FFF2-40B4-BE49-F238E27FC236}">
                <a16:creationId xmlns:a16="http://schemas.microsoft.com/office/drawing/2014/main" id="{21FF93EB-8D13-DF70-557F-0BB19547C5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7107" name="Slide Number Placeholder 5">
            <a:extLst>
              <a:ext uri="{FF2B5EF4-FFF2-40B4-BE49-F238E27FC236}">
                <a16:creationId xmlns:a16="http://schemas.microsoft.com/office/drawing/2014/main" id="{510D9CEE-47C2-7ECA-C6FC-FA92E1FFED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DEC511-1AC6-4343-8CF0-80BE692FED6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/>
          </a:p>
        </p:txBody>
      </p:sp>
      <p:pic>
        <p:nvPicPr>
          <p:cNvPr id="47108" name="Picture 11">
            <a:extLst>
              <a:ext uri="{FF2B5EF4-FFF2-40B4-BE49-F238E27FC236}">
                <a16:creationId xmlns:a16="http://schemas.microsoft.com/office/drawing/2014/main" id="{A9F93BCC-E2F1-4832-213D-BD33D9C07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4254500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TextBox 12">
            <a:extLst>
              <a:ext uri="{FF2B5EF4-FFF2-40B4-BE49-F238E27FC236}">
                <a16:creationId xmlns:a16="http://schemas.microsoft.com/office/drawing/2014/main" id="{AB72332B-3E94-F5C6-94FA-62D685AFA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981200"/>
            <a:ext cx="966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throw</a:t>
            </a:r>
          </a:p>
        </p:txBody>
      </p:sp>
      <p:cxnSp>
        <p:nvCxnSpPr>
          <p:cNvPr id="47110" name="Elbow Connector 14">
            <a:extLst>
              <a:ext uri="{FF2B5EF4-FFF2-40B4-BE49-F238E27FC236}">
                <a16:creationId xmlns:a16="http://schemas.microsoft.com/office/drawing/2014/main" id="{37070E10-571C-2B40-48FD-B469F22F086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66800" y="593725"/>
            <a:ext cx="1676400" cy="1600200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FF0000"/>
            </a:solidFill>
            <a:prstDash val="sys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1" name="Rectangle 15">
            <a:extLst>
              <a:ext uri="{FF2B5EF4-FFF2-40B4-BE49-F238E27FC236}">
                <a16:creationId xmlns:a16="http://schemas.microsoft.com/office/drawing/2014/main" id="{6CE203A7-5367-9F8D-C842-240ABDA03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962400"/>
            <a:ext cx="1066800" cy="6096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7112" name="Diamond 16">
            <a:extLst>
              <a:ext uri="{FF2B5EF4-FFF2-40B4-BE49-F238E27FC236}">
                <a16:creationId xmlns:a16="http://schemas.microsoft.com/office/drawing/2014/main" id="{8CEA82A7-6947-899D-D5C6-05BD5C47F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5378450"/>
            <a:ext cx="1295400" cy="806450"/>
          </a:xfrm>
          <a:prstGeom prst="diamond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47113" name="Straight Arrow Connector 18">
            <a:extLst>
              <a:ext uri="{FF2B5EF4-FFF2-40B4-BE49-F238E27FC236}">
                <a16:creationId xmlns:a16="http://schemas.microsoft.com/office/drawing/2014/main" id="{9047B27F-6962-7697-E7F3-A1E6CCE24DE8}"/>
              </a:ext>
            </a:extLst>
          </p:cNvPr>
          <p:cNvCxnSpPr>
            <a:cxnSpLocks/>
            <a:stCxn id="47111" idx="2"/>
            <a:endCxn id="47112" idx="0"/>
          </p:cNvCxnSpPr>
          <p:nvPr/>
        </p:nvCxnSpPr>
        <p:spPr bwMode="auto">
          <a:xfrm>
            <a:off x="6477000" y="4572000"/>
            <a:ext cx="0" cy="8064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4" name="TextBox 21">
            <a:extLst>
              <a:ext uri="{FF2B5EF4-FFF2-40B4-BE49-F238E27FC236}">
                <a16:creationId xmlns:a16="http://schemas.microsoft.com/office/drawing/2014/main" id="{15A35271-7A4D-C938-DCEC-111518B58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075" y="4037013"/>
            <a:ext cx="8842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catch</a:t>
            </a:r>
          </a:p>
        </p:txBody>
      </p:sp>
      <p:cxnSp>
        <p:nvCxnSpPr>
          <p:cNvPr id="47115" name="Curved Connector 23">
            <a:extLst>
              <a:ext uri="{FF2B5EF4-FFF2-40B4-BE49-F238E27FC236}">
                <a16:creationId xmlns:a16="http://schemas.microsoft.com/office/drawing/2014/main" id="{EE76AAC9-F074-E196-9A1F-E3B7EA84DAB3}"/>
              </a:ext>
            </a:extLst>
          </p:cNvPr>
          <p:cNvCxnSpPr>
            <a:cxnSpLocks noChangeShapeType="1"/>
            <a:stCxn id="47109" idx="3"/>
            <a:endCxn id="47111" idx="0"/>
          </p:cNvCxnSpPr>
          <p:nvPr/>
        </p:nvCxnSpPr>
        <p:spPr bwMode="auto">
          <a:xfrm>
            <a:off x="3709988" y="2211388"/>
            <a:ext cx="2767012" cy="1751012"/>
          </a:xfrm>
          <a:prstGeom prst="curvedConnector2">
            <a:avLst/>
          </a:prstGeom>
          <a:noFill/>
          <a:ln w="38100" algn="ctr">
            <a:solidFill>
              <a:srgbClr val="00B050"/>
            </a:solidFill>
            <a:prstDash val="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6" name="Rounded Rectangle 24">
            <a:extLst>
              <a:ext uri="{FF2B5EF4-FFF2-40B4-BE49-F238E27FC236}">
                <a16:creationId xmlns:a16="http://schemas.microsoft.com/office/drawing/2014/main" id="{2F659CC1-402F-8969-9457-679DAE737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988" y="2855913"/>
            <a:ext cx="2216150" cy="7969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Information about the exception</a:t>
            </a:r>
          </a:p>
        </p:txBody>
      </p:sp>
      <p:sp>
        <p:nvSpPr>
          <p:cNvPr id="47117" name="TextBox 25">
            <a:extLst>
              <a:ext uri="{FF2B5EF4-FFF2-40B4-BE49-F238E27FC236}">
                <a16:creationId xmlns:a16="http://schemas.microsoft.com/office/drawing/2014/main" id="{44DC9595-3BAE-89B8-7C84-D961F293C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14350"/>
            <a:ext cx="41354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en-US" altLang="en-US" sz="2400" b="1">
                <a:solidFill>
                  <a:srgbClr val="00B0F0"/>
                </a:solidFill>
              </a:rPr>
              <a:t>Detection </a:t>
            </a:r>
            <a:r>
              <a:rPr lang="en-US" altLang="en-US" sz="2400"/>
              <a:t>(versus assert( ))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en-US" altLang="en-US" sz="2400"/>
              <a:t>Control Flow Transfer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en-US" altLang="en-US" sz="2400"/>
              <a:t>Passing the </a:t>
            </a:r>
            <a:r>
              <a:rPr lang="en-US" altLang="en-US" sz="2400" b="1"/>
              <a:t>Argument </a:t>
            </a:r>
            <a:r>
              <a:rPr lang="en-US" altLang="en-US" sz="2400"/>
              <a:t>as</a:t>
            </a:r>
          </a:p>
          <a:p>
            <a:pPr lvl="1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“object” </a:t>
            </a:r>
            <a:r>
              <a:rPr lang="en-US" altLang="en-US" sz="2400"/>
              <a:t>or</a:t>
            </a:r>
            <a:r>
              <a:rPr lang="en-US" altLang="en-US" sz="2400" b="1">
                <a:solidFill>
                  <a:srgbClr val="C00000"/>
                </a:solidFill>
              </a:rPr>
              <a:t> class exception</a:t>
            </a:r>
          </a:p>
        </p:txBody>
      </p:sp>
      <p:sp>
        <p:nvSpPr>
          <p:cNvPr id="47118" name="Cube 1">
            <a:extLst>
              <a:ext uri="{FF2B5EF4-FFF2-40B4-BE49-F238E27FC236}">
                <a16:creationId xmlns:a16="http://schemas.microsoft.com/office/drawing/2014/main" id="{D4100A25-749B-813F-696E-15C2F5500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3" y="2613025"/>
            <a:ext cx="392112" cy="35877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7119" name="TextBox 1">
            <a:extLst>
              <a:ext uri="{FF2B5EF4-FFF2-40B4-BE49-F238E27FC236}">
                <a16:creationId xmlns:a16="http://schemas.microsoft.com/office/drawing/2014/main" id="{41C40A4F-271E-E171-5F66-06EAD6B27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5137150"/>
            <a:ext cx="60690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en-US" altLang="en-US" sz="2400" b="1">
                <a:solidFill>
                  <a:srgbClr val="00B050"/>
                </a:solidFill>
              </a:rPr>
              <a:t>software development w/ </a:t>
            </a:r>
            <a:r>
              <a:rPr lang="en-US" altLang="en-US" sz="2400" b="1">
                <a:solidFill>
                  <a:srgbClr val="7030A0"/>
                </a:solidFill>
              </a:rPr>
              <a:t>multi</a:t>
            </a:r>
            <a:r>
              <a:rPr lang="en-US" altLang="en-US" sz="2400" b="1">
                <a:solidFill>
                  <a:srgbClr val="00B050"/>
                </a:solidFill>
              </a:rPr>
              <a:t>-platforms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en-US" altLang="en-US" sz="2400" b="1">
                <a:solidFill>
                  <a:srgbClr val="00B050"/>
                </a:solidFill>
              </a:rPr>
              <a:t>readability and cleaner debugging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en-US" altLang="en-US" sz="2400" b="1">
                <a:solidFill>
                  <a:srgbClr val="00B050"/>
                </a:solidFill>
              </a:rPr>
              <a:t>interaction better with other’s code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1041-384A-6F4D-8D82-9FE34EF22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914400"/>
            <a:ext cx="8534400" cy="1143000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http://</a:t>
            </a:r>
            <a:r>
              <a:rPr lang="en-US" sz="2000" dirty="0" err="1"/>
              <a:t>cyrus.cs.ucdavis.edu</a:t>
            </a:r>
            <a:r>
              <a:rPr lang="en-US" sz="2000" dirty="0"/>
              <a:t>/</a:t>
            </a:r>
            <a:r>
              <a:rPr lang="en-US" sz="2000" dirty="0" err="1"/>
              <a:t>sfelixwu</a:t>
            </a:r>
            <a:r>
              <a:rPr lang="en-US" sz="2000" dirty="0"/>
              <a:t>/ecs36b/s2020/</a:t>
            </a:r>
            <a:r>
              <a:rPr lang="en-US" sz="2000" dirty="0" err="1"/>
              <a:t>check_status.txt</a:t>
            </a:r>
            <a:endParaRPr lang="en-US" sz="2000" dirty="0"/>
          </a:p>
        </p:txBody>
      </p:sp>
      <p:sp>
        <p:nvSpPr>
          <p:cNvPr id="48130" name="Date Placeholder 3">
            <a:extLst>
              <a:ext uri="{FF2B5EF4-FFF2-40B4-BE49-F238E27FC236}">
                <a16:creationId xmlns:a16="http://schemas.microsoft.com/office/drawing/2014/main" id="{6212E2F7-E4E2-4649-B02A-2B0C7B6672D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48131" name="Footer Placeholder 4">
            <a:extLst>
              <a:ext uri="{FF2B5EF4-FFF2-40B4-BE49-F238E27FC236}">
                <a16:creationId xmlns:a16="http://schemas.microsoft.com/office/drawing/2014/main" id="{78C9A635-D047-F90A-7EC5-402EFF0D8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8132" name="Slide Number Placeholder 5">
            <a:extLst>
              <a:ext uri="{FF2B5EF4-FFF2-40B4-BE49-F238E27FC236}">
                <a16:creationId xmlns:a16="http://schemas.microsoft.com/office/drawing/2014/main" id="{326E62B4-DE41-B87F-9D78-BAF6F01211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3F1F92-D206-0347-BBF4-940DD47EE6B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393A-59CB-1642-84CD-73EE33EE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Segmentation Fault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1EEB3EDF-6174-23C3-68E1-23DA33FEDD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Memory Layout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Stack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Heap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Static Allocated Memory</a:t>
            </a:r>
          </a:p>
        </p:txBody>
      </p:sp>
      <p:sp>
        <p:nvSpPr>
          <p:cNvPr id="49155" name="Date Placeholder 3">
            <a:extLst>
              <a:ext uri="{FF2B5EF4-FFF2-40B4-BE49-F238E27FC236}">
                <a16:creationId xmlns:a16="http://schemas.microsoft.com/office/drawing/2014/main" id="{CFF7BB83-F4D5-FA25-28B3-08FFEBC2530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49156" name="Footer Placeholder 4">
            <a:extLst>
              <a:ext uri="{FF2B5EF4-FFF2-40B4-BE49-F238E27FC236}">
                <a16:creationId xmlns:a16="http://schemas.microsoft.com/office/drawing/2014/main" id="{946D14C2-EBC5-9D79-F141-96AD2DB61D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9157" name="Slide Number Placeholder 5">
            <a:extLst>
              <a:ext uri="{FF2B5EF4-FFF2-40B4-BE49-F238E27FC236}">
                <a16:creationId xmlns:a16="http://schemas.microsoft.com/office/drawing/2014/main" id="{228D0990-3264-1841-AF15-0985BCF2A5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47A4C1-1B79-494B-A2C0-AF534F124B7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/>
          </a:p>
        </p:txBody>
      </p:sp>
      <p:pic>
        <p:nvPicPr>
          <p:cNvPr id="49158" name="Picture 7">
            <a:extLst>
              <a:ext uri="{FF2B5EF4-FFF2-40B4-BE49-F238E27FC236}">
                <a16:creationId xmlns:a16="http://schemas.microsoft.com/office/drawing/2014/main" id="{1038FC7A-A4D1-87A6-827E-F58669C01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00200"/>
            <a:ext cx="35560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Date Placeholder 3">
            <a:extLst>
              <a:ext uri="{FF2B5EF4-FFF2-40B4-BE49-F238E27FC236}">
                <a16:creationId xmlns:a16="http://schemas.microsoft.com/office/drawing/2014/main" id="{20D6B24B-619C-90CB-4631-C644F3ECDBF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50178" name="Footer Placeholder 4">
            <a:extLst>
              <a:ext uri="{FF2B5EF4-FFF2-40B4-BE49-F238E27FC236}">
                <a16:creationId xmlns:a16="http://schemas.microsoft.com/office/drawing/2014/main" id="{5D83E8ED-B2FD-00C1-5679-389B74204A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0179" name="Slide Number Placeholder 5">
            <a:extLst>
              <a:ext uri="{FF2B5EF4-FFF2-40B4-BE49-F238E27FC236}">
                <a16:creationId xmlns:a16="http://schemas.microsoft.com/office/drawing/2014/main" id="{BE3DE2E8-A78A-D71D-D43C-06FA1A0607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CB256E-0133-F34A-B2C2-0101C8AC483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50180" name="Rectangle 6">
            <a:extLst>
              <a:ext uri="{FF2B5EF4-FFF2-40B4-BE49-F238E27FC236}">
                <a16:creationId xmlns:a16="http://schemas.microsoft.com/office/drawing/2014/main" id="{F3E4DC7F-CC3C-D9C0-4408-CF608093B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2332038"/>
            <a:ext cx="18415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Question: error: no matching constructor for initialization of       'Comment'           Comment * comment_ptr = new Comment(react_p_ptr,                                       ^       ~~~~~~~~~~~~ ./Comment.h:29:3: note: candidate constructor not viable: requires 6 arguments,       but 4 were provided I got this error in the hwproduce and don’t know how to fix it? </a:t>
            </a:r>
          </a:p>
        </p:txBody>
      </p:sp>
      <p:sp>
        <p:nvSpPr>
          <p:cNvPr id="50181" name="Rectangle 9">
            <a:extLst>
              <a:ext uri="{FF2B5EF4-FFF2-40B4-BE49-F238E27FC236}">
                <a16:creationId xmlns:a16="http://schemas.microsoft.com/office/drawing/2014/main" id="{1847B5F5-BBC6-1AA1-6A73-08FBCA73C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2332038"/>
            <a:ext cx="18415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Question: error: no matching constructor for initialization of       'Comment'           Comment * comment_ptr = new Comment(react_p_ptr,                                       ^       ~~~~~~~~~~~~ ./Comment.h:29:3: note: candidate constructor not viable: requires 6 arguments,       but 4 were provided I got this error in the hwproduce and don’t know how to fix it? </a:t>
            </a:r>
          </a:p>
        </p:txBody>
      </p:sp>
      <p:sp>
        <p:nvSpPr>
          <p:cNvPr id="50182" name="TextBox 10">
            <a:extLst>
              <a:ext uri="{FF2B5EF4-FFF2-40B4-BE49-F238E27FC236}">
                <a16:creationId xmlns:a16="http://schemas.microsoft.com/office/drawing/2014/main" id="{3CD3D670-0C26-FDC1-EE22-1ABC1C24B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95313"/>
            <a:ext cx="818038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Menlo" panose="020B0609030804020204" pitchFamily="49" charset="0"/>
                <a:cs typeface="Menlo" panose="020B0609030804020204" pitchFamily="49" charset="0"/>
              </a:rPr>
              <a:t>Comment *comment_ptr;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Menlo" panose="020B0609030804020204" pitchFamily="49" charset="0"/>
                <a:cs typeface="Menlo" panose="020B0609030804020204" pitchFamily="49" charset="0"/>
              </a:rPr>
              <a:t>std::vector&lt;Comment *&gt; *comment_vector_ptr;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Menlo" panose="020B0609030804020204" pitchFamily="49" charset="0"/>
                <a:cs typeface="Menlo" panose="020B0609030804020204" pitchFamily="49" charset="0"/>
              </a:rPr>
              <a:t>Comment_ptr = new Comment(,,…,);</a:t>
            </a:r>
          </a:p>
        </p:txBody>
      </p:sp>
      <p:sp>
        <p:nvSpPr>
          <p:cNvPr id="50183" name="Rectangle 11">
            <a:extLst>
              <a:ext uri="{FF2B5EF4-FFF2-40B4-BE49-F238E27FC236}">
                <a16:creationId xmlns:a16="http://schemas.microsoft.com/office/drawing/2014/main" id="{50A5EDF9-6D39-4077-029B-51370A9CA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360613"/>
            <a:ext cx="8763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Menlo" panose="020B0609030804020204" pitchFamily="49" charset="0"/>
              </a:rPr>
              <a:t>Comment::Comment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Menlo" panose="020B0609030804020204" pitchFamily="49" charset="0"/>
              </a:rPr>
              <a:t>(std::string arg_profile_id, std::string arg_post_id, std::string arg_comment_id,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Menlo" panose="020B0609030804020204" pitchFamily="49" charset="0"/>
              </a:rPr>
              <a:t> Person * arg_author, Message * arg_msg, JvTime * arg_created)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this-&gt;profile_id = arg_profile_id;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this-&gt;post_id = arg_post_id;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this-&gt;comment_id = arg_comment_id;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this-&gt;author = arg_author;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this-&gt;msg = arg_msg;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this-&gt;created = arg_created;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0184" name="TextBox 12">
            <a:extLst>
              <a:ext uri="{FF2B5EF4-FFF2-40B4-BE49-F238E27FC236}">
                <a16:creationId xmlns:a16="http://schemas.microsoft.com/office/drawing/2014/main" id="{C8219382-2F10-9115-3D5E-511AD3A02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740400"/>
            <a:ext cx="4006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&lt;profile&gt;_&lt;post&gt;_&lt;comment&gt;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Date Placeholder 3">
            <a:extLst>
              <a:ext uri="{FF2B5EF4-FFF2-40B4-BE49-F238E27FC236}">
                <a16:creationId xmlns:a16="http://schemas.microsoft.com/office/drawing/2014/main" id="{709A49A8-4BAC-4F8A-C4D5-B5567A5EC78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51202" name="Footer Placeholder 4">
            <a:extLst>
              <a:ext uri="{FF2B5EF4-FFF2-40B4-BE49-F238E27FC236}">
                <a16:creationId xmlns:a16="http://schemas.microsoft.com/office/drawing/2014/main" id="{86A6D1D3-2C11-007C-00CD-FBDD3D75C5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1203" name="Slide Number Placeholder 5">
            <a:extLst>
              <a:ext uri="{FF2B5EF4-FFF2-40B4-BE49-F238E27FC236}">
                <a16:creationId xmlns:a16="http://schemas.microsoft.com/office/drawing/2014/main" id="{A9C08971-DBBD-39FA-2DDA-EAC0A3170A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1694A3-8925-7F48-A583-DC0A0AF2650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51204" name="TextBox 6">
            <a:extLst>
              <a:ext uri="{FF2B5EF4-FFF2-40B4-BE49-F238E27FC236}">
                <a16:creationId xmlns:a16="http://schemas.microsoft.com/office/drawing/2014/main" id="{5A8FA17D-75DF-D2F2-91D7-909017A63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1219200"/>
            <a:ext cx="8915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// &lt;profile&gt;_&lt;post&gt;_&lt;comment&gt;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sscanf(idstr, “</a:t>
            </a:r>
            <a:r>
              <a:rPr lang="en-US" altLang="en-US" sz="1800">
                <a:solidFill>
                  <a:srgbClr val="C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%[^_]_%[^_]_%s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”, buf_profile_id, buf_post_id,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      buffer_comment_id);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1205" name="TextBox 7">
            <a:extLst>
              <a:ext uri="{FF2B5EF4-FFF2-40B4-BE49-F238E27FC236}">
                <a16:creationId xmlns:a16="http://schemas.microsoft.com/office/drawing/2014/main" id="{198EBE95-8516-BEA8-E264-3B82FE3AC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4191000"/>
            <a:ext cx="7854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// &lt;profile&gt;_&lt;post&gt;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sscanf(idstr, “</a:t>
            </a:r>
            <a:r>
              <a:rPr lang="en-US" altLang="en-US" sz="1800">
                <a:solidFill>
                  <a:srgbClr val="C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%[^_]_%s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”, buf_profile_id, buf_post_id);</a:t>
            </a:r>
          </a:p>
        </p:txBody>
      </p:sp>
      <p:sp>
        <p:nvSpPr>
          <p:cNvPr id="51206" name="TextBox 8">
            <a:extLst>
              <a:ext uri="{FF2B5EF4-FFF2-40B4-BE49-F238E27FC236}">
                <a16:creationId xmlns:a16="http://schemas.microsoft.com/office/drawing/2014/main" id="{6719DB57-2691-55D3-FBE8-417AC3159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2533650"/>
            <a:ext cx="8915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// &lt;profile&gt;_&lt;post&gt;_&lt;comment&gt;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sscanf(idstr, “</a:t>
            </a:r>
            <a:r>
              <a:rPr lang="en-US" altLang="en-US" sz="1800" b="1">
                <a:solidFill>
                  <a:srgbClr val="00B05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%[</a:t>
            </a:r>
            <a:r>
              <a:rPr lang="en-US" altLang="en-US" sz="1800" b="1">
                <a:solidFill>
                  <a:srgbClr val="C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^</a:t>
            </a:r>
            <a:r>
              <a:rPr lang="en-US" altLang="en-US" sz="1800" b="1">
                <a:solidFill>
                  <a:srgbClr val="00B05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_]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_%[^_]_%s”, buf_profile_id, buf_post_id,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      buffer_comment_id);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Date Placeholder 3">
            <a:extLst>
              <a:ext uri="{FF2B5EF4-FFF2-40B4-BE49-F238E27FC236}">
                <a16:creationId xmlns:a16="http://schemas.microsoft.com/office/drawing/2014/main" id="{6524DF4A-BB80-A87E-B555-9BFBA4107DE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52226" name="Footer Placeholder 4">
            <a:extLst>
              <a:ext uri="{FF2B5EF4-FFF2-40B4-BE49-F238E27FC236}">
                <a16:creationId xmlns:a16="http://schemas.microsoft.com/office/drawing/2014/main" id="{0C71688B-9A12-0C5D-0683-14DF723F66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2227" name="Slide Number Placeholder 5">
            <a:extLst>
              <a:ext uri="{FF2B5EF4-FFF2-40B4-BE49-F238E27FC236}">
                <a16:creationId xmlns:a16="http://schemas.microsoft.com/office/drawing/2014/main" id="{E659266B-125C-152B-4F82-E2B7CAB3F3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5302B8-AE7F-FB45-B8D8-FB0A39A8512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52228" name="Rectangle 6">
            <a:extLst>
              <a:ext uri="{FF2B5EF4-FFF2-40B4-BE49-F238E27FC236}">
                <a16:creationId xmlns:a16="http://schemas.microsoft.com/office/drawing/2014/main" id="{2358AFEF-6894-12F5-007A-19EA9B9A1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2332038"/>
            <a:ext cx="18415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Question: error: no matching constructor for initialization of       'Comment'           Comment * comment_ptr = new Comment(react_p_ptr,                                       ^       ~~~~~~~~~~~~ ./Comment.h:29:3: note: candidate constructor not viable: requires 6 arguments,       but 4 were provided I got this error in the hwproduce and don’t know how to fix it? </a:t>
            </a:r>
          </a:p>
        </p:txBody>
      </p:sp>
      <p:sp>
        <p:nvSpPr>
          <p:cNvPr id="52229" name="Rectangle 9">
            <a:extLst>
              <a:ext uri="{FF2B5EF4-FFF2-40B4-BE49-F238E27FC236}">
                <a16:creationId xmlns:a16="http://schemas.microsoft.com/office/drawing/2014/main" id="{5B065C89-37B5-8202-BDEC-E68D049A2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2332038"/>
            <a:ext cx="18415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Question: error: no matching constructor for initialization of       'Comment'           Comment * comment_ptr = new Comment(react_p_ptr,                                       ^       ~~~~~~~~~~~~ ./Comment.h:29:3: note: candidate constructor not viable: requires 6 arguments,       but 4 were provided I got this error in the hwproduce and don’t know how to fix it? </a:t>
            </a:r>
          </a:p>
        </p:txBody>
      </p:sp>
      <p:sp>
        <p:nvSpPr>
          <p:cNvPr id="52230" name="TextBox 10">
            <a:extLst>
              <a:ext uri="{FF2B5EF4-FFF2-40B4-BE49-F238E27FC236}">
                <a16:creationId xmlns:a16="http://schemas.microsoft.com/office/drawing/2014/main" id="{EBD831D5-CA41-AF18-EF4F-F4D4A0763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95313"/>
            <a:ext cx="8180388" cy="600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Menlo" panose="020B0609030804020204" pitchFamily="49" charset="0"/>
                <a:cs typeface="Menlo" panose="020B0609030804020204" pitchFamily="49" charset="0"/>
              </a:rPr>
              <a:t>Comment *comment_ptr;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Menlo" panose="020B0609030804020204" pitchFamily="49" charset="0"/>
                <a:cs typeface="Menlo" panose="020B0609030804020204" pitchFamily="49" charset="0"/>
              </a:rPr>
              <a:t>std::vector&lt;Comment *&gt; *comment_vector_ptr;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Menlo" panose="020B0609030804020204" pitchFamily="49" charset="0"/>
                <a:cs typeface="Menlo" panose="020B0609030804020204" pitchFamily="49" charset="0"/>
              </a:rPr>
              <a:t>JvTime *jv_ptr; // NULL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Menlo" panose="020B0609030804020204" pitchFamily="49" charset="0"/>
                <a:cs typeface="Menlo" panose="020B0609030804020204" pitchFamily="49" charset="0"/>
              </a:rPr>
              <a:t>Comment_ptr = new Comment(,,…,);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Menlo" panose="020B0609030804020204" pitchFamily="49" charset="0"/>
                <a:cs typeface="Menlo" panose="020B0609030804020204" pitchFamily="49" charset="0"/>
              </a:rPr>
              <a:t>jv_ptr-&gt;x;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((JvTime *) 0)-&gt;x;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Menlo" panose="020B0609030804020204" pitchFamily="49" charset="0"/>
                <a:cs typeface="Menlo" panose="020B0609030804020204" pitchFamily="49" charset="0"/>
              </a:rPr>
              <a:t>// parsing JSON time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Menlo" panose="020B0609030804020204" pitchFamily="49" charset="0"/>
                <a:cs typeface="Menlo" panose="020B0609030804020204" pitchFamily="49" charset="0"/>
              </a:rPr>
              <a:t>jv_ptr = new JvTime(…);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Menlo" panose="020B0609030804020204" pitchFamily="49" charset="0"/>
                <a:cs typeface="Menlo" panose="020B0609030804020204" pitchFamily="49" charset="0"/>
              </a:rPr>
              <a:t>(vec_c_reactions_ptr)-&gt;push_back(…);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Menlo" panose="020B0609030804020204" pitchFamily="49" charset="0"/>
                <a:cs typeface="Menlo" panose="020B0609030804020204" pitchFamily="49" charset="0"/>
              </a:rPr>
              <a:t>(*vec_c_reactions_ptr).push_back(…);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Date Placeholder 3">
            <a:extLst>
              <a:ext uri="{FF2B5EF4-FFF2-40B4-BE49-F238E27FC236}">
                <a16:creationId xmlns:a16="http://schemas.microsoft.com/office/drawing/2014/main" id="{1EFC0436-1EC1-489B-8C1B-D482D196F37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DB0EC2-1875-D746-BEA9-EE57E4D9A828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10/28/22</a:t>
            </a:fld>
            <a:endParaRPr lang="en-US" altLang="en-US" sz="1400"/>
          </a:p>
        </p:txBody>
      </p:sp>
      <p:sp>
        <p:nvSpPr>
          <p:cNvPr id="53250" name="Footer Placeholder 4">
            <a:extLst>
              <a:ext uri="{FF2B5EF4-FFF2-40B4-BE49-F238E27FC236}">
                <a16:creationId xmlns:a16="http://schemas.microsoft.com/office/drawing/2014/main" id="{A941FAB2-05F5-C385-B1F9-97FA78254B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53251" name="Slide Number Placeholder 5">
            <a:extLst>
              <a:ext uri="{FF2B5EF4-FFF2-40B4-BE49-F238E27FC236}">
                <a16:creationId xmlns:a16="http://schemas.microsoft.com/office/drawing/2014/main" id="{15B510FE-7C1C-53CB-F418-0A2CC0FCE2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701F96-BA94-EE45-AEF9-428EB04550E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/>
          </a:p>
        </p:txBody>
      </p:sp>
      <p:pic>
        <p:nvPicPr>
          <p:cNvPr id="53252" name="Picture 2" descr="File0086">
            <a:extLst>
              <a:ext uri="{FF2B5EF4-FFF2-40B4-BE49-F238E27FC236}">
                <a16:creationId xmlns:a16="http://schemas.microsoft.com/office/drawing/2014/main" id="{87607DED-7896-54CD-4E36-5F60D6644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477000" cy="639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TextBox 7">
            <a:extLst>
              <a:ext uri="{FF2B5EF4-FFF2-40B4-BE49-F238E27FC236}">
                <a16:creationId xmlns:a16="http://schemas.microsoft.com/office/drawing/2014/main" id="{2C117DEE-DD06-94E5-FC8A-4E4FFC2AF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00200"/>
            <a:ext cx="2941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u="sng">
                <a:solidFill>
                  <a:srgbClr val="FF0000"/>
                </a:solidFill>
              </a:rPr>
              <a:t>Memory Cell Layout</a:t>
            </a:r>
          </a:p>
        </p:txBody>
      </p:sp>
      <p:sp>
        <p:nvSpPr>
          <p:cNvPr id="53254" name="Rectangle 8">
            <a:extLst>
              <a:ext uri="{FF2B5EF4-FFF2-40B4-BE49-F238E27FC236}">
                <a16:creationId xmlns:a16="http://schemas.microsoft.com/office/drawing/2014/main" id="{1E30BE5C-60AC-1A96-A194-62C5B8B35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438400"/>
            <a:ext cx="2514600" cy="381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main()</a:t>
            </a:r>
          </a:p>
        </p:txBody>
      </p:sp>
      <p:sp>
        <p:nvSpPr>
          <p:cNvPr id="53255" name="Rectangle 9">
            <a:extLst>
              <a:ext uri="{FF2B5EF4-FFF2-40B4-BE49-F238E27FC236}">
                <a16:creationId xmlns:a16="http://schemas.microsoft.com/office/drawing/2014/main" id="{3951B398-D6C5-E5F2-B78D-E2415A0F0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819400"/>
            <a:ext cx="2514600" cy="381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mypost.dumpJ() </a:t>
            </a:r>
          </a:p>
        </p:txBody>
      </p:sp>
      <p:sp>
        <p:nvSpPr>
          <p:cNvPr id="53256" name="Rectangle 10">
            <a:extLst>
              <a:ext uri="{FF2B5EF4-FFF2-40B4-BE49-F238E27FC236}">
                <a16:creationId xmlns:a16="http://schemas.microsoft.com/office/drawing/2014/main" id="{8436D3DC-1E59-3532-62C1-48CF3A333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200400"/>
            <a:ext cx="2514600" cy="381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comment.dumpJ()</a:t>
            </a:r>
          </a:p>
        </p:txBody>
      </p:sp>
      <p:sp>
        <p:nvSpPr>
          <p:cNvPr id="53257" name="Down Arrow 11">
            <a:extLst>
              <a:ext uri="{FF2B5EF4-FFF2-40B4-BE49-F238E27FC236}">
                <a16:creationId xmlns:a16="http://schemas.microsoft.com/office/drawing/2014/main" id="{DB7E38A0-ED95-8CBC-2D33-7C7D31757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048000"/>
            <a:ext cx="228600" cy="1066800"/>
          </a:xfrm>
          <a:prstGeom prst="downArrow">
            <a:avLst>
              <a:gd name="adj1" fmla="val 50000"/>
              <a:gd name="adj2" fmla="val 49994"/>
            </a:avLst>
          </a:prstGeom>
          <a:solidFill>
            <a:srgbClr val="CC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3258" name="Right Arrow 12">
            <a:extLst>
              <a:ext uri="{FF2B5EF4-FFF2-40B4-BE49-F238E27FC236}">
                <a16:creationId xmlns:a16="http://schemas.microsoft.com/office/drawing/2014/main" id="{71DF49C7-49DE-EB57-E5CF-F524CE9F3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438400"/>
            <a:ext cx="914400" cy="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3259" name="TextBox 13">
            <a:extLst>
              <a:ext uri="{FF2B5EF4-FFF2-40B4-BE49-F238E27FC236}">
                <a16:creationId xmlns:a16="http://schemas.microsoft.com/office/drawing/2014/main" id="{54074B8D-0EE3-A88B-7D39-50A2B0EBC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8" y="3965575"/>
            <a:ext cx="16176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malloc/free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new/delete</a:t>
            </a:r>
          </a:p>
        </p:txBody>
      </p:sp>
      <p:sp>
        <p:nvSpPr>
          <p:cNvPr id="53260" name="Right Arrow 14">
            <a:extLst>
              <a:ext uri="{FF2B5EF4-FFF2-40B4-BE49-F238E27FC236}">
                <a16:creationId xmlns:a16="http://schemas.microsoft.com/office/drawing/2014/main" id="{A594EC0C-BDD5-775F-7E5F-97C428154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914400" cy="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3261" name="TextBox 15">
            <a:extLst>
              <a:ext uri="{FF2B5EF4-FFF2-40B4-BE49-F238E27FC236}">
                <a16:creationId xmlns:a16="http://schemas.microsoft.com/office/drawing/2014/main" id="{8C56B9BB-CCFF-E03B-F2CC-5EF1F9F34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9100" y="5715000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a.out</a:t>
            </a:r>
          </a:p>
        </p:txBody>
      </p:sp>
      <p:sp>
        <p:nvSpPr>
          <p:cNvPr id="53262" name="Rounded Rectangle 16">
            <a:extLst>
              <a:ext uri="{FF2B5EF4-FFF2-40B4-BE49-F238E27FC236}">
                <a16:creationId xmlns:a16="http://schemas.microsoft.com/office/drawing/2014/main" id="{761AAF8F-77FF-17CB-1899-1806E5DBD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143000"/>
            <a:ext cx="1981200" cy="4572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3263" name="Rounded Rectangle 17">
            <a:extLst>
              <a:ext uri="{FF2B5EF4-FFF2-40B4-BE49-F238E27FC236}">
                <a16:creationId xmlns:a16="http://schemas.microsoft.com/office/drawing/2014/main" id="{56B52633-33DF-9E65-5674-F4ED82F61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953000"/>
            <a:ext cx="2438400" cy="4572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3264" name="Rounded Rectangle 18">
            <a:extLst>
              <a:ext uri="{FF2B5EF4-FFF2-40B4-BE49-F238E27FC236}">
                <a16:creationId xmlns:a16="http://schemas.microsoft.com/office/drawing/2014/main" id="{0C9189E5-E772-C9C4-C484-A845296D5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14800"/>
            <a:ext cx="2438400" cy="4572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3265" name="TextBox 1">
            <a:extLst>
              <a:ext uri="{FF2B5EF4-FFF2-40B4-BE49-F238E27FC236}">
                <a16:creationId xmlns:a16="http://schemas.microsoft.com/office/drawing/2014/main" id="{3B47E01C-281F-37BF-3226-117E43293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4953000"/>
            <a:ext cx="2068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50"/>
                </a:solidFill>
              </a:rPr>
              <a:t>Static variables</a:t>
            </a:r>
          </a:p>
        </p:txBody>
      </p:sp>
      <p:sp>
        <p:nvSpPr>
          <p:cNvPr id="53266" name="Right Arrow 2">
            <a:extLst>
              <a:ext uri="{FF2B5EF4-FFF2-40B4-BE49-F238E27FC236}">
                <a16:creationId xmlns:a16="http://schemas.microsoft.com/office/drawing/2014/main" id="{9A72D955-CD3A-7141-BD26-0D2861CE9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81600"/>
            <a:ext cx="533400" cy="46038"/>
          </a:xfrm>
          <a:prstGeom prst="rightArrow">
            <a:avLst>
              <a:gd name="adj1" fmla="val 50000"/>
              <a:gd name="adj2" fmla="val 49670"/>
            </a:avLst>
          </a:prstGeom>
          <a:solidFill>
            <a:srgbClr val="00B05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Date Placeholder 3">
            <a:extLst>
              <a:ext uri="{FF2B5EF4-FFF2-40B4-BE49-F238E27FC236}">
                <a16:creationId xmlns:a16="http://schemas.microsoft.com/office/drawing/2014/main" id="{492B72CB-22E4-B916-3CA2-0550706E443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54274" name="Footer Placeholder 4">
            <a:extLst>
              <a:ext uri="{FF2B5EF4-FFF2-40B4-BE49-F238E27FC236}">
                <a16:creationId xmlns:a16="http://schemas.microsoft.com/office/drawing/2014/main" id="{720BFCA6-4E86-5EA2-2B64-38B3660441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4275" name="Slide Number Placeholder 5">
            <a:extLst>
              <a:ext uri="{FF2B5EF4-FFF2-40B4-BE49-F238E27FC236}">
                <a16:creationId xmlns:a16="http://schemas.microsoft.com/office/drawing/2014/main" id="{5CD73C52-2208-AA99-4923-C6C1B53110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B544B8-DAF4-F14E-AB1C-72C6F58ACCB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/>
          </a:p>
        </p:txBody>
      </p:sp>
      <p:pic>
        <p:nvPicPr>
          <p:cNvPr id="54276" name="Picture 7">
            <a:extLst>
              <a:ext uri="{FF2B5EF4-FFF2-40B4-BE49-F238E27FC236}">
                <a16:creationId xmlns:a16="http://schemas.microsoft.com/office/drawing/2014/main" id="{63840C73-35D2-FB44-C6FF-70D9AA7F5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381000"/>
            <a:ext cx="6373812" cy="561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Date Placeholder 3">
            <a:extLst>
              <a:ext uri="{FF2B5EF4-FFF2-40B4-BE49-F238E27FC236}">
                <a16:creationId xmlns:a16="http://schemas.microsoft.com/office/drawing/2014/main" id="{C3B2AF3C-0EEC-30E0-9E64-CB00BB18CBB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55298" name="Footer Placeholder 4">
            <a:extLst>
              <a:ext uri="{FF2B5EF4-FFF2-40B4-BE49-F238E27FC236}">
                <a16:creationId xmlns:a16="http://schemas.microsoft.com/office/drawing/2014/main" id="{A4D99C86-D044-6CEF-67A9-F0FB37B893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5299" name="Slide Number Placeholder 5">
            <a:extLst>
              <a:ext uri="{FF2B5EF4-FFF2-40B4-BE49-F238E27FC236}">
                <a16:creationId xmlns:a16="http://schemas.microsoft.com/office/drawing/2014/main" id="{44210FBA-06D0-AD8A-99F6-DF7BEED497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31CE31-140F-054E-AA5E-41B67F4B575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/>
          </a:p>
        </p:txBody>
      </p:sp>
      <p:pic>
        <p:nvPicPr>
          <p:cNvPr id="55300" name="Picture 8">
            <a:extLst>
              <a:ext uri="{FF2B5EF4-FFF2-40B4-BE49-F238E27FC236}">
                <a16:creationId xmlns:a16="http://schemas.microsoft.com/office/drawing/2014/main" id="{27519EAB-991A-836E-B2F2-E45229CF1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-349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Date Placeholder 3">
            <a:extLst>
              <a:ext uri="{FF2B5EF4-FFF2-40B4-BE49-F238E27FC236}">
                <a16:creationId xmlns:a16="http://schemas.microsoft.com/office/drawing/2014/main" id="{89865BCA-978A-174F-E465-20913465829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19458" name="Footer Placeholder 4">
            <a:extLst>
              <a:ext uri="{FF2B5EF4-FFF2-40B4-BE49-F238E27FC236}">
                <a16:creationId xmlns:a16="http://schemas.microsoft.com/office/drawing/2014/main" id="{7172D34F-91ED-1B67-CB54-A24B8AD96E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6EA7E5F2-A21C-361F-922F-9E9BE28FDF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E77037-467E-6642-A02A-02817A7B647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pic>
        <p:nvPicPr>
          <p:cNvPr id="19460" name="Picture 11">
            <a:extLst>
              <a:ext uri="{FF2B5EF4-FFF2-40B4-BE49-F238E27FC236}">
                <a16:creationId xmlns:a16="http://schemas.microsoft.com/office/drawing/2014/main" id="{5B5A6C88-CD2D-859C-BD13-03717CA74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4254500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Box 12">
            <a:extLst>
              <a:ext uri="{FF2B5EF4-FFF2-40B4-BE49-F238E27FC236}">
                <a16:creationId xmlns:a16="http://schemas.microsoft.com/office/drawing/2014/main" id="{9D6CCA1A-8E89-574B-A377-4DE53B1A1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981200"/>
            <a:ext cx="966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throw</a:t>
            </a:r>
          </a:p>
        </p:txBody>
      </p:sp>
      <p:cxnSp>
        <p:nvCxnSpPr>
          <p:cNvPr id="19462" name="Elbow Connector 14">
            <a:extLst>
              <a:ext uri="{FF2B5EF4-FFF2-40B4-BE49-F238E27FC236}">
                <a16:creationId xmlns:a16="http://schemas.microsoft.com/office/drawing/2014/main" id="{9236F6BD-A604-AA84-808F-8F68685D83C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66800" y="593725"/>
            <a:ext cx="1676400" cy="1600200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FF0000"/>
            </a:solidFill>
            <a:prstDash val="sys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3" name="Rectangle 15">
            <a:extLst>
              <a:ext uri="{FF2B5EF4-FFF2-40B4-BE49-F238E27FC236}">
                <a16:creationId xmlns:a16="http://schemas.microsoft.com/office/drawing/2014/main" id="{37FE64E1-317C-CCFA-6EC4-F99AB17BB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962400"/>
            <a:ext cx="1066800" cy="6096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4" name="Diamond 16">
            <a:extLst>
              <a:ext uri="{FF2B5EF4-FFF2-40B4-BE49-F238E27FC236}">
                <a16:creationId xmlns:a16="http://schemas.microsoft.com/office/drawing/2014/main" id="{D598EA80-3059-6BC5-4B6A-D296A457D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5378450"/>
            <a:ext cx="1295400" cy="806450"/>
          </a:xfrm>
          <a:prstGeom prst="diamond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19465" name="Straight Arrow Connector 18">
            <a:extLst>
              <a:ext uri="{FF2B5EF4-FFF2-40B4-BE49-F238E27FC236}">
                <a16:creationId xmlns:a16="http://schemas.microsoft.com/office/drawing/2014/main" id="{D07843A6-1A8B-5160-8F6B-493D6F66FC75}"/>
              </a:ext>
            </a:extLst>
          </p:cNvPr>
          <p:cNvCxnSpPr>
            <a:cxnSpLocks/>
            <a:stCxn id="19463" idx="2"/>
            <a:endCxn id="19464" idx="0"/>
          </p:cNvCxnSpPr>
          <p:nvPr/>
        </p:nvCxnSpPr>
        <p:spPr bwMode="auto">
          <a:xfrm>
            <a:off x="6477000" y="4572000"/>
            <a:ext cx="0" cy="8064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6" name="TextBox 21">
            <a:extLst>
              <a:ext uri="{FF2B5EF4-FFF2-40B4-BE49-F238E27FC236}">
                <a16:creationId xmlns:a16="http://schemas.microsoft.com/office/drawing/2014/main" id="{ED5D898D-D34D-B60E-2BAF-A2169434A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075" y="4037013"/>
            <a:ext cx="8842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catch</a:t>
            </a:r>
          </a:p>
        </p:txBody>
      </p:sp>
      <p:cxnSp>
        <p:nvCxnSpPr>
          <p:cNvPr id="19467" name="Curved Connector 23">
            <a:extLst>
              <a:ext uri="{FF2B5EF4-FFF2-40B4-BE49-F238E27FC236}">
                <a16:creationId xmlns:a16="http://schemas.microsoft.com/office/drawing/2014/main" id="{D50D0FC2-2437-BC7F-E19C-84A050ABCD07}"/>
              </a:ext>
            </a:extLst>
          </p:cNvPr>
          <p:cNvCxnSpPr>
            <a:cxnSpLocks noChangeShapeType="1"/>
            <a:stCxn id="19461" idx="3"/>
            <a:endCxn id="19463" idx="0"/>
          </p:cNvCxnSpPr>
          <p:nvPr/>
        </p:nvCxnSpPr>
        <p:spPr bwMode="auto">
          <a:xfrm>
            <a:off x="3709988" y="2211388"/>
            <a:ext cx="2767012" cy="1751012"/>
          </a:xfrm>
          <a:prstGeom prst="curvedConnector2">
            <a:avLst/>
          </a:prstGeom>
          <a:noFill/>
          <a:ln w="38100" algn="ctr">
            <a:solidFill>
              <a:srgbClr val="00B050"/>
            </a:solidFill>
            <a:prstDash val="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8" name="Rounded Rectangle 24">
            <a:extLst>
              <a:ext uri="{FF2B5EF4-FFF2-40B4-BE49-F238E27FC236}">
                <a16:creationId xmlns:a16="http://schemas.microsoft.com/office/drawing/2014/main" id="{0CD12ED7-2C46-7A32-715A-1BEF532C1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988" y="2855913"/>
            <a:ext cx="2216150" cy="7969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Information about the exception</a:t>
            </a:r>
          </a:p>
        </p:txBody>
      </p:sp>
      <p:sp>
        <p:nvSpPr>
          <p:cNvPr id="19469" name="TextBox 25">
            <a:extLst>
              <a:ext uri="{FF2B5EF4-FFF2-40B4-BE49-F238E27FC236}">
                <a16:creationId xmlns:a16="http://schemas.microsoft.com/office/drawing/2014/main" id="{44D1B598-356F-FBF0-9130-0A3B97202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613" y="512763"/>
            <a:ext cx="33988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en-US" altLang="en-US" sz="2400"/>
              <a:t>Detection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en-US" altLang="en-US" sz="2400"/>
              <a:t>Control Flow Transfer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en-US" altLang="en-US" sz="2400"/>
              <a:t>Passing the Argument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Date Placeholder 3">
            <a:extLst>
              <a:ext uri="{FF2B5EF4-FFF2-40B4-BE49-F238E27FC236}">
                <a16:creationId xmlns:a16="http://schemas.microsoft.com/office/drawing/2014/main" id="{34C26D42-95A4-C20A-AE83-1613944B118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56322" name="Footer Placeholder 4">
            <a:extLst>
              <a:ext uri="{FF2B5EF4-FFF2-40B4-BE49-F238E27FC236}">
                <a16:creationId xmlns:a16="http://schemas.microsoft.com/office/drawing/2014/main" id="{FDC3F415-8239-4F3F-352F-3675BA485D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6323" name="Slide Number Placeholder 5">
            <a:extLst>
              <a:ext uri="{FF2B5EF4-FFF2-40B4-BE49-F238E27FC236}">
                <a16:creationId xmlns:a16="http://schemas.microsoft.com/office/drawing/2014/main" id="{5E28AFB6-2744-D78D-CCBF-922DE4D298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EA5A93-C2A9-E24C-85BA-3C1B0C71B0E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/>
          </a:p>
        </p:txBody>
      </p:sp>
      <p:pic>
        <p:nvPicPr>
          <p:cNvPr id="56324" name="Picture 2">
            <a:extLst>
              <a:ext uri="{FF2B5EF4-FFF2-40B4-BE49-F238E27FC236}">
                <a16:creationId xmlns:a16="http://schemas.microsoft.com/office/drawing/2014/main" id="{E04C2857-8CAA-FC86-BA04-CDAB478BF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9144000" cy="351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6">
            <a:extLst>
              <a:ext uri="{FF2B5EF4-FFF2-40B4-BE49-F238E27FC236}">
                <a16:creationId xmlns:a16="http://schemas.microsoft.com/office/drawing/2014/main" id="{0DE2556C-7047-D913-76A9-024BA6F9E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2705100"/>
            <a:ext cx="47244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6" name="TextBox 7">
            <a:extLst>
              <a:ext uri="{FF2B5EF4-FFF2-40B4-BE49-F238E27FC236}">
                <a16:creationId xmlns:a16="http://schemas.microsoft.com/office/drawing/2014/main" id="{0E4B4833-D29F-6981-6F20-F00673AB4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886200"/>
            <a:ext cx="1039813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Main()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Date Placeholder 3">
            <a:extLst>
              <a:ext uri="{FF2B5EF4-FFF2-40B4-BE49-F238E27FC236}">
                <a16:creationId xmlns:a16="http://schemas.microsoft.com/office/drawing/2014/main" id="{49877CA1-BA4C-049E-16D2-4B010101E9B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20482" name="Footer Placeholder 4">
            <a:extLst>
              <a:ext uri="{FF2B5EF4-FFF2-40B4-BE49-F238E27FC236}">
                <a16:creationId xmlns:a16="http://schemas.microsoft.com/office/drawing/2014/main" id="{8BA4967B-7BF1-3C5B-3D89-CA3D2811F8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997E7AAC-4DAE-942C-3AC6-80D9B874F8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85075F-11A9-5544-87A2-CA313FFA98D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C4B2D70B-8795-5AE4-F5FE-1FD57F348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339725"/>
            <a:ext cx="54483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</a:rPr>
              <a:t>    int tag_index;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</a:rPr>
              <a:t>    Work_Study *obj_ptr;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</a:rPr>
              <a:t>   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</a:rPr>
              <a:t>    </a:t>
            </a:r>
            <a:r>
              <a:rPr lang="en-US" altLang="en-US" sz="1800" b="1">
                <a:latin typeface="Menlo" panose="020B0609030804020204" pitchFamily="49" charset="0"/>
              </a:rPr>
              <a:t>try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</a:rPr>
              <a:t>     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</a:rPr>
              <a:t>        if (obj_ptr == NULL)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</a:rPr>
              <a:t>          throw </a:t>
            </a:r>
            <a:r>
              <a:rPr lang="en-US" altLang="en-US" sz="1800" b="1">
                <a:latin typeface="Menlo" panose="020B0609030804020204" pitchFamily="49" charset="0"/>
              </a:rPr>
              <a:t>“Null Pointer”</a:t>
            </a:r>
            <a:r>
              <a:rPr lang="en-US" altLang="en-US" sz="1800">
                <a:latin typeface="Menlo" panose="020B0609030804020204" pitchFamily="49" charset="0"/>
              </a:rPr>
              <a:t>;</a:t>
            </a:r>
            <a:br>
              <a:rPr lang="en-US" altLang="en-US" sz="1800">
                <a:latin typeface="Menlo" panose="020B0609030804020204" pitchFamily="49" charset="0"/>
              </a:rPr>
            </a:br>
            <a:r>
              <a:rPr lang="en-US" altLang="en-US" sz="1800">
                <a:latin typeface="Menlo" panose="020B0609030804020204" pitchFamily="49" charset="0"/>
              </a:rPr>
              <a:t>	 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</a:rPr>
              <a:t>        if (tag_index &lt;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</a:rPr>
              <a:t>          throw </a:t>
            </a:r>
            <a:r>
              <a:rPr lang="en-US" altLang="en-US" sz="1800" b="1">
                <a:latin typeface="Menlo" panose="020B0609030804020204" pitchFamily="49" charset="0"/>
              </a:rPr>
              <a:t>tag_index</a:t>
            </a:r>
            <a:r>
              <a:rPr lang="en-US" altLang="en-US" sz="1800">
                <a:latin typeface="Menlo" panose="020B06090308040202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</a:rPr>
              <a:t>	  ...</a:t>
            </a:r>
            <a:br>
              <a:rPr lang="en-US" altLang="en-US" sz="1800">
                <a:latin typeface="Menlo" panose="020B0609030804020204" pitchFamily="49" charset="0"/>
              </a:rPr>
            </a:br>
            <a:r>
              <a:rPr lang="en-US" altLang="en-US" sz="1800">
                <a:latin typeface="Menlo" panose="020B0609030804020204" pitchFamily="49" charset="0"/>
              </a:rPr>
              <a:t>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</a:rPr>
              <a:t>    </a:t>
            </a:r>
            <a:r>
              <a:rPr lang="en-US" altLang="en-US" sz="1800" b="1">
                <a:latin typeface="Menlo" panose="020B0609030804020204" pitchFamily="49" charset="0"/>
              </a:rPr>
              <a:t>catch</a:t>
            </a:r>
            <a:r>
              <a:rPr lang="en-US" altLang="en-US" sz="1800">
                <a:latin typeface="Menlo" panose="020B0609030804020204" pitchFamily="49" charset="0"/>
              </a:rPr>
              <a:t> (</a:t>
            </a:r>
            <a:r>
              <a:rPr lang="en-US" altLang="en-US" sz="1800" b="1">
                <a:latin typeface="Menlo" panose="020B0609030804020204" pitchFamily="49" charset="0"/>
              </a:rPr>
              <a:t>int</a:t>
            </a:r>
            <a:r>
              <a:rPr lang="en-US" altLang="en-US" sz="1800">
                <a:latin typeface="Menlo" panose="020B0609030804020204" pitchFamily="49" charset="0"/>
              </a:rPr>
              <a:t> 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</a:rPr>
              <a:t>     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</a:rPr>
              <a:t>	 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</a:rPr>
              <a:t>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</a:rPr>
              <a:t>    </a:t>
            </a:r>
            <a:r>
              <a:rPr lang="en-US" altLang="en-US" sz="1800" b="1">
                <a:latin typeface="Menlo" panose="020B0609030804020204" pitchFamily="49" charset="0"/>
              </a:rPr>
              <a:t>catch</a:t>
            </a:r>
            <a:r>
              <a:rPr lang="en-US" altLang="en-US" sz="1800">
                <a:latin typeface="Menlo" panose="020B0609030804020204" pitchFamily="49" charset="0"/>
              </a:rPr>
              <a:t> (</a:t>
            </a:r>
            <a:r>
              <a:rPr lang="en-US" altLang="en-US" sz="1800" b="1">
                <a:latin typeface="Menlo" panose="020B0609030804020204" pitchFamily="49" charset="0"/>
              </a:rPr>
              <a:t>const char * </a:t>
            </a:r>
            <a:r>
              <a:rPr lang="en-US" altLang="en-US" sz="1800">
                <a:latin typeface="Menlo" panose="020B0609030804020204" pitchFamily="49" charset="0"/>
              </a:rPr>
              <a:t>str_ptr)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</a:rPr>
              <a:t>     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</a:rPr>
              <a:t>	 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</a:rPr>
              <a:t>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</a:rPr>
              <a:t>    // the remaining code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3">
            <a:extLst>
              <a:ext uri="{FF2B5EF4-FFF2-40B4-BE49-F238E27FC236}">
                <a16:creationId xmlns:a16="http://schemas.microsoft.com/office/drawing/2014/main" id="{DE808DE2-161C-9A28-2E73-EB74055FC08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21506" name="Footer Placeholder 4">
            <a:extLst>
              <a:ext uri="{FF2B5EF4-FFF2-40B4-BE49-F238E27FC236}">
                <a16:creationId xmlns:a16="http://schemas.microsoft.com/office/drawing/2014/main" id="{1464DEFE-67D2-5884-51CC-B2204C5D1C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3C0D92B1-062F-0D32-DA69-59F93E6525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FF1444-F092-1945-9DE7-578AF3ACB17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77761F0F-2C0A-4EC4-25AB-FACB5CA4D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339725"/>
            <a:ext cx="54483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int tag_index;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Work_Study *obj_ptr;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en-US" sz="1800" b="1">
                <a:solidFill>
                  <a:srgbClr val="7030A0"/>
                </a:solidFill>
                <a:latin typeface="Menlo" panose="020B0609030804020204" pitchFamily="49" charset="0"/>
              </a:rPr>
              <a:t>try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 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    if (obj_ptr == NULL)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      throw 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</a:rPr>
              <a:t>“Null Pointer”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	 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    if (tag_index &lt;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      throw </a:t>
            </a:r>
            <a:r>
              <a:rPr lang="en-US" altLang="en-US" sz="1800" b="1">
                <a:solidFill>
                  <a:srgbClr val="00B050"/>
                </a:solidFill>
                <a:latin typeface="Menlo" panose="020B0609030804020204" pitchFamily="49" charset="0"/>
              </a:rPr>
              <a:t>tag_index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	  ...</a:t>
            </a:r>
            <a:b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en-US" sz="1800" b="1">
                <a:solidFill>
                  <a:srgbClr val="00B050"/>
                </a:solidFill>
                <a:latin typeface="Menlo" panose="020B0609030804020204" pitchFamily="49" charset="0"/>
              </a:rPr>
              <a:t>catch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en-US" sz="1800" b="1">
                <a:solidFill>
                  <a:srgbClr val="00B050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 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	 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</a:rPr>
              <a:t>catch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</a:rPr>
              <a:t>const char * 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str_ptr)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 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	 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// the remaining code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Date Placeholder 3">
            <a:extLst>
              <a:ext uri="{FF2B5EF4-FFF2-40B4-BE49-F238E27FC236}">
                <a16:creationId xmlns:a16="http://schemas.microsoft.com/office/drawing/2014/main" id="{CA16E85C-530D-CB58-7D35-E6838EAC950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22530" name="Footer Placeholder 4">
            <a:extLst>
              <a:ext uri="{FF2B5EF4-FFF2-40B4-BE49-F238E27FC236}">
                <a16:creationId xmlns:a16="http://schemas.microsoft.com/office/drawing/2014/main" id="{9A17CBAB-D72D-AE19-69CF-D9AA5C96F0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265E19A8-A913-3755-273A-B64857333B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67BB16-2D9A-CB47-A411-903BAA303B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22532" name="Rectangle 6">
            <a:extLst>
              <a:ext uri="{FF2B5EF4-FFF2-40B4-BE49-F238E27FC236}">
                <a16:creationId xmlns:a16="http://schemas.microsoft.com/office/drawing/2014/main" id="{EC5F60C1-1B40-F4B5-D883-ED1321D75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339725"/>
            <a:ext cx="54483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int tag_index;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Work_Study *obj_ptr;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en-US" sz="1800" b="1">
                <a:solidFill>
                  <a:srgbClr val="7030A0"/>
                </a:solidFill>
                <a:latin typeface="Menlo" panose="020B0609030804020204" pitchFamily="49" charset="0"/>
              </a:rPr>
              <a:t>try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 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    if (obj_ptr == NULL)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      throw 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</a:rPr>
              <a:t>“Null Pointer”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	 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    if (tag_index &lt;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      throw </a:t>
            </a:r>
            <a:r>
              <a:rPr lang="en-US" altLang="en-US" sz="1800" b="1">
                <a:solidFill>
                  <a:srgbClr val="00B050"/>
                </a:solidFill>
                <a:latin typeface="Menlo" panose="020B0609030804020204" pitchFamily="49" charset="0"/>
              </a:rPr>
              <a:t>tag_index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	  ...</a:t>
            </a:r>
            <a:b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en-US" sz="1800" b="1">
                <a:solidFill>
                  <a:srgbClr val="00B050"/>
                </a:solidFill>
                <a:latin typeface="Menlo" panose="020B0609030804020204" pitchFamily="49" charset="0"/>
              </a:rPr>
              <a:t>catch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en-US" sz="1800" b="1">
                <a:solidFill>
                  <a:srgbClr val="00B050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 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	 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</a:rPr>
              <a:t>catch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</a:rPr>
              <a:t>const char * 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str_ptr)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 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	 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// the remaining code</a:t>
            </a:r>
          </a:p>
        </p:txBody>
      </p:sp>
      <p:sp>
        <p:nvSpPr>
          <p:cNvPr id="22533" name="Right Arrow 7">
            <a:extLst>
              <a:ext uri="{FF2B5EF4-FFF2-40B4-BE49-F238E27FC236}">
                <a16:creationId xmlns:a16="http://schemas.microsoft.com/office/drawing/2014/main" id="{8BFBE4B0-0B21-A3CC-F2C4-60D4DC6E3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450" y="2057400"/>
            <a:ext cx="36195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4" name="Right Arrow 8">
            <a:extLst>
              <a:ext uri="{FF2B5EF4-FFF2-40B4-BE49-F238E27FC236}">
                <a16:creationId xmlns:a16="http://schemas.microsoft.com/office/drawing/2014/main" id="{99878A1F-70F0-ABBA-79D7-227C94943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4800600"/>
            <a:ext cx="36195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2535" name="Curved Connector 10">
            <a:extLst>
              <a:ext uri="{FF2B5EF4-FFF2-40B4-BE49-F238E27FC236}">
                <a16:creationId xmlns:a16="http://schemas.microsoft.com/office/drawing/2014/main" id="{476B3266-F2EE-739E-F7B9-2C3066820793}"/>
              </a:ext>
            </a:extLst>
          </p:cNvPr>
          <p:cNvCxnSpPr>
            <a:cxnSpLocks noChangeShapeType="1"/>
            <a:stCxn id="22533" idx="3"/>
            <a:endCxn id="22534" idx="1"/>
          </p:cNvCxnSpPr>
          <p:nvPr/>
        </p:nvCxnSpPr>
        <p:spPr bwMode="auto">
          <a:xfrm flipH="1">
            <a:off x="1743075" y="2171700"/>
            <a:ext cx="4886325" cy="2743200"/>
          </a:xfrm>
          <a:prstGeom prst="curvedConnector5">
            <a:avLst>
              <a:gd name="adj1" fmla="val -17394"/>
              <a:gd name="adj2" fmla="val 45301"/>
              <a:gd name="adj3" fmla="val 122431"/>
            </a:avLst>
          </a:prstGeom>
          <a:noFill/>
          <a:ln w="38100" algn="ctr">
            <a:solidFill>
              <a:srgbClr val="FF0000"/>
            </a:solidFill>
            <a:prstDash val="sys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6" name="Curved Right Arrow 16">
            <a:extLst>
              <a:ext uri="{FF2B5EF4-FFF2-40B4-BE49-F238E27FC236}">
                <a16:creationId xmlns:a16="http://schemas.microsoft.com/office/drawing/2014/main" id="{91678A13-BDCE-76A3-820A-22DF91B45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050" y="5600700"/>
            <a:ext cx="361950" cy="533400"/>
          </a:xfrm>
          <a:prstGeom prst="curvedRightArrow">
            <a:avLst>
              <a:gd name="adj1" fmla="val 25005"/>
              <a:gd name="adj2" fmla="val 50003"/>
              <a:gd name="adj3" fmla="val 25000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Date Placeholder 3">
            <a:extLst>
              <a:ext uri="{FF2B5EF4-FFF2-40B4-BE49-F238E27FC236}">
                <a16:creationId xmlns:a16="http://schemas.microsoft.com/office/drawing/2014/main" id="{93DCB9BD-E041-F692-B87C-892D8A9D77F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23554" name="Footer Placeholder 4">
            <a:extLst>
              <a:ext uri="{FF2B5EF4-FFF2-40B4-BE49-F238E27FC236}">
                <a16:creationId xmlns:a16="http://schemas.microsoft.com/office/drawing/2014/main" id="{8D0E6143-50D1-FFF7-E067-0C688F9066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C2C6AB93-74FB-747B-A27C-36C287BEA6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0CDF36-24FC-CE4A-9E6F-7CDCF370549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80D401F7-EB75-1390-14D5-331CA982B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339725"/>
            <a:ext cx="76581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int tag_index;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Work_Study *obj_ptr;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en-US" sz="1800" b="1">
                <a:solidFill>
                  <a:srgbClr val="7030A0"/>
                </a:solidFill>
                <a:latin typeface="Menlo" panose="020B0609030804020204" pitchFamily="49" charset="0"/>
              </a:rPr>
              <a:t>try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 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    if (obj_ptr == NULL)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      throw 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</a:rPr>
              <a:t>“Null Pointer”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	 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    if (tag_index &lt; 0). // </a:t>
            </a:r>
            <a:r>
              <a:rPr lang="en-US" altLang="en-US" sz="1800" b="1">
                <a:solidFill>
                  <a:srgbClr val="7030A0"/>
                </a:solidFill>
                <a:latin typeface="Menlo" panose="020B0609030804020204" pitchFamily="49" charset="0"/>
              </a:rPr>
              <a:t>assert(tag_index &lt; 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      throw </a:t>
            </a:r>
            <a:r>
              <a:rPr lang="en-US" altLang="en-US" sz="1800" b="1">
                <a:solidFill>
                  <a:srgbClr val="00B050"/>
                </a:solidFill>
                <a:latin typeface="Menlo" panose="020B0609030804020204" pitchFamily="49" charset="0"/>
              </a:rPr>
              <a:t>tag_index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	  ...</a:t>
            </a:r>
            <a:b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en-US" sz="1800" b="1">
                <a:solidFill>
                  <a:srgbClr val="00B050"/>
                </a:solidFill>
                <a:latin typeface="Menlo" panose="020B0609030804020204" pitchFamily="49" charset="0"/>
              </a:rPr>
              <a:t>catch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en-US" sz="1800" b="1">
                <a:solidFill>
                  <a:srgbClr val="00B050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 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	 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</a:rPr>
              <a:t>catch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</a:rPr>
              <a:t>const char * 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str_ptr)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 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	 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// the remaining code</a:t>
            </a:r>
          </a:p>
        </p:txBody>
      </p:sp>
      <p:sp>
        <p:nvSpPr>
          <p:cNvPr id="23557" name="Right Arrow 7">
            <a:extLst>
              <a:ext uri="{FF2B5EF4-FFF2-40B4-BE49-F238E27FC236}">
                <a16:creationId xmlns:a16="http://schemas.microsoft.com/office/drawing/2014/main" id="{E284022F-57BA-1023-176B-5589A8565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895600"/>
            <a:ext cx="36195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58" name="Right Arrow 8">
            <a:extLst>
              <a:ext uri="{FF2B5EF4-FFF2-40B4-BE49-F238E27FC236}">
                <a16:creationId xmlns:a16="http://schemas.microsoft.com/office/drawing/2014/main" id="{330B1A8E-F43C-2353-BB1F-F559F2196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013" y="3733800"/>
            <a:ext cx="36195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3559" name="Curved Connector 10">
            <a:extLst>
              <a:ext uri="{FF2B5EF4-FFF2-40B4-BE49-F238E27FC236}">
                <a16:creationId xmlns:a16="http://schemas.microsoft.com/office/drawing/2014/main" id="{B187E036-8179-311F-5697-FA24FE821270}"/>
              </a:ext>
            </a:extLst>
          </p:cNvPr>
          <p:cNvCxnSpPr>
            <a:cxnSpLocks noChangeShapeType="1"/>
            <a:stCxn id="23557" idx="3"/>
            <a:endCxn id="23558" idx="1"/>
          </p:cNvCxnSpPr>
          <p:nvPr/>
        </p:nvCxnSpPr>
        <p:spPr bwMode="auto">
          <a:xfrm flipH="1">
            <a:off x="1878013" y="3009900"/>
            <a:ext cx="3894137" cy="838200"/>
          </a:xfrm>
          <a:prstGeom prst="curvedConnector5">
            <a:avLst>
              <a:gd name="adj1" fmla="val -23634"/>
              <a:gd name="adj2" fmla="val 50000"/>
              <a:gd name="adj3" fmla="val 123032"/>
            </a:avLst>
          </a:prstGeom>
          <a:noFill/>
          <a:ln w="38100" algn="ctr">
            <a:solidFill>
              <a:srgbClr val="00B050"/>
            </a:solidFill>
            <a:prstDash val="sys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0" name="Curved Right Arrow 16">
            <a:extLst>
              <a:ext uri="{FF2B5EF4-FFF2-40B4-BE49-F238E27FC236}">
                <a16:creationId xmlns:a16="http://schemas.microsoft.com/office/drawing/2014/main" id="{5986923C-FDEF-F798-8404-6DFB25C8F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495800"/>
            <a:ext cx="838200" cy="1638300"/>
          </a:xfrm>
          <a:prstGeom prst="curvedRightArrow">
            <a:avLst>
              <a:gd name="adj1" fmla="val 13628"/>
              <a:gd name="adj2" fmla="val 31671"/>
              <a:gd name="adj3" fmla="val 25000"/>
            </a:avLst>
          </a:prstGeom>
          <a:solidFill>
            <a:srgbClr val="00B05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61" name="TextBox 1">
            <a:extLst>
              <a:ext uri="{FF2B5EF4-FFF2-40B4-BE49-F238E27FC236}">
                <a16:creationId xmlns:a16="http://schemas.microsoft.com/office/drawing/2014/main" id="{FE275D01-B26E-9D97-88A5-DA8BF0603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7225" y="912813"/>
            <a:ext cx="3278188" cy="461962"/>
          </a:xfrm>
          <a:prstGeom prst="rect">
            <a:avLst/>
          </a:prstGeom>
          <a:solidFill>
            <a:srgbClr val="FFFF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Assert </a:t>
            </a:r>
            <a:r>
              <a:rPr lang="en-US" altLang="en-US" sz="2400">
                <a:sym typeface="Wingdings" pitchFamily="2" charset="2"/>
              </a:rPr>
              <a:t> quit/trap/killed</a:t>
            </a:r>
            <a:endParaRPr lang="en-US" altLang="en-US" sz="2400"/>
          </a:p>
        </p:txBody>
      </p:sp>
      <p:cxnSp>
        <p:nvCxnSpPr>
          <p:cNvPr id="23562" name="Straight Arrow Connector 3">
            <a:extLst>
              <a:ext uri="{FF2B5EF4-FFF2-40B4-BE49-F238E27FC236}">
                <a16:creationId xmlns:a16="http://schemas.microsoft.com/office/drawing/2014/main" id="{885D743C-2F5E-7FBF-D63D-339322465D8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91400" y="1387475"/>
            <a:ext cx="0" cy="12207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Date Placeholder 3">
            <a:extLst>
              <a:ext uri="{FF2B5EF4-FFF2-40B4-BE49-F238E27FC236}">
                <a16:creationId xmlns:a16="http://schemas.microsoft.com/office/drawing/2014/main" id="{C4742A93-CBDA-8C2B-EEBD-AFC9ED1FAEE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24578" name="Footer Placeholder 4">
            <a:extLst>
              <a:ext uri="{FF2B5EF4-FFF2-40B4-BE49-F238E27FC236}">
                <a16:creationId xmlns:a16="http://schemas.microsoft.com/office/drawing/2014/main" id="{58F21ADB-F5A6-34E1-4DB3-3CD0C4B7F6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4579" name="Slide Number Placeholder 5">
            <a:extLst>
              <a:ext uri="{FF2B5EF4-FFF2-40B4-BE49-F238E27FC236}">
                <a16:creationId xmlns:a16="http://schemas.microsoft.com/office/drawing/2014/main" id="{83DC11F7-09B4-7CB6-166D-F1C72FFC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97E009-68B5-6C40-A98E-435A3375F91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pic>
        <p:nvPicPr>
          <p:cNvPr id="24580" name="Picture 11">
            <a:extLst>
              <a:ext uri="{FF2B5EF4-FFF2-40B4-BE49-F238E27FC236}">
                <a16:creationId xmlns:a16="http://schemas.microsoft.com/office/drawing/2014/main" id="{338BAB41-2DF8-54E1-2E0F-353FC380B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4254500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Box 12">
            <a:extLst>
              <a:ext uri="{FF2B5EF4-FFF2-40B4-BE49-F238E27FC236}">
                <a16:creationId xmlns:a16="http://schemas.microsoft.com/office/drawing/2014/main" id="{FBBD9130-3C67-9516-083D-CCFB73967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981200"/>
            <a:ext cx="966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throw</a:t>
            </a:r>
          </a:p>
        </p:txBody>
      </p:sp>
      <p:cxnSp>
        <p:nvCxnSpPr>
          <p:cNvPr id="24582" name="Elbow Connector 14">
            <a:extLst>
              <a:ext uri="{FF2B5EF4-FFF2-40B4-BE49-F238E27FC236}">
                <a16:creationId xmlns:a16="http://schemas.microsoft.com/office/drawing/2014/main" id="{0F482A12-5CB4-97CA-D0A0-827935BEAF3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66800" y="593725"/>
            <a:ext cx="1676400" cy="1600200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FF0000"/>
            </a:solidFill>
            <a:prstDash val="sys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3" name="Rectangle 15">
            <a:extLst>
              <a:ext uri="{FF2B5EF4-FFF2-40B4-BE49-F238E27FC236}">
                <a16:creationId xmlns:a16="http://schemas.microsoft.com/office/drawing/2014/main" id="{1AA1458E-1A31-C1B0-EA57-42FAABD82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962400"/>
            <a:ext cx="1066800" cy="6096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584" name="Diamond 16">
            <a:extLst>
              <a:ext uri="{FF2B5EF4-FFF2-40B4-BE49-F238E27FC236}">
                <a16:creationId xmlns:a16="http://schemas.microsoft.com/office/drawing/2014/main" id="{12402921-9705-1F64-5B3A-786491058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5378450"/>
            <a:ext cx="1295400" cy="806450"/>
          </a:xfrm>
          <a:prstGeom prst="diamond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4585" name="Straight Arrow Connector 18">
            <a:extLst>
              <a:ext uri="{FF2B5EF4-FFF2-40B4-BE49-F238E27FC236}">
                <a16:creationId xmlns:a16="http://schemas.microsoft.com/office/drawing/2014/main" id="{C7052E60-9B6E-44BA-669C-57209E660961}"/>
              </a:ext>
            </a:extLst>
          </p:cNvPr>
          <p:cNvCxnSpPr>
            <a:cxnSpLocks/>
            <a:stCxn id="24583" idx="2"/>
            <a:endCxn id="24584" idx="0"/>
          </p:cNvCxnSpPr>
          <p:nvPr/>
        </p:nvCxnSpPr>
        <p:spPr bwMode="auto">
          <a:xfrm>
            <a:off x="6477000" y="4572000"/>
            <a:ext cx="0" cy="8064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6" name="TextBox 21">
            <a:extLst>
              <a:ext uri="{FF2B5EF4-FFF2-40B4-BE49-F238E27FC236}">
                <a16:creationId xmlns:a16="http://schemas.microsoft.com/office/drawing/2014/main" id="{0784676F-E391-5589-0684-5F83B48CE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075" y="4037013"/>
            <a:ext cx="8842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catch</a:t>
            </a:r>
          </a:p>
        </p:txBody>
      </p:sp>
      <p:cxnSp>
        <p:nvCxnSpPr>
          <p:cNvPr id="24587" name="Curved Connector 23">
            <a:extLst>
              <a:ext uri="{FF2B5EF4-FFF2-40B4-BE49-F238E27FC236}">
                <a16:creationId xmlns:a16="http://schemas.microsoft.com/office/drawing/2014/main" id="{76060F40-1D7B-FD5B-E1AC-F1E707292D17}"/>
              </a:ext>
            </a:extLst>
          </p:cNvPr>
          <p:cNvCxnSpPr>
            <a:cxnSpLocks noChangeShapeType="1"/>
            <a:stCxn id="24581" idx="3"/>
            <a:endCxn id="24583" idx="0"/>
          </p:cNvCxnSpPr>
          <p:nvPr/>
        </p:nvCxnSpPr>
        <p:spPr bwMode="auto">
          <a:xfrm>
            <a:off x="3709988" y="2211388"/>
            <a:ext cx="2767012" cy="1751012"/>
          </a:xfrm>
          <a:prstGeom prst="curvedConnector2">
            <a:avLst/>
          </a:prstGeom>
          <a:noFill/>
          <a:ln w="38100" algn="ctr">
            <a:solidFill>
              <a:srgbClr val="00B050"/>
            </a:solidFill>
            <a:prstDash val="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8" name="Rounded Rectangle 24">
            <a:extLst>
              <a:ext uri="{FF2B5EF4-FFF2-40B4-BE49-F238E27FC236}">
                <a16:creationId xmlns:a16="http://schemas.microsoft.com/office/drawing/2014/main" id="{19C8A127-A1EF-E230-E54D-7F234BF79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988" y="2855913"/>
            <a:ext cx="2216150" cy="7969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Information about the exception</a:t>
            </a:r>
          </a:p>
        </p:txBody>
      </p:sp>
      <p:sp>
        <p:nvSpPr>
          <p:cNvPr id="24589" name="TextBox 25">
            <a:extLst>
              <a:ext uri="{FF2B5EF4-FFF2-40B4-BE49-F238E27FC236}">
                <a16:creationId xmlns:a16="http://schemas.microsoft.com/office/drawing/2014/main" id="{4DF08343-20D4-FEC6-6161-25B522EA9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14350"/>
            <a:ext cx="41354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en-US" altLang="en-US" sz="2400"/>
              <a:t>Detection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en-US" altLang="en-US" sz="2400"/>
              <a:t>Control Flow Transfer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en-US" altLang="en-US" sz="2400"/>
              <a:t>Passing the </a:t>
            </a:r>
            <a:r>
              <a:rPr lang="en-US" altLang="en-US" sz="2400" b="1"/>
              <a:t>Argument </a:t>
            </a:r>
            <a:r>
              <a:rPr lang="en-US" altLang="en-US" sz="2400"/>
              <a:t>as</a:t>
            </a:r>
          </a:p>
          <a:p>
            <a:pPr lvl="1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“object” </a:t>
            </a:r>
            <a:r>
              <a:rPr lang="en-US" altLang="en-US" sz="2400"/>
              <a:t>or</a:t>
            </a:r>
            <a:r>
              <a:rPr lang="en-US" altLang="en-US" sz="2400" b="1">
                <a:solidFill>
                  <a:srgbClr val="C00000"/>
                </a:solidFill>
              </a:rPr>
              <a:t> class exception</a:t>
            </a:r>
          </a:p>
        </p:txBody>
      </p:sp>
      <p:sp>
        <p:nvSpPr>
          <p:cNvPr id="24590" name="Cube 1">
            <a:extLst>
              <a:ext uri="{FF2B5EF4-FFF2-40B4-BE49-F238E27FC236}">
                <a16:creationId xmlns:a16="http://schemas.microsoft.com/office/drawing/2014/main" id="{5640A6DF-59E6-E6F4-F032-CE8FFBCDC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3" y="2613025"/>
            <a:ext cx="392112" cy="35877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aring">
  <a:themeElements>
    <a:clrScheme name="Soaring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5F5F5F"/>
      </a:hlink>
      <a:folHlink>
        <a:srgbClr val="EAEAEA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FFFF00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E7E700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00CC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B9B9"/>
        </a:accent6>
        <a:hlink>
          <a:srgbClr val="CC99FF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FFFF0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E7E700"/>
        </a:accent6>
        <a:hlink>
          <a:srgbClr val="6600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FFFF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E7E700"/>
        </a:accent6>
        <a:hlink>
          <a:srgbClr val="CC0000"/>
        </a:hlink>
        <a:folHlink>
          <a:srgbClr val="CC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Designs\Soaring.pot</Template>
  <TotalTime>8255</TotalTime>
  <Words>3399</Words>
  <Application>Microsoft Macintosh PowerPoint</Application>
  <PresentationFormat>On-screen Show (4:3)</PresentationFormat>
  <Paragraphs>631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Times New Roman</vt:lpstr>
      <vt:lpstr>ＭＳ Ｐゴシック</vt:lpstr>
      <vt:lpstr>Arial</vt:lpstr>
      <vt:lpstr>Monotype Sorts</vt:lpstr>
      <vt:lpstr>Comic Sans MS</vt:lpstr>
      <vt:lpstr>Abadi MT Condensed Extra Bold</vt:lpstr>
      <vt:lpstr>Menlo</vt:lpstr>
      <vt:lpstr>Wingdings</vt:lpstr>
      <vt:lpstr>Courier New</vt:lpstr>
      <vt:lpstr>Soaring</vt:lpstr>
      <vt:lpstr>ecs36b Spring 2020: Software Development &amp; Object-Oriented Programming #08: Exceptions</vt:lpstr>
      <vt:lpstr>PowerPoint Presentation</vt:lpstr>
      <vt:lpstr>Exception Handling in C++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Exception Handling in C++</vt:lpstr>
      <vt:lpstr>Exception Handling in C++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Interference with MI and VI</vt:lpstr>
      <vt:lpstr>Interference with MI and VI</vt:lpstr>
      <vt:lpstr>for MI and VI, exception (or any types to be caught by “catch”) needs to come first</vt:lpstr>
      <vt:lpstr>PowerPoint Presentation</vt:lpstr>
      <vt:lpstr>PowerPoint Presentation</vt:lpstr>
      <vt:lpstr>http://cyrus.cs.ucdavis.edu/sfelixwu/ecs36b/s2020/check_status.txt</vt:lpstr>
      <vt:lpstr>Segmentation 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ecs36a Spring 2020: Software Development &amp; Object-Oriented Programming #00: a welcome message</dc:title>
  <dc:creator>Felix Wu</dc:creator>
  <cp:lastModifiedBy>Felix Wu</cp:lastModifiedBy>
  <cp:revision>258</cp:revision>
  <cp:lastPrinted>2020-04-06T03:47:10Z</cp:lastPrinted>
  <dcterms:created xsi:type="dcterms:W3CDTF">2020-03-30T05:59:12Z</dcterms:created>
  <dcterms:modified xsi:type="dcterms:W3CDTF">2022-10-28T21:04:14Z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70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wu@csc.ncsu.edu</vt:lpwstr>
  </property>
  <property fmtid="{D5CDD505-2E9C-101B-9397-08002B2CF9AE}" pid="8" name="HomePage">
    <vt:lpwstr>http://shang.csc.ncsu.edu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C:\FelixWu</vt:lpwstr>
  </property>
</Properties>
</file>