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859" r:id="rId3"/>
    <p:sldId id="1039" r:id="rId4"/>
    <p:sldId id="1040" r:id="rId5"/>
    <p:sldId id="1049" r:id="rId6"/>
    <p:sldId id="1050" r:id="rId7"/>
    <p:sldId id="1041" r:id="rId8"/>
    <p:sldId id="1045" r:id="rId9"/>
    <p:sldId id="1043" r:id="rId10"/>
    <p:sldId id="1046" r:id="rId11"/>
    <p:sldId id="1044" r:id="rId12"/>
    <p:sldId id="1048" r:id="rId13"/>
    <p:sldId id="1047" r:id="rId14"/>
    <p:sldId id="1224" r:id="rId15"/>
    <p:sldId id="1234" r:id="rId16"/>
    <p:sldId id="1235" r:id="rId17"/>
    <p:sldId id="1233" r:id="rId18"/>
    <p:sldId id="1214" r:id="rId19"/>
    <p:sldId id="1215" r:id="rId20"/>
    <p:sldId id="1216" r:id="rId21"/>
    <p:sldId id="1217" r:id="rId22"/>
    <p:sldId id="1218" r:id="rId23"/>
    <p:sldId id="1219" r:id="rId24"/>
    <p:sldId id="1220" r:id="rId25"/>
    <p:sldId id="1221" r:id="rId26"/>
    <p:sldId id="1222" r:id="rId27"/>
    <p:sldId id="1223" r:id="rId28"/>
    <p:sldId id="1226" r:id="rId29"/>
    <p:sldId id="1227" r:id="rId30"/>
    <p:sldId id="1228" r:id="rId31"/>
    <p:sldId id="1213" r:id="rId32"/>
    <p:sldId id="1229" r:id="rId33"/>
    <p:sldId id="1230" r:id="rId34"/>
    <p:sldId id="1231" r:id="rId35"/>
    <p:sldId id="1225" r:id="rId36"/>
    <p:sldId id="1232" r:id="rId37"/>
    <p:sldId id="1037" r:id="rId38"/>
    <p:sldId id="1038" r:id="rId3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94694"/>
  </p:normalViewPr>
  <p:slideViewPr>
    <p:cSldViewPr>
      <p:cViewPr varScale="1">
        <p:scale>
          <a:sx n="121" d="100"/>
          <a:sy n="121" d="100"/>
        </p:scale>
        <p:origin x="17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1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3B9D8B-EB7B-F844-A4AE-E254177D20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763" y="-3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t" anchorCtr="0" compatLnSpc="1">
            <a:prstTxWarp prst="textNoShape">
              <a:avLst/>
            </a:prstTxWarp>
          </a:bodyPr>
          <a:lstStyle>
            <a:lvl1pPr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A9CBD01-58E0-034B-835E-DE047DF300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-3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t" anchorCtr="0" compatLnSpc="1">
            <a:prstTxWarp prst="textNoShape">
              <a:avLst/>
            </a:prstTxWarp>
          </a:bodyPr>
          <a:lstStyle>
            <a:lvl1pPr algn="r"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678F78A-1CB6-EAE3-A368-0A9FA548A7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7138" y="690563"/>
            <a:ext cx="4862512" cy="3646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A2AAC65-CA02-6F4B-82EB-5F8827EC3D7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72000"/>
            <a:ext cx="5368925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81" tIns="48014" rIns="97681" bIns="48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2400E76-5251-4940-B960-F2F4EAF050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763" y="9147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b" anchorCtr="0" compatLnSpc="1">
            <a:prstTxWarp prst="textNoShape">
              <a:avLst/>
            </a:prstTxWarp>
          </a:bodyPr>
          <a:lstStyle>
            <a:lvl1pPr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EDF0BED7-42B0-3A42-91FA-564E613DF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47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b" anchorCtr="0" compatLnSpc="1">
            <a:prstTxWarp prst="textNoShape">
              <a:avLst/>
            </a:prstTxWarp>
          </a:bodyPr>
          <a:lstStyle>
            <a:lvl1pPr algn="r" defTabSz="973138">
              <a:defRPr sz="1100" i="1"/>
            </a:lvl1pPr>
          </a:lstStyle>
          <a:p>
            <a:fld id="{83050A96-75F9-A446-AFF1-AFAB9B329F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charset="0"/>
        <a:cs typeface="ＭＳ Ｐゴシック" charset="0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F6C1BE7B-2637-97B8-7E5E-E28632B192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90F6A3D-A958-BB4C-A7B1-4ED33002C3BC}" type="slidenum">
              <a:rPr lang="en-US" altLang="en-US" sz="1100"/>
              <a:pPr/>
              <a:t>1</a:t>
            </a:fld>
            <a:endParaRPr lang="en-US" altLang="en-US" sz="11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3FE97766-CF0C-ADEB-1C13-2D6CBDB7F7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EF2DB24-B390-4044-DE1B-C53E11200C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600200"/>
            <a:ext cx="6781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1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C7A50E4A-289C-9782-7EF9-282EB410B0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5C1F1-778C-6246-B6BF-34D4B934D040}" type="datetime1">
              <a:rPr lang="en-US"/>
              <a:pPr>
                <a:defRPr/>
              </a:pPr>
              <a:t>11/17/22</a:t>
            </a:fld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E4F98CB-1550-1496-4359-D37E2A9CDD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CF74E2-049A-9300-2885-30B1FC607D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91E283-592C-1A42-A47D-F08E2F7BB1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81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A83FBF6-8EAE-5337-6EAC-8F45F7515F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926C3-89AB-6349-BAFA-F70EC7085F83}" type="datetime1">
              <a:rPr lang="en-US"/>
              <a:pPr>
                <a:defRPr/>
              </a:pPr>
              <a:t>11/17/22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DBE3D60-86F9-5427-03F5-B5A9B3FD49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7C19496-D297-8214-5A5A-569177AF35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553CB-0CDC-1743-AEF0-8C42901615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30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E943B93-0F1E-40A9-79CE-5C773A317F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48BC1-7B0C-A046-85F9-0A7C79DE9BEB}" type="datetime1">
              <a:rPr lang="en-US"/>
              <a:pPr>
                <a:defRPr/>
              </a:pPr>
              <a:t>11/17/22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2D19B74-4744-A7A5-3985-4C4F0BAA2C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7B5FE5A-3E3E-EC38-5059-2ADF120A82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69C156-522C-CB4E-B124-C6F8F744BB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305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FE7DBA8-45BA-F6E1-3F53-5F6F8B0E3F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4F4FC-8122-7A4D-B4A1-850E748D504D}" type="datetime1">
              <a:rPr lang="en-US"/>
              <a:pPr>
                <a:defRPr/>
              </a:pPr>
              <a:t>11/17/22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EFCA477-C3DF-EFF2-2670-B67F1930C9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AA22FB1-AAF7-BE82-6B7D-04926F24C4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4C6252-DEFA-CC4A-8047-A7CBFFACD1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54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F768DA0-20B3-49BC-85BA-364A3552B4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24427-7784-0D4C-A402-996C1FB9E3BB}" type="datetime1">
              <a:rPr lang="en-US"/>
              <a:pPr>
                <a:defRPr/>
              </a:pPr>
              <a:t>11/17/22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2D2C6A8-E817-81D1-ADAE-C7A8C505AB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1C4A1D5-2AB6-12C0-60D8-2A2D6A9058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017512-B81F-0A43-9FA5-79D7787F53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3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65B0674-03DD-8550-5DDD-7C2A7FF35C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9DF5B-4ECC-BE4B-A9F3-F74285DBAE31}" type="datetime1">
              <a:rPr lang="en-US"/>
              <a:pPr>
                <a:defRPr/>
              </a:pPr>
              <a:t>11/17/22</a:t>
            </a:fld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3B70BBB-7309-9BF9-BD2D-E138E5E0F8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043EC42-E955-6C7A-4096-FE218997AD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9A0715-E507-1047-805D-BDE9772A77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888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BD24C6B-430E-BD74-BA1B-8C8B62EB50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71952-FF30-C24E-9760-D1F74AB2CCD1}" type="datetime1">
              <a:rPr lang="en-US"/>
              <a:pPr>
                <a:defRPr/>
              </a:pPr>
              <a:t>11/17/22</a:t>
            </a:fld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980EF53-5C8F-1C14-B4B0-6EA58697EA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3878B457-1E30-BD7F-A57A-B3AB8CED82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22D15F-1191-7A42-95D7-8A4023EE44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34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934ADDA-84C4-611D-A890-F4ABAEA45E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CC354-D8DC-884B-9F25-24524A7CA81F}" type="datetime1">
              <a:rPr lang="en-US"/>
              <a:pPr>
                <a:defRPr/>
              </a:pPr>
              <a:t>11/17/22</a:t>
            </a:fld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346E395-62E1-25E6-816E-CCEF20672D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D87409F-ECB5-7F77-0A77-50E6FC40B2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CA1FEB-B809-7A40-906A-7953A34C8E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571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C268377D-EA49-A2FD-28E3-E246276A3F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FB51E-C055-DC45-94D5-94EBCEB00F7A}" type="datetime1">
              <a:rPr lang="en-US"/>
              <a:pPr>
                <a:defRPr/>
              </a:pPr>
              <a:t>11/17/22</a:t>
            </a:fld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30BE046-8DD0-F604-3C82-F4725E5AAB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20BB904-45D2-CC0B-011D-32433276F6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E678A0-CED9-D44A-9CB5-E439B926F0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66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A64D65F-7B47-E3BF-B2DF-FC78826EA2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23ADB-9216-F749-AE2F-775AB42E0986}" type="datetime1">
              <a:rPr lang="en-US"/>
              <a:pPr>
                <a:defRPr/>
              </a:pPr>
              <a:t>11/17/22</a:t>
            </a:fld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7CC7207-DACC-B684-2B09-C9EE21AD76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2967AE3-E21E-51A9-FB8E-F5DC97D0B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DB28CA-E7CA-114D-BA8B-13887EAD26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93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BE1EEB5-5C97-3925-8B89-27BA0FAF6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13112-50C7-B54F-A9F4-50D9ADBADDEC}" type="datetime1">
              <a:rPr lang="en-US"/>
              <a:pPr>
                <a:defRPr/>
              </a:pPr>
              <a:t>11/17/22</a:t>
            </a:fld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447A658-946B-773F-0F71-1E7425CC51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8534608-E23D-F915-2190-800A32E22C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21C429-4222-9142-A55D-7D5E5D7FB5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041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>
            <a:extLst>
              <a:ext uri="{FF2B5EF4-FFF2-40B4-BE49-F238E27FC236}">
                <a16:creationId xmlns:a16="http://schemas.microsoft.com/office/drawing/2014/main" id="{3133B5C9-E282-6A45-8479-BF05384B0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304800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3C92847E-1779-7FC8-C362-52305A05A8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D6A743E9-E597-074D-BE84-9DC09469EC0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2231323-2403-2649-9CB3-42368DE3DF3C}" type="datetime1">
              <a:rPr lang="en-US"/>
              <a:pPr>
                <a:defRPr/>
              </a:pPr>
              <a:t>11/17/22</a:t>
            </a:fld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7262675-B978-B64C-90D5-45C071C028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FFF5ECE-DC0C-5144-A996-0C6D9B9E89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81FA70B-468A-9C40-A878-DCA4D9D088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pp/cpp/how-to-create-and-use-shared-ptr-instances?view=vs-201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thispointer.com/how-virtual-functions-works-internally-using-vtable-and-vpointer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CF6C607E-862B-180C-04CF-2066F2F7388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FC06E8-F8E6-2C44-8C4D-6CF324EB8ED4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11/17/22</a:t>
            </a:fld>
            <a:endParaRPr lang="en-US" altLang="en-US" sz="1400"/>
          </a:p>
        </p:txBody>
      </p:sp>
      <p:sp>
        <p:nvSpPr>
          <p:cNvPr id="15362" name="Rectangle 8">
            <a:extLst>
              <a:ext uri="{FF2B5EF4-FFF2-40B4-BE49-F238E27FC236}">
                <a16:creationId xmlns:a16="http://schemas.microsoft.com/office/drawing/2014/main" id="{4C933C17-D701-86A6-6271-108E3D5194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</a:t>
            </a:r>
            <a:r>
              <a:rPr lang="mr-IN" altLang="en-US" sz="1400"/>
              <a:t>20</a:t>
            </a:r>
            <a:r>
              <a:rPr lang="en-US" altLang="en-US" sz="1400"/>
              <a:t>20</a:t>
            </a:r>
          </a:p>
        </p:txBody>
      </p:sp>
      <p:sp>
        <p:nvSpPr>
          <p:cNvPr id="15363" name="Rectangle 9">
            <a:extLst>
              <a:ext uri="{FF2B5EF4-FFF2-40B4-BE49-F238E27FC236}">
                <a16:creationId xmlns:a16="http://schemas.microsoft.com/office/drawing/2014/main" id="{B55E078F-F469-07F0-81DB-F5C0249BE8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6E76940-902C-794A-A9BA-D39C43ED91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1963" y="1219200"/>
            <a:ext cx="7772400" cy="1143000"/>
          </a:xfrm>
        </p:spPr>
        <p:txBody>
          <a:bodyPr/>
          <a:lstStyle/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  <a:t>ecs36b Fall 2022:</a:t>
            </a:r>
            <a:b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</a:br>
            <a:r>
              <a:rPr lang="en-US" sz="3600" i="1" u="sng" dirty="0">
                <a:solidFill>
                  <a:schemeClr val="tx1"/>
                </a:solidFill>
                <a:latin typeface="Times New Roman" charset="0"/>
              </a:rPr>
              <a:t>Software Development &amp;</a:t>
            </a:r>
            <a:br>
              <a:rPr lang="en-US" sz="3600" i="1" u="sng" dirty="0">
                <a:solidFill>
                  <a:schemeClr val="tx1"/>
                </a:solidFill>
                <a:latin typeface="Times New Roman" charset="0"/>
              </a:rPr>
            </a:br>
            <a:r>
              <a:rPr lang="en-US" sz="3600" i="1" u="sng" dirty="0">
                <a:solidFill>
                  <a:schemeClr val="tx1"/>
                </a:solidFill>
                <a:latin typeface="Times New Roman" charset="0"/>
              </a:rPr>
              <a:t>Object-Oriented Programming</a:t>
            </a:r>
            <a:br>
              <a:rPr lang="en-US" i="1" u="sng" dirty="0">
                <a:solidFill>
                  <a:schemeClr val="tx1"/>
                </a:solidFill>
                <a:latin typeface="Times New Roman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  <a:t>#07: Smart Pointer and Pure Virtual</a:t>
            </a:r>
            <a:endParaRPr lang="en-US" sz="2400" u="sng" dirty="0">
              <a:solidFill>
                <a:srgbClr val="FFFF99"/>
              </a:solidFill>
              <a:effectLst/>
              <a:latin typeface="Comic Sans MS" charset="0"/>
            </a:endParaRP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C91C2A06-E11A-5DB5-237F-469FA1C524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53063" y="4932363"/>
            <a:ext cx="3181350" cy="1241425"/>
          </a:xfrm>
          <a:noFill/>
        </p:spPr>
        <p:txBody>
          <a:bodyPr/>
          <a:lstStyle/>
          <a:p>
            <a:pPr algn="l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Dr. S. Felix Wu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algn="l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u="sng">
                <a:ea typeface="ＭＳ Ｐゴシック" panose="020B0600070205080204" pitchFamily="34" charset="-128"/>
              </a:rPr>
              <a:t>sfwu@ucdavis.edu</a:t>
            </a:r>
            <a:endParaRPr lang="en-US" altLang="en-US" sz="2800" u="sng">
              <a:solidFill>
                <a:srgbClr val="FFCC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5366" name="Picture 1">
            <a:extLst>
              <a:ext uri="{FF2B5EF4-FFF2-40B4-BE49-F238E27FC236}">
                <a16:creationId xmlns:a16="http://schemas.microsoft.com/office/drawing/2014/main" id="{ACC69F90-4E91-5104-C714-20B55A991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1338"/>
            <a:ext cx="2773363" cy="1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2">
            <a:extLst>
              <a:ext uri="{FF2B5EF4-FFF2-40B4-BE49-F238E27FC236}">
                <a16:creationId xmlns:a16="http://schemas.microsoft.com/office/drawing/2014/main" id="{94AB0C7B-C0A9-5F9A-FA3B-36CA837CE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312420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TextBox 3">
            <a:extLst>
              <a:ext uri="{FF2B5EF4-FFF2-40B4-BE49-F238E27FC236}">
                <a16:creationId xmlns:a16="http://schemas.microsoft.com/office/drawing/2014/main" id="{E6126B80-D12B-71BA-9135-C502E2B78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67063"/>
            <a:ext cx="27368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Abstraction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Encapsulation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Polymorphism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Inheritance</a:t>
            </a:r>
          </a:p>
        </p:txBody>
      </p:sp>
      <p:grpSp>
        <p:nvGrpSpPr>
          <p:cNvPr id="15369" name="Group 32">
            <a:extLst>
              <a:ext uri="{FF2B5EF4-FFF2-40B4-BE49-F238E27FC236}">
                <a16:creationId xmlns:a16="http://schemas.microsoft.com/office/drawing/2014/main" id="{D081424D-E589-50FA-DB54-BACCA3AAC2E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590800"/>
            <a:ext cx="3886200" cy="2362200"/>
            <a:chOff x="2667000" y="2209800"/>
            <a:chExt cx="5867400" cy="3886200"/>
          </a:xfrm>
        </p:grpSpPr>
        <p:sp>
          <p:nvSpPr>
            <p:cNvPr id="15370" name="Oval 4">
              <a:extLst>
                <a:ext uri="{FF2B5EF4-FFF2-40B4-BE49-F238E27FC236}">
                  <a16:creationId xmlns:a16="http://schemas.microsoft.com/office/drawing/2014/main" id="{18C283A4-C1A2-B30E-63A2-2394B36AE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514600"/>
              <a:ext cx="3810000" cy="3581400"/>
            </a:xfrm>
            <a:prstGeom prst="ellipse">
              <a:avLst/>
            </a:prstGeom>
            <a:noFill/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1" name="AutoShape 9">
              <a:extLst>
                <a:ext uri="{FF2B5EF4-FFF2-40B4-BE49-F238E27FC236}">
                  <a16:creationId xmlns:a16="http://schemas.microsoft.com/office/drawing/2014/main" id="{35D522E8-973A-E7D3-E24A-89F88A0E8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352800"/>
              <a:ext cx="1066800" cy="762000"/>
            </a:xfrm>
            <a:prstGeom prst="flowChartMagneticDrum">
              <a:avLst/>
            </a:prstGeom>
            <a:solidFill>
              <a:srgbClr val="00009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2" name="AutoShape 10">
              <a:extLst>
                <a:ext uri="{FF2B5EF4-FFF2-40B4-BE49-F238E27FC236}">
                  <a16:creationId xmlns:a16="http://schemas.microsoft.com/office/drawing/2014/main" id="{482972A5-4FA7-82D8-9042-AE2375024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572000"/>
              <a:ext cx="1066800" cy="762000"/>
            </a:xfrm>
            <a:prstGeom prst="flowChartMagneticDrum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3" name="AutoShape 11">
              <a:extLst>
                <a:ext uri="{FF2B5EF4-FFF2-40B4-BE49-F238E27FC236}">
                  <a16:creationId xmlns:a16="http://schemas.microsoft.com/office/drawing/2014/main" id="{CAB4893F-3B24-780E-0F83-FFE04A017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038600"/>
              <a:ext cx="1066800" cy="762000"/>
            </a:xfrm>
            <a:prstGeom prst="flowChartMagneticDrum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4" name="Line 12">
              <a:extLst>
                <a:ext uri="{FF2B5EF4-FFF2-40B4-BE49-F238E27FC236}">
                  <a16:creationId xmlns:a16="http://schemas.microsoft.com/office/drawing/2014/main" id="{CC2D0B9F-82B3-495B-F3C1-CB43DD74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36576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Line 13">
              <a:extLst>
                <a:ext uri="{FF2B5EF4-FFF2-40B4-BE49-F238E27FC236}">
                  <a16:creationId xmlns:a16="http://schemas.microsoft.com/office/drawing/2014/main" id="{75B044C7-F40E-A16E-78AA-9BD3AEB73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3886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Line 14">
              <a:extLst>
                <a:ext uri="{FF2B5EF4-FFF2-40B4-BE49-F238E27FC236}">
                  <a16:creationId xmlns:a16="http://schemas.microsoft.com/office/drawing/2014/main" id="{764BB168-0DC3-FFD3-DF4B-E04FE2094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43434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Line 15">
              <a:extLst>
                <a:ext uri="{FF2B5EF4-FFF2-40B4-BE49-F238E27FC236}">
                  <a16:creationId xmlns:a16="http://schemas.microsoft.com/office/drawing/2014/main" id="{DABA094D-87AF-4AFD-64C2-65BC65ABB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029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Line 16">
              <a:extLst>
                <a:ext uri="{FF2B5EF4-FFF2-40B4-BE49-F238E27FC236}">
                  <a16:creationId xmlns:a16="http://schemas.microsoft.com/office/drawing/2014/main" id="{151836A1-8175-404E-6196-DC470A2B5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7338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Line 17">
              <a:extLst>
                <a:ext uri="{FF2B5EF4-FFF2-40B4-BE49-F238E27FC236}">
                  <a16:creationId xmlns:a16="http://schemas.microsoft.com/office/drawing/2014/main" id="{9D6FDCF1-5174-2E81-00BB-75395A123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441960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Line 18">
              <a:extLst>
                <a:ext uri="{FF2B5EF4-FFF2-40B4-BE49-F238E27FC236}">
                  <a16:creationId xmlns:a16="http://schemas.microsoft.com/office/drawing/2014/main" id="{6FA3159C-BAB0-FEEE-2A32-6EEBEC267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49530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Oval 2">
              <a:extLst>
                <a:ext uri="{FF2B5EF4-FFF2-40B4-BE49-F238E27FC236}">
                  <a16:creationId xmlns:a16="http://schemas.microsoft.com/office/drawing/2014/main" id="{A210C919-1FE5-6711-923D-FAB44DE2D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209800"/>
              <a:ext cx="1219200" cy="1219200"/>
            </a:xfrm>
            <a:prstGeom prst="ellipse">
              <a:avLst/>
            </a:prstGeom>
            <a:solidFill>
              <a:srgbClr val="FF66CC"/>
            </a:solidFill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2" name="Oval 24">
              <a:extLst>
                <a:ext uri="{FF2B5EF4-FFF2-40B4-BE49-F238E27FC236}">
                  <a16:creationId xmlns:a16="http://schemas.microsoft.com/office/drawing/2014/main" id="{10C7A2E0-51C3-09E8-0FD3-1FEC6F79B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46482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3" name="AutoShape 11">
              <a:extLst>
                <a:ext uri="{FF2B5EF4-FFF2-40B4-BE49-F238E27FC236}">
                  <a16:creationId xmlns:a16="http://schemas.microsoft.com/office/drawing/2014/main" id="{6CDABFC7-4872-C1F4-6E20-73EDE3A7F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2743200"/>
              <a:ext cx="533400" cy="381000"/>
            </a:xfrm>
            <a:prstGeom prst="flowChartMagneticDrum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4" name="AutoShape 11">
              <a:extLst>
                <a:ext uri="{FF2B5EF4-FFF2-40B4-BE49-F238E27FC236}">
                  <a16:creationId xmlns:a16="http://schemas.microsoft.com/office/drawing/2014/main" id="{E9B9F602-152D-E11C-651D-C0E796543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2438400"/>
              <a:ext cx="533400" cy="381000"/>
            </a:xfrm>
            <a:prstGeom prst="flowChartMagneticDrum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5" name="AutoShape 11">
              <a:extLst>
                <a:ext uri="{FF2B5EF4-FFF2-40B4-BE49-F238E27FC236}">
                  <a16:creationId xmlns:a16="http://schemas.microsoft.com/office/drawing/2014/main" id="{DD901562-8CF9-0EAB-1E1C-71CF40959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724400"/>
              <a:ext cx="533400" cy="381000"/>
            </a:xfrm>
            <a:prstGeom prst="flowChartMagneticDrum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6" name="Oval 28">
              <a:extLst>
                <a:ext uri="{FF2B5EF4-FFF2-40B4-BE49-F238E27FC236}">
                  <a16:creationId xmlns:a16="http://schemas.microsoft.com/office/drawing/2014/main" id="{A622616A-EE1B-4440-38E4-ECBCCB494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4800600"/>
              <a:ext cx="381000" cy="3810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7" name="Oval 29">
              <a:extLst>
                <a:ext uri="{FF2B5EF4-FFF2-40B4-BE49-F238E27FC236}">
                  <a16:creationId xmlns:a16="http://schemas.microsoft.com/office/drawing/2014/main" id="{8C37508F-C429-436A-63A9-693F6A010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286000"/>
              <a:ext cx="381000" cy="38100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8" name="Oval 30">
              <a:extLst>
                <a:ext uri="{FF2B5EF4-FFF2-40B4-BE49-F238E27FC236}">
                  <a16:creationId xmlns:a16="http://schemas.microsoft.com/office/drawing/2014/main" id="{7EF12ACA-AB87-987E-6315-751B829C8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2590800"/>
              <a:ext cx="381000" cy="38100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9" name="Oval 31">
              <a:extLst>
                <a:ext uri="{FF2B5EF4-FFF2-40B4-BE49-F238E27FC236}">
                  <a16:creationId xmlns:a16="http://schemas.microsoft.com/office/drawing/2014/main" id="{747EF246-0781-55DB-44D0-3525BEBDA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29718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90" name="Diamond 4">
              <a:extLst>
                <a:ext uri="{FF2B5EF4-FFF2-40B4-BE49-F238E27FC236}">
                  <a16:creationId xmlns:a16="http://schemas.microsoft.com/office/drawing/2014/main" id="{295D925A-DE34-CA3F-B179-D4E8DEDE1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14800"/>
              <a:ext cx="685800" cy="533400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91" name="AutoShape 11">
              <a:extLst>
                <a:ext uri="{FF2B5EF4-FFF2-40B4-BE49-F238E27FC236}">
                  <a16:creationId xmlns:a16="http://schemas.microsoft.com/office/drawing/2014/main" id="{7627357E-51D9-0019-C746-CEB31AB8C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429000"/>
              <a:ext cx="914400" cy="609600"/>
            </a:xfrm>
            <a:prstGeom prst="flowChartMagneticDrum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15392" name="Curved Connector 3">
              <a:extLst>
                <a:ext uri="{FF2B5EF4-FFF2-40B4-BE49-F238E27FC236}">
                  <a16:creationId xmlns:a16="http://schemas.microsoft.com/office/drawing/2014/main" id="{49230771-4675-801F-0DAA-728BBF2CBC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53200" y="3733800"/>
              <a:ext cx="990600" cy="685800"/>
            </a:xfrm>
            <a:prstGeom prst="curvedConnector3">
              <a:avLst>
                <a:gd name="adj1" fmla="val -2307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>
            <a:extLst>
              <a:ext uri="{FF2B5EF4-FFF2-40B4-BE49-F238E27FC236}">
                <a16:creationId xmlns:a16="http://schemas.microsoft.com/office/drawing/2014/main" id="{8E3C67EC-C271-255D-6480-B0FCA772F6F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012DF5-F117-0E4D-82D3-91D56DFBAE7F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11/17/22</a:t>
            </a:fld>
            <a:endParaRPr lang="en-US" altLang="en-US" sz="1400"/>
          </a:p>
        </p:txBody>
      </p:sp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6AC7FA6A-5CEC-EFDA-4557-DB16E4D60F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F610F442-B943-0248-D185-5E343FE2B6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BA3975-ECDE-B440-9833-5A8010373A7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pic>
        <p:nvPicPr>
          <p:cNvPr id="25604" name="Picture 7">
            <a:extLst>
              <a:ext uri="{FF2B5EF4-FFF2-40B4-BE49-F238E27FC236}">
                <a16:creationId xmlns:a16="http://schemas.microsoft.com/office/drawing/2014/main" id="{87E16256-925D-750D-17BC-BFEBFE108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752600"/>
            <a:ext cx="841216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8">
            <a:extLst>
              <a:ext uri="{FF2B5EF4-FFF2-40B4-BE49-F238E27FC236}">
                <a16:creationId xmlns:a16="http://schemas.microsoft.com/office/drawing/2014/main" id="{CC435C4A-A1BD-CFA5-D1C1-7CBC85326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634038"/>
            <a:ext cx="105918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Source –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hlinkClick r:id="rId3"/>
              </a:rPr>
              <a:t>https://docs.microsoft.com/en-us/cpp/cpp/how-to-create-and-use-shared-ptr-instances?view=vs-2019</a:t>
            </a:r>
            <a:r>
              <a:rPr lang="en-US" altLang="en-US" sz="1600"/>
              <a:t> </a:t>
            </a:r>
          </a:p>
        </p:txBody>
      </p:sp>
      <p:sp>
        <p:nvSpPr>
          <p:cNvPr id="25606" name="TextBox 9">
            <a:extLst>
              <a:ext uri="{FF2B5EF4-FFF2-40B4-BE49-F238E27FC236}">
                <a16:creationId xmlns:a16="http://schemas.microsoft.com/office/drawing/2014/main" id="{B11799A7-ECA0-5E15-84F1-C9C04DBB6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463" y="571500"/>
            <a:ext cx="2259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Reference Count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Date Placeholder 3">
            <a:extLst>
              <a:ext uri="{FF2B5EF4-FFF2-40B4-BE49-F238E27FC236}">
                <a16:creationId xmlns:a16="http://schemas.microsoft.com/office/drawing/2014/main" id="{ABC200F2-2B82-E63C-BE3D-820E05382E3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90560C-2AC9-844F-81F9-8CDDDB98D370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11/17/22</a:t>
            </a:fld>
            <a:endParaRPr lang="en-US" altLang="en-US" sz="1400"/>
          </a:p>
        </p:txBody>
      </p:sp>
      <p:sp>
        <p:nvSpPr>
          <p:cNvPr id="26626" name="Footer Placeholder 4">
            <a:extLst>
              <a:ext uri="{FF2B5EF4-FFF2-40B4-BE49-F238E27FC236}">
                <a16:creationId xmlns:a16="http://schemas.microsoft.com/office/drawing/2014/main" id="{51A4102E-DD9A-6F0F-57BE-CCA8BDBD2A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F1F2E44D-2D3F-5324-7962-76D935D036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E8175F-FA81-7044-AFBE-A306B99FFDF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2928BB85-76A6-2F58-3384-798A2E15A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152400"/>
            <a:ext cx="89154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7898A"/>
                </a:solidFill>
                <a:latin typeface="Menlo" panose="020B0609030804020204" pitchFamily="49" charset="0"/>
              </a:rPr>
              <a:t>&lt;memory&gt;</a:t>
            </a:r>
            <a:endParaRPr lang="en-US" altLang="en-US" sz="2000">
              <a:solidFill>
                <a:srgbClr val="E857EA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7898A"/>
                </a:solidFill>
                <a:latin typeface="Menlo" panose="020B0609030804020204" pitchFamily="49" charset="0"/>
              </a:rPr>
              <a:t>&lt;iostream&gt;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4A00FF"/>
                </a:solidFill>
                <a:latin typeface="Menlo" panose="020B0609030804020204" pitchFamily="49" charset="0"/>
              </a:rPr>
              <a:t>main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void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en-US" sz="2000">
              <a:solidFill>
                <a:srgbClr val="4A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shared_ptr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xp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 </a:t>
            </a:r>
            <a:r>
              <a:rPr lang="en-US" altLang="en-US" sz="2000">
                <a:solidFill>
                  <a:srgbClr val="C200FF"/>
                </a:solidFill>
                <a:latin typeface="Menlo" panose="020B0609030804020204" pitchFamily="49" charset="0"/>
              </a:rPr>
              <a:t>new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{222} 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xp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&amp;xp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xp.use_count()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shared_ptr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xp2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= xp;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xp2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&amp;xp2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xp.use_count()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xp2.use_count()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0;</a:t>
            </a:r>
            <a:endParaRPr lang="en-US" altLang="en-US" sz="20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4013-B160-414B-92DB-40F28CCF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103188"/>
            <a:ext cx="6324600" cy="858837"/>
          </a:xfrm>
        </p:spPr>
        <p:txBody>
          <a:bodyPr/>
          <a:lstStyle/>
          <a:p>
            <a:pPr>
              <a:defRPr/>
            </a:pPr>
            <a:r>
              <a:rPr lang="en-US" dirty="0"/>
              <a:t>Smart Pointers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67B61AAA-B168-9E72-ACFA-A1859BEC7D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Unique Pointer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Shared Pointer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Weak Pointer</a:t>
            </a:r>
          </a:p>
        </p:txBody>
      </p:sp>
      <p:sp>
        <p:nvSpPr>
          <p:cNvPr id="27651" name="Date Placeholder 3">
            <a:extLst>
              <a:ext uri="{FF2B5EF4-FFF2-40B4-BE49-F238E27FC236}">
                <a16:creationId xmlns:a16="http://schemas.microsoft.com/office/drawing/2014/main" id="{C95CF219-7FDA-3A5E-CE54-D555DD9B47F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DA487C-E3B3-D349-9A54-1F215F08C63E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11/17/22</a:t>
            </a:fld>
            <a:endParaRPr lang="en-US" altLang="en-US" sz="1400"/>
          </a:p>
        </p:txBody>
      </p:sp>
      <p:sp>
        <p:nvSpPr>
          <p:cNvPr id="27652" name="Footer Placeholder 4">
            <a:extLst>
              <a:ext uri="{FF2B5EF4-FFF2-40B4-BE49-F238E27FC236}">
                <a16:creationId xmlns:a16="http://schemas.microsoft.com/office/drawing/2014/main" id="{9C339442-8A49-8016-C882-65D92FA256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7653" name="Slide Number Placeholder 5">
            <a:extLst>
              <a:ext uri="{FF2B5EF4-FFF2-40B4-BE49-F238E27FC236}">
                <a16:creationId xmlns:a16="http://schemas.microsoft.com/office/drawing/2014/main" id="{E088AEF1-F530-4091-062B-E73CCE7EDF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B98154-1585-6B45-81F7-C19FEC77E87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7654" name="Rectangle 4">
            <a:extLst>
              <a:ext uri="{FF2B5EF4-FFF2-40B4-BE49-F238E27FC236}">
                <a16:creationId xmlns:a16="http://schemas.microsoft.com/office/drawing/2014/main" id="{31924AAC-7891-A46A-F6B4-C23CE03CC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33528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27655" name="Group 5">
            <a:extLst>
              <a:ext uri="{FF2B5EF4-FFF2-40B4-BE49-F238E27FC236}">
                <a16:creationId xmlns:a16="http://schemas.microsoft.com/office/drawing/2014/main" id="{CFE93F24-85AB-2878-70D6-4EB77410CDF4}"/>
              </a:ext>
            </a:extLst>
          </p:cNvPr>
          <p:cNvGrpSpPr>
            <a:grpSpLocks/>
          </p:cNvGrpSpPr>
          <p:nvPr/>
        </p:nvGrpSpPr>
        <p:grpSpPr bwMode="auto">
          <a:xfrm>
            <a:off x="4143375" y="3581400"/>
            <a:ext cx="2362200" cy="914400"/>
            <a:chOff x="3552" y="2208"/>
            <a:chExt cx="1488" cy="576"/>
          </a:xfrm>
        </p:grpSpPr>
        <p:sp>
          <p:nvSpPr>
            <p:cNvPr id="27692" name="Rectangle 6">
              <a:extLst>
                <a:ext uri="{FF2B5EF4-FFF2-40B4-BE49-F238E27FC236}">
                  <a16:creationId xmlns:a16="http://schemas.microsoft.com/office/drawing/2014/main" id="{F023D1DC-98D5-ABA4-804A-E7C1FA9E8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208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7693" name="Rectangle 7">
              <a:extLst>
                <a:ext uri="{FF2B5EF4-FFF2-40B4-BE49-F238E27FC236}">
                  <a16:creationId xmlns:a16="http://schemas.microsoft.com/office/drawing/2014/main" id="{9BF93492-B1B9-5252-446D-098245BB2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7694" name="Rectangle 8">
              <a:extLst>
                <a:ext uri="{FF2B5EF4-FFF2-40B4-BE49-F238E27FC236}">
                  <a16:creationId xmlns:a16="http://schemas.microsoft.com/office/drawing/2014/main" id="{B079A19B-E7DA-8635-92FC-28D49711B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496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7695" name="Rectangle 9">
              <a:extLst>
                <a:ext uri="{FF2B5EF4-FFF2-40B4-BE49-F238E27FC236}">
                  <a16:creationId xmlns:a16="http://schemas.microsoft.com/office/drawing/2014/main" id="{33BEFE8D-0F28-32DB-AF39-8F9D775AE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40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7656" name="Rectangle 10">
            <a:extLst>
              <a:ext uri="{FF2B5EF4-FFF2-40B4-BE49-F238E27FC236}">
                <a16:creationId xmlns:a16="http://schemas.microsoft.com/office/drawing/2014/main" id="{18FE61D5-6AE1-FDAE-322D-A1888F260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4958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7" name="Rectangle 11">
            <a:extLst>
              <a:ext uri="{FF2B5EF4-FFF2-40B4-BE49-F238E27FC236}">
                <a16:creationId xmlns:a16="http://schemas.microsoft.com/office/drawing/2014/main" id="{A67F0DE4-94C1-EA0C-7632-AE91DD63D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7244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8" name="Rectangle 13">
            <a:extLst>
              <a:ext uri="{FF2B5EF4-FFF2-40B4-BE49-F238E27FC236}">
                <a16:creationId xmlns:a16="http://schemas.microsoft.com/office/drawing/2014/main" id="{BCB52350-EC38-21B1-469E-0930B3374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953000"/>
            <a:ext cx="2362200" cy="2286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9" name="Rectangle 14">
            <a:extLst>
              <a:ext uri="{FF2B5EF4-FFF2-40B4-BE49-F238E27FC236}">
                <a16:creationId xmlns:a16="http://schemas.microsoft.com/office/drawing/2014/main" id="{58E00D33-D31C-50B1-170A-CFA165C59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1816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60" name="Rectangle 15">
            <a:extLst>
              <a:ext uri="{FF2B5EF4-FFF2-40B4-BE49-F238E27FC236}">
                <a16:creationId xmlns:a16="http://schemas.microsoft.com/office/drawing/2014/main" id="{6551556A-CF7B-1A62-D698-CB83468C2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4102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61" name="Rectangle 16">
            <a:extLst>
              <a:ext uri="{FF2B5EF4-FFF2-40B4-BE49-F238E27FC236}">
                <a16:creationId xmlns:a16="http://schemas.microsoft.com/office/drawing/2014/main" id="{E48408E1-9974-DF4F-AD6C-9F07216E5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6388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62" name="Rectangle 17">
            <a:extLst>
              <a:ext uri="{FF2B5EF4-FFF2-40B4-BE49-F238E27FC236}">
                <a16:creationId xmlns:a16="http://schemas.microsoft.com/office/drawing/2014/main" id="{2227C690-FF01-8BF6-8E63-32909029A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8674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63" name="Rectangle 18">
            <a:extLst>
              <a:ext uri="{FF2B5EF4-FFF2-40B4-BE49-F238E27FC236}">
                <a16:creationId xmlns:a16="http://schemas.microsoft.com/office/drawing/2014/main" id="{8AA71457-EC08-171A-BB7B-3D31DE4C0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60960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64" name="Text Box 19">
            <a:extLst>
              <a:ext uri="{FF2B5EF4-FFF2-40B4-BE49-F238E27FC236}">
                <a16:creationId xmlns:a16="http://schemas.microsoft.com/office/drawing/2014/main" id="{B234FB97-B906-81AA-843A-74582765B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3733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xp</a:t>
            </a:r>
          </a:p>
        </p:txBody>
      </p:sp>
      <p:sp>
        <p:nvSpPr>
          <p:cNvPr id="27665" name="Text Box 20">
            <a:extLst>
              <a:ext uri="{FF2B5EF4-FFF2-40B4-BE49-F238E27FC236}">
                <a16:creationId xmlns:a16="http://schemas.microsoft.com/office/drawing/2014/main" id="{B79D5A05-B447-1ECE-02A6-A5F3D2E85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518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</a:t>
            </a:r>
          </a:p>
        </p:txBody>
      </p:sp>
      <p:cxnSp>
        <p:nvCxnSpPr>
          <p:cNvPr id="27666" name="AutoShape 21">
            <a:extLst>
              <a:ext uri="{FF2B5EF4-FFF2-40B4-BE49-F238E27FC236}">
                <a16:creationId xmlns:a16="http://schemas.microsoft.com/office/drawing/2014/main" id="{1C5644EA-9566-9603-F7F4-A318A653F500}"/>
              </a:ext>
            </a:extLst>
          </p:cNvPr>
          <p:cNvCxnSpPr>
            <a:cxnSpLocks noChangeShapeType="1"/>
            <a:stCxn id="27669" idx="3"/>
            <a:endCxn id="27673" idx="3"/>
          </p:cNvCxnSpPr>
          <p:nvPr/>
        </p:nvCxnSpPr>
        <p:spPr bwMode="auto">
          <a:xfrm>
            <a:off x="6505575" y="4038600"/>
            <a:ext cx="12700" cy="1371600"/>
          </a:xfrm>
          <a:prstGeom prst="curvedConnector3">
            <a:avLst>
              <a:gd name="adj1" fmla="val 5400000"/>
            </a:avLst>
          </a:prstGeom>
          <a:noFill/>
          <a:ln w="38100">
            <a:solidFill>
              <a:srgbClr val="00B0F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7" name="Text Box 22">
            <a:extLst>
              <a:ext uri="{FF2B5EF4-FFF2-40B4-BE49-F238E27FC236}">
                <a16:creationId xmlns:a16="http://schemas.microsoft.com/office/drawing/2014/main" id="{E2F05911-5636-4433-ED7E-DABE9F8C9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463925"/>
            <a:ext cx="3317875" cy="46196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&amp;xp == 0x34ef5d00</a:t>
            </a:r>
          </a:p>
        </p:txBody>
      </p:sp>
      <p:cxnSp>
        <p:nvCxnSpPr>
          <p:cNvPr id="25" name="AutoShape 23">
            <a:extLst>
              <a:ext uri="{FF2B5EF4-FFF2-40B4-BE49-F238E27FC236}">
                <a16:creationId xmlns:a16="http://schemas.microsoft.com/office/drawing/2014/main" id="{E1D7B2A6-C994-2141-801C-AF860D4FBCD4}"/>
              </a:ext>
            </a:extLst>
          </p:cNvPr>
          <p:cNvCxnSpPr>
            <a:cxnSpLocks noChangeShapeType="1"/>
            <a:stCxn id="27667" idx="3"/>
            <a:endCxn id="27692" idx="1"/>
          </p:cNvCxnSpPr>
          <p:nvPr/>
        </p:nvCxnSpPr>
        <p:spPr bwMode="auto">
          <a:xfrm>
            <a:off x="3394075" y="3694113"/>
            <a:ext cx="749300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</p:cxnSp>
      <p:sp>
        <p:nvSpPr>
          <p:cNvPr id="27669" name="Rectangle 24">
            <a:extLst>
              <a:ext uri="{FF2B5EF4-FFF2-40B4-BE49-F238E27FC236}">
                <a16:creationId xmlns:a16="http://schemas.microsoft.com/office/drawing/2014/main" id="{5B4E8867-F731-5DD3-2292-F683965D7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3581400"/>
            <a:ext cx="23622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latin typeface="Courier New" panose="02070309020205020404" pitchFamily="49" charset="0"/>
              </a:rPr>
              <a:t>34ef5f12</a:t>
            </a:r>
          </a:p>
        </p:txBody>
      </p:sp>
      <p:sp>
        <p:nvSpPr>
          <p:cNvPr id="27670" name="Text Box 25">
            <a:extLst>
              <a:ext uri="{FF2B5EF4-FFF2-40B4-BE49-F238E27FC236}">
                <a16:creationId xmlns:a16="http://schemas.microsoft.com/office/drawing/2014/main" id="{6CEBDB3C-A1E6-94E6-B4A1-FA9E8D599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829175"/>
            <a:ext cx="312420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&amp;x == 0x34ef5f12</a:t>
            </a:r>
          </a:p>
        </p:txBody>
      </p:sp>
      <p:cxnSp>
        <p:nvCxnSpPr>
          <p:cNvPr id="28" name="AutoShape 26">
            <a:extLst>
              <a:ext uri="{FF2B5EF4-FFF2-40B4-BE49-F238E27FC236}">
                <a16:creationId xmlns:a16="http://schemas.microsoft.com/office/drawing/2014/main" id="{BA64E4AF-48AC-A141-898E-323891B501BD}"/>
              </a:ext>
            </a:extLst>
          </p:cNvPr>
          <p:cNvCxnSpPr>
            <a:cxnSpLocks noChangeShapeType="1"/>
            <a:stCxn id="27670" idx="3"/>
            <a:endCxn id="27658" idx="1"/>
          </p:cNvCxnSpPr>
          <p:nvPr/>
        </p:nvCxnSpPr>
        <p:spPr bwMode="auto">
          <a:xfrm>
            <a:off x="3200400" y="5064125"/>
            <a:ext cx="942975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</p:cxnSp>
      <p:sp>
        <p:nvSpPr>
          <p:cNvPr id="27672" name="Text Box 27">
            <a:extLst>
              <a:ext uri="{FF2B5EF4-FFF2-40B4-BE49-F238E27FC236}">
                <a16:creationId xmlns:a16="http://schemas.microsoft.com/office/drawing/2014/main" id="{771D159E-502E-E2A1-9763-D9800F898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5338763"/>
            <a:ext cx="2025650" cy="8350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 == 222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Courier New" panose="02070309020205020404" pitchFamily="49" charset="0"/>
              </a:rPr>
              <a:t>*xp == 222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27673" name="Rectangle 28">
            <a:extLst>
              <a:ext uri="{FF2B5EF4-FFF2-40B4-BE49-F238E27FC236}">
                <a16:creationId xmlns:a16="http://schemas.microsoft.com/office/drawing/2014/main" id="{07242726-2D0C-BA57-4129-048A581D8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953000"/>
            <a:ext cx="2362200" cy="9144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T(int) = 222</a:t>
            </a:r>
          </a:p>
        </p:txBody>
      </p:sp>
      <p:sp>
        <p:nvSpPr>
          <p:cNvPr id="27674" name="Text Box 29">
            <a:extLst>
              <a:ext uri="{FF2B5EF4-FFF2-40B4-BE49-F238E27FC236}">
                <a16:creationId xmlns:a16="http://schemas.microsoft.com/office/drawing/2014/main" id="{37E27165-EF33-7A75-06EC-3B2A663CB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3954463"/>
            <a:ext cx="1660525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xp = &amp;x;</a:t>
            </a:r>
          </a:p>
        </p:txBody>
      </p:sp>
      <p:sp>
        <p:nvSpPr>
          <p:cNvPr id="27675" name="TextBox 6">
            <a:extLst>
              <a:ext uri="{FF2B5EF4-FFF2-40B4-BE49-F238E27FC236}">
                <a16:creationId xmlns:a16="http://schemas.microsoft.com/office/drawing/2014/main" id="{0F06C0C7-404E-B215-CB03-D084EEE03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4940300"/>
            <a:ext cx="1562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0x34ef5f12</a:t>
            </a:r>
          </a:p>
        </p:txBody>
      </p:sp>
      <p:sp>
        <p:nvSpPr>
          <p:cNvPr id="27676" name="TextBox 38">
            <a:extLst>
              <a:ext uri="{FF2B5EF4-FFF2-40B4-BE49-F238E27FC236}">
                <a16:creationId xmlns:a16="http://schemas.microsoft.com/office/drawing/2014/main" id="{71801E29-4484-E039-78CA-D9F11BE2A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3549650"/>
            <a:ext cx="1562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0x34ef5d00</a:t>
            </a:r>
          </a:p>
        </p:txBody>
      </p:sp>
      <p:sp>
        <p:nvSpPr>
          <p:cNvPr id="27677" name="Oval 33">
            <a:extLst>
              <a:ext uri="{FF2B5EF4-FFF2-40B4-BE49-F238E27FC236}">
                <a16:creationId xmlns:a16="http://schemas.microsoft.com/office/drawing/2014/main" id="{DC8653A4-51EE-647A-0C8B-C8824A4C2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175" y="4572000"/>
            <a:ext cx="120650" cy="146050"/>
          </a:xfrm>
          <a:prstGeom prst="ellipse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78" name="Oval 34">
            <a:extLst>
              <a:ext uri="{FF2B5EF4-FFF2-40B4-BE49-F238E27FC236}">
                <a16:creationId xmlns:a16="http://schemas.microsoft.com/office/drawing/2014/main" id="{DA6BD15E-4C0D-3342-43C6-D168EDD5928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1888" y="2225675"/>
            <a:ext cx="231775" cy="2222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7679" name="Elbow Connector 36">
            <a:extLst>
              <a:ext uri="{FF2B5EF4-FFF2-40B4-BE49-F238E27FC236}">
                <a16:creationId xmlns:a16="http://schemas.microsoft.com/office/drawing/2014/main" id="{C3B34762-A4B3-253E-6622-DF8746DB0045}"/>
              </a:ext>
            </a:extLst>
          </p:cNvPr>
          <p:cNvCxnSpPr>
            <a:cxnSpLocks noChangeShapeType="1"/>
            <a:stCxn id="27678" idx="2"/>
            <a:endCxn id="27677" idx="2"/>
          </p:cNvCxnSpPr>
          <p:nvPr/>
        </p:nvCxnSpPr>
        <p:spPr bwMode="auto">
          <a:xfrm>
            <a:off x="3903663" y="2336800"/>
            <a:ext cx="3211512" cy="2308225"/>
          </a:xfrm>
          <a:prstGeom prst="bentConnector3">
            <a:avLst>
              <a:gd name="adj1" fmla="val 139069"/>
            </a:avLst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80" name="Text Box 29">
            <a:extLst>
              <a:ext uri="{FF2B5EF4-FFF2-40B4-BE49-F238E27FC236}">
                <a16:creationId xmlns:a16="http://schemas.microsoft.com/office/drawing/2014/main" id="{A17821C0-EF95-2804-5FCD-A350E294E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887413"/>
            <a:ext cx="7559675" cy="461962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std::</a:t>
            </a:r>
            <a:r>
              <a:rPr lang="en-US" altLang="en-US" sz="2400" b="1">
                <a:solidFill>
                  <a:srgbClr val="7030A0"/>
                </a:solidFill>
                <a:latin typeface="Courier New" panose="02070309020205020404" pitchFamily="49" charset="0"/>
              </a:rPr>
              <a:t>weak_ptr</a:t>
            </a:r>
            <a:r>
              <a:rPr lang="en-US" altLang="en-US" sz="2400">
                <a:latin typeface="Courier New" panose="02070309020205020404" pitchFamily="49" charset="0"/>
              </a:rPr>
              <a:t>&lt;int&gt; xp = {new int {222}};</a:t>
            </a:r>
          </a:p>
        </p:txBody>
      </p:sp>
      <p:sp>
        <p:nvSpPr>
          <p:cNvPr id="27681" name="TextBox 39">
            <a:extLst>
              <a:ext uri="{FF2B5EF4-FFF2-40B4-BE49-F238E27FC236}">
                <a16:creationId xmlns:a16="http://schemas.microsoft.com/office/drawing/2014/main" id="{DC036DC3-BF8A-16F3-398B-3E2E426FC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775" y="5688013"/>
            <a:ext cx="2336800" cy="4603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Reference_Count</a:t>
            </a:r>
          </a:p>
        </p:txBody>
      </p:sp>
      <p:cxnSp>
        <p:nvCxnSpPr>
          <p:cNvPr id="27682" name="Elbow Connector 40">
            <a:extLst>
              <a:ext uri="{FF2B5EF4-FFF2-40B4-BE49-F238E27FC236}">
                <a16:creationId xmlns:a16="http://schemas.microsoft.com/office/drawing/2014/main" id="{9451DE3C-4CD5-0E68-61E7-4818EBC30365}"/>
              </a:ext>
            </a:extLst>
          </p:cNvPr>
          <p:cNvCxnSpPr>
            <a:cxnSpLocks/>
          </p:cNvCxnSpPr>
          <p:nvPr/>
        </p:nvCxnSpPr>
        <p:spPr bwMode="auto">
          <a:xfrm>
            <a:off x="3903663" y="2487613"/>
            <a:ext cx="3341687" cy="2325687"/>
          </a:xfrm>
          <a:prstGeom prst="bentConnector3">
            <a:avLst>
              <a:gd name="adj1" fmla="val 127880"/>
            </a:avLst>
          </a:prstGeom>
          <a:noFill/>
          <a:ln w="38100" algn="ctr">
            <a:solidFill>
              <a:srgbClr val="7030A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83" name="Oval 41">
            <a:extLst>
              <a:ext uri="{FF2B5EF4-FFF2-40B4-BE49-F238E27FC236}">
                <a16:creationId xmlns:a16="http://schemas.microsoft.com/office/drawing/2014/main" id="{D5D54E14-DF47-2407-D223-2FD97C598F9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1888" y="2798763"/>
            <a:ext cx="231775" cy="222250"/>
          </a:xfrm>
          <a:prstGeom prst="ellipse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7684" name="Elbow Connector 42">
            <a:extLst>
              <a:ext uri="{FF2B5EF4-FFF2-40B4-BE49-F238E27FC236}">
                <a16:creationId xmlns:a16="http://schemas.microsoft.com/office/drawing/2014/main" id="{F2CA6466-5502-636F-876E-1FFAA84AF381}"/>
              </a:ext>
            </a:extLst>
          </p:cNvPr>
          <p:cNvCxnSpPr>
            <a:cxnSpLocks/>
            <a:stCxn id="27683" idx="2"/>
            <a:endCxn id="27675" idx="3"/>
          </p:cNvCxnSpPr>
          <p:nvPr/>
        </p:nvCxnSpPr>
        <p:spPr bwMode="auto">
          <a:xfrm>
            <a:off x="3903663" y="2909888"/>
            <a:ext cx="4144962" cy="2214562"/>
          </a:xfrm>
          <a:prstGeom prst="bentConnector3">
            <a:avLst>
              <a:gd name="adj1" fmla="val 119940"/>
            </a:avLst>
          </a:prstGeom>
          <a:noFill/>
          <a:ln w="38100" algn="ctr">
            <a:solidFill>
              <a:srgbClr val="00B05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&quot;No&quot; Symbol 44">
            <a:extLst>
              <a:ext uri="{FF2B5EF4-FFF2-40B4-BE49-F238E27FC236}">
                <a16:creationId xmlns:a16="http://schemas.microsoft.com/office/drawing/2014/main" id="{D31D7B28-6A9C-7743-A1A8-ABB0127E7779}"/>
              </a:ext>
            </a:extLst>
          </p:cNvPr>
          <p:cNvSpPr/>
          <p:nvPr/>
        </p:nvSpPr>
        <p:spPr bwMode="auto">
          <a:xfrm>
            <a:off x="8631238" y="4591050"/>
            <a:ext cx="381000" cy="355600"/>
          </a:xfrm>
          <a:prstGeom prst="noSmoking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" charset="0"/>
            </a:endParaRPr>
          </a:p>
        </p:txBody>
      </p:sp>
      <p:grpSp>
        <p:nvGrpSpPr>
          <p:cNvPr id="27686" name="Group 47">
            <a:extLst>
              <a:ext uri="{FF2B5EF4-FFF2-40B4-BE49-F238E27FC236}">
                <a16:creationId xmlns:a16="http://schemas.microsoft.com/office/drawing/2014/main" id="{67C39F67-4A03-2838-559D-CE032873DC61}"/>
              </a:ext>
            </a:extLst>
          </p:cNvPr>
          <p:cNvGrpSpPr>
            <a:grpSpLocks/>
          </p:cNvGrpSpPr>
          <p:nvPr/>
        </p:nvGrpSpPr>
        <p:grpSpPr bwMode="auto">
          <a:xfrm>
            <a:off x="8255000" y="3162300"/>
            <a:ext cx="428625" cy="381000"/>
            <a:chOff x="8229600" y="228600"/>
            <a:chExt cx="429926" cy="381000"/>
          </a:xfrm>
        </p:grpSpPr>
        <p:sp>
          <p:nvSpPr>
            <p:cNvPr id="27690" name="Oval 45">
              <a:extLst>
                <a:ext uri="{FF2B5EF4-FFF2-40B4-BE49-F238E27FC236}">
                  <a16:creationId xmlns:a16="http://schemas.microsoft.com/office/drawing/2014/main" id="{4F84B79D-B363-767C-0BB2-D91922CCF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228600"/>
              <a:ext cx="381000" cy="381000"/>
            </a:xfrm>
            <a:prstGeom prst="ellipse">
              <a:avLst/>
            </a:prstGeom>
            <a:solidFill>
              <a:srgbClr val="FFC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7691" name="TextBox 46">
              <a:extLst>
                <a:ext uri="{FF2B5EF4-FFF2-40B4-BE49-F238E27FC236}">
                  <a16:creationId xmlns:a16="http://schemas.microsoft.com/office/drawing/2014/main" id="{5F74E969-F43F-B81E-1A52-BF2DB7A40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234434"/>
              <a:ext cx="429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+1</a:t>
              </a:r>
            </a:p>
          </p:txBody>
        </p:sp>
      </p:grpSp>
      <p:grpSp>
        <p:nvGrpSpPr>
          <p:cNvPr id="27687" name="Group 48">
            <a:extLst>
              <a:ext uri="{FF2B5EF4-FFF2-40B4-BE49-F238E27FC236}">
                <a16:creationId xmlns:a16="http://schemas.microsoft.com/office/drawing/2014/main" id="{7480D347-C515-268B-F8B3-B6FAD657E0EA}"/>
              </a:ext>
            </a:extLst>
          </p:cNvPr>
          <p:cNvGrpSpPr>
            <a:grpSpLocks/>
          </p:cNvGrpSpPr>
          <p:nvPr/>
        </p:nvGrpSpPr>
        <p:grpSpPr bwMode="auto">
          <a:xfrm>
            <a:off x="7894638" y="4003675"/>
            <a:ext cx="428625" cy="381000"/>
            <a:chOff x="8229600" y="228600"/>
            <a:chExt cx="429926" cy="381000"/>
          </a:xfrm>
        </p:grpSpPr>
        <p:sp>
          <p:nvSpPr>
            <p:cNvPr id="27688" name="Oval 49">
              <a:extLst>
                <a:ext uri="{FF2B5EF4-FFF2-40B4-BE49-F238E27FC236}">
                  <a16:creationId xmlns:a16="http://schemas.microsoft.com/office/drawing/2014/main" id="{2E4F4C32-74DC-1554-28AD-68B8BF6D3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228600"/>
              <a:ext cx="381000" cy="381000"/>
            </a:xfrm>
            <a:prstGeom prst="ellipse">
              <a:avLst/>
            </a:prstGeom>
            <a:solidFill>
              <a:srgbClr val="FFC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7689" name="TextBox 50">
              <a:extLst>
                <a:ext uri="{FF2B5EF4-FFF2-40B4-BE49-F238E27FC236}">
                  <a16:creationId xmlns:a16="http://schemas.microsoft.com/office/drawing/2014/main" id="{BFB69B47-65C4-2FA0-2F0A-C8AA3858E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234434"/>
              <a:ext cx="429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+1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3">
            <a:extLst>
              <a:ext uri="{FF2B5EF4-FFF2-40B4-BE49-F238E27FC236}">
                <a16:creationId xmlns:a16="http://schemas.microsoft.com/office/drawing/2014/main" id="{80E471B5-0F0D-F15C-DDA1-6053D273DAD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606CD6-D2CC-CA49-8C85-B30D77488F94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11/17/22</a:t>
            </a:fld>
            <a:endParaRPr lang="en-US" altLang="en-US" sz="1400"/>
          </a:p>
        </p:txBody>
      </p:sp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id="{8D869874-A9D6-3D15-9BBB-FF29F1808E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BE0795B7-10CF-DC0C-6E08-01CD8AFD4B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D7A030-5BE8-A045-8F0E-8A9B63DB68E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7BC544FD-C5F8-9523-1A64-FAB3A7355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" y="149225"/>
            <a:ext cx="8267700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shared_ptr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xp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 </a:t>
            </a:r>
            <a:r>
              <a:rPr lang="en-US" altLang="en-US" sz="2000">
                <a:solidFill>
                  <a:srgbClr val="C200FF"/>
                </a:solidFill>
                <a:latin typeface="Menlo" panose="020B0609030804020204" pitchFamily="49" charset="0"/>
              </a:rPr>
              <a:t>new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{222} 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xp.use_count()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shared_ptr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xp2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= xp;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xp2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&amp;xp2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xp.use_count()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xp2.use_count()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weak_ptr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wxp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= xp;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xp.use_count()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xp2.use_count()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wxp.</a:t>
            </a:r>
            <a:r>
              <a:rPr lang="en-US" altLang="en-US" sz="2000" b="1">
                <a:solidFill>
                  <a:srgbClr val="C00000"/>
                </a:solidFill>
                <a:latin typeface="Menlo" panose="020B0609030804020204" pitchFamily="49" charset="0"/>
              </a:rPr>
              <a:t>use_count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()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 xp = nullptr;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xp.use_count()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xp2.use_count()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wxp.use_count()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3">
            <a:extLst>
              <a:ext uri="{FF2B5EF4-FFF2-40B4-BE49-F238E27FC236}">
                <a16:creationId xmlns:a16="http://schemas.microsoft.com/office/drawing/2014/main" id="{352E294D-5DB6-E069-16DB-6AC02241852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79C9E7-F6D3-0E47-A728-3EA5E7800470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11/17/22</a:t>
            </a:fld>
            <a:endParaRPr lang="en-US" altLang="en-US" sz="1400"/>
          </a:p>
        </p:txBody>
      </p:sp>
      <p:sp>
        <p:nvSpPr>
          <p:cNvPr id="29698" name="Footer Placeholder 4">
            <a:extLst>
              <a:ext uri="{FF2B5EF4-FFF2-40B4-BE49-F238E27FC236}">
                <a16:creationId xmlns:a16="http://schemas.microsoft.com/office/drawing/2014/main" id="{28293ECE-288F-E607-8B49-DDA947187C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FAF5B07B-B18D-242F-53A8-F627EEAF07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0063" y="61769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87F6EB-47CB-EB4B-9AB8-4FF739D34A0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9700" name="Rounded Rectangle 32">
            <a:extLst>
              <a:ext uri="{FF2B5EF4-FFF2-40B4-BE49-F238E27FC236}">
                <a16:creationId xmlns:a16="http://schemas.microsoft.com/office/drawing/2014/main" id="{2827C461-B73A-A9B2-92E9-57C020DF2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1176338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29701" name="Rounded Rectangle 6">
            <a:extLst>
              <a:ext uri="{FF2B5EF4-FFF2-40B4-BE49-F238E27FC236}">
                <a16:creationId xmlns:a16="http://schemas.microsoft.com/office/drawing/2014/main" id="{0FF6ED69-F78D-0EE0-3F48-72E6F2E55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10953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AccountS</a:t>
            </a:r>
          </a:p>
        </p:txBody>
      </p:sp>
      <p:sp>
        <p:nvSpPr>
          <p:cNvPr id="29702" name="Rounded Rectangle 10">
            <a:extLst>
              <a:ext uri="{FF2B5EF4-FFF2-40B4-BE49-F238E27FC236}">
                <a16:creationId xmlns:a16="http://schemas.microsoft.com/office/drawing/2014/main" id="{08DB649B-8D96-FF86-640E-08F3CAC2B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117633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29703" name="Rounded Rectangle 35">
            <a:extLst>
              <a:ext uri="{FF2B5EF4-FFF2-40B4-BE49-F238E27FC236}">
                <a16:creationId xmlns:a16="http://schemas.microsoft.com/office/drawing/2014/main" id="{860F1A7F-CDE4-647A-7A8A-FAD33C83F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243840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29704" name="Straight Arrow Connector 36">
            <a:extLst>
              <a:ext uri="{FF2B5EF4-FFF2-40B4-BE49-F238E27FC236}">
                <a16:creationId xmlns:a16="http://schemas.microsoft.com/office/drawing/2014/main" id="{E7E00C4D-D5AD-2396-9F6F-9CE9F3EBF3FA}"/>
              </a:ext>
            </a:extLst>
          </p:cNvPr>
          <p:cNvCxnSpPr>
            <a:cxnSpLocks/>
            <a:stCxn id="29700" idx="0"/>
            <a:endCxn id="29708" idx="2"/>
          </p:cNvCxnSpPr>
          <p:nvPr/>
        </p:nvCxnSpPr>
        <p:spPr bwMode="auto">
          <a:xfrm flipH="1" flipV="1">
            <a:off x="5927725" y="666750"/>
            <a:ext cx="0" cy="509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5" name="Straight Arrow Connector 37">
            <a:extLst>
              <a:ext uri="{FF2B5EF4-FFF2-40B4-BE49-F238E27FC236}">
                <a16:creationId xmlns:a16="http://schemas.microsoft.com/office/drawing/2014/main" id="{08D070EF-B356-8D5D-A6A4-93864375A30B}"/>
              </a:ext>
            </a:extLst>
          </p:cNvPr>
          <p:cNvCxnSpPr>
            <a:cxnSpLocks/>
            <a:stCxn id="29702" idx="0"/>
            <a:endCxn id="29701" idx="2"/>
          </p:cNvCxnSpPr>
          <p:nvPr/>
        </p:nvCxnSpPr>
        <p:spPr bwMode="auto">
          <a:xfrm flipH="1" flipV="1">
            <a:off x="8050213" y="642938"/>
            <a:ext cx="0" cy="533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6" name="Straight Arrow Connector 38">
            <a:extLst>
              <a:ext uri="{FF2B5EF4-FFF2-40B4-BE49-F238E27FC236}">
                <a16:creationId xmlns:a16="http://schemas.microsoft.com/office/drawing/2014/main" id="{800E48A1-CE70-A57B-9A7A-85B59FBFC7B8}"/>
              </a:ext>
            </a:extLst>
          </p:cNvPr>
          <p:cNvCxnSpPr>
            <a:cxnSpLocks/>
            <a:stCxn id="29703" idx="0"/>
            <a:endCxn id="29700" idx="2"/>
          </p:cNvCxnSpPr>
          <p:nvPr/>
        </p:nvCxnSpPr>
        <p:spPr bwMode="auto">
          <a:xfrm flipH="1" flipV="1">
            <a:off x="5927725" y="1709738"/>
            <a:ext cx="998538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Straight Arrow Connector 39">
            <a:extLst>
              <a:ext uri="{FF2B5EF4-FFF2-40B4-BE49-F238E27FC236}">
                <a16:creationId xmlns:a16="http://schemas.microsoft.com/office/drawing/2014/main" id="{CA3DFA3D-E46A-3355-6B91-BD043F5ABB27}"/>
              </a:ext>
            </a:extLst>
          </p:cNvPr>
          <p:cNvCxnSpPr>
            <a:cxnSpLocks/>
            <a:stCxn id="29703" idx="0"/>
            <a:endCxn id="29702" idx="2"/>
          </p:cNvCxnSpPr>
          <p:nvPr/>
        </p:nvCxnSpPr>
        <p:spPr bwMode="auto">
          <a:xfrm flipV="1">
            <a:off x="6926263" y="1709738"/>
            <a:ext cx="1123950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8" name="Rounded Rectangle 6">
            <a:extLst>
              <a:ext uri="{FF2B5EF4-FFF2-40B4-BE49-F238E27FC236}">
                <a16:creationId xmlns:a16="http://schemas.microsoft.com/office/drawing/2014/main" id="{331E3DBC-1258-F0B7-9EFD-820AE674F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133350"/>
            <a:ext cx="1544637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AccountE</a:t>
            </a:r>
          </a:p>
        </p:txBody>
      </p:sp>
      <p:sp>
        <p:nvSpPr>
          <p:cNvPr id="29709" name="TextBox 24">
            <a:extLst>
              <a:ext uri="{FF2B5EF4-FFF2-40B4-BE49-F238E27FC236}">
                <a16:creationId xmlns:a16="http://schemas.microsoft.com/office/drawing/2014/main" id="{D043E9A4-876B-7249-2AB0-5CA1B7B2E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0" y="1876425"/>
            <a:ext cx="2701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Multiple Inheritance</a:t>
            </a:r>
          </a:p>
        </p:txBody>
      </p:sp>
      <p:sp>
        <p:nvSpPr>
          <p:cNvPr id="29710" name="Rounded Rectangle 31">
            <a:extLst>
              <a:ext uri="{FF2B5EF4-FFF2-40B4-BE49-F238E27FC236}">
                <a16:creationId xmlns:a16="http://schemas.microsoft.com/office/drawing/2014/main" id="{9ECA699C-07C3-3CB7-3DE6-4B3333651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43608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29711" name="Rounded Rectangle 6">
            <a:extLst>
              <a:ext uri="{FF2B5EF4-FFF2-40B4-BE49-F238E27FC236}">
                <a16:creationId xmlns:a16="http://schemas.microsoft.com/office/drawing/2014/main" id="{FB31E9AD-8363-EDA1-7994-EA503247A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75" y="3805238"/>
            <a:ext cx="1817688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AccountE</a:t>
            </a:r>
          </a:p>
        </p:txBody>
      </p:sp>
      <p:sp>
        <p:nvSpPr>
          <p:cNvPr id="29712" name="Rounded Rectangle 43">
            <a:extLst>
              <a:ext uri="{FF2B5EF4-FFF2-40B4-BE49-F238E27FC236}">
                <a16:creationId xmlns:a16="http://schemas.microsoft.com/office/drawing/2014/main" id="{9426A88A-6F2C-8703-BA11-4EFD4A034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6019800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29713" name="Rounded Rectangle 6">
            <a:extLst>
              <a:ext uri="{FF2B5EF4-FFF2-40B4-BE49-F238E27FC236}">
                <a16:creationId xmlns:a16="http://schemas.microsoft.com/office/drawing/2014/main" id="{2698ED9E-E2D7-9A35-EFA9-3EEFB8E5F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63" y="4918075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AccountS</a:t>
            </a:r>
          </a:p>
        </p:txBody>
      </p:sp>
      <p:sp>
        <p:nvSpPr>
          <p:cNvPr id="29714" name="Rounded Rectangle 10">
            <a:extLst>
              <a:ext uri="{FF2B5EF4-FFF2-40B4-BE49-F238E27FC236}">
                <a16:creationId xmlns:a16="http://schemas.microsoft.com/office/drawing/2014/main" id="{46B9AD41-0D46-1F1D-E5F2-B2638DA88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5483225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29715" name="TextBox 20">
            <a:extLst>
              <a:ext uri="{FF2B5EF4-FFF2-40B4-BE49-F238E27FC236}">
                <a16:creationId xmlns:a16="http://schemas.microsoft.com/office/drawing/2014/main" id="{59661709-7128-C729-A7F3-4B3D76DC9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0"/>
            <a:ext cx="2530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(Student *) ws_ptr</a:t>
            </a:r>
          </a:p>
        </p:txBody>
      </p:sp>
      <p:sp>
        <p:nvSpPr>
          <p:cNvPr id="29716" name="Notched Right Arrow 21">
            <a:extLst>
              <a:ext uri="{FF2B5EF4-FFF2-40B4-BE49-F238E27FC236}">
                <a16:creationId xmlns:a16="http://schemas.microsoft.com/office/drawing/2014/main" id="{BC972BE2-10D9-A1BD-EF54-2B1213558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3762375"/>
            <a:ext cx="425450" cy="152400"/>
          </a:xfrm>
          <a:prstGeom prst="notchedRightArrow">
            <a:avLst>
              <a:gd name="adj1" fmla="val 50000"/>
              <a:gd name="adj2" fmla="val 49849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17" name="Notched Right Arrow 48">
            <a:extLst>
              <a:ext uri="{FF2B5EF4-FFF2-40B4-BE49-F238E27FC236}">
                <a16:creationId xmlns:a16="http://schemas.microsoft.com/office/drawing/2014/main" id="{BEFEE5A4-BE69-4079-94D4-E933C6E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4875213"/>
            <a:ext cx="425450" cy="152400"/>
          </a:xfrm>
          <a:prstGeom prst="notchedRightArrow">
            <a:avLst>
              <a:gd name="adj1" fmla="val 50000"/>
              <a:gd name="adj2" fmla="val 49849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18" name="Rounded Rectangle 22">
            <a:extLst>
              <a:ext uri="{FF2B5EF4-FFF2-40B4-BE49-F238E27FC236}">
                <a16:creationId xmlns:a16="http://schemas.microsoft.com/office/drawing/2014/main" id="{BBB21BE2-6F40-FF81-7825-D289D9A27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46188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29719" name="Rounded Rectangle 6">
            <a:extLst>
              <a:ext uri="{FF2B5EF4-FFF2-40B4-BE49-F238E27FC236}">
                <a16:creationId xmlns:a16="http://schemas.microsoft.com/office/drawing/2014/main" id="{5EF20343-4B75-C7AF-514F-0A4A5616F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115888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29720" name="Rounded Rectangle 10">
            <a:extLst>
              <a:ext uri="{FF2B5EF4-FFF2-40B4-BE49-F238E27FC236}">
                <a16:creationId xmlns:a16="http://schemas.microsoft.com/office/drawing/2014/main" id="{2884DD34-9B6E-3A26-6FC7-9E86F6354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124618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29721" name="Rounded Rectangle 26">
            <a:extLst>
              <a:ext uri="{FF2B5EF4-FFF2-40B4-BE49-F238E27FC236}">
                <a16:creationId xmlns:a16="http://schemas.microsoft.com/office/drawing/2014/main" id="{2653529E-E8C7-6631-2A97-8046BA90E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5" y="250825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29722" name="Straight Arrow Connector 27">
            <a:extLst>
              <a:ext uri="{FF2B5EF4-FFF2-40B4-BE49-F238E27FC236}">
                <a16:creationId xmlns:a16="http://schemas.microsoft.com/office/drawing/2014/main" id="{E275670C-01FE-1739-46FB-E3063074A45A}"/>
              </a:ext>
            </a:extLst>
          </p:cNvPr>
          <p:cNvCxnSpPr>
            <a:cxnSpLocks/>
            <a:stCxn id="29718" idx="0"/>
            <a:endCxn id="29719" idx="2"/>
          </p:cNvCxnSpPr>
          <p:nvPr/>
        </p:nvCxnSpPr>
        <p:spPr bwMode="auto">
          <a:xfrm flipV="1">
            <a:off x="1562100" y="649288"/>
            <a:ext cx="1000125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Straight Arrow Connector 28">
            <a:extLst>
              <a:ext uri="{FF2B5EF4-FFF2-40B4-BE49-F238E27FC236}">
                <a16:creationId xmlns:a16="http://schemas.microsoft.com/office/drawing/2014/main" id="{CAF0DD27-2D30-4817-0FA1-2BA4A5FCEAF9}"/>
              </a:ext>
            </a:extLst>
          </p:cNvPr>
          <p:cNvCxnSpPr>
            <a:cxnSpLocks/>
            <a:stCxn id="29720" idx="0"/>
            <a:endCxn id="29719" idx="2"/>
          </p:cNvCxnSpPr>
          <p:nvPr/>
        </p:nvCxnSpPr>
        <p:spPr bwMode="auto">
          <a:xfrm flipH="1" flipV="1">
            <a:off x="2562225" y="649288"/>
            <a:ext cx="1123950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Straight Arrow Connector 29">
            <a:extLst>
              <a:ext uri="{FF2B5EF4-FFF2-40B4-BE49-F238E27FC236}">
                <a16:creationId xmlns:a16="http://schemas.microsoft.com/office/drawing/2014/main" id="{366B74DB-F437-C106-BFAB-17E8F75FA298}"/>
              </a:ext>
            </a:extLst>
          </p:cNvPr>
          <p:cNvCxnSpPr>
            <a:cxnSpLocks/>
            <a:stCxn id="29721" idx="0"/>
            <a:endCxn id="29718" idx="2"/>
          </p:cNvCxnSpPr>
          <p:nvPr/>
        </p:nvCxnSpPr>
        <p:spPr bwMode="auto">
          <a:xfrm flipH="1" flipV="1">
            <a:off x="1562100" y="1779588"/>
            <a:ext cx="1000125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Straight Arrow Connector 30">
            <a:extLst>
              <a:ext uri="{FF2B5EF4-FFF2-40B4-BE49-F238E27FC236}">
                <a16:creationId xmlns:a16="http://schemas.microsoft.com/office/drawing/2014/main" id="{1830994C-931E-EAA7-418E-0F645399D091}"/>
              </a:ext>
            </a:extLst>
          </p:cNvPr>
          <p:cNvCxnSpPr>
            <a:cxnSpLocks/>
            <a:stCxn id="29721" idx="0"/>
            <a:endCxn id="29720" idx="2"/>
          </p:cNvCxnSpPr>
          <p:nvPr/>
        </p:nvCxnSpPr>
        <p:spPr bwMode="auto">
          <a:xfrm flipV="1">
            <a:off x="2562225" y="1779588"/>
            <a:ext cx="1123950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6" name="TextBox 41">
            <a:extLst>
              <a:ext uri="{FF2B5EF4-FFF2-40B4-BE49-F238E27FC236}">
                <a16:creationId xmlns:a16="http://schemas.microsoft.com/office/drawing/2014/main" id="{CFB42EF5-5D62-2184-193F-6369A48A0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1900238"/>
            <a:ext cx="249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50"/>
                </a:solidFill>
              </a:rPr>
              <a:t>Virtual Inheritance</a:t>
            </a:r>
          </a:p>
        </p:txBody>
      </p:sp>
      <p:sp>
        <p:nvSpPr>
          <p:cNvPr id="29727" name="Rounded Rectangle 47">
            <a:extLst>
              <a:ext uri="{FF2B5EF4-FFF2-40B4-BE49-F238E27FC236}">
                <a16:creationId xmlns:a16="http://schemas.microsoft.com/office/drawing/2014/main" id="{5B995C4F-2A8F-39ED-3701-234375B5A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40560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50" name="Rounded Rectangle 6">
            <a:extLst>
              <a:ext uri="{FF2B5EF4-FFF2-40B4-BE49-F238E27FC236}">
                <a16:creationId xmlns:a16="http://schemas.microsoft.com/office/drawing/2014/main" id="{B6BB4E4F-2D9A-4549-B831-E908BC1EF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3500438"/>
            <a:ext cx="18161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29729" name="Rounded Rectangle 50">
            <a:extLst>
              <a:ext uri="{FF2B5EF4-FFF2-40B4-BE49-F238E27FC236}">
                <a16:creationId xmlns:a16="http://schemas.microsoft.com/office/drawing/2014/main" id="{CD6492B4-80B0-46D1-1764-3ADC4DAB3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5715000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98F93434-2D88-EC4A-A945-9E78ED285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4613275"/>
            <a:ext cx="18542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29731" name="Rounded Rectangle 10">
            <a:extLst>
              <a:ext uri="{FF2B5EF4-FFF2-40B4-BE49-F238E27FC236}">
                <a16:creationId xmlns:a16="http://schemas.microsoft.com/office/drawing/2014/main" id="{1C4FA6E9-B4A6-2027-7889-3A29F27C0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5178425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29732" name="Notched Right Arrow 53">
            <a:extLst>
              <a:ext uri="{FF2B5EF4-FFF2-40B4-BE49-F238E27FC236}">
                <a16:creationId xmlns:a16="http://schemas.microsoft.com/office/drawing/2014/main" id="{C9C70409-3BDB-D478-60DC-CB7CE6671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3457575"/>
            <a:ext cx="427037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33" name="Notched Right Arrow 54">
            <a:extLst>
              <a:ext uri="{FF2B5EF4-FFF2-40B4-BE49-F238E27FC236}">
                <a16:creationId xmlns:a16="http://schemas.microsoft.com/office/drawing/2014/main" id="{B0BF453D-1C58-86DE-6C25-3C727731D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4570413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34" name="Rounded Rectangle 6">
            <a:extLst>
              <a:ext uri="{FF2B5EF4-FFF2-40B4-BE49-F238E27FC236}">
                <a16:creationId xmlns:a16="http://schemas.microsoft.com/office/drawing/2014/main" id="{E3CB8135-5A9F-6E69-A3D6-A8D79203B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6248400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29735" name="TextBox 57">
            <a:extLst>
              <a:ext uri="{FF2B5EF4-FFF2-40B4-BE49-F238E27FC236}">
                <a16:creationId xmlns:a16="http://schemas.microsoft.com/office/drawing/2014/main" id="{A02DAC81-A725-AD2E-46A6-C1EE0523C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352800"/>
            <a:ext cx="2530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</p:txBody>
      </p:sp>
      <p:sp>
        <p:nvSpPr>
          <p:cNvPr id="29736" name="TextBox 58">
            <a:extLst>
              <a:ext uri="{FF2B5EF4-FFF2-40B4-BE49-F238E27FC236}">
                <a16:creationId xmlns:a16="http://schemas.microsoft.com/office/drawing/2014/main" id="{4F7A79F3-D659-8DBF-A037-35057289D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4470400"/>
            <a:ext cx="2406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(Student *) ws_ptr</a:t>
            </a:r>
          </a:p>
        </p:txBody>
      </p:sp>
      <p:sp>
        <p:nvSpPr>
          <p:cNvPr id="29737" name="TextBox 59">
            <a:extLst>
              <a:ext uri="{FF2B5EF4-FFF2-40B4-BE49-F238E27FC236}">
                <a16:creationId xmlns:a16="http://schemas.microsoft.com/office/drawing/2014/main" id="{FB4FBBA6-D941-44FC-0018-AC3480F64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96000"/>
            <a:ext cx="2406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(Account *) ws_ptr</a:t>
            </a:r>
          </a:p>
        </p:txBody>
      </p:sp>
      <p:sp>
        <p:nvSpPr>
          <p:cNvPr id="29738" name="Notched Right Arrow 60">
            <a:extLst>
              <a:ext uri="{FF2B5EF4-FFF2-40B4-BE49-F238E27FC236}">
                <a16:creationId xmlns:a16="http://schemas.microsoft.com/office/drawing/2014/main" id="{C1565B25-3764-B8B1-5FAC-C54C5265E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6199188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58A79-4DA9-9DA8-D960-E03ACD95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54F4FC-8122-7A4D-B4A1-850E748D504D}" type="datetime1">
              <a:rPr lang="en-US" smtClean="0"/>
              <a:pPr>
                <a:defRPr/>
              </a:pPr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85DBC-CB3B-57BA-5680-238903F2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A9DF4-9A74-7CE9-9A9A-BE0293C8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6252-DEFA-CC4A-8047-A7CBFFACD1D0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0AC5EA-FBCD-B43C-E404-DB6E89504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288" y="42005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87F6EB-47CB-EB4B-9AB8-4FF739D34A0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8" name="Rounded Rectangle 31">
            <a:extLst>
              <a:ext uri="{FF2B5EF4-FFF2-40B4-BE49-F238E27FC236}">
                <a16:creationId xmlns:a16="http://schemas.microsoft.com/office/drawing/2014/main" id="{33523FC3-895C-F4E8-D32C-06D4DD1BE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488" y="2384425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A18DFF6C-7A13-1157-2BA3-8836D6C4B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828800"/>
            <a:ext cx="1817688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AccountE</a:t>
            </a:r>
          </a:p>
        </p:txBody>
      </p:sp>
      <p:sp>
        <p:nvSpPr>
          <p:cNvPr id="10" name="Rounded Rectangle 43">
            <a:extLst>
              <a:ext uri="{FF2B5EF4-FFF2-40B4-BE49-F238E27FC236}">
                <a16:creationId xmlns:a16="http://schemas.microsoft.com/office/drawing/2014/main" id="{9A5CC334-F5A7-4F21-7C0F-10AFA3C34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4043362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61F34713-B017-C280-1594-C75472B2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2941637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AccountS</a:t>
            </a:r>
          </a:p>
        </p:txBody>
      </p: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51FF3D13-754D-BCA6-CFCE-09B05344F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3506787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4815EF89-4BFC-5FDA-1BF4-E0DDE26DE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3425" y="1604962"/>
            <a:ext cx="2530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(Student *) ws_ptr</a:t>
            </a:r>
          </a:p>
        </p:txBody>
      </p:sp>
      <p:sp>
        <p:nvSpPr>
          <p:cNvPr id="14" name="Notched Right Arrow 21">
            <a:extLst>
              <a:ext uri="{FF2B5EF4-FFF2-40B4-BE49-F238E27FC236}">
                <a16:creationId xmlns:a16="http://schemas.microsoft.com/office/drawing/2014/main" id="{B5871DEA-DB7C-FD05-0310-D573B0B14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488" y="1785937"/>
            <a:ext cx="425450" cy="152400"/>
          </a:xfrm>
          <a:prstGeom prst="notchedRightArrow">
            <a:avLst>
              <a:gd name="adj1" fmla="val 50000"/>
              <a:gd name="adj2" fmla="val 49849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" name="Notched Right Arrow 48">
            <a:extLst>
              <a:ext uri="{FF2B5EF4-FFF2-40B4-BE49-F238E27FC236}">
                <a16:creationId xmlns:a16="http://schemas.microsoft.com/office/drawing/2014/main" id="{EB31A8D6-7141-F81B-81E2-893AB190A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2898775"/>
            <a:ext cx="425450" cy="152400"/>
          </a:xfrm>
          <a:prstGeom prst="notchedRightArrow">
            <a:avLst>
              <a:gd name="adj1" fmla="val 50000"/>
              <a:gd name="adj2" fmla="val 49849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521CD2-99F5-63CF-7892-CA179B65245C}"/>
              </a:ext>
            </a:extLst>
          </p:cNvPr>
          <p:cNvSpPr txBox="1"/>
          <p:nvPr/>
        </p:nvSpPr>
        <p:spPr>
          <a:xfrm>
            <a:off x="6308021" y="1828800"/>
            <a:ext cx="126188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E_A1</a:t>
            </a:r>
          </a:p>
          <a:p>
            <a:r>
              <a:rPr lang="en-US" sz="3600" dirty="0"/>
              <a:t>E1</a:t>
            </a:r>
          </a:p>
          <a:p>
            <a:r>
              <a:rPr lang="en-US" sz="3600" dirty="0"/>
              <a:t>S_A1</a:t>
            </a:r>
          </a:p>
          <a:p>
            <a:r>
              <a:rPr lang="en-US" sz="3600" dirty="0"/>
              <a:t>S1</a:t>
            </a:r>
          </a:p>
          <a:p>
            <a:r>
              <a:rPr lang="en-US" sz="3600" dirty="0"/>
              <a:t>W1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B6227F-1C73-27EE-A8E7-97F9C5E664B4}"/>
              </a:ext>
            </a:extLst>
          </p:cNvPr>
          <p:cNvSpPr txBox="1"/>
          <p:nvPr/>
        </p:nvSpPr>
        <p:spPr>
          <a:xfrm>
            <a:off x="730995" y="378357"/>
            <a:ext cx="1859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WS_Ptr</a:t>
            </a:r>
            <a:endParaRPr lang="en-US" dirty="0"/>
          </a:p>
          <a:p>
            <a:r>
              <a:rPr lang="en-US" dirty="0" err="1"/>
              <a:t>E_WS_ptr</a:t>
            </a:r>
            <a:endParaRPr lang="en-US" dirty="0"/>
          </a:p>
          <a:p>
            <a:r>
              <a:rPr lang="en-US" dirty="0" err="1"/>
              <a:t>A_E_WS_ptr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D46846-FE72-FFD1-E951-98F4AA01F582}"/>
              </a:ext>
            </a:extLst>
          </p:cNvPr>
          <p:cNvSpPr txBox="1"/>
          <p:nvPr/>
        </p:nvSpPr>
        <p:spPr>
          <a:xfrm>
            <a:off x="992206" y="3201276"/>
            <a:ext cx="1843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S_WS_ptr</a:t>
            </a:r>
            <a:endParaRPr lang="en-US" dirty="0"/>
          </a:p>
          <a:p>
            <a:r>
              <a:rPr lang="en-US" dirty="0" err="1"/>
              <a:t>A_S_WS_ptr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84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95312-63E9-BC09-A9BB-3E6390BD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54F4FC-8122-7A4D-B4A1-850E748D504D}" type="datetime1">
              <a:rPr lang="en-US" smtClean="0"/>
              <a:pPr>
                <a:defRPr/>
              </a:pPr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865B9-6AD8-11BC-6F72-A7EED69D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F2949-92CC-78E5-1948-FB68B553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6252-DEFA-CC4A-8047-A7CBFFACD1D0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DB68D02-2022-8952-C676-A1E69ECD0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87" y="442485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79C9E7-F6D3-0E47-A728-3EA5E7800470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11/18/22</a:t>
            </a:fld>
            <a:endParaRPr lang="en-US" altLang="en-US" sz="1400"/>
          </a:p>
        </p:txBody>
      </p:sp>
      <p:sp>
        <p:nvSpPr>
          <p:cNvPr id="8" name="Rounded Rectangle 47">
            <a:extLst>
              <a:ext uri="{FF2B5EF4-FFF2-40B4-BE49-F238E27FC236}">
                <a16:creationId xmlns:a16="http://schemas.microsoft.com/office/drawing/2014/main" id="{643FF114-AB6C-E6A9-63B9-13FAC006C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0" y="2232518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9F4E5975-C594-8132-187E-C1405F364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676893"/>
            <a:ext cx="18161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10" name="Rounded Rectangle 50">
            <a:extLst>
              <a:ext uri="{FF2B5EF4-FFF2-40B4-BE49-F238E27FC236}">
                <a16:creationId xmlns:a16="http://schemas.microsoft.com/office/drawing/2014/main" id="{E9024345-E544-B644-890C-4CB40CB0B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2" y="3891455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32DD5F71-6342-D489-C5A6-4FF655C27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00" y="2789730"/>
            <a:ext cx="18542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D44CFBA9-DF9F-5D3B-BFC5-248C7A26F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2" y="3354880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13" name="Notched Right Arrow 53">
            <a:extLst>
              <a:ext uri="{FF2B5EF4-FFF2-40B4-BE49-F238E27FC236}">
                <a16:creationId xmlns:a16="http://schemas.microsoft.com/office/drawing/2014/main" id="{50DFBFBA-53AB-C602-7C92-B16A40E56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0" y="1634030"/>
            <a:ext cx="427037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Notched Right Arrow 54">
            <a:extLst>
              <a:ext uri="{FF2B5EF4-FFF2-40B4-BE49-F238E27FC236}">
                <a16:creationId xmlns:a16="http://schemas.microsoft.com/office/drawing/2014/main" id="{76ECA1C0-450E-A0E3-CF53-AC9AC8BCA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2" y="2746868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F6D5908F-0511-6A1D-C892-F3F25B728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00" y="4424855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16" name="TextBox 57">
            <a:extLst>
              <a:ext uri="{FF2B5EF4-FFF2-40B4-BE49-F238E27FC236}">
                <a16:creationId xmlns:a16="http://schemas.microsoft.com/office/drawing/2014/main" id="{C7AADB68-837D-47BC-41F9-19A577F2C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7" y="1529255"/>
            <a:ext cx="2530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</p:txBody>
      </p:sp>
      <p:sp>
        <p:nvSpPr>
          <p:cNvPr id="17" name="TextBox 58">
            <a:extLst>
              <a:ext uri="{FF2B5EF4-FFF2-40B4-BE49-F238E27FC236}">
                <a16:creationId xmlns:a16="http://schemas.microsoft.com/office/drawing/2014/main" id="{761F91B1-E576-45B6-22C3-537FCEEA4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2646855"/>
            <a:ext cx="2406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(Student *) ws_ptr</a:t>
            </a:r>
          </a:p>
        </p:txBody>
      </p:sp>
      <p:sp>
        <p:nvSpPr>
          <p:cNvPr id="18" name="TextBox 59">
            <a:extLst>
              <a:ext uri="{FF2B5EF4-FFF2-40B4-BE49-F238E27FC236}">
                <a16:creationId xmlns:a16="http://schemas.microsoft.com/office/drawing/2014/main" id="{F4A21B86-BA63-F4A6-707D-0C25C5F52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7" y="4272455"/>
            <a:ext cx="2406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(Account *) ws_ptr</a:t>
            </a:r>
          </a:p>
        </p:txBody>
      </p:sp>
      <p:sp>
        <p:nvSpPr>
          <p:cNvPr id="19" name="Notched Right Arrow 60">
            <a:extLst>
              <a:ext uri="{FF2B5EF4-FFF2-40B4-BE49-F238E27FC236}">
                <a16:creationId xmlns:a16="http://schemas.microsoft.com/office/drawing/2014/main" id="{C129C20E-42E6-12AE-E531-9150767BB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2" y="4375643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4AB395-88BB-1AF2-5177-314163746041}"/>
              </a:ext>
            </a:extLst>
          </p:cNvPr>
          <p:cNvSpPr txBox="1"/>
          <p:nvPr/>
        </p:nvSpPr>
        <p:spPr>
          <a:xfrm>
            <a:off x="5814370" y="1665721"/>
            <a:ext cx="85151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/>
          </a:p>
          <a:p>
            <a:r>
              <a:rPr lang="en-US" sz="3600" dirty="0"/>
              <a:t>E1</a:t>
            </a:r>
          </a:p>
          <a:p>
            <a:endParaRPr lang="en-US" sz="3600" dirty="0"/>
          </a:p>
          <a:p>
            <a:r>
              <a:rPr lang="en-US" sz="3600" dirty="0"/>
              <a:t>S1</a:t>
            </a:r>
          </a:p>
          <a:p>
            <a:r>
              <a:rPr lang="en-US" sz="3600" dirty="0"/>
              <a:t>W1</a:t>
            </a:r>
          </a:p>
          <a:p>
            <a:r>
              <a:rPr lang="en-US" sz="3600" dirty="0"/>
              <a:t>A1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C11081-CA02-6A07-99E9-869E7026630C}"/>
              </a:ext>
            </a:extLst>
          </p:cNvPr>
          <p:cNvSpPr txBox="1"/>
          <p:nvPr/>
        </p:nvSpPr>
        <p:spPr>
          <a:xfrm>
            <a:off x="651641" y="698258"/>
            <a:ext cx="1483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WS_Ptr</a:t>
            </a:r>
            <a:endParaRPr lang="en-US" dirty="0"/>
          </a:p>
          <a:p>
            <a:r>
              <a:rPr lang="en-US" dirty="0" err="1"/>
              <a:t>E_WS_ptr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2C3806-47A9-D960-BE71-6DD732053AFB}"/>
              </a:ext>
            </a:extLst>
          </p:cNvPr>
          <p:cNvSpPr txBox="1"/>
          <p:nvPr/>
        </p:nvSpPr>
        <p:spPr>
          <a:xfrm>
            <a:off x="633248" y="2265855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S_WS_ptr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BB24C5-EC16-A15E-C27F-ECCF4481273A}"/>
              </a:ext>
            </a:extLst>
          </p:cNvPr>
          <p:cNvSpPr txBox="1"/>
          <p:nvPr/>
        </p:nvSpPr>
        <p:spPr>
          <a:xfrm>
            <a:off x="736516" y="3810790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Acc_WS_ptr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32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Date Placeholder 3">
            <a:extLst>
              <a:ext uri="{FF2B5EF4-FFF2-40B4-BE49-F238E27FC236}">
                <a16:creationId xmlns:a16="http://schemas.microsoft.com/office/drawing/2014/main" id="{46CEA983-8EDD-3EF5-4AE8-20AE2D5E574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B9EAF2-4E37-854B-A107-1DA95E7ADA4C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11/17/22</a:t>
            </a:fld>
            <a:endParaRPr lang="en-US" altLang="en-US" sz="1400"/>
          </a:p>
        </p:txBody>
      </p:sp>
      <p:sp>
        <p:nvSpPr>
          <p:cNvPr id="30722" name="Footer Placeholder 4">
            <a:extLst>
              <a:ext uri="{FF2B5EF4-FFF2-40B4-BE49-F238E27FC236}">
                <a16:creationId xmlns:a16="http://schemas.microsoft.com/office/drawing/2014/main" id="{F9C00181-0790-AAA3-F261-D97C175DC2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9FDB322F-9D0A-507D-9A01-383B9094C2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0063" y="61769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7D3832-7735-F341-906E-5FF83BAA0A6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0724" name="Rounded Rectangle 32">
            <a:extLst>
              <a:ext uri="{FF2B5EF4-FFF2-40B4-BE49-F238E27FC236}">
                <a16:creationId xmlns:a16="http://schemas.microsoft.com/office/drawing/2014/main" id="{F27F37A5-BBB4-1E80-857C-D862493B3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1176338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30725" name="Rounded Rectangle 6">
            <a:extLst>
              <a:ext uri="{FF2B5EF4-FFF2-40B4-BE49-F238E27FC236}">
                <a16:creationId xmlns:a16="http://schemas.microsoft.com/office/drawing/2014/main" id="{B331474A-E7EB-FF44-D5D9-C262AF66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10953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AccountS</a:t>
            </a:r>
          </a:p>
        </p:txBody>
      </p:sp>
      <p:sp>
        <p:nvSpPr>
          <p:cNvPr id="30726" name="Rounded Rectangle 10">
            <a:extLst>
              <a:ext uri="{FF2B5EF4-FFF2-40B4-BE49-F238E27FC236}">
                <a16:creationId xmlns:a16="http://schemas.microsoft.com/office/drawing/2014/main" id="{5A0D2E63-388E-66A1-3FDF-A0859047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117633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30727" name="Rounded Rectangle 35">
            <a:extLst>
              <a:ext uri="{FF2B5EF4-FFF2-40B4-BE49-F238E27FC236}">
                <a16:creationId xmlns:a16="http://schemas.microsoft.com/office/drawing/2014/main" id="{56784635-863F-E76E-5A62-3F38D46E1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243840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30728" name="Straight Arrow Connector 36">
            <a:extLst>
              <a:ext uri="{FF2B5EF4-FFF2-40B4-BE49-F238E27FC236}">
                <a16:creationId xmlns:a16="http://schemas.microsoft.com/office/drawing/2014/main" id="{8C114023-C6AA-2F64-EA77-5F2F6AFF8C70}"/>
              </a:ext>
            </a:extLst>
          </p:cNvPr>
          <p:cNvCxnSpPr>
            <a:cxnSpLocks/>
            <a:stCxn id="30724" idx="0"/>
            <a:endCxn id="30732" idx="2"/>
          </p:cNvCxnSpPr>
          <p:nvPr/>
        </p:nvCxnSpPr>
        <p:spPr bwMode="auto">
          <a:xfrm flipH="1" flipV="1">
            <a:off x="5927725" y="666750"/>
            <a:ext cx="0" cy="509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9" name="Straight Arrow Connector 37">
            <a:extLst>
              <a:ext uri="{FF2B5EF4-FFF2-40B4-BE49-F238E27FC236}">
                <a16:creationId xmlns:a16="http://schemas.microsoft.com/office/drawing/2014/main" id="{A683E54F-F078-FEAF-5E9A-0E0F7F5833CC}"/>
              </a:ext>
            </a:extLst>
          </p:cNvPr>
          <p:cNvCxnSpPr>
            <a:cxnSpLocks/>
            <a:stCxn id="30726" idx="0"/>
            <a:endCxn id="30725" idx="2"/>
          </p:cNvCxnSpPr>
          <p:nvPr/>
        </p:nvCxnSpPr>
        <p:spPr bwMode="auto">
          <a:xfrm flipH="1" flipV="1">
            <a:off x="8050213" y="642938"/>
            <a:ext cx="0" cy="533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0" name="Straight Arrow Connector 38">
            <a:extLst>
              <a:ext uri="{FF2B5EF4-FFF2-40B4-BE49-F238E27FC236}">
                <a16:creationId xmlns:a16="http://schemas.microsoft.com/office/drawing/2014/main" id="{8E4849FC-4195-4E0F-C610-8A879A76DFDD}"/>
              </a:ext>
            </a:extLst>
          </p:cNvPr>
          <p:cNvCxnSpPr>
            <a:cxnSpLocks/>
            <a:stCxn id="30727" idx="0"/>
            <a:endCxn id="30724" idx="2"/>
          </p:cNvCxnSpPr>
          <p:nvPr/>
        </p:nvCxnSpPr>
        <p:spPr bwMode="auto">
          <a:xfrm flipH="1" flipV="1">
            <a:off x="5927725" y="1709738"/>
            <a:ext cx="998538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1" name="Straight Arrow Connector 39">
            <a:extLst>
              <a:ext uri="{FF2B5EF4-FFF2-40B4-BE49-F238E27FC236}">
                <a16:creationId xmlns:a16="http://schemas.microsoft.com/office/drawing/2014/main" id="{EFDC8A41-B383-2974-6E92-B8AED9B92AD9}"/>
              </a:ext>
            </a:extLst>
          </p:cNvPr>
          <p:cNvCxnSpPr>
            <a:cxnSpLocks/>
            <a:stCxn id="30727" idx="0"/>
            <a:endCxn id="30726" idx="2"/>
          </p:cNvCxnSpPr>
          <p:nvPr/>
        </p:nvCxnSpPr>
        <p:spPr bwMode="auto">
          <a:xfrm flipV="1">
            <a:off x="6926263" y="1709738"/>
            <a:ext cx="1123950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2" name="Rounded Rectangle 6">
            <a:extLst>
              <a:ext uri="{FF2B5EF4-FFF2-40B4-BE49-F238E27FC236}">
                <a16:creationId xmlns:a16="http://schemas.microsoft.com/office/drawing/2014/main" id="{12C3A75C-B7DE-B9B4-145B-94DA8BDC3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133350"/>
            <a:ext cx="1544637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AccountE</a:t>
            </a:r>
          </a:p>
        </p:txBody>
      </p:sp>
      <p:sp>
        <p:nvSpPr>
          <p:cNvPr id="30733" name="TextBox 24">
            <a:extLst>
              <a:ext uri="{FF2B5EF4-FFF2-40B4-BE49-F238E27FC236}">
                <a16:creationId xmlns:a16="http://schemas.microsoft.com/office/drawing/2014/main" id="{1FEA249E-F229-5BCB-E0E1-5C73B633E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0" y="1876425"/>
            <a:ext cx="2701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Multiple Inheritance</a:t>
            </a:r>
          </a:p>
        </p:txBody>
      </p:sp>
      <p:sp>
        <p:nvSpPr>
          <p:cNvPr id="30734" name="Rounded Rectangle 31">
            <a:extLst>
              <a:ext uri="{FF2B5EF4-FFF2-40B4-BE49-F238E27FC236}">
                <a16:creationId xmlns:a16="http://schemas.microsoft.com/office/drawing/2014/main" id="{EDE8272F-E4B4-1E01-E0DC-0AED164F5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43608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30735" name="Rounded Rectangle 6">
            <a:extLst>
              <a:ext uri="{FF2B5EF4-FFF2-40B4-BE49-F238E27FC236}">
                <a16:creationId xmlns:a16="http://schemas.microsoft.com/office/drawing/2014/main" id="{AC3AA5A5-A86F-FCDF-E3DD-F15CAE3DB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75" y="3805238"/>
            <a:ext cx="1817688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AccountE</a:t>
            </a:r>
          </a:p>
        </p:txBody>
      </p:sp>
      <p:sp>
        <p:nvSpPr>
          <p:cNvPr id="30736" name="Rounded Rectangle 43">
            <a:extLst>
              <a:ext uri="{FF2B5EF4-FFF2-40B4-BE49-F238E27FC236}">
                <a16:creationId xmlns:a16="http://schemas.microsoft.com/office/drawing/2014/main" id="{81CCD391-E525-429D-BE92-218728F4C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6019800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30737" name="Rounded Rectangle 6">
            <a:extLst>
              <a:ext uri="{FF2B5EF4-FFF2-40B4-BE49-F238E27FC236}">
                <a16:creationId xmlns:a16="http://schemas.microsoft.com/office/drawing/2014/main" id="{7DE3592A-DB0B-A619-DA67-7319CBC7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63" y="4918075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AccountS</a:t>
            </a:r>
          </a:p>
        </p:txBody>
      </p:sp>
      <p:sp>
        <p:nvSpPr>
          <p:cNvPr id="30738" name="Rounded Rectangle 10">
            <a:extLst>
              <a:ext uri="{FF2B5EF4-FFF2-40B4-BE49-F238E27FC236}">
                <a16:creationId xmlns:a16="http://schemas.microsoft.com/office/drawing/2014/main" id="{E047FA1D-AC9F-27D0-CE75-52BEA572F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5483225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30739" name="TextBox 20">
            <a:extLst>
              <a:ext uri="{FF2B5EF4-FFF2-40B4-BE49-F238E27FC236}">
                <a16:creationId xmlns:a16="http://schemas.microsoft.com/office/drawing/2014/main" id="{1DA168E1-0C73-01CB-6A92-08A738568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0"/>
            <a:ext cx="2530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(Student *) ws_ptr</a:t>
            </a:r>
          </a:p>
        </p:txBody>
      </p:sp>
      <p:sp>
        <p:nvSpPr>
          <p:cNvPr id="30740" name="Notched Right Arrow 21">
            <a:extLst>
              <a:ext uri="{FF2B5EF4-FFF2-40B4-BE49-F238E27FC236}">
                <a16:creationId xmlns:a16="http://schemas.microsoft.com/office/drawing/2014/main" id="{56DCBFCE-A915-5BEE-D97E-CC8D81FB3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3762375"/>
            <a:ext cx="425450" cy="152400"/>
          </a:xfrm>
          <a:prstGeom prst="notchedRightArrow">
            <a:avLst>
              <a:gd name="adj1" fmla="val 50000"/>
              <a:gd name="adj2" fmla="val 49849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41" name="Notched Right Arrow 48">
            <a:extLst>
              <a:ext uri="{FF2B5EF4-FFF2-40B4-BE49-F238E27FC236}">
                <a16:creationId xmlns:a16="http://schemas.microsoft.com/office/drawing/2014/main" id="{7C140D90-28AF-F36F-5BDB-0B8632953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4875213"/>
            <a:ext cx="425450" cy="152400"/>
          </a:xfrm>
          <a:prstGeom prst="notchedRightArrow">
            <a:avLst>
              <a:gd name="adj1" fmla="val 50000"/>
              <a:gd name="adj2" fmla="val 49849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42" name="Rounded Rectangle 22">
            <a:extLst>
              <a:ext uri="{FF2B5EF4-FFF2-40B4-BE49-F238E27FC236}">
                <a16:creationId xmlns:a16="http://schemas.microsoft.com/office/drawing/2014/main" id="{340B00A7-093F-79D4-BBCD-73792E7B0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46188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30743" name="Rounded Rectangle 6">
            <a:extLst>
              <a:ext uri="{FF2B5EF4-FFF2-40B4-BE49-F238E27FC236}">
                <a16:creationId xmlns:a16="http://schemas.microsoft.com/office/drawing/2014/main" id="{1C346755-D041-3248-BDB8-39EE4F271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115888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30744" name="Rounded Rectangle 10">
            <a:extLst>
              <a:ext uri="{FF2B5EF4-FFF2-40B4-BE49-F238E27FC236}">
                <a16:creationId xmlns:a16="http://schemas.microsoft.com/office/drawing/2014/main" id="{A09FF0EB-A3BD-65E6-75C6-0802D8674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124618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30745" name="Rounded Rectangle 26">
            <a:extLst>
              <a:ext uri="{FF2B5EF4-FFF2-40B4-BE49-F238E27FC236}">
                <a16:creationId xmlns:a16="http://schemas.microsoft.com/office/drawing/2014/main" id="{FA125296-2180-E3C5-94DC-FE909CFAC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5" y="250825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30746" name="Straight Arrow Connector 27">
            <a:extLst>
              <a:ext uri="{FF2B5EF4-FFF2-40B4-BE49-F238E27FC236}">
                <a16:creationId xmlns:a16="http://schemas.microsoft.com/office/drawing/2014/main" id="{F1E39F07-62C5-7AA7-782E-28F174AFAD48}"/>
              </a:ext>
            </a:extLst>
          </p:cNvPr>
          <p:cNvCxnSpPr>
            <a:cxnSpLocks/>
            <a:stCxn id="30742" idx="0"/>
            <a:endCxn id="30743" idx="2"/>
          </p:cNvCxnSpPr>
          <p:nvPr/>
        </p:nvCxnSpPr>
        <p:spPr bwMode="auto">
          <a:xfrm flipV="1">
            <a:off x="1562100" y="649288"/>
            <a:ext cx="1000125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7" name="Straight Arrow Connector 28">
            <a:extLst>
              <a:ext uri="{FF2B5EF4-FFF2-40B4-BE49-F238E27FC236}">
                <a16:creationId xmlns:a16="http://schemas.microsoft.com/office/drawing/2014/main" id="{53FAA721-C71C-8640-DF5C-16B311B36059}"/>
              </a:ext>
            </a:extLst>
          </p:cNvPr>
          <p:cNvCxnSpPr>
            <a:cxnSpLocks/>
            <a:stCxn id="30744" idx="0"/>
            <a:endCxn id="30743" idx="2"/>
          </p:cNvCxnSpPr>
          <p:nvPr/>
        </p:nvCxnSpPr>
        <p:spPr bwMode="auto">
          <a:xfrm flipH="1" flipV="1">
            <a:off x="2562225" y="649288"/>
            <a:ext cx="1123950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8" name="Straight Arrow Connector 29">
            <a:extLst>
              <a:ext uri="{FF2B5EF4-FFF2-40B4-BE49-F238E27FC236}">
                <a16:creationId xmlns:a16="http://schemas.microsoft.com/office/drawing/2014/main" id="{656DAFCA-30CB-6C61-382C-E0705FB94F20}"/>
              </a:ext>
            </a:extLst>
          </p:cNvPr>
          <p:cNvCxnSpPr>
            <a:cxnSpLocks/>
            <a:stCxn id="30745" idx="0"/>
            <a:endCxn id="30742" idx="2"/>
          </p:cNvCxnSpPr>
          <p:nvPr/>
        </p:nvCxnSpPr>
        <p:spPr bwMode="auto">
          <a:xfrm flipH="1" flipV="1">
            <a:off x="1562100" y="1779588"/>
            <a:ext cx="1000125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9" name="Straight Arrow Connector 30">
            <a:extLst>
              <a:ext uri="{FF2B5EF4-FFF2-40B4-BE49-F238E27FC236}">
                <a16:creationId xmlns:a16="http://schemas.microsoft.com/office/drawing/2014/main" id="{F95D7411-D559-C697-0D6C-8B53FAA183C6}"/>
              </a:ext>
            </a:extLst>
          </p:cNvPr>
          <p:cNvCxnSpPr>
            <a:cxnSpLocks/>
            <a:stCxn id="30745" idx="0"/>
            <a:endCxn id="30744" idx="2"/>
          </p:cNvCxnSpPr>
          <p:nvPr/>
        </p:nvCxnSpPr>
        <p:spPr bwMode="auto">
          <a:xfrm flipV="1">
            <a:off x="2562225" y="1779588"/>
            <a:ext cx="1123950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50" name="TextBox 41">
            <a:extLst>
              <a:ext uri="{FF2B5EF4-FFF2-40B4-BE49-F238E27FC236}">
                <a16:creationId xmlns:a16="http://schemas.microsoft.com/office/drawing/2014/main" id="{7DF6FF18-60CE-7971-4F08-DE9BA6CB7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1900238"/>
            <a:ext cx="249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50"/>
                </a:solidFill>
              </a:rPr>
              <a:t>Virtual Inheritance</a:t>
            </a:r>
          </a:p>
        </p:txBody>
      </p:sp>
      <p:sp>
        <p:nvSpPr>
          <p:cNvPr id="30751" name="Rounded Rectangle 47">
            <a:extLst>
              <a:ext uri="{FF2B5EF4-FFF2-40B4-BE49-F238E27FC236}">
                <a16:creationId xmlns:a16="http://schemas.microsoft.com/office/drawing/2014/main" id="{504B9E76-D1A1-7B04-F924-9F09A6291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40560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50" name="Rounded Rectangle 6">
            <a:extLst>
              <a:ext uri="{FF2B5EF4-FFF2-40B4-BE49-F238E27FC236}">
                <a16:creationId xmlns:a16="http://schemas.microsoft.com/office/drawing/2014/main" id="{B6BB4E4F-2D9A-4549-B831-E908BC1EF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3500438"/>
            <a:ext cx="18161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30753" name="Rounded Rectangle 50">
            <a:extLst>
              <a:ext uri="{FF2B5EF4-FFF2-40B4-BE49-F238E27FC236}">
                <a16:creationId xmlns:a16="http://schemas.microsoft.com/office/drawing/2014/main" id="{D9042C81-A6E5-13C4-C32A-D1FE0B5F5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5715000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98F93434-2D88-EC4A-A945-9E78ED285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4613275"/>
            <a:ext cx="18542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30755" name="Rounded Rectangle 10">
            <a:extLst>
              <a:ext uri="{FF2B5EF4-FFF2-40B4-BE49-F238E27FC236}">
                <a16:creationId xmlns:a16="http://schemas.microsoft.com/office/drawing/2014/main" id="{3A0710A8-9A78-DBB5-8B56-7B223A63A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5178425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30756" name="Notched Right Arrow 53">
            <a:extLst>
              <a:ext uri="{FF2B5EF4-FFF2-40B4-BE49-F238E27FC236}">
                <a16:creationId xmlns:a16="http://schemas.microsoft.com/office/drawing/2014/main" id="{242A58F4-74CE-C7AB-8A36-FE9AC911E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3457575"/>
            <a:ext cx="427037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57" name="Notched Right Arrow 54">
            <a:extLst>
              <a:ext uri="{FF2B5EF4-FFF2-40B4-BE49-F238E27FC236}">
                <a16:creationId xmlns:a16="http://schemas.microsoft.com/office/drawing/2014/main" id="{89561474-0FE6-5E5D-1CB3-4E1A346CD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4570413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58" name="Rounded Rectangle 6">
            <a:extLst>
              <a:ext uri="{FF2B5EF4-FFF2-40B4-BE49-F238E27FC236}">
                <a16:creationId xmlns:a16="http://schemas.microsoft.com/office/drawing/2014/main" id="{86B64C0B-25E4-DBEC-5366-E8F122F41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6248400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30759" name="TextBox 57">
            <a:extLst>
              <a:ext uri="{FF2B5EF4-FFF2-40B4-BE49-F238E27FC236}">
                <a16:creationId xmlns:a16="http://schemas.microsoft.com/office/drawing/2014/main" id="{1F29E7B1-1F19-7142-9406-CAC6D0814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352800"/>
            <a:ext cx="2530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</p:txBody>
      </p:sp>
      <p:sp>
        <p:nvSpPr>
          <p:cNvPr id="30760" name="TextBox 58">
            <a:extLst>
              <a:ext uri="{FF2B5EF4-FFF2-40B4-BE49-F238E27FC236}">
                <a16:creationId xmlns:a16="http://schemas.microsoft.com/office/drawing/2014/main" id="{3DC9122B-B6C5-C3DD-9E2C-CB313CEB1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4470400"/>
            <a:ext cx="2406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(Student *) ws_ptr</a:t>
            </a:r>
          </a:p>
        </p:txBody>
      </p:sp>
      <p:sp>
        <p:nvSpPr>
          <p:cNvPr id="30761" name="TextBox 59">
            <a:extLst>
              <a:ext uri="{FF2B5EF4-FFF2-40B4-BE49-F238E27FC236}">
                <a16:creationId xmlns:a16="http://schemas.microsoft.com/office/drawing/2014/main" id="{088041E7-B37D-2CDE-2635-A0E2383BD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96000"/>
            <a:ext cx="2406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(Account *) ws_ptr</a:t>
            </a:r>
          </a:p>
        </p:txBody>
      </p:sp>
      <p:sp>
        <p:nvSpPr>
          <p:cNvPr id="30762" name="Notched Right Arrow 60">
            <a:extLst>
              <a:ext uri="{FF2B5EF4-FFF2-40B4-BE49-F238E27FC236}">
                <a16:creationId xmlns:a16="http://schemas.microsoft.com/office/drawing/2014/main" id="{AD01D446-7156-F48E-D64A-14F86A1CA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6199188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63" name="TextBox 1">
            <a:extLst>
              <a:ext uri="{FF2B5EF4-FFF2-40B4-BE49-F238E27FC236}">
                <a16:creationId xmlns:a16="http://schemas.microsoft.com/office/drawing/2014/main" id="{A4663048-78A5-FBA2-E1C7-4C4BAEB2B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450" y="3038475"/>
            <a:ext cx="422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Members AS1, AE1, S1, E1, W1</a:t>
            </a:r>
          </a:p>
        </p:txBody>
      </p:sp>
      <p:sp>
        <p:nvSpPr>
          <p:cNvPr id="30764" name="Cube 2">
            <a:extLst>
              <a:ext uri="{FF2B5EF4-FFF2-40B4-BE49-F238E27FC236}">
                <a16:creationId xmlns:a16="http://schemas.microsoft.com/office/drawing/2014/main" id="{79EBA782-C9DA-133A-32ED-EBD876F91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650" y="3925888"/>
            <a:ext cx="252413" cy="2825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65" name="Cube 45">
            <a:extLst>
              <a:ext uri="{FF2B5EF4-FFF2-40B4-BE49-F238E27FC236}">
                <a16:creationId xmlns:a16="http://schemas.microsoft.com/office/drawing/2014/main" id="{27DEAEFE-67EF-0C62-1FB1-0805693A6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650" y="4511675"/>
            <a:ext cx="252413" cy="2825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66" name="Cube 46">
            <a:extLst>
              <a:ext uri="{FF2B5EF4-FFF2-40B4-BE49-F238E27FC236}">
                <a16:creationId xmlns:a16="http://schemas.microsoft.com/office/drawing/2014/main" id="{85655A0E-0D29-C18A-5658-D93BD67A6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650" y="5099050"/>
            <a:ext cx="252413" cy="2825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67" name="Cube 47">
            <a:extLst>
              <a:ext uri="{FF2B5EF4-FFF2-40B4-BE49-F238E27FC236}">
                <a16:creationId xmlns:a16="http://schemas.microsoft.com/office/drawing/2014/main" id="{E639967B-281C-CA08-9257-645DE9912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650" y="5638800"/>
            <a:ext cx="252413" cy="2825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68" name="Cube 48">
            <a:extLst>
              <a:ext uri="{FF2B5EF4-FFF2-40B4-BE49-F238E27FC236}">
                <a16:creationId xmlns:a16="http://schemas.microsoft.com/office/drawing/2014/main" id="{4A77157A-38F4-C4B1-B8D8-A7767F17B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650" y="6145213"/>
            <a:ext cx="252413" cy="2825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69" name="Notched Right Arrow 48">
            <a:extLst>
              <a:ext uri="{FF2B5EF4-FFF2-40B4-BE49-F238E27FC236}">
                <a16:creationId xmlns:a16="http://schemas.microsoft.com/office/drawing/2014/main" id="{8C83176C-374C-50CF-93A8-4CB5C43DA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5957888"/>
            <a:ext cx="425450" cy="152400"/>
          </a:xfrm>
          <a:prstGeom prst="notchedRightArrow">
            <a:avLst>
              <a:gd name="adj1" fmla="val 50000"/>
              <a:gd name="adj2" fmla="val 49849"/>
            </a:avLst>
          </a:prstGeom>
          <a:solidFill>
            <a:srgbClr val="00B05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70" name="Cube 52">
            <a:extLst>
              <a:ext uri="{FF2B5EF4-FFF2-40B4-BE49-F238E27FC236}">
                <a16:creationId xmlns:a16="http://schemas.microsoft.com/office/drawing/2014/main" id="{A85B7B07-A188-90DC-C97E-8CC6CACF6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0" y="4156075"/>
            <a:ext cx="252413" cy="2825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71" name="Cube 53">
            <a:extLst>
              <a:ext uri="{FF2B5EF4-FFF2-40B4-BE49-F238E27FC236}">
                <a16:creationId xmlns:a16="http://schemas.microsoft.com/office/drawing/2014/main" id="{FDEF58C2-9C00-6AE2-5296-A166FE2D6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0" y="5302250"/>
            <a:ext cx="252413" cy="2825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72" name="Cube 54">
            <a:extLst>
              <a:ext uri="{FF2B5EF4-FFF2-40B4-BE49-F238E27FC236}">
                <a16:creationId xmlns:a16="http://schemas.microsoft.com/office/drawing/2014/main" id="{6A051359-70A1-B69F-D41E-29E8AE451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0" y="5873750"/>
            <a:ext cx="252413" cy="2825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73" name="Cube 55">
            <a:extLst>
              <a:ext uri="{FF2B5EF4-FFF2-40B4-BE49-F238E27FC236}">
                <a16:creationId xmlns:a16="http://schemas.microsoft.com/office/drawing/2014/main" id="{50EE7A60-DB3A-10B1-7824-1FFBC7ACD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0" y="6351588"/>
            <a:ext cx="252413" cy="2825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74" name="TextBox 1">
            <a:extLst>
              <a:ext uri="{FF2B5EF4-FFF2-40B4-BE49-F238E27FC236}">
                <a16:creationId xmlns:a16="http://schemas.microsoft.com/office/drawing/2014/main" id="{E67C09CA-A4EE-7FB8-94B6-09670B0C1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363" y="3506788"/>
            <a:ext cx="4746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a8</a:t>
            </a:r>
          </a:p>
        </p:txBody>
      </p:sp>
      <p:sp>
        <p:nvSpPr>
          <p:cNvPr id="30775" name="TextBox 55">
            <a:extLst>
              <a:ext uri="{FF2B5EF4-FFF2-40B4-BE49-F238E27FC236}">
                <a16:creationId xmlns:a16="http://schemas.microsoft.com/office/drawing/2014/main" id="{C8DAD813-0A85-8D5C-1CD6-C1A889E69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363" y="46101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b8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91AF-DE40-9C44-9751-FCA85621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Pure Virtual Functions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F8A40687-3ED0-EBB8-526D-F9A7732872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4375" y="1762125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Abstract Class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No implementation of Virtual Functions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Only at the Derived Class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Just the Interface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Not to be instantiated</a:t>
            </a:r>
          </a:p>
        </p:txBody>
      </p:sp>
      <p:sp>
        <p:nvSpPr>
          <p:cNvPr id="31747" name="Date Placeholder 3">
            <a:extLst>
              <a:ext uri="{FF2B5EF4-FFF2-40B4-BE49-F238E27FC236}">
                <a16:creationId xmlns:a16="http://schemas.microsoft.com/office/drawing/2014/main" id="{F92FBB7E-5891-84AA-0701-435000D87C0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D3A9B8-CE2A-264E-BE04-31015B2C04C4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11/17/22</a:t>
            </a:fld>
            <a:endParaRPr lang="en-US" altLang="en-US" sz="1400"/>
          </a:p>
        </p:txBody>
      </p:sp>
      <p:sp>
        <p:nvSpPr>
          <p:cNvPr id="31748" name="Footer Placeholder 4">
            <a:extLst>
              <a:ext uri="{FF2B5EF4-FFF2-40B4-BE49-F238E27FC236}">
                <a16:creationId xmlns:a16="http://schemas.microsoft.com/office/drawing/2014/main" id="{BC68BEAE-5195-322F-3697-1C95611074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1749" name="Slide Number Placeholder 5">
            <a:extLst>
              <a:ext uri="{FF2B5EF4-FFF2-40B4-BE49-F238E27FC236}">
                <a16:creationId xmlns:a16="http://schemas.microsoft.com/office/drawing/2014/main" id="{5042A0EC-057F-5D47-8F65-E4B896695C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6ABA9B-F0C3-AA4B-BC93-C985A269167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Date Placeholder 3">
            <a:extLst>
              <a:ext uri="{FF2B5EF4-FFF2-40B4-BE49-F238E27FC236}">
                <a16:creationId xmlns:a16="http://schemas.microsoft.com/office/drawing/2014/main" id="{2F6208AC-64D5-58A7-3E85-243AF38FB39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3830CC-AB0A-B54D-A74C-F798699CB5E1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11/18/22</a:t>
            </a:fld>
            <a:endParaRPr lang="en-US" altLang="en-US" sz="1400"/>
          </a:p>
        </p:txBody>
      </p:sp>
      <p:sp>
        <p:nvSpPr>
          <p:cNvPr id="32770" name="Footer Placeholder 4">
            <a:extLst>
              <a:ext uri="{FF2B5EF4-FFF2-40B4-BE49-F238E27FC236}">
                <a16:creationId xmlns:a16="http://schemas.microsoft.com/office/drawing/2014/main" id="{BD99CE3C-C605-ED7B-FFF2-B2B0BEF261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75071798-37F4-2338-9842-C9EA788813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7B8128-92D9-8940-9EDA-1BC2F5556FC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A4811C57-16CA-8FD0-F0FE-4A945AFF4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5438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B2418"/>
                </a:solidFill>
                <a:latin typeface="Menlo" panose="020B0609030804020204" pitchFamily="49" charset="0"/>
              </a:rPr>
              <a:t>// Vessel.h Abstract class defining a vessel  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#ifndef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VESSEL_H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#define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VESSEL_H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class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Vessel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public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2000">
              <a:solidFill>
                <a:srgbClr val="61B6B4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virtual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volume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()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953A960A-D86B-B45D-8EFE-219EDB57C41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15AB40-717C-EC4E-8950-EA422C790E98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11/17/22</a:t>
            </a:fld>
            <a:endParaRPr lang="en-US" altLang="en-US" sz="1400"/>
          </a:p>
        </p:txBody>
      </p:sp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97D115C7-CBE1-FF96-E142-D0F761673D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D91EC59C-94B1-C33F-456E-89392862E2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A8ACC1-102A-0D40-8846-76C6CE1A302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CACC27-AB9F-7849-8B0C-03EEC459D866}"/>
              </a:ext>
            </a:extLst>
          </p:cNvPr>
          <p:cNvSpPr txBox="1">
            <a:spLocks/>
          </p:cNvSpPr>
          <p:nvPr/>
        </p:nvSpPr>
        <p:spPr bwMode="auto">
          <a:xfrm>
            <a:off x="304800" y="1905000"/>
            <a:ext cx="8836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9pPr>
          </a:lstStyle>
          <a:p>
            <a:pPr>
              <a:defRPr/>
            </a:pPr>
            <a:r>
              <a:rPr lang="en-US" kern="0" dirty="0"/>
              <a:t>Chapter 13, Inheritance</a:t>
            </a:r>
            <a:br>
              <a:rPr lang="en-US" kern="0" dirty="0"/>
            </a:br>
            <a:r>
              <a:rPr lang="en-US" kern="0" dirty="0"/>
              <a:t>Chapter 14, Polymorphism</a:t>
            </a:r>
          </a:p>
          <a:p>
            <a:pPr>
              <a:defRPr/>
            </a:pPr>
            <a:r>
              <a:rPr lang="en-US" kern="0" dirty="0"/>
              <a:t>Chapter 5, </a:t>
            </a:r>
            <a:r>
              <a:rPr lang="en-US" kern="0" dirty="0">
                <a:solidFill>
                  <a:srgbClr val="7030A0"/>
                </a:solidFill>
              </a:rPr>
              <a:t>Arrays &amp; Loops</a:t>
            </a:r>
            <a:endParaRPr lang="en-US" kern="0" dirty="0"/>
          </a:p>
          <a:p>
            <a:pPr>
              <a:defRPr/>
            </a:pPr>
            <a:r>
              <a:rPr lang="en-US" kern="0" dirty="0"/>
              <a:t>Chapter 6, </a:t>
            </a:r>
            <a:r>
              <a:rPr lang="en-US" kern="0" dirty="0">
                <a:solidFill>
                  <a:srgbClr val="7030A0"/>
                </a:solidFill>
              </a:rPr>
              <a:t>Pointers &amp; References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D72BC39-F3F2-D105-6EAC-13FB5E4A5C1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EBA372-F6A3-7441-9CAB-1844C84524A4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11/18/22</a:t>
            </a:fld>
            <a:endParaRPr lang="en-US" altLang="en-US" sz="1400"/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644A7A23-A5BC-2673-C570-91D56A6329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095AB0F1-C7E0-CE11-96A5-E14473BBCD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E05FE4-0727-CB44-ADF9-BC1A80D4EC0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500FA01E-9343-1124-6F96-3D963B318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7975"/>
            <a:ext cx="93726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B2418"/>
                </a:solidFill>
                <a:latin typeface="Menlo" panose="020B0609030804020204" pitchFamily="49" charset="0"/>
              </a:rPr>
              <a:t>// Box.h                                     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#ifndef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BOX_H</a:t>
            </a:r>
            <a:endParaRPr lang="en-US" altLang="en-US" sz="2000">
              <a:solidFill>
                <a:srgbClr val="E857EA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#define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BOX_H</a:t>
            </a:r>
            <a:endParaRPr lang="en-US" altLang="en-US" sz="2000">
              <a:solidFill>
                <a:srgbClr val="E857EA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7898A"/>
                </a:solidFill>
                <a:latin typeface="Menlo" panose="020B0609030804020204" pitchFamily="49" charset="0"/>
              </a:rPr>
              <a:t>"vessel.h"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class Box : public Vessel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protected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2000">
              <a:solidFill>
                <a:srgbClr val="61B6B4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length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width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height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public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2000">
              <a:solidFill>
                <a:srgbClr val="61B6B4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Box(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lv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wv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hv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   : length {lv}, width {wv}, height {hv} {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Menlo" panose="020B0609030804020204" pitchFamily="49" charset="0"/>
              </a:rPr>
              <a:t>  virtual </a:t>
            </a:r>
            <a:r>
              <a:rPr lang="en-US" altLang="en-US" sz="2000">
                <a:solidFill>
                  <a:srgbClr val="00B050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FFC000"/>
                </a:solidFill>
                <a:latin typeface="Menlo" panose="020B0609030804020204" pitchFamily="49" charset="0"/>
              </a:rPr>
              <a:t>volume</a:t>
            </a:r>
            <a:r>
              <a:rPr lang="en-US" altLang="en-US" sz="2000">
                <a:latin typeface="Menlo" panose="020B0609030804020204" pitchFamily="49" charset="0"/>
              </a:rPr>
              <a:t>() { return length*width*height;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>
            <a:extLst>
              <a:ext uri="{FF2B5EF4-FFF2-40B4-BE49-F238E27FC236}">
                <a16:creationId xmlns:a16="http://schemas.microsoft.com/office/drawing/2014/main" id="{12FE1D7D-5B12-7B28-E1B6-73513B012CA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8D4CA1-E703-AC44-A4D2-F1996D163194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11/18/22</a:t>
            </a:fld>
            <a:endParaRPr lang="en-US" altLang="en-US" sz="1400"/>
          </a:p>
        </p:txBody>
      </p:sp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0CCA6886-92F9-2950-4B2F-B0221B3A3E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C40415A1-E6E7-CDE6-77A5-BD27F23797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088A79-7BF4-1D4D-BD3C-EA38D5B0BE7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AEE5BC23-763C-92C3-50AD-DC7997242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7975"/>
            <a:ext cx="93726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B2418"/>
                </a:solidFill>
                <a:latin typeface="Menlo" panose="020B0609030804020204" pitchFamily="49" charset="0"/>
              </a:rPr>
              <a:t>// Box.h                                     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#ifndef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BOX_H</a:t>
            </a:r>
            <a:endParaRPr lang="en-US" altLang="en-US" sz="2000">
              <a:solidFill>
                <a:srgbClr val="E857EA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#define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BOX_H</a:t>
            </a:r>
            <a:endParaRPr lang="en-US" altLang="en-US" sz="2000">
              <a:solidFill>
                <a:srgbClr val="E857EA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7898A"/>
                </a:solidFill>
                <a:latin typeface="Menlo" panose="020B0609030804020204" pitchFamily="49" charset="0"/>
              </a:rPr>
              <a:t>"vessel.h"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class Box : public Vessel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protected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2000">
              <a:solidFill>
                <a:srgbClr val="61B6B4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length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width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height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public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2000">
              <a:solidFill>
                <a:srgbClr val="61B6B4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Box(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lv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wv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hv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   : length {lv}, width {wv}, height {hv} {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Menlo" panose="020B0609030804020204" pitchFamily="49" charset="0"/>
              </a:rPr>
              <a:t>  virtual </a:t>
            </a:r>
            <a:r>
              <a:rPr lang="en-US" altLang="en-US" sz="2000">
                <a:solidFill>
                  <a:srgbClr val="00B050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FFC000"/>
                </a:solidFill>
                <a:latin typeface="Menlo" panose="020B0609030804020204" pitchFamily="49" charset="0"/>
              </a:rPr>
              <a:t>volume</a:t>
            </a:r>
            <a:r>
              <a:rPr lang="en-US" altLang="en-US" sz="2000">
                <a:latin typeface="Menlo" panose="020B0609030804020204" pitchFamily="49" charset="0"/>
              </a:rPr>
              <a:t>() { return length*width*height;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#endif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F7324F-A623-4B40-A4EC-52A6D92C1664}"/>
              </a:ext>
            </a:extLst>
          </p:cNvPr>
          <p:cNvSpPr/>
          <p:nvPr/>
        </p:nvSpPr>
        <p:spPr bwMode="auto">
          <a:xfrm>
            <a:off x="4422775" y="457200"/>
            <a:ext cx="19050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Times New Roman" pitchFamily="1" charset="0"/>
              </a:rPr>
              <a:t>Vessel</a:t>
            </a:r>
          </a:p>
        </p:txBody>
      </p:sp>
      <p:sp>
        <p:nvSpPr>
          <p:cNvPr id="34822" name="Rectangle 8">
            <a:extLst>
              <a:ext uri="{FF2B5EF4-FFF2-40B4-BE49-F238E27FC236}">
                <a16:creationId xmlns:a16="http://schemas.microsoft.com/office/drawing/2014/main" id="{6EE8626A-F88D-15D0-9465-157C1AA6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775" y="2590800"/>
            <a:ext cx="1905000" cy="457200"/>
          </a:xfrm>
          <a:prstGeom prst="rect">
            <a:avLst/>
          </a:prstGeom>
          <a:solidFill>
            <a:srgbClr val="FFC000"/>
          </a:solidFill>
          <a:ln w="38100" algn="ctr">
            <a:solidFill>
              <a:srgbClr val="7030A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Box</a:t>
            </a:r>
          </a:p>
        </p:txBody>
      </p:sp>
      <p:cxnSp>
        <p:nvCxnSpPr>
          <p:cNvPr id="34823" name="Straight Arrow Connector 10">
            <a:extLst>
              <a:ext uri="{FF2B5EF4-FFF2-40B4-BE49-F238E27FC236}">
                <a16:creationId xmlns:a16="http://schemas.microsoft.com/office/drawing/2014/main" id="{1482B05C-BE24-B546-87EA-AC8ED77A5A59}"/>
              </a:ext>
            </a:extLst>
          </p:cNvPr>
          <p:cNvCxnSpPr>
            <a:cxnSpLocks/>
            <a:stCxn id="34822" idx="0"/>
            <a:endCxn id="8" idx="2"/>
          </p:cNvCxnSpPr>
          <p:nvPr/>
        </p:nvCxnSpPr>
        <p:spPr bwMode="auto">
          <a:xfrm flipV="1">
            <a:off x="5375275" y="914400"/>
            <a:ext cx="0" cy="167640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4" name="TextBox 12">
            <a:extLst>
              <a:ext uri="{FF2B5EF4-FFF2-40B4-BE49-F238E27FC236}">
                <a16:creationId xmlns:a16="http://schemas.microsoft.com/office/drawing/2014/main" id="{0925B785-A0FD-D326-F268-EB487A596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914400"/>
            <a:ext cx="37639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Menlo" panose="020B0609030804020204" pitchFamily="49" charset="0"/>
                <a:cs typeface="Menlo" panose="020B0609030804020204" pitchFamily="49" charset="0"/>
              </a:rPr>
              <a:t>virtual double volume( ) = 0;</a:t>
            </a:r>
          </a:p>
        </p:txBody>
      </p:sp>
      <p:sp>
        <p:nvSpPr>
          <p:cNvPr id="34825" name="TextBox 13">
            <a:extLst>
              <a:ext uri="{FF2B5EF4-FFF2-40B4-BE49-F238E27FC236}">
                <a16:creationId xmlns:a16="http://schemas.microsoft.com/office/drawing/2014/main" id="{B269044C-F5B1-223F-F054-A64E9494B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8" y="3048000"/>
            <a:ext cx="3270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Menlo" panose="020B0609030804020204" pitchFamily="49" charset="0"/>
                <a:cs typeface="Menlo" panose="020B0609030804020204" pitchFamily="49" charset="0"/>
              </a:rPr>
              <a:t>virtual double volume( 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Date Placeholder 3">
            <a:extLst>
              <a:ext uri="{FF2B5EF4-FFF2-40B4-BE49-F238E27FC236}">
                <a16:creationId xmlns:a16="http://schemas.microsoft.com/office/drawing/2014/main" id="{1905CBCC-DA29-AC23-E9BD-4C8E2C70087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1D2E53-B437-0F42-BFD9-2A31AC698836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11/18/22</a:t>
            </a:fld>
            <a:endParaRPr lang="en-US" altLang="en-US" sz="1400"/>
          </a:p>
        </p:txBody>
      </p:sp>
      <p:sp>
        <p:nvSpPr>
          <p:cNvPr id="35842" name="Footer Placeholder 4">
            <a:extLst>
              <a:ext uri="{FF2B5EF4-FFF2-40B4-BE49-F238E27FC236}">
                <a16:creationId xmlns:a16="http://schemas.microsoft.com/office/drawing/2014/main" id="{7C075C08-9151-0D62-1F85-CD188A890A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5843" name="Slide Number Placeholder 5">
            <a:extLst>
              <a:ext uri="{FF2B5EF4-FFF2-40B4-BE49-F238E27FC236}">
                <a16:creationId xmlns:a16="http://schemas.microsoft.com/office/drawing/2014/main" id="{AC85F1B9-BD72-2FEE-CF24-CE5F31634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24877B-C625-6A40-B92B-5EBC803CDEE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4CF3AE00-5146-072F-61DD-0C8FBF6EF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7975"/>
            <a:ext cx="93726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B2418"/>
                </a:solidFill>
                <a:latin typeface="Menlo" panose="020B0609030804020204" pitchFamily="49" charset="0"/>
              </a:rPr>
              <a:t>// Box.h                                     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#ifndef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BOX_H</a:t>
            </a:r>
            <a:endParaRPr lang="en-US" altLang="en-US" sz="2000">
              <a:solidFill>
                <a:srgbClr val="E857EA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#define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BOX_H</a:t>
            </a:r>
            <a:endParaRPr lang="en-US" altLang="en-US" sz="2000">
              <a:solidFill>
                <a:srgbClr val="E857EA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7898A"/>
                </a:solidFill>
                <a:latin typeface="Menlo" panose="020B0609030804020204" pitchFamily="49" charset="0"/>
              </a:rPr>
              <a:t>"vessel.h"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class Box : public Vessel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protected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2000">
              <a:solidFill>
                <a:srgbClr val="61B6B4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length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width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height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public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2000">
              <a:solidFill>
                <a:srgbClr val="61B6B4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Box(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lv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wv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hv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   : length {lv}, width {wv}, height {hv} {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FF0000"/>
                </a:solidFill>
                <a:latin typeface="Menlo" panose="020B0609030804020204" pitchFamily="49" charset="0"/>
              </a:rPr>
              <a:t>// virtual double volume() { return length*width*height;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#endif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F7324F-A623-4B40-A4EC-52A6D92C1664}"/>
              </a:ext>
            </a:extLst>
          </p:cNvPr>
          <p:cNvSpPr/>
          <p:nvPr/>
        </p:nvSpPr>
        <p:spPr bwMode="auto">
          <a:xfrm>
            <a:off x="4422775" y="457200"/>
            <a:ext cx="19050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Times New Roman" pitchFamily="1" charset="0"/>
              </a:rPr>
              <a:t>Vessel</a:t>
            </a:r>
          </a:p>
        </p:txBody>
      </p:sp>
      <p:sp>
        <p:nvSpPr>
          <p:cNvPr id="35846" name="Rectangle 8">
            <a:extLst>
              <a:ext uri="{FF2B5EF4-FFF2-40B4-BE49-F238E27FC236}">
                <a16:creationId xmlns:a16="http://schemas.microsoft.com/office/drawing/2014/main" id="{2241FB91-6959-F6E9-32D5-E614489F2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775" y="2590800"/>
            <a:ext cx="1905000" cy="457200"/>
          </a:xfrm>
          <a:prstGeom prst="rect">
            <a:avLst/>
          </a:prstGeom>
          <a:solidFill>
            <a:srgbClr val="FFC000"/>
          </a:solidFill>
          <a:ln w="38100" algn="ctr">
            <a:solidFill>
              <a:srgbClr val="7030A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Box</a:t>
            </a:r>
          </a:p>
        </p:txBody>
      </p:sp>
      <p:cxnSp>
        <p:nvCxnSpPr>
          <p:cNvPr id="35847" name="Straight Arrow Connector 10">
            <a:extLst>
              <a:ext uri="{FF2B5EF4-FFF2-40B4-BE49-F238E27FC236}">
                <a16:creationId xmlns:a16="http://schemas.microsoft.com/office/drawing/2014/main" id="{64B6CC6A-B8CD-C5FA-FE6B-4AC8926A647A}"/>
              </a:ext>
            </a:extLst>
          </p:cNvPr>
          <p:cNvCxnSpPr>
            <a:cxnSpLocks/>
            <a:stCxn id="35846" idx="0"/>
            <a:endCxn id="8" idx="2"/>
          </p:cNvCxnSpPr>
          <p:nvPr/>
        </p:nvCxnSpPr>
        <p:spPr bwMode="auto">
          <a:xfrm flipV="1">
            <a:off x="5375275" y="914400"/>
            <a:ext cx="0" cy="167640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8" name="TextBox 12">
            <a:extLst>
              <a:ext uri="{FF2B5EF4-FFF2-40B4-BE49-F238E27FC236}">
                <a16:creationId xmlns:a16="http://schemas.microsoft.com/office/drawing/2014/main" id="{DB72B856-E3E1-5D3B-2162-6588DAF29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914400"/>
            <a:ext cx="37639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Menlo" panose="020B0609030804020204" pitchFamily="49" charset="0"/>
                <a:cs typeface="Menlo" panose="020B0609030804020204" pitchFamily="49" charset="0"/>
              </a:rPr>
              <a:t>virtual double volume( ) = 0;</a:t>
            </a:r>
          </a:p>
        </p:txBody>
      </p:sp>
      <p:sp>
        <p:nvSpPr>
          <p:cNvPr id="35849" name="TextBox 13">
            <a:extLst>
              <a:ext uri="{FF2B5EF4-FFF2-40B4-BE49-F238E27FC236}">
                <a16:creationId xmlns:a16="http://schemas.microsoft.com/office/drawing/2014/main" id="{0F55EFEA-16DD-D3A5-079E-9CB8C6F1A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8" y="3048000"/>
            <a:ext cx="3270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Menlo" panose="020B0609030804020204" pitchFamily="49" charset="0"/>
                <a:cs typeface="Menlo" panose="020B0609030804020204" pitchFamily="49" charset="0"/>
              </a:rPr>
              <a:t>virtual double volume( 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Date Placeholder 3">
            <a:extLst>
              <a:ext uri="{FF2B5EF4-FFF2-40B4-BE49-F238E27FC236}">
                <a16:creationId xmlns:a16="http://schemas.microsoft.com/office/drawing/2014/main" id="{8A705E34-CDB8-D299-2B0E-0C48A18441C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26921B-2A4D-2940-88D3-1B68C13102B7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11/18/22</a:t>
            </a:fld>
            <a:endParaRPr lang="en-US" altLang="en-US" sz="1400"/>
          </a:p>
        </p:txBody>
      </p:sp>
      <p:sp>
        <p:nvSpPr>
          <p:cNvPr id="36866" name="Footer Placeholder 4">
            <a:extLst>
              <a:ext uri="{FF2B5EF4-FFF2-40B4-BE49-F238E27FC236}">
                <a16:creationId xmlns:a16="http://schemas.microsoft.com/office/drawing/2014/main" id="{88D109DE-3D4A-7F2E-0032-B9421076CD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6867" name="Slide Number Placeholder 5">
            <a:extLst>
              <a:ext uri="{FF2B5EF4-FFF2-40B4-BE49-F238E27FC236}">
                <a16:creationId xmlns:a16="http://schemas.microsoft.com/office/drawing/2014/main" id="{8B74EFD7-390B-E594-E568-9D5F2988B9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16A4BD-6517-C449-A5CC-A72C581766C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pic>
        <p:nvPicPr>
          <p:cNvPr id="36868" name="Picture 7">
            <a:extLst>
              <a:ext uri="{FF2B5EF4-FFF2-40B4-BE49-F238E27FC236}">
                <a16:creationId xmlns:a16="http://schemas.microsoft.com/office/drawing/2014/main" id="{B125936F-64CE-112B-54D4-4274C137C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14400"/>
            <a:ext cx="9144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Date Placeholder 3">
            <a:extLst>
              <a:ext uri="{FF2B5EF4-FFF2-40B4-BE49-F238E27FC236}">
                <a16:creationId xmlns:a16="http://schemas.microsoft.com/office/drawing/2014/main" id="{E46AB126-0B43-415F-1B76-8D2836B4BC9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2E8498-98A8-0743-9429-8EF475125B1C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11/18/22</a:t>
            </a:fld>
            <a:endParaRPr lang="en-US" altLang="en-US" sz="1400"/>
          </a:p>
        </p:txBody>
      </p:sp>
      <p:sp>
        <p:nvSpPr>
          <p:cNvPr id="37890" name="Footer Placeholder 4">
            <a:extLst>
              <a:ext uri="{FF2B5EF4-FFF2-40B4-BE49-F238E27FC236}">
                <a16:creationId xmlns:a16="http://schemas.microsoft.com/office/drawing/2014/main" id="{0B8D6157-D8D2-76AE-5409-B39D62AFE3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7891" name="Slide Number Placeholder 5">
            <a:extLst>
              <a:ext uri="{FF2B5EF4-FFF2-40B4-BE49-F238E27FC236}">
                <a16:creationId xmlns:a16="http://schemas.microsoft.com/office/drawing/2014/main" id="{38757DED-B6F4-8062-E7CF-64B991822C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D757A3-8AC5-7C40-9134-54BF7C096E5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pic>
        <p:nvPicPr>
          <p:cNvPr id="37892" name="Picture 7">
            <a:extLst>
              <a:ext uri="{FF2B5EF4-FFF2-40B4-BE49-F238E27FC236}">
                <a16:creationId xmlns:a16="http://schemas.microsoft.com/office/drawing/2014/main" id="{320742F8-F443-202C-C697-0BC540029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14400"/>
            <a:ext cx="9144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2">
            <a:extLst>
              <a:ext uri="{FF2B5EF4-FFF2-40B4-BE49-F238E27FC236}">
                <a16:creationId xmlns:a16="http://schemas.microsoft.com/office/drawing/2014/main" id="{34C299B8-3B58-47C9-1A13-5EAE6C01F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9400"/>
            <a:ext cx="10206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2">
            <a:extLst>
              <a:ext uri="{FF2B5EF4-FFF2-40B4-BE49-F238E27FC236}">
                <a16:creationId xmlns:a16="http://schemas.microsoft.com/office/drawing/2014/main" id="{D8493C66-C867-E649-A2BA-DCB17372D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00" y="4114800"/>
            <a:ext cx="18318163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Rectangle 1">
            <a:extLst>
              <a:ext uri="{FF2B5EF4-FFF2-40B4-BE49-F238E27FC236}">
                <a16:creationId xmlns:a16="http://schemas.microsoft.com/office/drawing/2014/main" id="{8345E7EE-810B-1C92-CA6B-3C563BB5A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79875"/>
            <a:ext cx="9448800" cy="1101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7896" name="Rectangle 8">
            <a:extLst>
              <a:ext uri="{FF2B5EF4-FFF2-40B4-BE49-F238E27FC236}">
                <a16:creationId xmlns:a16="http://schemas.microsoft.com/office/drawing/2014/main" id="{C27D1DDE-DC93-8EF0-C255-280FA3007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14988"/>
            <a:ext cx="9448800" cy="1101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7897" name="Rounded Rectangle 2">
            <a:extLst>
              <a:ext uri="{FF2B5EF4-FFF2-40B4-BE49-F238E27FC236}">
                <a16:creationId xmlns:a16="http://schemas.microsoft.com/office/drawing/2014/main" id="{53C37C43-94C2-F38D-4F70-D9FB149AD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122863"/>
            <a:ext cx="4648200" cy="5334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7898" name="Rounded Rectangle 10">
            <a:extLst>
              <a:ext uri="{FF2B5EF4-FFF2-40B4-BE49-F238E27FC236}">
                <a16:creationId xmlns:a16="http://schemas.microsoft.com/office/drawing/2014/main" id="{28F0FA66-E2D8-4970-BB45-C050D9910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52800"/>
            <a:ext cx="6477000" cy="293688"/>
          </a:xfrm>
          <a:prstGeom prst="roundRect">
            <a:avLst>
              <a:gd name="adj" fmla="val 0"/>
            </a:avLst>
          </a:prstGeom>
          <a:noFill/>
          <a:ln w="57150" algn="ctr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37899" name="Straight Arrow Connector 4">
            <a:extLst>
              <a:ext uri="{FF2B5EF4-FFF2-40B4-BE49-F238E27FC236}">
                <a16:creationId xmlns:a16="http://schemas.microsoft.com/office/drawing/2014/main" id="{D67A3B73-02AB-9916-BA98-1AEF055FB0F2}"/>
              </a:ext>
            </a:extLst>
          </p:cNvPr>
          <p:cNvCxnSpPr>
            <a:cxnSpLocks noChangeShapeType="1"/>
            <a:stCxn id="37898" idx="2"/>
            <a:endCxn id="37897" idx="0"/>
          </p:cNvCxnSpPr>
          <p:nvPr/>
        </p:nvCxnSpPr>
        <p:spPr bwMode="auto">
          <a:xfrm flipH="1">
            <a:off x="3771900" y="3646488"/>
            <a:ext cx="2057400" cy="1476375"/>
          </a:xfrm>
          <a:prstGeom prst="straightConnector1">
            <a:avLst/>
          </a:prstGeom>
          <a:noFill/>
          <a:ln w="57150" algn="ctr">
            <a:solidFill>
              <a:srgbClr val="00B0F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Date Placeholder 3">
            <a:extLst>
              <a:ext uri="{FF2B5EF4-FFF2-40B4-BE49-F238E27FC236}">
                <a16:creationId xmlns:a16="http://schemas.microsoft.com/office/drawing/2014/main" id="{4AF8C16C-688A-582F-BDBE-A64C8A8A48B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68BBA2-156A-CB42-8F43-42F0FE3445DA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11/18/22</a:t>
            </a:fld>
            <a:endParaRPr lang="en-US" altLang="en-US" sz="1400"/>
          </a:p>
        </p:txBody>
      </p:sp>
      <p:sp>
        <p:nvSpPr>
          <p:cNvPr id="38914" name="Footer Placeholder 4">
            <a:extLst>
              <a:ext uri="{FF2B5EF4-FFF2-40B4-BE49-F238E27FC236}">
                <a16:creationId xmlns:a16="http://schemas.microsoft.com/office/drawing/2014/main" id="{E678F67C-3C69-F312-4F57-1E1F84F861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24E03B0C-CB64-6565-0F0F-F41AB9A6A0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93CEA7-F36B-8046-925C-3F609E4B5C4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pic>
        <p:nvPicPr>
          <p:cNvPr id="38916" name="Picture 7">
            <a:extLst>
              <a:ext uri="{FF2B5EF4-FFF2-40B4-BE49-F238E27FC236}">
                <a16:creationId xmlns:a16="http://schemas.microsoft.com/office/drawing/2014/main" id="{7DEC3DA9-C60B-8551-01B7-A2523CAB3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"/>
            <a:ext cx="9144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ounded Rectangle 8">
            <a:extLst>
              <a:ext uri="{FF2B5EF4-FFF2-40B4-BE49-F238E27FC236}">
                <a16:creationId xmlns:a16="http://schemas.microsoft.com/office/drawing/2014/main" id="{14BCF9A3-0C79-C793-AEEF-2BF0980A2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029200"/>
            <a:ext cx="8839200" cy="6096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18" name="Rounded Rectangle 9">
            <a:extLst>
              <a:ext uri="{FF2B5EF4-FFF2-40B4-BE49-F238E27FC236}">
                <a16:creationId xmlns:a16="http://schemas.microsoft.com/office/drawing/2014/main" id="{36A2656F-EF81-1665-7A64-D77D53241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0"/>
            <a:ext cx="1828800" cy="3048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19" name="Rounded Rectangle 10">
            <a:extLst>
              <a:ext uri="{FF2B5EF4-FFF2-40B4-BE49-F238E27FC236}">
                <a16:creationId xmlns:a16="http://schemas.microsoft.com/office/drawing/2014/main" id="{C211264C-1B63-E117-82C7-A11C813D0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410200"/>
            <a:ext cx="533400" cy="2286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Date Placeholder 3">
            <a:extLst>
              <a:ext uri="{FF2B5EF4-FFF2-40B4-BE49-F238E27FC236}">
                <a16:creationId xmlns:a16="http://schemas.microsoft.com/office/drawing/2014/main" id="{77BBEAF5-F444-4F7F-A2C5-6E50FEF7741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0B8EA6-E42D-7145-9EE9-322B20518E5E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11/18/22</a:t>
            </a:fld>
            <a:endParaRPr lang="en-US" altLang="en-US" sz="1400"/>
          </a:p>
        </p:txBody>
      </p:sp>
      <p:sp>
        <p:nvSpPr>
          <p:cNvPr id="39938" name="Footer Placeholder 4">
            <a:extLst>
              <a:ext uri="{FF2B5EF4-FFF2-40B4-BE49-F238E27FC236}">
                <a16:creationId xmlns:a16="http://schemas.microsoft.com/office/drawing/2014/main" id="{0B2B2C80-BB31-8AD0-62ED-6465DB9167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9939" name="Slide Number Placeholder 5">
            <a:extLst>
              <a:ext uri="{FF2B5EF4-FFF2-40B4-BE49-F238E27FC236}">
                <a16:creationId xmlns:a16="http://schemas.microsoft.com/office/drawing/2014/main" id="{2A544AEF-71CB-C5BB-0758-96534D2740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5BA070-1FE3-CB4A-8D40-630892FDDB0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39940" name="Rectangle 6">
            <a:extLst>
              <a:ext uri="{FF2B5EF4-FFF2-40B4-BE49-F238E27FC236}">
                <a16:creationId xmlns:a16="http://schemas.microsoft.com/office/drawing/2014/main" id="{D159D5D5-5EE6-0E24-2EC6-6985FEE5D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914400"/>
            <a:ext cx="9144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class </a:t>
            </a:r>
            <a:r>
              <a:rPr lang="en-US" altLang="en-US" sz="1800" b="1">
                <a:solidFill>
                  <a:srgbClr val="00B0F0"/>
                </a:solidFill>
                <a:latin typeface="Menlo" panose="020B0609030804020204" pitchFamily="49" charset="0"/>
              </a:rPr>
              <a:t>Myhw3Server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: public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</a:rPr>
              <a:t>hw3Server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Myhw3Server(AbstractServerConnector &amp;connector,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        serverVersion_t type);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virtual Json::Value </a:t>
            </a:r>
            <a:r>
              <a:rPr lang="en-US" altLang="en-US" sz="1800">
                <a:solidFill>
                  <a:srgbClr val="FF0000"/>
                </a:solidFill>
                <a:latin typeface="Menlo" panose="020B0609030804020204" pitchFamily="49" charset="0"/>
              </a:rPr>
              <a:t>ecs36b_hw3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(const std::string&amp; action,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                           const std::string&amp; arguments,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                                const std::string&amp; class_id,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                           const std::string&amp; host_url,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                                const std::string&amp; object_id,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                           const std::string&amp; owner_vsID);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91AF-DE40-9C44-9751-FCA85621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Pure Virtual Functions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489D0B00-38DA-A090-271B-59AA28544F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4375" y="1762125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Abstract Class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No implementation of Virtual Functions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Only at the Derived Class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Just the Interface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Not to be instantiated</a:t>
            </a:r>
          </a:p>
        </p:txBody>
      </p:sp>
      <p:sp>
        <p:nvSpPr>
          <p:cNvPr id="40963" name="Date Placeholder 3">
            <a:extLst>
              <a:ext uri="{FF2B5EF4-FFF2-40B4-BE49-F238E27FC236}">
                <a16:creationId xmlns:a16="http://schemas.microsoft.com/office/drawing/2014/main" id="{B24EB399-AB21-9C9D-3232-8010BB35C52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D342E1-201C-B541-912D-6D7894FA2064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11/18/22</a:t>
            </a:fld>
            <a:endParaRPr lang="en-US" altLang="en-US" sz="1400"/>
          </a:p>
        </p:txBody>
      </p:sp>
      <p:sp>
        <p:nvSpPr>
          <p:cNvPr id="40964" name="Footer Placeholder 4">
            <a:extLst>
              <a:ext uri="{FF2B5EF4-FFF2-40B4-BE49-F238E27FC236}">
                <a16:creationId xmlns:a16="http://schemas.microsoft.com/office/drawing/2014/main" id="{D0522454-DA74-6559-891B-AF0B0C3713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0965" name="Slide Number Placeholder 5">
            <a:extLst>
              <a:ext uri="{FF2B5EF4-FFF2-40B4-BE49-F238E27FC236}">
                <a16:creationId xmlns:a16="http://schemas.microsoft.com/office/drawing/2014/main" id="{5D1A5180-17C3-D50F-287F-6DDAE26911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45C1D1-BBC2-394C-85CF-EAACA859862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63D5-914E-F149-B9D7-B661F812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Compiler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129A5945-A0F8-CB1C-9A11-F2E5BFFDEA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2150" y="1600200"/>
            <a:ext cx="8153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Does/should Compiler know </a:t>
            </a:r>
            <a:r>
              <a:rPr lang="en-US" altLang="en-US" u="sng">
                <a:solidFill>
                  <a:srgbClr val="C00000"/>
                </a:solidFill>
                <a:ea typeface="ＭＳ Ｐゴシック" panose="020B0600070205080204" pitchFamily="34" charset="-128"/>
              </a:rPr>
              <a:t>where</a:t>
            </a:r>
            <a:r>
              <a:rPr lang="en-US" altLang="en-US">
                <a:ea typeface="ＭＳ Ｐゴシック" panose="020B0600070205080204" pitchFamily="34" charset="-128"/>
              </a:rPr>
              <a:t> (i.e., </a:t>
            </a:r>
            <a:r>
              <a:rPr lang="en-US" altLang="en-US">
                <a:solidFill>
                  <a:srgbClr val="7030A0"/>
                </a:solidFill>
                <a:ea typeface="ＭＳ Ｐゴシック" panose="020B0600070205080204" pitchFamily="34" charset="-128"/>
              </a:rPr>
              <a:t>the entrance point as an address</a:t>
            </a:r>
            <a:r>
              <a:rPr lang="en-US" altLang="en-US">
                <a:ea typeface="ＭＳ Ｐゴシック" panose="020B0600070205080204" pitchFamily="34" charset="-128"/>
              </a:rPr>
              <a:t>) is the function to call?</a:t>
            </a:r>
          </a:p>
        </p:txBody>
      </p:sp>
      <p:sp>
        <p:nvSpPr>
          <p:cNvPr id="41987" name="Date Placeholder 3">
            <a:extLst>
              <a:ext uri="{FF2B5EF4-FFF2-40B4-BE49-F238E27FC236}">
                <a16:creationId xmlns:a16="http://schemas.microsoft.com/office/drawing/2014/main" id="{F1483215-DEBA-B06E-571F-225C58DEFAB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1A548E-C095-8243-AF5C-DADBDD72DDB6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11/18/22</a:t>
            </a:fld>
            <a:endParaRPr lang="en-US" altLang="en-US" sz="1400"/>
          </a:p>
        </p:txBody>
      </p:sp>
      <p:sp>
        <p:nvSpPr>
          <p:cNvPr id="41988" name="Footer Placeholder 4">
            <a:extLst>
              <a:ext uri="{FF2B5EF4-FFF2-40B4-BE49-F238E27FC236}">
                <a16:creationId xmlns:a16="http://schemas.microsoft.com/office/drawing/2014/main" id="{AAD2090B-6F35-E901-D28B-7C4FC8A245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1989" name="Slide Number Placeholder 5">
            <a:extLst>
              <a:ext uri="{FF2B5EF4-FFF2-40B4-BE49-F238E27FC236}">
                <a16:creationId xmlns:a16="http://schemas.microsoft.com/office/drawing/2014/main" id="{7624C0CF-7420-4B58-554F-ABD9AD18F4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0B09B7-AC4E-A84C-87A8-4D68151F02C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Date Placeholder 3">
            <a:extLst>
              <a:ext uri="{FF2B5EF4-FFF2-40B4-BE49-F238E27FC236}">
                <a16:creationId xmlns:a16="http://schemas.microsoft.com/office/drawing/2014/main" id="{87978E66-7771-C027-3ED9-237CE1F12DE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E8EEC4-1736-564F-B042-88F8F0F2A243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11/18/22</a:t>
            </a:fld>
            <a:endParaRPr lang="en-US" altLang="en-US" sz="1400"/>
          </a:p>
        </p:txBody>
      </p:sp>
      <p:sp>
        <p:nvSpPr>
          <p:cNvPr id="43010" name="Footer Placeholder 4">
            <a:extLst>
              <a:ext uri="{FF2B5EF4-FFF2-40B4-BE49-F238E27FC236}">
                <a16:creationId xmlns:a16="http://schemas.microsoft.com/office/drawing/2014/main" id="{47C2BB56-6982-3407-831E-B4B2141A51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3011" name="Slide Number Placeholder 5">
            <a:extLst>
              <a:ext uri="{FF2B5EF4-FFF2-40B4-BE49-F238E27FC236}">
                <a16:creationId xmlns:a16="http://schemas.microsoft.com/office/drawing/2014/main" id="{2C2A8EF1-1ADA-E756-93D0-A2EBC9F7CD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ECB4C7-48EA-AF43-BB5C-33D31FD71C7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pic>
        <p:nvPicPr>
          <p:cNvPr id="43012" name="Picture 7">
            <a:extLst>
              <a:ext uri="{FF2B5EF4-FFF2-40B4-BE49-F238E27FC236}">
                <a16:creationId xmlns:a16="http://schemas.microsoft.com/office/drawing/2014/main" id="{DE06BA38-F8AF-B822-C5B1-1F84E7391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650"/>
            <a:ext cx="9144000" cy="661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extBox 8">
            <a:extLst>
              <a:ext uri="{FF2B5EF4-FFF2-40B4-BE49-F238E27FC236}">
                <a16:creationId xmlns:a16="http://schemas.microsoft.com/office/drawing/2014/main" id="{E37F4136-032B-2B23-2371-ACC675AA4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38400"/>
            <a:ext cx="2276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Code Generation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7AFF-2314-C549-BAC6-ACB4D6EE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Pointers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86635F8-DD70-85CC-8FEB-223350B307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9100" y="1447800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Address, Pointer, Reference, and Array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Casting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Memory Layout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malloc/free, new/delete (</a:t>
            </a:r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 </a:t>
            </a:r>
            <a:r>
              <a:rPr lang="en-US" altLang="en-US">
                <a:ea typeface="ＭＳ Ｐゴシック" panose="020B0600070205080204" pitchFamily="34" charset="-128"/>
              </a:rPr>
              <a:t>tracking)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Segmentation Fault</a:t>
            </a:r>
          </a:p>
          <a:p>
            <a:pPr lvl="2"/>
            <a:r>
              <a:rPr lang="en-US" altLang="en-US" b="1">
                <a:solidFill>
                  <a:srgbClr val="7030A0"/>
                </a:solidFill>
                <a:ea typeface="ＭＳ Ｐゴシック" panose="020B0600070205080204" pitchFamily="34" charset="-128"/>
              </a:rPr>
              <a:t>Syntax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 b="1" u="sng">
                <a:solidFill>
                  <a:srgbClr val="FF0000"/>
                </a:solidFill>
                <a:ea typeface="ＭＳ Ｐゴシック" panose="020B0600070205080204" pitchFamily="34" charset="-128"/>
              </a:rPr>
              <a:t>Run-time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 b="1">
                <a:solidFill>
                  <a:srgbClr val="7030A0"/>
                </a:solidFill>
                <a:ea typeface="ＭＳ Ｐゴシック" panose="020B0600070205080204" pitchFamily="34" charset="-128"/>
              </a:rPr>
              <a:t>Logical </a:t>
            </a:r>
            <a:r>
              <a:rPr lang="en-US" altLang="en-US">
                <a:ea typeface="ＭＳ Ｐゴシック" panose="020B0600070205080204" pitchFamily="34" charset="-128"/>
              </a:rPr>
              <a:t>errors</a:t>
            </a:r>
          </a:p>
        </p:txBody>
      </p:sp>
      <p:sp>
        <p:nvSpPr>
          <p:cNvPr id="18435" name="Date Placeholder 3">
            <a:extLst>
              <a:ext uri="{FF2B5EF4-FFF2-40B4-BE49-F238E27FC236}">
                <a16:creationId xmlns:a16="http://schemas.microsoft.com/office/drawing/2014/main" id="{51BF58B8-32C4-F958-8748-14CE02ABD03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8AD281-7D38-1441-819B-B680028E4DDC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11/17/22</a:t>
            </a:fld>
            <a:endParaRPr lang="en-US" altLang="en-US" sz="1400"/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0FABC401-B7DB-6416-64DE-A1C1CBEE15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8437" name="Slide Number Placeholder 5">
            <a:extLst>
              <a:ext uri="{FF2B5EF4-FFF2-40B4-BE49-F238E27FC236}">
                <a16:creationId xmlns:a16="http://schemas.microsoft.com/office/drawing/2014/main" id="{64AE4EBD-B9E6-87C4-B947-7C25EA82D7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1CD562-F749-CF4B-9FB1-39EF2EE6CA9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Date Placeholder 3">
            <a:extLst>
              <a:ext uri="{FF2B5EF4-FFF2-40B4-BE49-F238E27FC236}">
                <a16:creationId xmlns:a16="http://schemas.microsoft.com/office/drawing/2014/main" id="{F8AAD334-3277-F63E-AEED-59B1E9D5E42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42E4C5-1A32-1F4C-8722-646F3E24C32C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11/18/22</a:t>
            </a:fld>
            <a:endParaRPr lang="en-US" altLang="en-US" sz="1400"/>
          </a:p>
        </p:txBody>
      </p:sp>
      <p:sp>
        <p:nvSpPr>
          <p:cNvPr id="44034" name="Footer Placeholder 4">
            <a:extLst>
              <a:ext uri="{FF2B5EF4-FFF2-40B4-BE49-F238E27FC236}">
                <a16:creationId xmlns:a16="http://schemas.microsoft.com/office/drawing/2014/main" id="{D0B857F5-DACE-7B32-DC3C-E4AA259D3C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4035" name="Slide Number Placeholder 5">
            <a:extLst>
              <a:ext uri="{FF2B5EF4-FFF2-40B4-BE49-F238E27FC236}">
                <a16:creationId xmlns:a16="http://schemas.microsoft.com/office/drawing/2014/main" id="{6F6F6EB1-EE52-2317-7BEE-984DB07164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601E72-1D51-6F46-A154-A970D7ECA4F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pic>
        <p:nvPicPr>
          <p:cNvPr id="44036" name="Picture 7">
            <a:extLst>
              <a:ext uri="{FF2B5EF4-FFF2-40B4-BE49-F238E27FC236}">
                <a16:creationId xmlns:a16="http://schemas.microsoft.com/office/drawing/2014/main" id="{EB351011-56BB-39E1-0B7D-9C5B2F3F4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650"/>
            <a:ext cx="9144000" cy="661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TextBox 8">
            <a:extLst>
              <a:ext uri="{FF2B5EF4-FFF2-40B4-BE49-F238E27FC236}">
                <a16:creationId xmlns:a16="http://schemas.microsoft.com/office/drawing/2014/main" id="{75FF6DFC-EA18-D007-1EC5-5D70B30D1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38400"/>
            <a:ext cx="2276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Code Generation</a:t>
            </a:r>
          </a:p>
        </p:txBody>
      </p:sp>
      <p:sp>
        <p:nvSpPr>
          <p:cNvPr id="44038" name="Rounded Rectangle 9">
            <a:extLst>
              <a:ext uri="{FF2B5EF4-FFF2-40B4-BE49-F238E27FC236}">
                <a16:creationId xmlns:a16="http://schemas.microsoft.com/office/drawing/2014/main" id="{CEF7DBDB-8A58-155E-D62A-ACB01784D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371600"/>
            <a:ext cx="1485900" cy="2286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4039" name="Rounded Rectangle 10">
            <a:extLst>
              <a:ext uri="{FF2B5EF4-FFF2-40B4-BE49-F238E27FC236}">
                <a16:creationId xmlns:a16="http://schemas.microsoft.com/office/drawing/2014/main" id="{81CA8FD9-33FC-73F3-09C5-E325FF203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048000"/>
            <a:ext cx="1146175" cy="18415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ounded Rectangle 10">
            <a:extLst>
              <a:ext uri="{FF2B5EF4-FFF2-40B4-BE49-F238E27FC236}">
                <a16:creationId xmlns:a16="http://schemas.microsoft.com/office/drawing/2014/main" id="{B6458C74-12B0-208D-3243-D4494F29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4094163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Shadow_Person</a:t>
            </a:r>
          </a:p>
        </p:txBody>
      </p:sp>
      <p:sp>
        <p:nvSpPr>
          <p:cNvPr id="45058" name="Date Placeholder 3">
            <a:extLst>
              <a:ext uri="{FF2B5EF4-FFF2-40B4-BE49-F238E27FC236}">
                <a16:creationId xmlns:a16="http://schemas.microsoft.com/office/drawing/2014/main" id="{5FB6155F-4685-1080-FD32-A43C0D1EA1F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BA86F6-3546-9644-B1F8-A0C0AF85708E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11/18/22</a:t>
            </a:fld>
            <a:endParaRPr lang="en-US" altLang="en-US" sz="1400"/>
          </a:p>
        </p:txBody>
      </p:sp>
      <p:sp>
        <p:nvSpPr>
          <p:cNvPr id="45059" name="Footer Placeholder 4">
            <a:extLst>
              <a:ext uri="{FF2B5EF4-FFF2-40B4-BE49-F238E27FC236}">
                <a16:creationId xmlns:a16="http://schemas.microsoft.com/office/drawing/2014/main" id="{044B8B1E-FDA3-0EA3-A93D-A7AC7962E7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5060" name="Slide Number Placeholder 5">
            <a:extLst>
              <a:ext uri="{FF2B5EF4-FFF2-40B4-BE49-F238E27FC236}">
                <a16:creationId xmlns:a16="http://schemas.microsoft.com/office/drawing/2014/main" id="{8E7112E1-EB2F-8D56-910F-E49262F8CD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71E14D-1DC6-4945-B2F2-E23505349EA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45061" name="Rounded Rectangle 6">
            <a:extLst>
              <a:ext uri="{FF2B5EF4-FFF2-40B4-BE49-F238E27FC236}">
                <a16:creationId xmlns:a16="http://schemas.microsoft.com/office/drawing/2014/main" id="{29FB491D-E75E-8F0B-1ED5-558D455A8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1008063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Core</a:t>
            </a:r>
          </a:p>
        </p:txBody>
      </p:sp>
      <p:sp>
        <p:nvSpPr>
          <p:cNvPr id="45062" name="Rounded Rectangle 7">
            <a:extLst>
              <a:ext uri="{FF2B5EF4-FFF2-40B4-BE49-F238E27FC236}">
                <a16:creationId xmlns:a16="http://schemas.microsoft.com/office/drawing/2014/main" id="{6549F1D4-6DBD-0910-54D4-3A2B796E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0" y="2608263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Person</a:t>
            </a:r>
          </a:p>
        </p:txBody>
      </p:sp>
      <p:sp>
        <p:nvSpPr>
          <p:cNvPr id="45063" name="Rounded Rectangle 8">
            <a:extLst>
              <a:ext uri="{FF2B5EF4-FFF2-40B4-BE49-F238E27FC236}">
                <a16:creationId xmlns:a16="http://schemas.microsoft.com/office/drawing/2014/main" id="{6F3FF164-7616-A012-6235-C6A5F7D8C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2608263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Transaction</a:t>
            </a:r>
          </a:p>
        </p:txBody>
      </p:sp>
      <p:sp>
        <p:nvSpPr>
          <p:cNvPr id="45064" name="Rounded Rectangle 9">
            <a:extLst>
              <a:ext uri="{FF2B5EF4-FFF2-40B4-BE49-F238E27FC236}">
                <a16:creationId xmlns:a16="http://schemas.microsoft.com/office/drawing/2014/main" id="{53949CAD-7279-4C71-CAA6-9A6AE90CC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3941763"/>
            <a:ext cx="122555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Flight</a:t>
            </a:r>
          </a:p>
        </p:txBody>
      </p:sp>
      <p:sp>
        <p:nvSpPr>
          <p:cNvPr id="45065" name="Rounded Rectangle 10">
            <a:extLst>
              <a:ext uri="{FF2B5EF4-FFF2-40B4-BE49-F238E27FC236}">
                <a16:creationId xmlns:a16="http://schemas.microsoft.com/office/drawing/2014/main" id="{B7105434-A415-4E76-7168-771C6C151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38" y="5427663"/>
            <a:ext cx="2144712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Shadow_Flight</a:t>
            </a:r>
          </a:p>
        </p:txBody>
      </p:sp>
      <p:cxnSp>
        <p:nvCxnSpPr>
          <p:cNvPr id="45066" name="Elbow Connector 12">
            <a:extLst>
              <a:ext uri="{FF2B5EF4-FFF2-40B4-BE49-F238E27FC236}">
                <a16:creationId xmlns:a16="http://schemas.microsoft.com/office/drawing/2014/main" id="{77FBE1A4-F7D1-B480-90B7-71059AD33F15}"/>
              </a:ext>
            </a:extLst>
          </p:cNvPr>
          <p:cNvCxnSpPr>
            <a:cxnSpLocks noChangeShapeType="1"/>
            <a:stCxn id="45062" idx="0"/>
            <a:endCxn id="45061" idx="2"/>
          </p:cNvCxnSpPr>
          <p:nvPr/>
        </p:nvCxnSpPr>
        <p:spPr bwMode="auto">
          <a:xfrm rot="5400000" flipH="1" flipV="1">
            <a:off x="4146550" y="1160463"/>
            <a:ext cx="1066800" cy="18288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7" name="Elbow Connector 13">
            <a:extLst>
              <a:ext uri="{FF2B5EF4-FFF2-40B4-BE49-F238E27FC236}">
                <a16:creationId xmlns:a16="http://schemas.microsoft.com/office/drawing/2014/main" id="{3F1EE517-FD00-93BA-9877-5590EF555783}"/>
              </a:ext>
            </a:extLst>
          </p:cNvPr>
          <p:cNvCxnSpPr>
            <a:cxnSpLocks/>
            <a:stCxn id="45063" idx="0"/>
            <a:endCxn id="45061" idx="2"/>
          </p:cNvCxnSpPr>
          <p:nvPr/>
        </p:nvCxnSpPr>
        <p:spPr bwMode="auto">
          <a:xfrm rot="16200000" flipV="1">
            <a:off x="5705475" y="1430338"/>
            <a:ext cx="1066800" cy="128905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8" name="Straight Arrow Connector 17">
            <a:extLst>
              <a:ext uri="{FF2B5EF4-FFF2-40B4-BE49-F238E27FC236}">
                <a16:creationId xmlns:a16="http://schemas.microsoft.com/office/drawing/2014/main" id="{348AF9F1-DF82-7DBC-1CA4-32AC5AA89F32}"/>
              </a:ext>
            </a:extLst>
          </p:cNvPr>
          <p:cNvCxnSpPr>
            <a:cxnSpLocks noChangeShapeType="1"/>
            <a:stCxn id="45064" idx="0"/>
            <a:endCxn id="45063" idx="2"/>
          </p:cNvCxnSpPr>
          <p:nvPr/>
        </p:nvCxnSpPr>
        <p:spPr bwMode="auto">
          <a:xfrm flipV="1">
            <a:off x="6883400" y="3141663"/>
            <a:ext cx="0" cy="8001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Straight Arrow Connector 18">
            <a:extLst>
              <a:ext uri="{FF2B5EF4-FFF2-40B4-BE49-F238E27FC236}">
                <a16:creationId xmlns:a16="http://schemas.microsoft.com/office/drawing/2014/main" id="{2E784B97-2C32-3846-7A83-39EAA76D96D8}"/>
              </a:ext>
            </a:extLst>
          </p:cNvPr>
          <p:cNvCxnSpPr>
            <a:cxnSpLocks/>
            <a:stCxn id="45065" idx="0"/>
            <a:endCxn id="45064" idx="2"/>
          </p:cNvCxnSpPr>
          <p:nvPr/>
        </p:nvCxnSpPr>
        <p:spPr bwMode="auto">
          <a:xfrm flipV="1">
            <a:off x="6883400" y="4475163"/>
            <a:ext cx="0" cy="9525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0" name="Rectangle 26">
            <a:extLst>
              <a:ext uri="{FF2B5EF4-FFF2-40B4-BE49-F238E27FC236}">
                <a16:creationId xmlns:a16="http://schemas.microsoft.com/office/drawing/2014/main" id="{B4F151F1-09ED-6E7B-1D50-8DBC90FAC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525" y="747713"/>
            <a:ext cx="3352800" cy="955675"/>
          </a:xfrm>
          <a:prstGeom prst="rect">
            <a:avLst/>
          </a:prstGeom>
          <a:solidFill>
            <a:srgbClr val="F3EC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std::string </a:t>
            </a:r>
            <a:r>
              <a:rPr lang="en-US" altLang="en-US" sz="1400" b="1">
                <a:solidFill>
                  <a:srgbClr val="7030A0"/>
                </a:solidFill>
                <a:latin typeface="Menlo" panose="020B0609030804020204" pitchFamily="49" charset="0"/>
              </a:rPr>
              <a:t>host_url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std::string </a:t>
            </a:r>
            <a:r>
              <a:rPr lang="en-US" altLang="en-US" sz="1400" b="1">
                <a:solidFill>
                  <a:srgbClr val="FF0000"/>
                </a:solidFill>
                <a:latin typeface="Menlo" panose="020B0609030804020204" pitchFamily="49" charset="0"/>
              </a:rPr>
              <a:t>owner_vsID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std::string </a:t>
            </a:r>
            <a:r>
              <a:rPr lang="en-US" altLang="en-US" sz="1400" b="1">
                <a:solidFill>
                  <a:srgbClr val="7030A0"/>
                </a:solidFill>
                <a:latin typeface="Menlo" panose="020B0609030804020204" pitchFamily="49" charset="0"/>
              </a:rPr>
              <a:t>class_id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std::string </a:t>
            </a:r>
            <a:r>
              <a:rPr lang="en-US" altLang="en-US" sz="1400" b="1">
                <a:solidFill>
                  <a:srgbClr val="7030A0"/>
                </a:solidFill>
                <a:latin typeface="Menlo" panose="020B0609030804020204" pitchFamily="49" charset="0"/>
              </a:rPr>
              <a:t>object_id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45071" name="Oval 28">
            <a:extLst>
              <a:ext uri="{FF2B5EF4-FFF2-40B4-BE49-F238E27FC236}">
                <a16:creationId xmlns:a16="http://schemas.microsoft.com/office/drawing/2014/main" id="{39CFE7C0-C3AC-08C3-1061-019F5D269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850" y="2525713"/>
            <a:ext cx="1371600" cy="647700"/>
          </a:xfrm>
          <a:prstGeom prst="ellipse">
            <a:avLst/>
          </a:prstGeom>
          <a:solidFill>
            <a:srgbClr val="D1ADB8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server</a:t>
            </a:r>
          </a:p>
        </p:txBody>
      </p:sp>
      <p:sp>
        <p:nvSpPr>
          <p:cNvPr id="45072" name="Oval 29">
            <a:extLst>
              <a:ext uri="{FF2B5EF4-FFF2-40B4-BE49-F238E27FC236}">
                <a16:creationId xmlns:a16="http://schemas.microsoft.com/office/drawing/2014/main" id="{503B0AC7-7873-17EE-E8F0-685718574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525" y="4021138"/>
            <a:ext cx="1371600" cy="647700"/>
          </a:xfrm>
          <a:prstGeom prst="ellipse">
            <a:avLst/>
          </a:prstGeom>
          <a:solidFill>
            <a:srgbClr val="D1ADB8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client</a:t>
            </a:r>
          </a:p>
        </p:txBody>
      </p:sp>
      <p:sp>
        <p:nvSpPr>
          <p:cNvPr id="45073" name="TextBox 40">
            <a:extLst>
              <a:ext uri="{FF2B5EF4-FFF2-40B4-BE49-F238E27FC236}">
                <a16:creationId xmlns:a16="http://schemas.microsoft.com/office/drawing/2014/main" id="{C68ED376-3D04-B47B-AA1E-33C594B47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0" y="4633913"/>
            <a:ext cx="2571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call operatorEqEq(…)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call this</a:t>
            </a:r>
            <a:r>
              <a:rPr lang="en-US" altLang="en-US" sz="1800">
                <a:latin typeface="Courier" pitchFamily="2" charset="0"/>
                <a:sym typeface="Wingdings" pitchFamily="2" charset="2"/>
              </a:rPr>
              <a:t></a:t>
            </a:r>
            <a:r>
              <a:rPr lang="en-US" altLang="en-US" sz="1800"/>
              <a:t>callMethod(…)</a:t>
            </a:r>
          </a:p>
        </p:txBody>
      </p:sp>
      <p:cxnSp>
        <p:nvCxnSpPr>
          <p:cNvPr id="45074" name="Straight Arrow Connector 18">
            <a:extLst>
              <a:ext uri="{FF2B5EF4-FFF2-40B4-BE49-F238E27FC236}">
                <a16:creationId xmlns:a16="http://schemas.microsoft.com/office/drawing/2014/main" id="{2E9F9B8F-9910-3AC5-54AB-B609253043D1}"/>
              </a:ext>
            </a:extLst>
          </p:cNvPr>
          <p:cNvCxnSpPr>
            <a:cxnSpLocks/>
            <a:stCxn id="45057" idx="0"/>
            <a:endCxn id="45062" idx="2"/>
          </p:cNvCxnSpPr>
          <p:nvPr/>
        </p:nvCxnSpPr>
        <p:spPr bwMode="auto">
          <a:xfrm flipV="1">
            <a:off x="3765550" y="3141663"/>
            <a:ext cx="0" cy="9525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5" name="TextBox 24">
            <a:extLst>
              <a:ext uri="{FF2B5EF4-FFF2-40B4-BE49-F238E27FC236}">
                <a16:creationId xmlns:a16="http://schemas.microsoft.com/office/drawing/2014/main" id="{93AF21AC-8D50-0D4A-6508-BDF22B29A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8" y="2076450"/>
            <a:ext cx="383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virtual bool operator==(Person&amp;);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en-US" sz="1400">
                <a:latin typeface="Courier" pitchFamily="2" charset="0"/>
              </a:rPr>
              <a:t>virtual str::string getVsID();</a:t>
            </a:r>
          </a:p>
        </p:txBody>
      </p:sp>
      <p:sp>
        <p:nvSpPr>
          <p:cNvPr id="45076" name="TextBox 24">
            <a:extLst>
              <a:ext uri="{FF2B5EF4-FFF2-40B4-BE49-F238E27FC236}">
                <a16:creationId xmlns:a16="http://schemas.microsoft.com/office/drawing/2014/main" id="{3277D36D-C0D0-B92B-AAC5-F6AE27594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" y="3595688"/>
            <a:ext cx="3729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virtual bool operator==(Person&amp;);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virtual str::string getVsID();</a:t>
            </a:r>
          </a:p>
        </p:txBody>
      </p:sp>
      <p:sp>
        <p:nvSpPr>
          <p:cNvPr id="45077" name="TextBox 40">
            <a:extLst>
              <a:ext uri="{FF2B5EF4-FFF2-40B4-BE49-F238E27FC236}">
                <a16:creationId xmlns:a16="http://schemas.microsoft.com/office/drawing/2014/main" id="{C196CA11-04F1-223D-D388-C124DD4AB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0" y="5426075"/>
            <a:ext cx="2571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call getVsID(…)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call this</a:t>
            </a:r>
            <a:r>
              <a:rPr lang="en-US" altLang="en-US" sz="1800">
                <a:latin typeface="Courier" pitchFamily="2" charset="0"/>
                <a:sym typeface="Wingdings" pitchFamily="2" charset="2"/>
              </a:rPr>
              <a:t></a:t>
            </a:r>
            <a:r>
              <a:rPr lang="en-US" altLang="en-US" sz="1800"/>
              <a:t>callMethod(…)</a:t>
            </a:r>
          </a:p>
        </p:txBody>
      </p:sp>
      <p:sp>
        <p:nvSpPr>
          <p:cNvPr id="45078" name="TextBox 24">
            <a:extLst>
              <a:ext uri="{FF2B5EF4-FFF2-40B4-BE49-F238E27FC236}">
                <a16:creationId xmlns:a16="http://schemas.microsoft.com/office/drawing/2014/main" id="{E3482B40-1ED0-2F27-A9A1-74BD5ADC1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013" y="3446463"/>
            <a:ext cx="4159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virtual double getDistance();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virtual bool Conflict_of_Interest(); </a:t>
            </a:r>
          </a:p>
        </p:txBody>
      </p:sp>
      <p:sp>
        <p:nvSpPr>
          <p:cNvPr id="45079" name="Oval 28">
            <a:extLst>
              <a:ext uri="{FF2B5EF4-FFF2-40B4-BE49-F238E27FC236}">
                <a16:creationId xmlns:a16="http://schemas.microsoft.com/office/drawing/2014/main" id="{EB3132D3-80A4-FFCA-7F05-244240EFC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3138" y="4171950"/>
            <a:ext cx="1371600" cy="647700"/>
          </a:xfrm>
          <a:prstGeom prst="ellipse">
            <a:avLst/>
          </a:prstGeom>
          <a:solidFill>
            <a:srgbClr val="D1ADB8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server</a:t>
            </a:r>
          </a:p>
        </p:txBody>
      </p:sp>
      <p:sp>
        <p:nvSpPr>
          <p:cNvPr id="45080" name="Oval 29">
            <a:extLst>
              <a:ext uri="{FF2B5EF4-FFF2-40B4-BE49-F238E27FC236}">
                <a16:creationId xmlns:a16="http://schemas.microsoft.com/office/drawing/2014/main" id="{5032C1F0-8599-3505-96D0-C59F8A3E2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753100"/>
            <a:ext cx="1371600" cy="647700"/>
          </a:xfrm>
          <a:prstGeom prst="ellipse">
            <a:avLst/>
          </a:prstGeom>
          <a:solidFill>
            <a:srgbClr val="D1ADB8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client</a:t>
            </a:r>
          </a:p>
        </p:txBody>
      </p:sp>
      <p:sp>
        <p:nvSpPr>
          <p:cNvPr id="45081" name="Rectangle 26">
            <a:extLst>
              <a:ext uri="{FF2B5EF4-FFF2-40B4-BE49-F238E27FC236}">
                <a16:creationId xmlns:a16="http://schemas.microsoft.com/office/drawing/2014/main" id="{68A8B7C0-5EA2-9EB9-1A85-DFF64038B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2682875"/>
            <a:ext cx="2095500" cy="307975"/>
          </a:xfrm>
          <a:prstGeom prst="rect">
            <a:avLst/>
          </a:prstGeom>
          <a:solidFill>
            <a:srgbClr val="F3EC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std::string </a:t>
            </a:r>
            <a:r>
              <a:rPr lang="en-US" altLang="en-US" sz="1400" b="1">
                <a:solidFill>
                  <a:srgbClr val="FF0000"/>
                </a:solidFill>
                <a:latin typeface="Menlo" panose="020B0609030804020204" pitchFamily="49" charset="0"/>
              </a:rPr>
              <a:t>vsID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45082" name="Rounded Rectangle 7">
            <a:extLst>
              <a:ext uri="{FF2B5EF4-FFF2-40B4-BE49-F238E27FC236}">
                <a16:creationId xmlns:a16="http://schemas.microsoft.com/office/drawing/2014/main" id="{4F036C4E-21BA-C0FB-668F-562938AAE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685800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Person</a:t>
            </a:r>
          </a:p>
        </p:txBody>
      </p:sp>
      <p:sp>
        <p:nvSpPr>
          <p:cNvPr id="45083" name="Rounded Rectangle 6">
            <a:extLst>
              <a:ext uri="{FF2B5EF4-FFF2-40B4-BE49-F238E27FC236}">
                <a16:creationId xmlns:a16="http://schemas.microsoft.com/office/drawing/2014/main" id="{E52A0143-ED30-A97A-00C1-EC3259A66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152400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Core</a:t>
            </a:r>
          </a:p>
        </p:txBody>
      </p:sp>
      <p:sp>
        <p:nvSpPr>
          <p:cNvPr id="45084" name="TextBox 24">
            <a:extLst>
              <a:ext uri="{FF2B5EF4-FFF2-40B4-BE49-F238E27FC236}">
                <a16:creationId xmlns:a16="http://schemas.microsoft.com/office/drawing/2014/main" id="{1878ADE6-E155-5390-82CA-6560275E2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0" y="4951413"/>
            <a:ext cx="4159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virtual double getDistance();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virtual bool Conflict_of_Interest(); </a:t>
            </a:r>
          </a:p>
        </p:txBody>
      </p:sp>
      <p:sp>
        <p:nvSpPr>
          <p:cNvPr id="45085" name="Rounded Rectangle 10">
            <a:extLst>
              <a:ext uri="{FF2B5EF4-FFF2-40B4-BE49-F238E27FC236}">
                <a16:creationId xmlns:a16="http://schemas.microsoft.com/office/drawing/2014/main" id="{0414394E-1CBF-A242-02B4-25A42883E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1228725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Shadow_Person</a:t>
            </a:r>
          </a:p>
        </p:txBody>
      </p:sp>
      <p:sp>
        <p:nvSpPr>
          <p:cNvPr id="45086" name="Text Box 19">
            <a:extLst>
              <a:ext uri="{FF2B5EF4-FFF2-40B4-BE49-F238E27FC236}">
                <a16:creationId xmlns:a16="http://schemas.microsoft.com/office/drawing/2014/main" id="{B56838E2-6CE0-A46A-1918-253F30D67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950" y="130175"/>
            <a:ext cx="1376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  <a:sym typeface="Wingdings" pitchFamily="2" charset="2"/>
              </a:rPr>
              <a:t> </a:t>
            </a:r>
            <a:r>
              <a:rPr lang="en-US" altLang="en-US" sz="1800">
                <a:latin typeface="Courier" pitchFamily="2" charset="0"/>
              </a:rPr>
              <a:t>sp_ptr</a:t>
            </a:r>
          </a:p>
        </p:txBody>
      </p:sp>
      <p:sp>
        <p:nvSpPr>
          <p:cNvPr id="45087" name="TextBox 32">
            <a:extLst>
              <a:ext uri="{FF2B5EF4-FFF2-40B4-BE49-F238E27FC236}">
                <a16:creationId xmlns:a16="http://schemas.microsoft.com/office/drawing/2014/main" id="{EF302BCA-2BB1-DC76-69F2-0591BE1BD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123825"/>
            <a:ext cx="1563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0x34ef5d00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63D5-914E-F149-B9D7-B661F812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63" y="190500"/>
            <a:ext cx="6324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Compiler</a:t>
            </a: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3E5205A9-126B-D9DC-B69E-C7B5933D83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2150" y="1600200"/>
            <a:ext cx="8153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Does/should Compiler know </a:t>
            </a:r>
            <a:r>
              <a:rPr lang="en-US" altLang="en-US" u="sng">
                <a:solidFill>
                  <a:srgbClr val="C00000"/>
                </a:solidFill>
                <a:ea typeface="ＭＳ Ｐゴシック" panose="020B0600070205080204" pitchFamily="34" charset="-128"/>
              </a:rPr>
              <a:t>where</a:t>
            </a:r>
            <a:r>
              <a:rPr lang="en-US" altLang="en-US">
                <a:ea typeface="ＭＳ Ｐゴシック" panose="020B0600070205080204" pitchFamily="34" charset="-128"/>
              </a:rPr>
              <a:t> (i.e., </a:t>
            </a:r>
            <a:r>
              <a:rPr lang="en-US" altLang="en-US">
                <a:solidFill>
                  <a:srgbClr val="7030A0"/>
                </a:solidFill>
                <a:ea typeface="ＭＳ Ｐゴシック" panose="020B0600070205080204" pitchFamily="34" charset="-128"/>
              </a:rPr>
              <a:t>the entrance point as an address</a:t>
            </a:r>
            <a:r>
              <a:rPr lang="en-US" altLang="en-US">
                <a:ea typeface="ＭＳ Ｐゴシック" panose="020B0600070205080204" pitchFamily="34" charset="-128"/>
              </a:rPr>
              <a:t>) is the function to call?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Not for Polymorphism/VFs because a (</a:t>
            </a:r>
            <a:r>
              <a:rPr lang="en-US" altLang="en-US">
                <a:solidFill>
                  <a:srgbClr val="7030A0"/>
                </a:solidFill>
                <a:ea typeface="ＭＳ Ｐゴシック" panose="020B0600070205080204" pitchFamily="34" charset="-128"/>
              </a:rPr>
              <a:t>Person&amp;</a:t>
            </a:r>
            <a:r>
              <a:rPr lang="en-US" altLang="en-US">
                <a:ea typeface="ＭＳ Ｐゴシック" panose="020B0600070205080204" pitchFamily="34" charset="-128"/>
              </a:rPr>
              <a:t>) could really be (</a:t>
            </a:r>
            <a:r>
              <a:rPr lang="en-US" altLang="en-US">
                <a:solidFill>
                  <a:srgbClr val="7030A0"/>
                </a:solidFill>
                <a:ea typeface="ＭＳ Ｐゴシック" panose="020B0600070205080204" pitchFamily="34" charset="-128"/>
              </a:rPr>
              <a:t>Shadow_Person&amp;</a:t>
            </a:r>
            <a:r>
              <a:rPr lang="en-US" altLang="en-US">
                <a:ea typeface="ＭＳ Ｐゴシック" panose="020B0600070205080204" pitchFamily="34" charset="-128"/>
              </a:rPr>
              <a:t>) due to </a:t>
            </a:r>
            <a:r>
              <a:rPr lang="en-US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casting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46083" name="Date Placeholder 3">
            <a:extLst>
              <a:ext uri="{FF2B5EF4-FFF2-40B4-BE49-F238E27FC236}">
                <a16:creationId xmlns:a16="http://schemas.microsoft.com/office/drawing/2014/main" id="{E4F9601E-C473-DCC0-AD0A-4F0EE1B749D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A69EFF-7FF4-674A-9FB9-F276ADD4AEF0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11/18/22</a:t>
            </a:fld>
            <a:endParaRPr lang="en-US" altLang="en-US" sz="1400"/>
          </a:p>
        </p:txBody>
      </p:sp>
      <p:sp>
        <p:nvSpPr>
          <p:cNvPr id="46084" name="Footer Placeholder 4">
            <a:extLst>
              <a:ext uri="{FF2B5EF4-FFF2-40B4-BE49-F238E27FC236}">
                <a16:creationId xmlns:a16="http://schemas.microsoft.com/office/drawing/2014/main" id="{5479143C-A329-C574-D9C0-7FD78996E6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6085" name="Slide Number Placeholder 5">
            <a:extLst>
              <a:ext uri="{FF2B5EF4-FFF2-40B4-BE49-F238E27FC236}">
                <a16:creationId xmlns:a16="http://schemas.microsoft.com/office/drawing/2014/main" id="{B7C4611D-638D-03AD-11F1-3F1051C2B1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6C4B03-B767-1849-AAD9-3D94C16CC28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Date Placeholder 3">
            <a:extLst>
              <a:ext uri="{FF2B5EF4-FFF2-40B4-BE49-F238E27FC236}">
                <a16:creationId xmlns:a16="http://schemas.microsoft.com/office/drawing/2014/main" id="{67F69061-F448-E1F7-C76B-BE12FDBDBC7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DD9D94-5419-0B47-A7FD-53877AD02B4B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11/18/22</a:t>
            </a:fld>
            <a:endParaRPr lang="en-US" altLang="en-US" sz="1400"/>
          </a:p>
        </p:txBody>
      </p:sp>
      <p:sp>
        <p:nvSpPr>
          <p:cNvPr id="47106" name="Footer Placeholder 4">
            <a:extLst>
              <a:ext uri="{FF2B5EF4-FFF2-40B4-BE49-F238E27FC236}">
                <a16:creationId xmlns:a16="http://schemas.microsoft.com/office/drawing/2014/main" id="{09042B8A-A14C-ED87-A84A-93939DF56E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7107" name="Slide Number Placeholder 5">
            <a:extLst>
              <a:ext uri="{FF2B5EF4-FFF2-40B4-BE49-F238E27FC236}">
                <a16:creationId xmlns:a16="http://schemas.microsoft.com/office/drawing/2014/main" id="{F1A5102F-259E-333A-3784-8FC4DD2F5A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D7C4B4-E225-8645-9FD9-116705BD152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70723099-7348-E8BB-F679-2B6C50FF8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956050"/>
            <a:ext cx="3629025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Menlo" panose="020B0609030804020204" pitchFamily="49" charset="0"/>
              </a:rPr>
              <a:t>[ 0] </a:t>
            </a:r>
            <a:r>
              <a:rPr lang="en-US" altLang="en-US" sz="2400">
                <a:solidFill>
                  <a:srgbClr val="C00000"/>
                </a:solidFill>
                <a:latin typeface="Menlo" panose="020B0609030804020204" pitchFamily="49" charset="0"/>
              </a:rPr>
              <a:t>0x10f2f4048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Menlo" panose="020B0609030804020204" pitchFamily="49" charset="0"/>
              </a:rPr>
              <a:t>[ 1] 0x2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Menlo" panose="020B0609030804020204" pitchFamily="49" charset="0"/>
              </a:rPr>
              <a:t>[ 2] 0x10f2f4060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Menlo" panose="020B0609030804020204" pitchFamily="49" charset="0"/>
              </a:rPr>
              <a:t>[ 3] 0x3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Menlo" panose="020B0609030804020204" pitchFamily="49" charset="0"/>
              </a:rPr>
              <a:t>[ 4] 0x1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Menlo" panose="020B0609030804020204" pitchFamily="49" charset="0"/>
              </a:rPr>
              <a:t>[ 5] 0x5</a:t>
            </a:r>
          </a:p>
        </p:txBody>
      </p:sp>
      <p:sp>
        <p:nvSpPr>
          <p:cNvPr id="47109" name="Date Placeholder 3">
            <a:extLst>
              <a:ext uri="{FF2B5EF4-FFF2-40B4-BE49-F238E27FC236}">
                <a16:creationId xmlns:a16="http://schemas.microsoft.com/office/drawing/2014/main" id="{A8F32287-4D14-1B6E-09C0-5A7D0E914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426002-63DF-FE43-A562-466CF6530A2C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11/18/22</a:t>
            </a:fld>
            <a:endParaRPr lang="en-US" altLang="en-US" sz="1400"/>
          </a:p>
        </p:txBody>
      </p:sp>
      <p:sp>
        <p:nvSpPr>
          <p:cNvPr id="47110" name="Rounded Rectangle 22">
            <a:extLst>
              <a:ext uri="{FF2B5EF4-FFF2-40B4-BE49-F238E27FC236}">
                <a16:creationId xmlns:a16="http://schemas.microsoft.com/office/drawing/2014/main" id="{6F37EE19-69CA-9DDA-DFAA-BE0E76CA6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46188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Employee</a:t>
            </a:r>
          </a:p>
        </p:txBody>
      </p:sp>
      <p:sp>
        <p:nvSpPr>
          <p:cNvPr id="47111" name="Rounded Rectangle 6">
            <a:extLst>
              <a:ext uri="{FF2B5EF4-FFF2-40B4-BE49-F238E27FC236}">
                <a16:creationId xmlns:a16="http://schemas.microsoft.com/office/drawing/2014/main" id="{5A1E33E3-3C52-D737-1ECC-EF66D653C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115888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Account</a:t>
            </a:r>
          </a:p>
        </p:txBody>
      </p:sp>
      <p:sp>
        <p:nvSpPr>
          <p:cNvPr id="47112" name="Rounded Rectangle 10">
            <a:extLst>
              <a:ext uri="{FF2B5EF4-FFF2-40B4-BE49-F238E27FC236}">
                <a16:creationId xmlns:a16="http://schemas.microsoft.com/office/drawing/2014/main" id="{2EFA8835-62A1-EC32-B2E0-7462C66BE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124618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47113" name="Rounded Rectangle 26">
            <a:extLst>
              <a:ext uri="{FF2B5EF4-FFF2-40B4-BE49-F238E27FC236}">
                <a16:creationId xmlns:a16="http://schemas.microsoft.com/office/drawing/2014/main" id="{E298FB02-D205-A06C-DEA0-8C0B16A25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5" y="250825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47114" name="Straight Arrow Connector 27">
            <a:extLst>
              <a:ext uri="{FF2B5EF4-FFF2-40B4-BE49-F238E27FC236}">
                <a16:creationId xmlns:a16="http://schemas.microsoft.com/office/drawing/2014/main" id="{91BBEFDD-BE7D-4545-401C-6C2C4780D723}"/>
              </a:ext>
            </a:extLst>
          </p:cNvPr>
          <p:cNvCxnSpPr>
            <a:cxnSpLocks/>
            <a:stCxn id="47110" idx="0"/>
            <a:endCxn id="47111" idx="2"/>
          </p:cNvCxnSpPr>
          <p:nvPr/>
        </p:nvCxnSpPr>
        <p:spPr bwMode="auto">
          <a:xfrm flipV="1">
            <a:off x="1562100" y="649288"/>
            <a:ext cx="1000125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5" name="Straight Arrow Connector 28">
            <a:extLst>
              <a:ext uri="{FF2B5EF4-FFF2-40B4-BE49-F238E27FC236}">
                <a16:creationId xmlns:a16="http://schemas.microsoft.com/office/drawing/2014/main" id="{AA169D77-BCB3-EF4C-571C-2C1EDF625755}"/>
              </a:ext>
            </a:extLst>
          </p:cNvPr>
          <p:cNvCxnSpPr>
            <a:cxnSpLocks/>
            <a:stCxn id="47112" idx="0"/>
            <a:endCxn id="47111" idx="2"/>
          </p:cNvCxnSpPr>
          <p:nvPr/>
        </p:nvCxnSpPr>
        <p:spPr bwMode="auto">
          <a:xfrm flipH="1" flipV="1">
            <a:off x="2562225" y="649288"/>
            <a:ext cx="1123950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Straight Arrow Connector 29">
            <a:extLst>
              <a:ext uri="{FF2B5EF4-FFF2-40B4-BE49-F238E27FC236}">
                <a16:creationId xmlns:a16="http://schemas.microsoft.com/office/drawing/2014/main" id="{D0CFC4A6-89C8-FB2A-794B-5E69BB375BED}"/>
              </a:ext>
            </a:extLst>
          </p:cNvPr>
          <p:cNvCxnSpPr>
            <a:cxnSpLocks/>
            <a:stCxn id="47113" idx="0"/>
            <a:endCxn id="47110" idx="2"/>
          </p:cNvCxnSpPr>
          <p:nvPr/>
        </p:nvCxnSpPr>
        <p:spPr bwMode="auto">
          <a:xfrm flipH="1" flipV="1">
            <a:off x="1562100" y="1779588"/>
            <a:ext cx="1000125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7" name="Straight Arrow Connector 30">
            <a:extLst>
              <a:ext uri="{FF2B5EF4-FFF2-40B4-BE49-F238E27FC236}">
                <a16:creationId xmlns:a16="http://schemas.microsoft.com/office/drawing/2014/main" id="{8DF2CFD9-C796-ACFA-42A1-FAA78717969C}"/>
              </a:ext>
            </a:extLst>
          </p:cNvPr>
          <p:cNvCxnSpPr>
            <a:cxnSpLocks/>
            <a:stCxn id="47113" idx="0"/>
            <a:endCxn id="47112" idx="2"/>
          </p:cNvCxnSpPr>
          <p:nvPr/>
        </p:nvCxnSpPr>
        <p:spPr bwMode="auto">
          <a:xfrm flipV="1">
            <a:off x="2562225" y="1779588"/>
            <a:ext cx="1123950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8" name="TextBox 41">
            <a:extLst>
              <a:ext uri="{FF2B5EF4-FFF2-40B4-BE49-F238E27FC236}">
                <a16:creationId xmlns:a16="http://schemas.microsoft.com/office/drawing/2014/main" id="{15C0DBF2-14D0-C336-F201-BF073CB31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1900238"/>
            <a:ext cx="249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50"/>
                </a:solidFill>
              </a:rPr>
              <a:t>Virtual Inheritance</a:t>
            </a:r>
          </a:p>
        </p:txBody>
      </p:sp>
      <p:sp>
        <p:nvSpPr>
          <p:cNvPr id="47119" name="Rounded Rectangle 47">
            <a:extLst>
              <a:ext uri="{FF2B5EF4-FFF2-40B4-BE49-F238E27FC236}">
                <a16:creationId xmlns:a16="http://schemas.microsoft.com/office/drawing/2014/main" id="{96F3C809-4F5C-A8D9-1DC4-9959C2DEE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40560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C85F1520-371A-CE4E-A24E-28A2ED4C0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3500438"/>
            <a:ext cx="18161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47121" name="Rounded Rectangle 50">
            <a:extLst>
              <a:ext uri="{FF2B5EF4-FFF2-40B4-BE49-F238E27FC236}">
                <a16:creationId xmlns:a16="http://schemas.microsoft.com/office/drawing/2014/main" id="{4A811D48-B838-279B-CE23-C02947EB4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5715000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21" name="Rounded Rectangle 6">
            <a:extLst>
              <a:ext uri="{FF2B5EF4-FFF2-40B4-BE49-F238E27FC236}">
                <a16:creationId xmlns:a16="http://schemas.microsoft.com/office/drawing/2014/main" id="{C2590012-BE78-C947-964F-D48C8DDF2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4613275"/>
            <a:ext cx="18542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47123" name="Rounded Rectangle 10">
            <a:extLst>
              <a:ext uri="{FF2B5EF4-FFF2-40B4-BE49-F238E27FC236}">
                <a16:creationId xmlns:a16="http://schemas.microsoft.com/office/drawing/2014/main" id="{818F154F-64D3-6A25-9F94-EB0CFA37F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5178425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Student</a:t>
            </a:r>
          </a:p>
        </p:txBody>
      </p:sp>
      <p:sp>
        <p:nvSpPr>
          <p:cNvPr id="47124" name="Notched Right Arrow 53">
            <a:extLst>
              <a:ext uri="{FF2B5EF4-FFF2-40B4-BE49-F238E27FC236}">
                <a16:creationId xmlns:a16="http://schemas.microsoft.com/office/drawing/2014/main" id="{DAEF8AFB-30ED-ADB9-F3D2-917C1DAF6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3457575"/>
            <a:ext cx="427037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25" name="Notched Right Arrow 54">
            <a:extLst>
              <a:ext uri="{FF2B5EF4-FFF2-40B4-BE49-F238E27FC236}">
                <a16:creationId xmlns:a16="http://schemas.microsoft.com/office/drawing/2014/main" id="{7ADF036C-DBE6-7307-8859-A4FD9112D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4570413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26" name="Rounded Rectangle 6">
            <a:extLst>
              <a:ext uri="{FF2B5EF4-FFF2-40B4-BE49-F238E27FC236}">
                <a16:creationId xmlns:a16="http://schemas.microsoft.com/office/drawing/2014/main" id="{C6EF2F8E-EEA0-CBB0-AC32-19766B5E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6248400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47127" name="TextBox 57">
            <a:extLst>
              <a:ext uri="{FF2B5EF4-FFF2-40B4-BE49-F238E27FC236}">
                <a16:creationId xmlns:a16="http://schemas.microsoft.com/office/drawing/2014/main" id="{C18A8EB8-4853-0053-3EEF-0A2B913F7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352800"/>
            <a:ext cx="2530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</p:txBody>
      </p:sp>
      <p:sp>
        <p:nvSpPr>
          <p:cNvPr id="47128" name="TextBox 58">
            <a:extLst>
              <a:ext uri="{FF2B5EF4-FFF2-40B4-BE49-F238E27FC236}">
                <a16:creationId xmlns:a16="http://schemas.microsoft.com/office/drawing/2014/main" id="{2D5BB7D4-25D4-7787-9361-98F1D0CF5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4470400"/>
            <a:ext cx="2406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(Student *) ws_ptr</a:t>
            </a:r>
          </a:p>
        </p:txBody>
      </p:sp>
      <p:sp>
        <p:nvSpPr>
          <p:cNvPr id="47129" name="TextBox 59">
            <a:extLst>
              <a:ext uri="{FF2B5EF4-FFF2-40B4-BE49-F238E27FC236}">
                <a16:creationId xmlns:a16="http://schemas.microsoft.com/office/drawing/2014/main" id="{E097B1E0-C8BC-301B-F83F-84F1D64AC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96000"/>
            <a:ext cx="2406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(Account *) ws_ptr</a:t>
            </a:r>
          </a:p>
        </p:txBody>
      </p:sp>
      <p:sp>
        <p:nvSpPr>
          <p:cNvPr id="47130" name="Notched Right Arrow 60">
            <a:extLst>
              <a:ext uri="{FF2B5EF4-FFF2-40B4-BE49-F238E27FC236}">
                <a16:creationId xmlns:a16="http://schemas.microsoft.com/office/drawing/2014/main" id="{94594C54-B3C3-C605-A1C8-133AC13D8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6199188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31" name="TextBox 29">
            <a:extLst>
              <a:ext uri="{FF2B5EF4-FFF2-40B4-BE49-F238E27FC236}">
                <a16:creationId xmlns:a16="http://schemas.microsoft.com/office/drawing/2014/main" id="{E47C0EAB-E078-AEC3-A15F-096860C58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688" y="2516188"/>
            <a:ext cx="55768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Pointer to vTable for the “Original” class</a:t>
            </a:r>
          </a:p>
        </p:txBody>
      </p:sp>
      <p:cxnSp>
        <p:nvCxnSpPr>
          <p:cNvPr id="47132" name="Straight Arrow Connector 31">
            <a:extLst>
              <a:ext uri="{FF2B5EF4-FFF2-40B4-BE49-F238E27FC236}">
                <a16:creationId xmlns:a16="http://schemas.microsoft.com/office/drawing/2014/main" id="{835D6933-FBE4-D2A4-E397-10EAC24C86DA}"/>
              </a:ext>
            </a:extLst>
          </p:cNvPr>
          <p:cNvCxnSpPr>
            <a:cxnSpLocks noChangeShapeType="1"/>
            <a:stCxn id="47131" idx="2"/>
            <a:endCxn id="47108" idx="0"/>
          </p:cNvCxnSpPr>
          <p:nvPr/>
        </p:nvCxnSpPr>
        <p:spPr bwMode="auto">
          <a:xfrm>
            <a:off x="6384925" y="2976563"/>
            <a:ext cx="1588" cy="9794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ounded Rectangle 6">
            <a:extLst>
              <a:ext uri="{FF2B5EF4-FFF2-40B4-BE49-F238E27FC236}">
                <a16:creationId xmlns:a16="http://schemas.microsoft.com/office/drawing/2014/main" id="{39442CB6-34EF-54BA-BE3B-93FE7CC6C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59266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Account</a:t>
            </a:r>
          </a:p>
        </p:txBody>
      </p:sp>
      <p:sp>
        <p:nvSpPr>
          <p:cNvPr id="3" name="Rounded Rectangle 22">
            <a:extLst>
              <a:ext uri="{FF2B5EF4-FFF2-40B4-BE49-F238E27FC236}">
                <a16:creationId xmlns:a16="http://schemas.microsoft.com/office/drawing/2014/main" id="{6D842D2F-B634-3289-D44E-0703A242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721" y="1122034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Employee</a:t>
            </a:r>
          </a:p>
        </p:txBody>
      </p:sp>
      <p:sp>
        <p:nvSpPr>
          <p:cNvPr id="4" name="Rounded Rectangle 10">
            <a:extLst>
              <a:ext uri="{FF2B5EF4-FFF2-40B4-BE49-F238E27FC236}">
                <a16:creationId xmlns:a16="http://schemas.microsoft.com/office/drawing/2014/main" id="{ACC2F05D-CB01-40A8-58E4-415C34EBB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721" y="1670598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Student</a:t>
            </a:r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B99C9F60-7A91-AFE0-17DB-1F5C35C50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304" y="559266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Account</a:t>
            </a:r>
          </a:p>
        </p:txBody>
      </p:sp>
      <p:sp>
        <p:nvSpPr>
          <p:cNvPr id="6" name="Rounded Rectangle 22">
            <a:extLst>
              <a:ext uri="{FF2B5EF4-FFF2-40B4-BE49-F238E27FC236}">
                <a16:creationId xmlns:a16="http://schemas.microsoft.com/office/drawing/2014/main" id="{C76EF05A-E5BB-36AE-20F6-19F194534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131" y="1633538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Employee</a:t>
            </a: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A98F34CD-ACD2-C989-9BA4-27FBFD7B1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131" y="1100604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Student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Date Placeholder 3">
            <a:extLst>
              <a:ext uri="{FF2B5EF4-FFF2-40B4-BE49-F238E27FC236}">
                <a16:creationId xmlns:a16="http://schemas.microsoft.com/office/drawing/2014/main" id="{E7C95562-4CC2-CE66-1F69-30C03540048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683901-3327-3843-9A16-89D4FE22B543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11/18/22</a:t>
            </a:fld>
            <a:endParaRPr lang="en-US" altLang="en-US" sz="1400"/>
          </a:p>
        </p:txBody>
      </p:sp>
      <p:sp>
        <p:nvSpPr>
          <p:cNvPr id="48130" name="Footer Placeholder 4">
            <a:extLst>
              <a:ext uri="{FF2B5EF4-FFF2-40B4-BE49-F238E27FC236}">
                <a16:creationId xmlns:a16="http://schemas.microsoft.com/office/drawing/2014/main" id="{7088B8CC-D562-8073-0940-B6DE8DB3FC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8131" name="Slide Number Placeholder 5">
            <a:extLst>
              <a:ext uri="{FF2B5EF4-FFF2-40B4-BE49-F238E27FC236}">
                <a16:creationId xmlns:a16="http://schemas.microsoft.com/office/drawing/2014/main" id="{A21CCEE7-0D61-4C40-8177-0F00F3BEC7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C9E288-13A1-2D44-A539-485AA721BCB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33555B-9BB0-664D-B379-CA85534A3C00}"/>
              </a:ext>
            </a:extLst>
          </p:cNvPr>
          <p:cNvSpPr/>
          <p:nvPr/>
        </p:nvSpPr>
        <p:spPr>
          <a:xfrm>
            <a:off x="457200" y="1219200"/>
            <a:ext cx="8229600" cy="41544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for every object of a class that has a </a:t>
            </a:r>
            <a:r>
              <a:rPr lang="en-US" dirty="0" err="1"/>
              <a:t>vTable</a:t>
            </a:r>
            <a:r>
              <a:rPr lang="en-US" dirty="0"/>
              <a:t> associated with it, contains a </a:t>
            </a:r>
            <a:r>
              <a:rPr lang="en-US" dirty="0" err="1">
                <a:solidFill>
                  <a:srgbClr val="C00000"/>
                </a:solidFill>
              </a:rPr>
              <a:t>vPointer</a:t>
            </a:r>
            <a:r>
              <a:rPr lang="en-US" dirty="0"/>
              <a:t> in </a:t>
            </a:r>
            <a:r>
              <a:rPr lang="en-US" dirty="0">
                <a:solidFill>
                  <a:srgbClr val="C00000"/>
                </a:solidFill>
              </a:rPr>
              <a:t>first 4 bytes</a:t>
            </a:r>
            <a:r>
              <a:rPr lang="en-US" dirty="0"/>
              <a:t>. This </a:t>
            </a:r>
            <a:r>
              <a:rPr lang="en-US" dirty="0" err="1"/>
              <a:t>vPointer</a:t>
            </a:r>
            <a:r>
              <a:rPr lang="en-US" dirty="0"/>
              <a:t> points to the </a:t>
            </a:r>
            <a:r>
              <a:rPr lang="en-US" dirty="0" err="1"/>
              <a:t>vTable</a:t>
            </a:r>
            <a:r>
              <a:rPr lang="en-US" dirty="0"/>
              <a:t> of that class.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Steps are as follows,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err="1">
                <a:solidFill>
                  <a:srgbClr val="C00000"/>
                </a:solidFill>
              </a:rPr>
              <a:t>vpointer</a:t>
            </a:r>
            <a:r>
              <a:rPr lang="en-US" dirty="0"/>
              <a:t> hidden in </a:t>
            </a:r>
            <a:r>
              <a:rPr lang="en-US" dirty="0">
                <a:solidFill>
                  <a:srgbClr val="C00000"/>
                </a:solidFill>
              </a:rPr>
              <a:t>first 4 bytes </a:t>
            </a:r>
            <a:r>
              <a:rPr lang="en-US" dirty="0"/>
              <a:t>of the </a:t>
            </a:r>
            <a:r>
              <a:rPr lang="en-US" dirty="0">
                <a:solidFill>
                  <a:srgbClr val="C00000"/>
                </a:solidFill>
              </a:rPr>
              <a:t>object</a:t>
            </a:r>
            <a:r>
              <a:rPr lang="en-US" dirty="0"/>
              <a:t> will be fetched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err="1">
                <a:solidFill>
                  <a:srgbClr val="00B0F0"/>
                </a:solidFill>
              </a:rPr>
              <a:t>vTable</a:t>
            </a:r>
            <a:r>
              <a:rPr lang="en-US" dirty="0"/>
              <a:t> of this class is accessed through the fetched </a:t>
            </a:r>
            <a:r>
              <a:rPr lang="en-US" dirty="0" err="1">
                <a:solidFill>
                  <a:srgbClr val="C00000"/>
                </a:solidFill>
              </a:rPr>
              <a:t>vPointer</a:t>
            </a:r>
            <a:endParaRPr lang="en-US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Now from the </a:t>
            </a:r>
            <a:r>
              <a:rPr lang="en-US" dirty="0" err="1">
                <a:solidFill>
                  <a:srgbClr val="00B0F0"/>
                </a:solidFill>
              </a:rPr>
              <a:t>vTable</a:t>
            </a:r>
            <a:r>
              <a:rPr lang="en-US" dirty="0"/>
              <a:t> corresponding </a:t>
            </a:r>
            <a:r>
              <a:rPr lang="en-US" dirty="0">
                <a:solidFill>
                  <a:srgbClr val="00B050"/>
                </a:solidFill>
              </a:rPr>
              <a:t>function’s address </a:t>
            </a:r>
            <a:r>
              <a:rPr lang="en-US" dirty="0"/>
              <a:t>will be fetched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>
                <a:solidFill>
                  <a:srgbClr val="00B050"/>
                </a:solidFill>
              </a:rPr>
              <a:t>Function</a:t>
            </a:r>
            <a:r>
              <a:rPr lang="en-US" dirty="0"/>
              <a:t> will be executed from </a:t>
            </a:r>
            <a:r>
              <a:rPr lang="en-US" dirty="0">
                <a:solidFill>
                  <a:srgbClr val="00B050"/>
                </a:solidFill>
              </a:rPr>
              <a:t>that function pointer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8133" name="Rectangle 7">
            <a:extLst>
              <a:ext uri="{FF2B5EF4-FFF2-40B4-BE49-F238E27FC236}">
                <a16:creationId xmlns:a16="http://schemas.microsoft.com/office/drawing/2014/main" id="{2847CCFC-6A9F-FF51-6DC5-D74E88682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hlinkClick r:id="rId2"/>
              </a:rPr>
              <a:t>https://thispointer.com/how-virtual-functions-works-internally-using-vtable-and-vpointer/</a:t>
            </a:r>
            <a:r>
              <a:rPr lang="en-US" altLang="en-US" sz="1800"/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Date Placeholder 3">
            <a:extLst>
              <a:ext uri="{FF2B5EF4-FFF2-40B4-BE49-F238E27FC236}">
                <a16:creationId xmlns:a16="http://schemas.microsoft.com/office/drawing/2014/main" id="{C2C220F0-C73A-046E-785F-4364D91B4ED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7352A2-5FA0-7345-B74F-A91F701C459B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11/18/22</a:t>
            </a:fld>
            <a:endParaRPr lang="en-US" altLang="en-US" sz="1400"/>
          </a:p>
        </p:txBody>
      </p:sp>
      <p:sp>
        <p:nvSpPr>
          <p:cNvPr id="49154" name="Footer Placeholder 4">
            <a:extLst>
              <a:ext uri="{FF2B5EF4-FFF2-40B4-BE49-F238E27FC236}">
                <a16:creationId xmlns:a16="http://schemas.microsoft.com/office/drawing/2014/main" id="{5AC14A0F-A69C-5939-B271-7834C33B76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9155" name="Slide Number Placeholder 5">
            <a:extLst>
              <a:ext uri="{FF2B5EF4-FFF2-40B4-BE49-F238E27FC236}">
                <a16:creationId xmlns:a16="http://schemas.microsoft.com/office/drawing/2014/main" id="{766C0566-E6BB-9295-E435-053008FA2B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3212CD-A14C-5945-B1ED-06F29766F7C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/>
          </a:p>
        </p:txBody>
      </p:sp>
      <p:pic>
        <p:nvPicPr>
          <p:cNvPr id="49156" name="Picture 7">
            <a:extLst>
              <a:ext uri="{FF2B5EF4-FFF2-40B4-BE49-F238E27FC236}">
                <a16:creationId xmlns:a16="http://schemas.microsoft.com/office/drawing/2014/main" id="{8ACE7B40-4D54-DB17-FDCE-3ABD5EE17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7F02-03BD-D148-9E0B-E4EA57C3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50178" name="Content Placeholder 7">
            <a:extLst>
              <a:ext uri="{FF2B5EF4-FFF2-40B4-BE49-F238E27FC236}">
                <a16:creationId xmlns:a16="http://schemas.microsoft.com/office/drawing/2014/main" id="{70DC7276-10A5-5490-878D-7490A78534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28600"/>
            <a:ext cx="8399463" cy="3810000"/>
          </a:xfrm>
        </p:spPr>
      </p:pic>
      <p:sp>
        <p:nvSpPr>
          <p:cNvPr id="50179" name="Date Placeholder 3">
            <a:extLst>
              <a:ext uri="{FF2B5EF4-FFF2-40B4-BE49-F238E27FC236}">
                <a16:creationId xmlns:a16="http://schemas.microsoft.com/office/drawing/2014/main" id="{F89BAC60-6ED8-1756-17DB-744670E2E44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6B336A-43FC-C247-9463-70C836355B7E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11/18/22</a:t>
            </a:fld>
            <a:endParaRPr lang="en-US" altLang="en-US" sz="1400"/>
          </a:p>
        </p:txBody>
      </p:sp>
      <p:sp>
        <p:nvSpPr>
          <p:cNvPr id="50180" name="Footer Placeholder 4">
            <a:extLst>
              <a:ext uri="{FF2B5EF4-FFF2-40B4-BE49-F238E27FC236}">
                <a16:creationId xmlns:a16="http://schemas.microsoft.com/office/drawing/2014/main" id="{32174652-0A22-EA9D-0ACF-376BEDE8A4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0181" name="Slide Number Placeholder 5">
            <a:extLst>
              <a:ext uri="{FF2B5EF4-FFF2-40B4-BE49-F238E27FC236}">
                <a16:creationId xmlns:a16="http://schemas.microsoft.com/office/drawing/2014/main" id="{950DCA7A-301D-8AFE-1554-B3CA3F70E3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9FE239-3C54-DF4F-BD13-C372B12877D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50182" name="TextBox 8">
            <a:extLst>
              <a:ext uri="{FF2B5EF4-FFF2-40B4-BE49-F238E27FC236}">
                <a16:creationId xmlns:a16="http://schemas.microsoft.com/office/drawing/2014/main" id="{E7C60EC0-BDAA-8408-D02B-2ED41F4BB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51313"/>
            <a:ext cx="1671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pp. 451-458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82BB-A8F6-B94D-BFB6-FF8E3522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315200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Common issues for HW#3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E0BF3C40-C492-AE57-AFD5-AFB71C5E10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938213"/>
            <a:ext cx="8153400" cy="4114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{ {…}, {“returns”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en-US" sz="2400">
                <a:ea typeface="ＭＳ Ｐゴシック" panose="020B0600070205080204" pitchFamily="34" charset="-128"/>
              </a:rPr>
              <a:t> “xyz”, }…}…}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Makefile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&lt;target&gt;:  &lt;dependency&gt;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	&lt;fired command&gt;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CFLAGS = -c –I/usr/include/jsoncpp 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(for Ubuntu)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Find, grep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Matching member function declaration and definition/implementation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Reading the error/warning messages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Debugging </a:t>
            </a:r>
            <a:r>
              <a:rPr lang="en-US" altLang="en-US" sz="2400">
                <a:ea typeface="ＭＳ Ｐゴシック" panose="020B0600070205080204" pitchFamily="34" charset="-128"/>
                <a:sym typeface="Wingdings" pitchFamily="2" charset="2"/>
              </a:rPr>
              <a:t> </a:t>
            </a:r>
            <a:r>
              <a:rPr lang="en-US" altLang="en-US" sz="2400">
                <a:ea typeface="ＭＳ Ｐゴシック" panose="020B0600070205080204" pitchFamily="34" charset="-128"/>
              </a:rPr>
              <a:t>cout/printf (seeing the partial results)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Hw3server (pr/pr) </a:t>
            </a:r>
            <a:r>
              <a:rPr lang="en-US" altLang="en-US" sz="2400">
                <a:ea typeface="ＭＳ Ｐゴシック" panose="020B0600070205080204" pitchFamily="34" charset="-128"/>
                <a:sym typeface="Wingdings" pitchFamily="2" charset="2"/>
              </a:rPr>
              <a:t> getVsID( )  hw3another</a:t>
            </a:r>
            <a:r>
              <a:rPr lang="en-US" altLang="en-US" sz="2400">
                <a:ea typeface="ＭＳ Ｐゴシック" panose="020B0600070205080204" pitchFamily="34" charset="-128"/>
              </a:rPr>
              <a:t> (pr)  </a:t>
            </a:r>
          </a:p>
        </p:txBody>
      </p:sp>
      <p:sp>
        <p:nvSpPr>
          <p:cNvPr id="51203" name="Date Placeholder 3">
            <a:extLst>
              <a:ext uri="{FF2B5EF4-FFF2-40B4-BE49-F238E27FC236}">
                <a16:creationId xmlns:a16="http://schemas.microsoft.com/office/drawing/2014/main" id="{9C253588-457F-CCBD-FCDF-70EEEBDB744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647F0C-DD10-5C44-8D85-08A9AF6E7324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11/18/22</a:t>
            </a:fld>
            <a:endParaRPr lang="en-US" altLang="en-US" sz="1400"/>
          </a:p>
        </p:txBody>
      </p:sp>
      <p:sp>
        <p:nvSpPr>
          <p:cNvPr id="51204" name="Footer Placeholder 4">
            <a:extLst>
              <a:ext uri="{FF2B5EF4-FFF2-40B4-BE49-F238E27FC236}">
                <a16:creationId xmlns:a16="http://schemas.microsoft.com/office/drawing/2014/main" id="{7F718007-0559-A6EB-78C2-30227DB3CC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1205" name="Slide Number Placeholder 5">
            <a:extLst>
              <a:ext uri="{FF2B5EF4-FFF2-40B4-BE49-F238E27FC236}">
                <a16:creationId xmlns:a16="http://schemas.microsoft.com/office/drawing/2014/main" id="{2E4504E9-E3DE-25AD-8349-43DFA2D947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88CB54-2D9A-B749-B544-1F581DF12F2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0FCA-3838-C646-B745-2BAC2CD4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913" y="114300"/>
            <a:ext cx="63246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FD77-7DE8-0345-8948-543F3C2B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en-US" dirty="0"/>
              <a:t>HW#4 – memory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/>
              <a:t>HW#5 – JSON (Post, </a:t>
            </a:r>
            <a:r>
              <a:rPr lang="en-US" dirty="0" err="1"/>
              <a:t>vsID</a:t>
            </a:r>
            <a:r>
              <a:rPr lang="en-US" dirty="0"/>
              <a:t>)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/>
              <a:t>	Post, content, comment, reactions (TS)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/>
              <a:t>“</a:t>
            </a:r>
            <a:r>
              <a:rPr lang="en-US" b="1" dirty="0">
                <a:solidFill>
                  <a:srgbClr val="FF0000"/>
                </a:solidFill>
              </a:rPr>
              <a:t>old JSON</a:t>
            </a:r>
            <a:r>
              <a:rPr lang="en-US" dirty="0"/>
              <a:t>” </a:t>
            </a:r>
            <a:r>
              <a:rPr lang="en-US" dirty="0">
                <a:sym typeface="Wingdings" pitchFamily="2" charset="2"/>
              </a:rPr>
              <a:t> parse  C++ Classes/Objects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>
                <a:sym typeface="Wingdings" pitchFamily="2" charset="2"/>
              </a:rPr>
              <a:t>“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actions</a:t>
            </a:r>
            <a:r>
              <a:rPr lang="en-US" dirty="0">
                <a:sym typeface="Wingdings" pitchFamily="2" charset="2"/>
              </a:rPr>
              <a:t> on C++ Objects” (e.g., add a comment, add a reaction to a comment)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>
                <a:sym typeface="Wingdings" pitchFamily="2" charset="2"/>
              </a:rPr>
              <a:t>C++ Classes/Objects  “</a:t>
            </a:r>
            <a:r>
              <a:rPr lang="en-US" b="1" u="sng" dirty="0">
                <a:solidFill>
                  <a:srgbClr val="7030A0"/>
                </a:solidFill>
                <a:sym typeface="Wingdings" pitchFamily="2" charset="2"/>
              </a:rPr>
              <a:t>newer JSON</a:t>
            </a:r>
            <a:r>
              <a:rPr lang="en-US" dirty="0">
                <a:sym typeface="Wingdings" pitchFamily="2" charset="2"/>
              </a:rPr>
              <a:t>”</a:t>
            </a:r>
          </a:p>
          <a:p>
            <a:pPr marL="514350" indent="-514350">
              <a:buFont typeface="Monotype Sorts" pitchFamily="2" charset="2"/>
              <a:buAutoNum type="arabicParenBoth"/>
              <a:defRPr/>
            </a:pPr>
            <a:r>
              <a:rPr lang="en-US" dirty="0">
                <a:sym typeface="Wingdings" pitchFamily="2" charset="2"/>
              </a:rPr>
              <a:t>Model (2) implementation (3) actions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>
                <a:sym typeface="Wingdings" pitchFamily="2" charset="2"/>
              </a:rPr>
              <a:t>HW#6 (HW#3+HW#5) =&gt; send Post to </a:t>
            </a:r>
            <a:r>
              <a:rPr lang="en-US" dirty="0" err="1">
                <a:sym typeface="Wingdings" pitchFamily="2" charset="2"/>
              </a:rPr>
              <a:t>vsID</a:t>
            </a:r>
            <a:endParaRPr lang="en-US" dirty="0"/>
          </a:p>
        </p:txBody>
      </p:sp>
      <p:sp>
        <p:nvSpPr>
          <p:cNvPr id="52227" name="Date Placeholder 3">
            <a:extLst>
              <a:ext uri="{FF2B5EF4-FFF2-40B4-BE49-F238E27FC236}">
                <a16:creationId xmlns:a16="http://schemas.microsoft.com/office/drawing/2014/main" id="{07D4AAB9-7C4A-9422-4FAB-DE7C42109F2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1D17EF-A554-7C4B-8295-3F63A4EF6C9F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11/18/22</a:t>
            </a:fld>
            <a:endParaRPr lang="en-US" altLang="en-US" sz="1400"/>
          </a:p>
        </p:txBody>
      </p:sp>
      <p:sp>
        <p:nvSpPr>
          <p:cNvPr id="52228" name="Footer Placeholder 4">
            <a:extLst>
              <a:ext uri="{FF2B5EF4-FFF2-40B4-BE49-F238E27FC236}">
                <a16:creationId xmlns:a16="http://schemas.microsoft.com/office/drawing/2014/main" id="{E2EDA0F3-5A8C-F599-2F83-727E340344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2229" name="Slide Number Placeholder 5">
            <a:extLst>
              <a:ext uri="{FF2B5EF4-FFF2-40B4-BE49-F238E27FC236}">
                <a16:creationId xmlns:a16="http://schemas.microsoft.com/office/drawing/2014/main" id="{B2E20A11-FADE-EA9A-2940-F99DC610D4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7BD024-5F75-B84B-B371-270B61E3B7E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4013-B160-414B-92DB-40F28CCF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103188"/>
            <a:ext cx="6324600" cy="858837"/>
          </a:xfrm>
        </p:spPr>
        <p:txBody>
          <a:bodyPr/>
          <a:lstStyle/>
          <a:p>
            <a:pPr>
              <a:defRPr/>
            </a:pPr>
            <a:r>
              <a:rPr lang="en-US" dirty="0"/>
              <a:t>Smart Pointers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984F73F3-48C3-18FA-79C8-573369EF3E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Unique Pointer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Shared Pointer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Weak Pointer</a:t>
            </a:r>
          </a:p>
        </p:txBody>
      </p:sp>
      <p:sp>
        <p:nvSpPr>
          <p:cNvPr id="19459" name="Date Placeholder 3">
            <a:extLst>
              <a:ext uri="{FF2B5EF4-FFF2-40B4-BE49-F238E27FC236}">
                <a16:creationId xmlns:a16="http://schemas.microsoft.com/office/drawing/2014/main" id="{2EAC0452-35B6-357B-44DB-C1FC118C556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6CDF45-85F7-7E44-8808-09CFD20526FE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11/17/22</a:t>
            </a:fld>
            <a:endParaRPr lang="en-US" altLang="en-US" sz="1400"/>
          </a:p>
        </p:txBody>
      </p:sp>
      <p:sp>
        <p:nvSpPr>
          <p:cNvPr id="19460" name="Footer Placeholder 4">
            <a:extLst>
              <a:ext uri="{FF2B5EF4-FFF2-40B4-BE49-F238E27FC236}">
                <a16:creationId xmlns:a16="http://schemas.microsoft.com/office/drawing/2014/main" id="{E063CC01-1B2F-C08A-18ED-66FEA792CC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9461" name="Slide Number Placeholder 5">
            <a:extLst>
              <a:ext uri="{FF2B5EF4-FFF2-40B4-BE49-F238E27FC236}">
                <a16:creationId xmlns:a16="http://schemas.microsoft.com/office/drawing/2014/main" id="{3B785DCE-1A2F-215A-21DE-8CD531F634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BCC1EA-6F93-1947-93A0-EFC6289A89D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4013-B160-414B-92DB-40F28CCF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103188"/>
            <a:ext cx="6324600" cy="858837"/>
          </a:xfrm>
        </p:spPr>
        <p:txBody>
          <a:bodyPr/>
          <a:lstStyle/>
          <a:p>
            <a:pPr>
              <a:defRPr/>
            </a:pPr>
            <a:r>
              <a:rPr lang="en-US" dirty="0"/>
              <a:t>Raw Pointers</a:t>
            </a:r>
          </a:p>
        </p:txBody>
      </p:sp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2F77FDE4-7D96-8276-0761-5AEDE8831FF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B39095-5D3E-4841-95CC-5793381A13B0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11/17/22</a:t>
            </a:fld>
            <a:endParaRPr lang="en-US" altLang="en-US" sz="1400"/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33DA4674-0E6D-6212-A18B-E26EA17E77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0484" name="Slide Number Placeholder 5">
            <a:extLst>
              <a:ext uri="{FF2B5EF4-FFF2-40B4-BE49-F238E27FC236}">
                <a16:creationId xmlns:a16="http://schemas.microsoft.com/office/drawing/2014/main" id="{2269EDFB-E71E-456D-F170-BFF5A530EC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0B860E-2E3E-A842-9005-D190A0D9E8A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B26339AB-959C-151B-3D29-2FB5E1A2F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33528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20486" name="Group 5">
            <a:extLst>
              <a:ext uri="{FF2B5EF4-FFF2-40B4-BE49-F238E27FC236}">
                <a16:creationId xmlns:a16="http://schemas.microsoft.com/office/drawing/2014/main" id="{070D7054-B017-CE17-6793-A755B1840C15}"/>
              </a:ext>
            </a:extLst>
          </p:cNvPr>
          <p:cNvGrpSpPr>
            <a:grpSpLocks/>
          </p:cNvGrpSpPr>
          <p:nvPr/>
        </p:nvGrpSpPr>
        <p:grpSpPr bwMode="auto">
          <a:xfrm>
            <a:off x="4143375" y="3581400"/>
            <a:ext cx="2362200" cy="914400"/>
            <a:chOff x="3552" y="2208"/>
            <a:chExt cx="1488" cy="576"/>
          </a:xfrm>
        </p:grpSpPr>
        <p:sp>
          <p:nvSpPr>
            <p:cNvPr id="20509" name="Rectangle 6">
              <a:extLst>
                <a:ext uri="{FF2B5EF4-FFF2-40B4-BE49-F238E27FC236}">
                  <a16:creationId xmlns:a16="http://schemas.microsoft.com/office/drawing/2014/main" id="{F49268C6-5185-897C-F413-B8D179753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208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510" name="Rectangle 7">
              <a:extLst>
                <a:ext uri="{FF2B5EF4-FFF2-40B4-BE49-F238E27FC236}">
                  <a16:creationId xmlns:a16="http://schemas.microsoft.com/office/drawing/2014/main" id="{522EED61-956A-0C4B-38E6-E00DB8B0F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511" name="Rectangle 8">
              <a:extLst>
                <a:ext uri="{FF2B5EF4-FFF2-40B4-BE49-F238E27FC236}">
                  <a16:creationId xmlns:a16="http://schemas.microsoft.com/office/drawing/2014/main" id="{360FC88B-556B-6A97-6382-8323E1D7A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496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512" name="Rectangle 9">
              <a:extLst>
                <a:ext uri="{FF2B5EF4-FFF2-40B4-BE49-F238E27FC236}">
                  <a16:creationId xmlns:a16="http://schemas.microsoft.com/office/drawing/2014/main" id="{330520FF-7574-3E54-64DE-385F28F99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40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0487" name="Rectangle 10">
            <a:extLst>
              <a:ext uri="{FF2B5EF4-FFF2-40B4-BE49-F238E27FC236}">
                <a16:creationId xmlns:a16="http://schemas.microsoft.com/office/drawing/2014/main" id="{9A80360F-3A9E-C182-95C5-86598C46A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4958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8" name="Rectangle 11">
            <a:extLst>
              <a:ext uri="{FF2B5EF4-FFF2-40B4-BE49-F238E27FC236}">
                <a16:creationId xmlns:a16="http://schemas.microsoft.com/office/drawing/2014/main" id="{91D98DF6-A784-A2D4-6DCF-CC0F40CDE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7244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9" name="Rectangle 13">
            <a:extLst>
              <a:ext uri="{FF2B5EF4-FFF2-40B4-BE49-F238E27FC236}">
                <a16:creationId xmlns:a16="http://schemas.microsoft.com/office/drawing/2014/main" id="{214400F4-68E8-E4BF-491C-07C18EEF7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953000"/>
            <a:ext cx="2362200" cy="2286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90" name="Rectangle 14">
            <a:extLst>
              <a:ext uri="{FF2B5EF4-FFF2-40B4-BE49-F238E27FC236}">
                <a16:creationId xmlns:a16="http://schemas.microsoft.com/office/drawing/2014/main" id="{E2360E79-1896-CFF8-9A23-D26369F6C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1816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91" name="Rectangle 15">
            <a:extLst>
              <a:ext uri="{FF2B5EF4-FFF2-40B4-BE49-F238E27FC236}">
                <a16:creationId xmlns:a16="http://schemas.microsoft.com/office/drawing/2014/main" id="{27411100-180E-62F4-5F1F-DB7ECF557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4102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92" name="Rectangle 16">
            <a:extLst>
              <a:ext uri="{FF2B5EF4-FFF2-40B4-BE49-F238E27FC236}">
                <a16:creationId xmlns:a16="http://schemas.microsoft.com/office/drawing/2014/main" id="{0575A6AC-B344-4107-E1BA-A39940781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6388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93" name="Rectangle 17">
            <a:extLst>
              <a:ext uri="{FF2B5EF4-FFF2-40B4-BE49-F238E27FC236}">
                <a16:creationId xmlns:a16="http://schemas.microsoft.com/office/drawing/2014/main" id="{4C497059-8BF2-8E30-992E-2044E978B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8674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94" name="Rectangle 18">
            <a:extLst>
              <a:ext uri="{FF2B5EF4-FFF2-40B4-BE49-F238E27FC236}">
                <a16:creationId xmlns:a16="http://schemas.microsoft.com/office/drawing/2014/main" id="{C17880B2-E5EE-7AEF-7695-ADAE063F3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60960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95" name="Text Box 19">
            <a:extLst>
              <a:ext uri="{FF2B5EF4-FFF2-40B4-BE49-F238E27FC236}">
                <a16:creationId xmlns:a16="http://schemas.microsoft.com/office/drawing/2014/main" id="{CD8DCAA1-B75C-E8E1-E10D-CB6AA80D7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3733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xp</a:t>
            </a:r>
          </a:p>
        </p:txBody>
      </p:sp>
      <p:sp>
        <p:nvSpPr>
          <p:cNvPr id="20496" name="Text Box 20">
            <a:extLst>
              <a:ext uri="{FF2B5EF4-FFF2-40B4-BE49-F238E27FC236}">
                <a16:creationId xmlns:a16="http://schemas.microsoft.com/office/drawing/2014/main" id="{D4970063-55E4-4D8F-5344-632AB2DD1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518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</a:t>
            </a:r>
          </a:p>
        </p:txBody>
      </p:sp>
      <p:cxnSp>
        <p:nvCxnSpPr>
          <p:cNvPr id="20497" name="AutoShape 21">
            <a:extLst>
              <a:ext uri="{FF2B5EF4-FFF2-40B4-BE49-F238E27FC236}">
                <a16:creationId xmlns:a16="http://schemas.microsoft.com/office/drawing/2014/main" id="{D77DF10B-7682-759D-5D17-AA3EF5292AC7}"/>
              </a:ext>
            </a:extLst>
          </p:cNvPr>
          <p:cNvCxnSpPr>
            <a:cxnSpLocks noChangeShapeType="1"/>
            <a:stCxn id="20500" idx="3"/>
            <a:endCxn id="20504" idx="3"/>
          </p:cNvCxnSpPr>
          <p:nvPr/>
        </p:nvCxnSpPr>
        <p:spPr bwMode="auto">
          <a:xfrm>
            <a:off x="6505575" y="4038600"/>
            <a:ext cx="12700" cy="1371600"/>
          </a:xfrm>
          <a:prstGeom prst="curvedConnector3">
            <a:avLst>
              <a:gd name="adj1" fmla="val 5400000"/>
            </a:avLst>
          </a:prstGeom>
          <a:noFill/>
          <a:ln w="38100">
            <a:solidFill>
              <a:srgbClr val="00B0F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8" name="Text Box 22">
            <a:extLst>
              <a:ext uri="{FF2B5EF4-FFF2-40B4-BE49-F238E27FC236}">
                <a16:creationId xmlns:a16="http://schemas.microsoft.com/office/drawing/2014/main" id="{1DBB6402-C3C6-E593-4F5E-3DC231A11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463925"/>
            <a:ext cx="3317875" cy="46196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&amp;xp == 0x34ef5d00</a:t>
            </a:r>
          </a:p>
        </p:txBody>
      </p:sp>
      <p:cxnSp>
        <p:nvCxnSpPr>
          <p:cNvPr id="25" name="AutoShape 23">
            <a:extLst>
              <a:ext uri="{FF2B5EF4-FFF2-40B4-BE49-F238E27FC236}">
                <a16:creationId xmlns:a16="http://schemas.microsoft.com/office/drawing/2014/main" id="{E1D7B2A6-C994-2141-801C-AF860D4FBCD4}"/>
              </a:ext>
            </a:extLst>
          </p:cNvPr>
          <p:cNvCxnSpPr>
            <a:cxnSpLocks noChangeShapeType="1"/>
            <a:stCxn id="20498" idx="3"/>
            <a:endCxn id="20509" idx="1"/>
          </p:cNvCxnSpPr>
          <p:nvPr/>
        </p:nvCxnSpPr>
        <p:spPr bwMode="auto">
          <a:xfrm>
            <a:off x="3394075" y="3694113"/>
            <a:ext cx="749300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</p:cxnSp>
      <p:sp>
        <p:nvSpPr>
          <p:cNvPr id="20500" name="Rectangle 24">
            <a:extLst>
              <a:ext uri="{FF2B5EF4-FFF2-40B4-BE49-F238E27FC236}">
                <a16:creationId xmlns:a16="http://schemas.microsoft.com/office/drawing/2014/main" id="{B06D0351-7F5B-0BD0-0498-768CAE39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3581400"/>
            <a:ext cx="23622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latin typeface="Courier New" panose="02070309020205020404" pitchFamily="49" charset="0"/>
              </a:rPr>
              <a:t>34ef5f12</a:t>
            </a:r>
          </a:p>
        </p:txBody>
      </p:sp>
      <p:sp>
        <p:nvSpPr>
          <p:cNvPr id="20501" name="Text Box 25">
            <a:extLst>
              <a:ext uri="{FF2B5EF4-FFF2-40B4-BE49-F238E27FC236}">
                <a16:creationId xmlns:a16="http://schemas.microsoft.com/office/drawing/2014/main" id="{64FDFF59-3010-97DC-041C-A3EBF7593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829175"/>
            <a:ext cx="312420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&amp;x == 0x34ef5f12</a:t>
            </a:r>
          </a:p>
        </p:txBody>
      </p:sp>
      <p:cxnSp>
        <p:nvCxnSpPr>
          <p:cNvPr id="28" name="AutoShape 26">
            <a:extLst>
              <a:ext uri="{FF2B5EF4-FFF2-40B4-BE49-F238E27FC236}">
                <a16:creationId xmlns:a16="http://schemas.microsoft.com/office/drawing/2014/main" id="{BA64E4AF-48AC-A141-898E-323891B501BD}"/>
              </a:ext>
            </a:extLst>
          </p:cNvPr>
          <p:cNvCxnSpPr>
            <a:cxnSpLocks noChangeShapeType="1"/>
            <a:stCxn id="20501" idx="3"/>
            <a:endCxn id="20489" idx="1"/>
          </p:cNvCxnSpPr>
          <p:nvPr/>
        </p:nvCxnSpPr>
        <p:spPr bwMode="auto">
          <a:xfrm>
            <a:off x="3200400" y="5064125"/>
            <a:ext cx="942975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</p:cxnSp>
      <p:sp>
        <p:nvSpPr>
          <p:cNvPr id="20503" name="Text Box 27">
            <a:extLst>
              <a:ext uri="{FF2B5EF4-FFF2-40B4-BE49-F238E27FC236}">
                <a16:creationId xmlns:a16="http://schemas.microsoft.com/office/drawing/2014/main" id="{2AD6F351-0FB4-DC8E-319A-87B148526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5338763"/>
            <a:ext cx="2025650" cy="8350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 == 222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Courier New" panose="02070309020205020404" pitchFamily="49" charset="0"/>
              </a:rPr>
              <a:t>*xp == 222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20504" name="Rectangle 28">
            <a:extLst>
              <a:ext uri="{FF2B5EF4-FFF2-40B4-BE49-F238E27FC236}">
                <a16:creationId xmlns:a16="http://schemas.microsoft.com/office/drawing/2014/main" id="{4BFD3EA7-B6FA-1479-9455-ADF93BD55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953000"/>
            <a:ext cx="2362200" cy="9144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T(int) = 222</a:t>
            </a:r>
          </a:p>
        </p:txBody>
      </p:sp>
      <p:sp>
        <p:nvSpPr>
          <p:cNvPr id="20505" name="Text Box 29">
            <a:extLst>
              <a:ext uri="{FF2B5EF4-FFF2-40B4-BE49-F238E27FC236}">
                <a16:creationId xmlns:a16="http://schemas.microsoft.com/office/drawing/2014/main" id="{C7EE3223-3C11-3C10-58AA-C879431C9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3954463"/>
            <a:ext cx="1660525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xp = &amp;x;</a:t>
            </a:r>
          </a:p>
        </p:txBody>
      </p:sp>
      <p:sp>
        <p:nvSpPr>
          <p:cNvPr id="20506" name="TextBox 6">
            <a:extLst>
              <a:ext uri="{FF2B5EF4-FFF2-40B4-BE49-F238E27FC236}">
                <a16:creationId xmlns:a16="http://schemas.microsoft.com/office/drawing/2014/main" id="{5DC42B1F-5840-CBC6-384D-1715C60CD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4940300"/>
            <a:ext cx="1562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0x34ef5f12</a:t>
            </a:r>
          </a:p>
        </p:txBody>
      </p:sp>
      <p:sp>
        <p:nvSpPr>
          <p:cNvPr id="20507" name="TextBox 38">
            <a:extLst>
              <a:ext uri="{FF2B5EF4-FFF2-40B4-BE49-F238E27FC236}">
                <a16:creationId xmlns:a16="http://schemas.microsoft.com/office/drawing/2014/main" id="{9FAC4048-49E5-2FE7-D6DD-BBB4934C1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3549650"/>
            <a:ext cx="1562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0x34ef5d00</a:t>
            </a:r>
          </a:p>
        </p:txBody>
      </p:sp>
      <p:sp>
        <p:nvSpPr>
          <p:cNvPr id="20508" name="Oval 33">
            <a:extLst>
              <a:ext uri="{FF2B5EF4-FFF2-40B4-BE49-F238E27FC236}">
                <a16:creationId xmlns:a16="http://schemas.microsoft.com/office/drawing/2014/main" id="{D9AE66A4-341E-8E5E-B65F-A98431154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175" y="4572000"/>
            <a:ext cx="120650" cy="146050"/>
          </a:xfrm>
          <a:prstGeom prst="ellipse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4013-B160-414B-92DB-40F28CCF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103188"/>
            <a:ext cx="6324600" cy="858837"/>
          </a:xfrm>
        </p:spPr>
        <p:txBody>
          <a:bodyPr/>
          <a:lstStyle/>
          <a:p>
            <a:pPr>
              <a:defRPr/>
            </a:pPr>
            <a:r>
              <a:rPr lang="en-US" dirty="0"/>
              <a:t>Smart Pointers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4CE6AF04-D530-2239-6DE9-3EEA43DE31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Unique Pointer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Shared Pointer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Weak Pointer</a:t>
            </a: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76823D55-4528-6F32-3F26-BCC00DE436D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3426A5-334D-EB4F-98A5-EF6B13537913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11/17/22</a:t>
            </a:fld>
            <a:endParaRPr lang="en-US" altLang="en-US" sz="1400"/>
          </a:p>
        </p:txBody>
      </p:sp>
      <p:sp>
        <p:nvSpPr>
          <p:cNvPr id="21508" name="Footer Placeholder 4">
            <a:extLst>
              <a:ext uri="{FF2B5EF4-FFF2-40B4-BE49-F238E27FC236}">
                <a16:creationId xmlns:a16="http://schemas.microsoft.com/office/drawing/2014/main" id="{8752F37E-0F85-DC1D-CFDF-D7D8CB114E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1509" name="Slide Number Placeholder 5">
            <a:extLst>
              <a:ext uri="{FF2B5EF4-FFF2-40B4-BE49-F238E27FC236}">
                <a16:creationId xmlns:a16="http://schemas.microsoft.com/office/drawing/2014/main" id="{2005567A-CE70-71CC-0CB0-077C0F31D8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0B7F5A-82A2-8C42-B2E2-EAFB03DB5C3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82294B52-7996-F6C1-344E-E57038ED4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33528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21511" name="Group 5">
            <a:extLst>
              <a:ext uri="{FF2B5EF4-FFF2-40B4-BE49-F238E27FC236}">
                <a16:creationId xmlns:a16="http://schemas.microsoft.com/office/drawing/2014/main" id="{2D6B75F2-DF90-5E40-585A-19CA32F5ABB2}"/>
              </a:ext>
            </a:extLst>
          </p:cNvPr>
          <p:cNvGrpSpPr>
            <a:grpSpLocks/>
          </p:cNvGrpSpPr>
          <p:nvPr/>
        </p:nvGrpSpPr>
        <p:grpSpPr bwMode="auto">
          <a:xfrm>
            <a:off x="4143375" y="3581400"/>
            <a:ext cx="2362200" cy="914400"/>
            <a:chOff x="3552" y="2208"/>
            <a:chExt cx="1488" cy="576"/>
          </a:xfrm>
        </p:grpSpPr>
        <p:sp>
          <p:nvSpPr>
            <p:cNvPr id="21539" name="Rectangle 6">
              <a:extLst>
                <a:ext uri="{FF2B5EF4-FFF2-40B4-BE49-F238E27FC236}">
                  <a16:creationId xmlns:a16="http://schemas.microsoft.com/office/drawing/2014/main" id="{91FF2AA6-5901-A55D-8A87-765521277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208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1540" name="Rectangle 7">
              <a:extLst>
                <a:ext uri="{FF2B5EF4-FFF2-40B4-BE49-F238E27FC236}">
                  <a16:creationId xmlns:a16="http://schemas.microsoft.com/office/drawing/2014/main" id="{D5618F0E-3386-C0AD-19B4-B7C6725E7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1541" name="Rectangle 8">
              <a:extLst>
                <a:ext uri="{FF2B5EF4-FFF2-40B4-BE49-F238E27FC236}">
                  <a16:creationId xmlns:a16="http://schemas.microsoft.com/office/drawing/2014/main" id="{BA1CC318-51D8-C33C-99C2-DC4F63FD8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496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1542" name="Rectangle 9">
              <a:extLst>
                <a:ext uri="{FF2B5EF4-FFF2-40B4-BE49-F238E27FC236}">
                  <a16:creationId xmlns:a16="http://schemas.microsoft.com/office/drawing/2014/main" id="{35EEFEE3-9477-ADE8-68F8-08A6E53F4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40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1512" name="Rectangle 10">
            <a:extLst>
              <a:ext uri="{FF2B5EF4-FFF2-40B4-BE49-F238E27FC236}">
                <a16:creationId xmlns:a16="http://schemas.microsoft.com/office/drawing/2014/main" id="{2AC1483D-FBE9-551A-19FE-E6B8E5165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4958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3" name="Rectangle 11">
            <a:extLst>
              <a:ext uri="{FF2B5EF4-FFF2-40B4-BE49-F238E27FC236}">
                <a16:creationId xmlns:a16="http://schemas.microsoft.com/office/drawing/2014/main" id="{F95ABA20-D655-9193-DC76-56E69F5C2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7244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4" name="Rectangle 13">
            <a:extLst>
              <a:ext uri="{FF2B5EF4-FFF2-40B4-BE49-F238E27FC236}">
                <a16:creationId xmlns:a16="http://schemas.microsoft.com/office/drawing/2014/main" id="{88D16635-864B-34D6-2D60-7FA2BE539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953000"/>
            <a:ext cx="2362200" cy="2286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5" name="Rectangle 14">
            <a:extLst>
              <a:ext uri="{FF2B5EF4-FFF2-40B4-BE49-F238E27FC236}">
                <a16:creationId xmlns:a16="http://schemas.microsoft.com/office/drawing/2014/main" id="{122AAE39-ACC5-84E8-E4D4-B89A207D2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1816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6" name="Rectangle 15">
            <a:extLst>
              <a:ext uri="{FF2B5EF4-FFF2-40B4-BE49-F238E27FC236}">
                <a16:creationId xmlns:a16="http://schemas.microsoft.com/office/drawing/2014/main" id="{929912CB-24C3-89F0-32DE-827C85EED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4102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7" name="Rectangle 16">
            <a:extLst>
              <a:ext uri="{FF2B5EF4-FFF2-40B4-BE49-F238E27FC236}">
                <a16:creationId xmlns:a16="http://schemas.microsoft.com/office/drawing/2014/main" id="{66ED4851-11BB-F62A-2AC0-69463DB83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6388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8" name="Rectangle 17">
            <a:extLst>
              <a:ext uri="{FF2B5EF4-FFF2-40B4-BE49-F238E27FC236}">
                <a16:creationId xmlns:a16="http://schemas.microsoft.com/office/drawing/2014/main" id="{F412CED9-15F1-5E5C-3592-24A1B949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8674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9" name="Rectangle 18">
            <a:extLst>
              <a:ext uri="{FF2B5EF4-FFF2-40B4-BE49-F238E27FC236}">
                <a16:creationId xmlns:a16="http://schemas.microsoft.com/office/drawing/2014/main" id="{410E9616-1526-DCDB-56D3-822952B73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60960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0" name="Text Box 19">
            <a:extLst>
              <a:ext uri="{FF2B5EF4-FFF2-40B4-BE49-F238E27FC236}">
                <a16:creationId xmlns:a16="http://schemas.microsoft.com/office/drawing/2014/main" id="{89A58A07-AEE5-D1F8-429D-2D0F96497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3733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xp</a:t>
            </a:r>
          </a:p>
        </p:txBody>
      </p:sp>
      <p:sp>
        <p:nvSpPr>
          <p:cNvPr id="21521" name="Text Box 20">
            <a:extLst>
              <a:ext uri="{FF2B5EF4-FFF2-40B4-BE49-F238E27FC236}">
                <a16:creationId xmlns:a16="http://schemas.microsoft.com/office/drawing/2014/main" id="{135AC343-FC00-E546-01CF-69C79B469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518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</a:t>
            </a:r>
          </a:p>
        </p:txBody>
      </p:sp>
      <p:cxnSp>
        <p:nvCxnSpPr>
          <p:cNvPr id="21522" name="AutoShape 21">
            <a:extLst>
              <a:ext uri="{FF2B5EF4-FFF2-40B4-BE49-F238E27FC236}">
                <a16:creationId xmlns:a16="http://schemas.microsoft.com/office/drawing/2014/main" id="{21B59C0D-D14B-0012-6B54-24ACFFE813AB}"/>
              </a:ext>
            </a:extLst>
          </p:cNvPr>
          <p:cNvCxnSpPr>
            <a:cxnSpLocks noChangeShapeType="1"/>
            <a:stCxn id="21525" idx="3"/>
            <a:endCxn id="21529" idx="3"/>
          </p:cNvCxnSpPr>
          <p:nvPr/>
        </p:nvCxnSpPr>
        <p:spPr bwMode="auto">
          <a:xfrm>
            <a:off x="6505575" y="4038600"/>
            <a:ext cx="12700" cy="1371600"/>
          </a:xfrm>
          <a:prstGeom prst="curvedConnector3">
            <a:avLst>
              <a:gd name="adj1" fmla="val 5400000"/>
            </a:avLst>
          </a:prstGeom>
          <a:noFill/>
          <a:ln w="38100">
            <a:solidFill>
              <a:srgbClr val="00B0F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3" name="Text Box 22">
            <a:extLst>
              <a:ext uri="{FF2B5EF4-FFF2-40B4-BE49-F238E27FC236}">
                <a16:creationId xmlns:a16="http://schemas.microsoft.com/office/drawing/2014/main" id="{46348168-BDA4-369F-5166-1659BA37A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463925"/>
            <a:ext cx="3317875" cy="46196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&amp;xp == 0x34ef5d00</a:t>
            </a:r>
          </a:p>
        </p:txBody>
      </p:sp>
      <p:cxnSp>
        <p:nvCxnSpPr>
          <p:cNvPr id="25" name="AutoShape 23">
            <a:extLst>
              <a:ext uri="{FF2B5EF4-FFF2-40B4-BE49-F238E27FC236}">
                <a16:creationId xmlns:a16="http://schemas.microsoft.com/office/drawing/2014/main" id="{E1D7B2A6-C994-2141-801C-AF860D4FBCD4}"/>
              </a:ext>
            </a:extLst>
          </p:cNvPr>
          <p:cNvCxnSpPr>
            <a:cxnSpLocks noChangeShapeType="1"/>
            <a:stCxn id="21523" idx="3"/>
            <a:endCxn id="21539" idx="1"/>
          </p:cNvCxnSpPr>
          <p:nvPr/>
        </p:nvCxnSpPr>
        <p:spPr bwMode="auto">
          <a:xfrm>
            <a:off x="3394075" y="3694113"/>
            <a:ext cx="749300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</p:cxnSp>
      <p:sp>
        <p:nvSpPr>
          <p:cNvPr id="21525" name="Rectangle 24">
            <a:extLst>
              <a:ext uri="{FF2B5EF4-FFF2-40B4-BE49-F238E27FC236}">
                <a16:creationId xmlns:a16="http://schemas.microsoft.com/office/drawing/2014/main" id="{8958CA65-1938-9E69-6035-594358BDF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3581400"/>
            <a:ext cx="23622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latin typeface="Courier New" panose="02070309020205020404" pitchFamily="49" charset="0"/>
              </a:rPr>
              <a:t>34ef5f12</a:t>
            </a:r>
          </a:p>
        </p:txBody>
      </p:sp>
      <p:sp>
        <p:nvSpPr>
          <p:cNvPr id="21526" name="Text Box 25">
            <a:extLst>
              <a:ext uri="{FF2B5EF4-FFF2-40B4-BE49-F238E27FC236}">
                <a16:creationId xmlns:a16="http://schemas.microsoft.com/office/drawing/2014/main" id="{1547C94C-A054-34F1-D891-BB11CCEBB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829175"/>
            <a:ext cx="312420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&amp;x == 0x34ef5f12</a:t>
            </a:r>
          </a:p>
        </p:txBody>
      </p:sp>
      <p:cxnSp>
        <p:nvCxnSpPr>
          <p:cNvPr id="28" name="AutoShape 26">
            <a:extLst>
              <a:ext uri="{FF2B5EF4-FFF2-40B4-BE49-F238E27FC236}">
                <a16:creationId xmlns:a16="http://schemas.microsoft.com/office/drawing/2014/main" id="{BA64E4AF-48AC-A141-898E-323891B501BD}"/>
              </a:ext>
            </a:extLst>
          </p:cNvPr>
          <p:cNvCxnSpPr>
            <a:cxnSpLocks noChangeShapeType="1"/>
            <a:stCxn id="21526" idx="3"/>
            <a:endCxn id="21514" idx="1"/>
          </p:cNvCxnSpPr>
          <p:nvPr/>
        </p:nvCxnSpPr>
        <p:spPr bwMode="auto">
          <a:xfrm>
            <a:off x="3200400" y="5064125"/>
            <a:ext cx="942975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</p:cxnSp>
      <p:sp>
        <p:nvSpPr>
          <p:cNvPr id="21528" name="Text Box 27">
            <a:extLst>
              <a:ext uri="{FF2B5EF4-FFF2-40B4-BE49-F238E27FC236}">
                <a16:creationId xmlns:a16="http://schemas.microsoft.com/office/drawing/2014/main" id="{1D98D338-48BB-0A2A-4EEC-363E9ACB8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5338763"/>
            <a:ext cx="2025650" cy="8350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 == 222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Courier New" panose="02070309020205020404" pitchFamily="49" charset="0"/>
              </a:rPr>
              <a:t>*xp == 222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21529" name="Rectangle 28">
            <a:extLst>
              <a:ext uri="{FF2B5EF4-FFF2-40B4-BE49-F238E27FC236}">
                <a16:creationId xmlns:a16="http://schemas.microsoft.com/office/drawing/2014/main" id="{5A32B050-06BB-F84F-E20E-C93E9450C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953000"/>
            <a:ext cx="2362200" cy="9144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T(int) = 222</a:t>
            </a:r>
          </a:p>
        </p:txBody>
      </p:sp>
      <p:sp>
        <p:nvSpPr>
          <p:cNvPr id="21530" name="Text Box 29">
            <a:extLst>
              <a:ext uri="{FF2B5EF4-FFF2-40B4-BE49-F238E27FC236}">
                <a16:creationId xmlns:a16="http://schemas.microsoft.com/office/drawing/2014/main" id="{F0640966-DF24-C187-DEAA-93674A127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3954463"/>
            <a:ext cx="1660525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xp = &amp;x;</a:t>
            </a:r>
          </a:p>
        </p:txBody>
      </p:sp>
      <p:sp>
        <p:nvSpPr>
          <p:cNvPr id="21531" name="TextBox 6">
            <a:extLst>
              <a:ext uri="{FF2B5EF4-FFF2-40B4-BE49-F238E27FC236}">
                <a16:creationId xmlns:a16="http://schemas.microsoft.com/office/drawing/2014/main" id="{F301F28D-A3F4-8841-CA20-CC7F0A40D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4940300"/>
            <a:ext cx="1562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0x34ef5f12</a:t>
            </a:r>
          </a:p>
        </p:txBody>
      </p:sp>
      <p:sp>
        <p:nvSpPr>
          <p:cNvPr id="21532" name="TextBox 38">
            <a:extLst>
              <a:ext uri="{FF2B5EF4-FFF2-40B4-BE49-F238E27FC236}">
                <a16:creationId xmlns:a16="http://schemas.microsoft.com/office/drawing/2014/main" id="{BE8C9110-6945-D8D7-D314-9E0B0F20B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3549650"/>
            <a:ext cx="1562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0x34ef5d00</a:t>
            </a:r>
          </a:p>
        </p:txBody>
      </p:sp>
      <p:sp>
        <p:nvSpPr>
          <p:cNvPr id="21533" name="Oval 33">
            <a:extLst>
              <a:ext uri="{FF2B5EF4-FFF2-40B4-BE49-F238E27FC236}">
                <a16:creationId xmlns:a16="http://schemas.microsoft.com/office/drawing/2014/main" id="{1BBD63D7-62FC-53DF-62CC-A4A24FCCE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175" y="4572000"/>
            <a:ext cx="120650" cy="146050"/>
          </a:xfrm>
          <a:prstGeom prst="ellipse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34" name="Oval 34">
            <a:extLst>
              <a:ext uri="{FF2B5EF4-FFF2-40B4-BE49-F238E27FC236}">
                <a16:creationId xmlns:a16="http://schemas.microsoft.com/office/drawing/2014/main" id="{C215811B-6BC1-13C3-1EA6-DBBD65F38C9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768725" y="1662113"/>
            <a:ext cx="231775" cy="222250"/>
          </a:xfrm>
          <a:prstGeom prst="ellipse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1535" name="Elbow Connector 36">
            <a:extLst>
              <a:ext uri="{FF2B5EF4-FFF2-40B4-BE49-F238E27FC236}">
                <a16:creationId xmlns:a16="http://schemas.microsoft.com/office/drawing/2014/main" id="{D3B29824-3E63-B734-AD83-1DCAF9AF1B85}"/>
              </a:ext>
            </a:extLst>
          </p:cNvPr>
          <p:cNvCxnSpPr>
            <a:cxnSpLocks noChangeShapeType="1"/>
            <a:stCxn id="21534" idx="2"/>
            <a:endCxn id="21533" idx="2"/>
          </p:cNvCxnSpPr>
          <p:nvPr/>
        </p:nvCxnSpPr>
        <p:spPr bwMode="auto">
          <a:xfrm>
            <a:off x="4000500" y="1773238"/>
            <a:ext cx="3114675" cy="2871787"/>
          </a:xfrm>
          <a:prstGeom prst="bentConnector3">
            <a:avLst>
              <a:gd name="adj1" fmla="val 145227"/>
            </a:avLst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6" name="Text Box 29">
            <a:extLst>
              <a:ext uri="{FF2B5EF4-FFF2-40B4-BE49-F238E27FC236}">
                <a16:creationId xmlns:a16="http://schemas.microsoft.com/office/drawing/2014/main" id="{3065E70B-E06D-B897-36AF-E9C290C0D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93775"/>
            <a:ext cx="7926388" cy="46037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std::</a:t>
            </a:r>
            <a:r>
              <a:rPr lang="en-US" altLang="en-US" sz="2400" b="1">
                <a:solidFill>
                  <a:srgbClr val="7030A0"/>
                </a:solidFill>
                <a:latin typeface="Courier New" panose="02070309020205020404" pitchFamily="49" charset="0"/>
              </a:rPr>
              <a:t>unique_ptr</a:t>
            </a:r>
            <a:r>
              <a:rPr lang="en-US" altLang="en-US" sz="2400">
                <a:latin typeface="Courier New" panose="02070309020205020404" pitchFamily="49" charset="0"/>
              </a:rPr>
              <a:t>&lt;int&gt; xp = {new int {222}};</a:t>
            </a:r>
          </a:p>
        </p:txBody>
      </p:sp>
      <p:sp>
        <p:nvSpPr>
          <p:cNvPr id="21537" name="Oval 40">
            <a:extLst>
              <a:ext uri="{FF2B5EF4-FFF2-40B4-BE49-F238E27FC236}">
                <a16:creationId xmlns:a16="http://schemas.microsoft.com/office/drawing/2014/main" id="{87FCF92C-83F2-DBB7-B2E7-43A82E04D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988" y="3162300"/>
            <a:ext cx="381000" cy="381000"/>
          </a:xfrm>
          <a:prstGeom prst="ellipse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38" name="TextBox 41">
            <a:extLst>
              <a:ext uri="{FF2B5EF4-FFF2-40B4-BE49-F238E27FC236}">
                <a16:creationId xmlns:a16="http://schemas.microsoft.com/office/drawing/2014/main" id="{FC271F6F-B420-FDF4-E220-7BE92043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2963" y="3168650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Date Placeholder 3">
            <a:extLst>
              <a:ext uri="{FF2B5EF4-FFF2-40B4-BE49-F238E27FC236}">
                <a16:creationId xmlns:a16="http://schemas.microsoft.com/office/drawing/2014/main" id="{BABBF735-72F6-DC62-8C11-46C180A99EE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66951F-943F-AA4A-B152-90AC899AB928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11/17/22</a:t>
            </a:fld>
            <a:endParaRPr lang="en-US" altLang="en-US" sz="1400"/>
          </a:p>
        </p:txBody>
      </p:sp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D6BA56E5-7EE4-2543-0120-6005ECD392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C4844700-C202-5CDC-A057-5EBD59D365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454B16-2315-9A47-9A41-B118DF02416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2532" name="Rectangle 6">
            <a:extLst>
              <a:ext uri="{FF2B5EF4-FFF2-40B4-BE49-F238E27FC236}">
                <a16:creationId xmlns:a16="http://schemas.microsoft.com/office/drawing/2014/main" id="{1A68FAB2-B16D-1A64-B429-DC6B9957F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"/>
            <a:ext cx="94488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7898A"/>
                </a:solidFill>
                <a:latin typeface="Menlo" panose="020B0609030804020204" pitchFamily="49" charset="0"/>
              </a:rPr>
              <a:t>&lt;memory&gt;</a:t>
            </a:r>
            <a:endParaRPr lang="en-US" altLang="en-US" sz="2000">
              <a:solidFill>
                <a:srgbClr val="E857EA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7898A"/>
                </a:solidFill>
                <a:latin typeface="Menlo" panose="020B0609030804020204" pitchFamily="49" charset="0"/>
              </a:rPr>
              <a:t>&lt;iostream&gt;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4A00FF"/>
                </a:solidFill>
                <a:latin typeface="Menlo" panose="020B0609030804020204" pitchFamily="49" charset="0"/>
              </a:rPr>
              <a:t>main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void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en-US" sz="2000">
              <a:solidFill>
                <a:srgbClr val="4A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unique_ptr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xp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 </a:t>
            </a:r>
            <a:r>
              <a:rPr lang="en-US" altLang="en-US" sz="2000">
                <a:solidFill>
                  <a:srgbClr val="C200FF"/>
                </a:solidFill>
                <a:latin typeface="Menlo" panose="020B0609030804020204" pitchFamily="49" charset="0"/>
              </a:rPr>
              <a:t>new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{222} 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xp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&amp;xp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0;</a:t>
            </a:r>
            <a:endParaRPr lang="en-US" altLang="en-US" sz="20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Menlo" panose="020B0609030804020204" pitchFamily="49" charset="0"/>
                <a:cs typeface="Menlo" panose="020B0609030804020204" pitchFamily="49" charset="0"/>
              </a:rPr>
              <a:t>(base) ecs36b sfwu$ </a:t>
            </a:r>
            <a:r>
              <a:rPr lang="en-US" altLang="en-US" sz="20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g++ -std=c++17 smart_ptr.cpp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Menlo" panose="020B0609030804020204" pitchFamily="49" charset="0"/>
                <a:cs typeface="Menlo" panose="020B0609030804020204" pitchFamily="49" charset="0"/>
              </a:rPr>
              <a:t>(base) ecs36b sfwu$ </a:t>
            </a:r>
            <a:r>
              <a:rPr lang="en-US" altLang="en-US" sz="20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./a.out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Menlo" panose="020B0609030804020204" pitchFamily="49" charset="0"/>
                <a:cs typeface="Menlo" panose="020B0609030804020204" pitchFamily="49" charset="0"/>
              </a:rPr>
              <a:t>0x7fb0d0c00680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Menlo" panose="020B0609030804020204" pitchFamily="49" charset="0"/>
                <a:cs typeface="Menlo" panose="020B0609030804020204" pitchFamily="49" charset="0"/>
              </a:rPr>
              <a:t>0x7ffeecd809d0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4013-B160-414B-92DB-40F28CCF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103188"/>
            <a:ext cx="6324600" cy="858837"/>
          </a:xfrm>
        </p:spPr>
        <p:txBody>
          <a:bodyPr/>
          <a:lstStyle/>
          <a:p>
            <a:pPr>
              <a:defRPr/>
            </a:pPr>
            <a:r>
              <a:rPr lang="en-US" dirty="0"/>
              <a:t>Smart Pointers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0FF62F2E-8143-ABEA-F5DF-7E1CFB6A2C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Unique Pointer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Shared Pointer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Weak Pointer</a:t>
            </a:r>
          </a:p>
        </p:txBody>
      </p:sp>
      <p:sp>
        <p:nvSpPr>
          <p:cNvPr id="23555" name="Date Placeholder 3">
            <a:extLst>
              <a:ext uri="{FF2B5EF4-FFF2-40B4-BE49-F238E27FC236}">
                <a16:creationId xmlns:a16="http://schemas.microsoft.com/office/drawing/2014/main" id="{1034FB70-0B26-E40D-95D2-3433046F2FE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D0B372-B628-1B40-BDB0-404BE8D05389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11/17/22</a:t>
            </a:fld>
            <a:endParaRPr lang="en-US" altLang="en-US" sz="1400"/>
          </a:p>
        </p:txBody>
      </p:sp>
      <p:sp>
        <p:nvSpPr>
          <p:cNvPr id="23556" name="Footer Placeholder 4">
            <a:extLst>
              <a:ext uri="{FF2B5EF4-FFF2-40B4-BE49-F238E27FC236}">
                <a16:creationId xmlns:a16="http://schemas.microsoft.com/office/drawing/2014/main" id="{E26C7C36-9807-7126-FE42-8243E64826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3557" name="Slide Number Placeholder 5">
            <a:extLst>
              <a:ext uri="{FF2B5EF4-FFF2-40B4-BE49-F238E27FC236}">
                <a16:creationId xmlns:a16="http://schemas.microsoft.com/office/drawing/2014/main" id="{0DF00C23-66A5-D7CB-D476-D1BAF4F4FD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8DF5D0-D056-C04E-AB24-7C9BB6C9563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3558" name="Rectangle 4">
            <a:extLst>
              <a:ext uri="{FF2B5EF4-FFF2-40B4-BE49-F238E27FC236}">
                <a16:creationId xmlns:a16="http://schemas.microsoft.com/office/drawing/2014/main" id="{FC1B8FA8-853E-F5FC-6356-DE7CC4246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33528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23559" name="Group 5">
            <a:extLst>
              <a:ext uri="{FF2B5EF4-FFF2-40B4-BE49-F238E27FC236}">
                <a16:creationId xmlns:a16="http://schemas.microsoft.com/office/drawing/2014/main" id="{72F2718B-C47C-E9BE-B1F2-811EEF8CD525}"/>
              </a:ext>
            </a:extLst>
          </p:cNvPr>
          <p:cNvGrpSpPr>
            <a:grpSpLocks/>
          </p:cNvGrpSpPr>
          <p:nvPr/>
        </p:nvGrpSpPr>
        <p:grpSpPr bwMode="auto">
          <a:xfrm>
            <a:off x="4143375" y="3581400"/>
            <a:ext cx="2362200" cy="914400"/>
            <a:chOff x="3552" y="2208"/>
            <a:chExt cx="1488" cy="576"/>
          </a:xfrm>
        </p:grpSpPr>
        <p:sp>
          <p:nvSpPr>
            <p:cNvPr id="23593" name="Rectangle 6">
              <a:extLst>
                <a:ext uri="{FF2B5EF4-FFF2-40B4-BE49-F238E27FC236}">
                  <a16:creationId xmlns:a16="http://schemas.microsoft.com/office/drawing/2014/main" id="{B8687663-4A2F-F3C5-1CC0-1F05CB27D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208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594" name="Rectangle 7">
              <a:extLst>
                <a:ext uri="{FF2B5EF4-FFF2-40B4-BE49-F238E27FC236}">
                  <a16:creationId xmlns:a16="http://schemas.microsoft.com/office/drawing/2014/main" id="{FA06B7D2-A196-374F-AB0E-0FAD90ED0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595" name="Rectangle 8">
              <a:extLst>
                <a:ext uri="{FF2B5EF4-FFF2-40B4-BE49-F238E27FC236}">
                  <a16:creationId xmlns:a16="http://schemas.microsoft.com/office/drawing/2014/main" id="{60E2484D-AF17-F511-0067-DC0DCEFFA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496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596" name="Rectangle 9">
              <a:extLst>
                <a:ext uri="{FF2B5EF4-FFF2-40B4-BE49-F238E27FC236}">
                  <a16:creationId xmlns:a16="http://schemas.microsoft.com/office/drawing/2014/main" id="{85180A89-337C-C83E-C902-12F5D9F47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40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3560" name="Rectangle 10">
            <a:extLst>
              <a:ext uri="{FF2B5EF4-FFF2-40B4-BE49-F238E27FC236}">
                <a16:creationId xmlns:a16="http://schemas.microsoft.com/office/drawing/2014/main" id="{7451EE33-0BB1-97F7-9F75-452CD62BA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4958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1" name="Rectangle 11">
            <a:extLst>
              <a:ext uri="{FF2B5EF4-FFF2-40B4-BE49-F238E27FC236}">
                <a16:creationId xmlns:a16="http://schemas.microsoft.com/office/drawing/2014/main" id="{086F99FD-15FF-0793-EFF3-A84CDBC33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7244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2" name="Rectangle 13">
            <a:extLst>
              <a:ext uri="{FF2B5EF4-FFF2-40B4-BE49-F238E27FC236}">
                <a16:creationId xmlns:a16="http://schemas.microsoft.com/office/drawing/2014/main" id="{1DA10D8D-9124-9015-B236-D37418551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953000"/>
            <a:ext cx="2362200" cy="2286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3" name="Rectangle 14">
            <a:extLst>
              <a:ext uri="{FF2B5EF4-FFF2-40B4-BE49-F238E27FC236}">
                <a16:creationId xmlns:a16="http://schemas.microsoft.com/office/drawing/2014/main" id="{5BFE5714-2233-42CA-BC2C-DF424A4E2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1816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4" name="Rectangle 15">
            <a:extLst>
              <a:ext uri="{FF2B5EF4-FFF2-40B4-BE49-F238E27FC236}">
                <a16:creationId xmlns:a16="http://schemas.microsoft.com/office/drawing/2014/main" id="{3730FAFA-A075-6DD2-9D7B-FBC86C1E4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4102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5" name="Rectangle 16">
            <a:extLst>
              <a:ext uri="{FF2B5EF4-FFF2-40B4-BE49-F238E27FC236}">
                <a16:creationId xmlns:a16="http://schemas.microsoft.com/office/drawing/2014/main" id="{AEE15EEC-226C-499F-0182-F02D51916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6388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6" name="Rectangle 17">
            <a:extLst>
              <a:ext uri="{FF2B5EF4-FFF2-40B4-BE49-F238E27FC236}">
                <a16:creationId xmlns:a16="http://schemas.microsoft.com/office/drawing/2014/main" id="{56972DCD-20B9-7408-ECB3-3BC809424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8674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7" name="Rectangle 18">
            <a:extLst>
              <a:ext uri="{FF2B5EF4-FFF2-40B4-BE49-F238E27FC236}">
                <a16:creationId xmlns:a16="http://schemas.microsoft.com/office/drawing/2014/main" id="{C1F96BFA-E641-4317-0608-FF2BEFEA7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60960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8" name="Text Box 19">
            <a:extLst>
              <a:ext uri="{FF2B5EF4-FFF2-40B4-BE49-F238E27FC236}">
                <a16:creationId xmlns:a16="http://schemas.microsoft.com/office/drawing/2014/main" id="{117AE8EB-2411-E632-4D8C-84C442223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3733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xp</a:t>
            </a:r>
          </a:p>
        </p:txBody>
      </p:sp>
      <p:sp>
        <p:nvSpPr>
          <p:cNvPr id="23569" name="Text Box 20">
            <a:extLst>
              <a:ext uri="{FF2B5EF4-FFF2-40B4-BE49-F238E27FC236}">
                <a16:creationId xmlns:a16="http://schemas.microsoft.com/office/drawing/2014/main" id="{EB4FAF47-AEAB-1C49-E137-502090F49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518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</a:t>
            </a:r>
          </a:p>
        </p:txBody>
      </p:sp>
      <p:cxnSp>
        <p:nvCxnSpPr>
          <p:cNvPr id="23570" name="AutoShape 21">
            <a:extLst>
              <a:ext uri="{FF2B5EF4-FFF2-40B4-BE49-F238E27FC236}">
                <a16:creationId xmlns:a16="http://schemas.microsoft.com/office/drawing/2014/main" id="{88D15DCE-453F-B0CC-13FE-7FEA2FE6498E}"/>
              </a:ext>
            </a:extLst>
          </p:cNvPr>
          <p:cNvCxnSpPr>
            <a:cxnSpLocks noChangeShapeType="1"/>
            <a:stCxn id="23573" idx="3"/>
            <a:endCxn id="23577" idx="3"/>
          </p:cNvCxnSpPr>
          <p:nvPr/>
        </p:nvCxnSpPr>
        <p:spPr bwMode="auto">
          <a:xfrm>
            <a:off x="6505575" y="4038600"/>
            <a:ext cx="12700" cy="1371600"/>
          </a:xfrm>
          <a:prstGeom prst="curvedConnector3">
            <a:avLst>
              <a:gd name="adj1" fmla="val 5400000"/>
            </a:avLst>
          </a:prstGeom>
          <a:noFill/>
          <a:ln w="38100">
            <a:solidFill>
              <a:srgbClr val="00B0F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1" name="Text Box 22">
            <a:extLst>
              <a:ext uri="{FF2B5EF4-FFF2-40B4-BE49-F238E27FC236}">
                <a16:creationId xmlns:a16="http://schemas.microsoft.com/office/drawing/2014/main" id="{B068825B-A6A6-83B9-722E-0B983FD69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463925"/>
            <a:ext cx="3317875" cy="46196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&amp;xp == 0x34ef5d00</a:t>
            </a:r>
          </a:p>
        </p:txBody>
      </p:sp>
      <p:cxnSp>
        <p:nvCxnSpPr>
          <p:cNvPr id="25" name="AutoShape 23">
            <a:extLst>
              <a:ext uri="{FF2B5EF4-FFF2-40B4-BE49-F238E27FC236}">
                <a16:creationId xmlns:a16="http://schemas.microsoft.com/office/drawing/2014/main" id="{E1D7B2A6-C994-2141-801C-AF860D4FBCD4}"/>
              </a:ext>
            </a:extLst>
          </p:cNvPr>
          <p:cNvCxnSpPr>
            <a:cxnSpLocks noChangeShapeType="1"/>
            <a:stCxn id="23571" idx="3"/>
            <a:endCxn id="23593" idx="1"/>
          </p:cNvCxnSpPr>
          <p:nvPr/>
        </p:nvCxnSpPr>
        <p:spPr bwMode="auto">
          <a:xfrm>
            <a:off x="3394075" y="3694113"/>
            <a:ext cx="749300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</p:cxnSp>
      <p:sp>
        <p:nvSpPr>
          <p:cNvPr id="23573" name="Rectangle 24">
            <a:extLst>
              <a:ext uri="{FF2B5EF4-FFF2-40B4-BE49-F238E27FC236}">
                <a16:creationId xmlns:a16="http://schemas.microsoft.com/office/drawing/2014/main" id="{299DDFE0-CF4E-2DDE-CD4B-889AD4AE0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3581400"/>
            <a:ext cx="23622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latin typeface="Courier New" panose="02070309020205020404" pitchFamily="49" charset="0"/>
              </a:rPr>
              <a:t>34ef5f12</a:t>
            </a:r>
          </a:p>
        </p:txBody>
      </p:sp>
      <p:sp>
        <p:nvSpPr>
          <p:cNvPr id="23574" name="Text Box 25">
            <a:extLst>
              <a:ext uri="{FF2B5EF4-FFF2-40B4-BE49-F238E27FC236}">
                <a16:creationId xmlns:a16="http://schemas.microsoft.com/office/drawing/2014/main" id="{BA292F6E-62BA-8521-5BA7-72EDD7F83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829175"/>
            <a:ext cx="312420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&amp;x == 0x34ef5f12</a:t>
            </a:r>
          </a:p>
        </p:txBody>
      </p:sp>
      <p:cxnSp>
        <p:nvCxnSpPr>
          <p:cNvPr id="28" name="AutoShape 26">
            <a:extLst>
              <a:ext uri="{FF2B5EF4-FFF2-40B4-BE49-F238E27FC236}">
                <a16:creationId xmlns:a16="http://schemas.microsoft.com/office/drawing/2014/main" id="{BA64E4AF-48AC-A141-898E-323891B501BD}"/>
              </a:ext>
            </a:extLst>
          </p:cNvPr>
          <p:cNvCxnSpPr>
            <a:cxnSpLocks noChangeShapeType="1"/>
            <a:stCxn id="23574" idx="3"/>
            <a:endCxn id="23562" idx="1"/>
          </p:cNvCxnSpPr>
          <p:nvPr/>
        </p:nvCxnSpPr>
        <p:spPr bwMode="auto">
          <a:xfrm>
            <a:off x="3200400" y="5064125"/>
            <a:ext cx="942975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</p:cxnSp>
      <p:sp>
        <p:nvSpPr>
          <p:cNvPr id="23576" name="Text Box 27">
            <a:extLst>
              <a:ext uri="{FF2B5EF4-FFF2-40B4-BE49-F238E27FC236}">
                <a16:creationId xmlns:a16="http://schemas.microsoft.com/office/drawing/2014/main" id="{1900AC97-18CF-6D61-0C04-183357F3B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5338763"/>
            <a:ext cx="2025650" cy="8350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 == 222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Courier New" panose="02070309020205020404" pitchFamily="49" charset="0"/>
              </a:rPr>
              <a:t>*xp == 222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23577" name="Rectangle 28">
            <a:extLst>
              <a:ext uri="{FF2B5EF4-FFF2-40B4-BE49-F238E27FC236}">
                <a16:creationId xmlns:a16="http://schemas.microsoft.com/office/drawing/2014/main" id="{0939EBF9-2951-0A7D-2535-891769EA3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953000"/>
            <a:ext cx="2362200" cy="9144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T(int) = 222</a:t>
            </a:r>
          </a:p>
        </p:txBody>
      </p:sp>
      <p:sp>
        <p:nvSpPr>
          <p:cNvPr id="23578" name="Text Box 29">
            <a:extLst>
              <a:ext uri="{FF2B5EF4-FFF2-40B4-BE49-F238E27FC236}">
                <a16:creationId xmlns:a16="http://schemas.microsoft.com/office/drawing/2014/main" id="{02A88975-36EF-CAB3-0613-63CCB231C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3954463"/>
            <a:ext cx="1660525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xp = &amp;x;</a:t>
            </a:r>
          </a:p>
        </p:txBody>
      </p:sp>
      <p:sp>
        <p:nvSpPr>
          <p:cNvPr id="23579" name="TextBox 6">
            <a:extLst>
              <a:ext uri="{FF2B5EF4-FFF2-40B4-BE49-F238E27FC236}">
                <a16:creationId xmlns:a16="http://schemas.microsoft.com/office/drawing/2014/main" id="{F037E4A4-2623-7A8F-36EC-90F95B318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4940300"/>
            <a:ext cx="1562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0x34ef5f12</a:t>
            </a:r>
          </a:p>
        </p:txBody>
      </p:sp>
      <p:sp>
        <p:nvSpPr>
          <p:cNvPr id="23580" name="TextBox 38">
            <a:extLst>
              <a:ext uri="{FF2B5EF4-FFF2-40B4-BE49-F238E27FC236}">
                <a16:creationId xmlns:a16="http://schemas.microsoft.com/office/drawing/2014/main" id="{B5F94914-3422-C8F1-0619-3722364C5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3549650"/>
            <a:ext cx="1562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0x34ef5d00</a:t>
            </a:r>
          </a:p>
        </p:txBody>
      </p:sp>
      <p:sp>
        <p:nvSpPr>
          <p:cNvPr id="23581" name="Oval 33">
            <a:extLst>
              <a:ext uri="{FF2B5EF4-FFF2-40B4-BE49-F238E27FC236}">
                <a16:creationId xmlns:a16="http://schemas.microsoft.com/office/drawing/2014/main" id="{DA28E862-521A-C7E9-686F-84E480CFD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175" y="4572000"/>
            <a:ext cx="120650" cy="146050"/>
          </a:xfrm>
          <a:prstGeom prst="ellipse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82" name="Oval 34">
            <a:extLst>
              <a:ext uri="{FF2B5EF4-FFF2-40B4-BE49-F238E27FC236}">
                <a16:creationId xmlns:a16="http://schemas.microsoft.com/office/drawing/2014/main" id="{28E98744-3FC1-4CFC-72C5-B04851342B1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1888" y="2225675"/>
            <a:ext cx="231775" cy="222250"/>
          </a:xfrm>
          <a:prstGeom prst="ellipse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3583" name="Elbow Connector 36">
            <a:extLst>
              <a:ext uri="{FF2B5EF4-FFF2-40B4-BE49-F238E27FC236}">
                <a16:creationId xmlns:a16="http://schemas.microsoft.com/office/drawing/2014/main" id="{73D6A127-08D4-5A27-D7CE-F74A2323CDC4}"/>
              </a:ext>
            </a:extLst>
          </p:cNvPr>
          <p:cNvCxnSpPr>
            <a:cxnSpLocks noChangeShapeType="1"/>
            <a:stCxn id="23582" idx="2"/>
            <a:endCxn id="23581" idx="2"/>
          </p:cNvCxnSpPr>
          <p:nvPr/>
        </p:nvCxnSpPr>
        <p:spPr bwMode="auto">
          <a:xfrm>
            <a:off x="3903663" y="2336800"/>
            <a:ext cx="3211512" cy="2308225"/>
          </a:xfrm>
          <a:prstGeom prst="bentConnector3">
            <a:avLst>
              <a:gd name="adj1" fmla="val 139069"/>
            </a:avLst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4" name="Text Box 29">
            <a:extLst>
              <a:ext uri="{FF2B5EF4-FFF2-40B4-BE49-F238E27FC236}">
                <a16:creationId xmlns:a16="http://schemas.microsoft.com/office/drawing/2014/main" id="{EF0102DC-01F3-6E8C-8A60-260696E7E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57263"/>
            <a:ext cx="7926388" cy="461962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std::</a:t>
            </a:r>
            <a:r>
              <a:rPr lang="en-US" altLang="en-US" sz="2400" b="1">
                <a:solidFill>
                  <a:srgbClr val="7030A0"/>
                </a:solidFill>
                <a:latin typeface="Courier New" panose="02070309020205020404" pitchFamily="49" charset="0"/>
              </a:rPr>
              <a:t>shared_ptr</a:t>
            </a:r>
            <a:r>
              <a:rPr lang="en-US" altLang="en-US" sz="2400">
                <a:latin typeface="Courier New" panose="02070309020205020404" pitchFamily="49" charset="0"/>
              </a:rPr>
              <a:t>&lt;int&gt; xp = {new int {222}};</a:t>
            </a:r>
          </a:p>
        </p:txBody>
      </p:sp>
      <p:sp>
        <p:nvSpPr>
          <p:cNvPr id="23585" name="TextBox 39">
            <a:extLst>
              <a:ext uri="{FF2B5EF4-FFF2-40B4-BE49-F238E27FC236}">
                <a16:creationId xmlns:a16="http://schemas.microsoft.com/office/drawing/2014/main" id="{6592CF1A-1B52-9147-202D-AEDCB3FBD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775" y="5688013"/>
            <a:ext cx="2336800" cy="4603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Reference_Count</a:t>
            </a:r>
          </a:p>
        </p:txBody>
      </p:sp>
      <p:cxnSp>
        <p:nvCxnSpPr>
          <p:cNvPr id="23586" name="Elbow Connector 40">
            <a:extLst>
              <a:ext uri="{FF2B5EF4-FFF2-40B4-BE49-F238E27FC236}">
                <a16:creationId xmlns:a16="http://schemas.microsoft.com/office/drawing/2014/main" id="{598141E1-F398-9AE8-8462-30DC3AD2A44D}"/>
              </a:ext>
            </a:extLst>
          </p:cNvPr>
          <p:cNvCxnSpPr>
            <a:cxnSpLocks/>
          </p:cNvCxnSpPr>
          <p:nvPr/>
        </p:nvCxnSpPr>
        <p:spPr bwMode="auto">
          <a:xfrm>
            <a:off x="3903663" y="2487613"/>
            <a:ext cx="3341687" cy="2325687"/>
          </a:xfrm>
          <a:prstGeom prst="bentConnector3">
            <a:avLst>
              <a:gd name="adj1" fmla="val 127880"/>
            </a:avLst>
          </a:prstGeom>
          <a:noFill/>
          <a:ln w="38100" algn="ctr">
            <a:solidFill>
              <a:srgbClr val="7030A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3587" name="Group 44">
            <a:extLst>
              <a:ext uri="{FF2B5EF4-FFF2-40B4-BE49-F238E27FC236}">
                <a16:creationId xmlns:a16="http://schemas.microsoft.com/office/drawing/2014/main" id="{09582784-B431-C36D-EA27-EF1FE6B1777F}"/>
              </a:ext>
            </a:extLst>
          </p:cNvPr>
          <p:cNvGrpSpPr>
            <a:grpSpLocks/>
          </p:cNvGrpSpPr>
          <p:nvPr/>
        </p:nvGrpSpPr>
        <p:grpSpPr bwMode="auto">
          <a:xfrm>
            <a:off x="8255000" y="3162300"/>
            <a:ext cx="428625" cy="381000"/>
            <a:chOff x="8229600" y="228600"/>
            <a:chExt cx="429926" cy="381000"/>
          </a:xfrm>
        </p:grpSpPr>
        <p:sp>
          <p:nvSpPr>
            <p:cNvPr id="23591" name="Oval 45">
              <a:extLst>
                <a:ext uri="{FF2B5EF4-FFF2-40B4-BE49-F238E27FC236}">
                  <a16:creationId xmlns:a16="http://schemas.microsoft.com/office/drawing/2014/main" id="{10247A13-5C9C-A2D1-EFFE-46860AE60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228600"/>
              <a:ext cx="381000" cy="381000"/>
            </a:xfrm>
            <a:prstGeom prst="ellipse">
              <a:avLst/>
            </a:prstGeom>
            <a:solidFill>
              <a:srgbClr val="FFC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592" name="TextBox 46">
              <a:extLst>
                <a:ext uri="{FF2B5EF4-FFF2-40B4-BE49-F238E27FC236}">
                  <a16:creationId xmlns:a16="http://schemas.microsoft.com/office/drawing/2014/main" id="{BB9AD0B6-21F7-A82C-520B-1C1F8C461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234434"/>
              <a:ext cx="429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+1</a:t>
              </a:r>
            </a:p>
          </p:txBody>
        </p:sp>
      </p:grpSp>
      <p:grpSp>
        <p:nvGrpSpPr>
          <p:cNvPr id="23588" name="Group 47">
            <a:extLst>
              <a:ext uri="{FF2B5EF4-FFF2-40B4-BE49-F238E27FC236}">
                <a16:creationId xmlns:a16="http://schemas.microsoft.com/office/drawing/2014/main" id="{E6679D42-A16C-6F0F-910E-42A6B70B57CE}"/>
              </a:ext>
            </a:extLst>
          </p:cNvPr>
          <p:cNvGrpSpPr>
            <a:grpSpLocks/>
          </p:cNvGrpSpPr>
          <p:nvPr/>
        </p:nvGrpSpPr>
        <p:grpSpPr bwMode="auto">
          <a:xfrm>
            <a:off x="7894638" y="4003675"/>
            <a:ext cx="428625" cy="381000"/>
            <a:chOff x="8229600" y="228600"/>
            <a:chExt cx="429926" cy="381000"/>
          </a:xfrm>
        </p:grpSpPr>
        <p:sp>
          <p:nvSpPr>
            <p:cNvPr id="23589" name="Oval 48">
              <a:extLst>
                <a:ext uri="{FF2B5EF4-FFF2-40B4-BE49-F238E27FC236}">
                  <a16:creationId xmlns:a16="http://schemas.microsoft.com/office/drawing/2014/main" id="{151C7904-0D87-2954-7D3F-D48C6B59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228600"/>
              <a:ext cx="381000" cy="381000"/>
            </a:xfrm>
            <a:prstGeom prst="ellipse">
              <a:avLst/>
            </a:prstGeom>
            <a:solidFill>
              <a:srgbClr val="FFC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590" name="TextBox 49">
              <a:extLst>
                <a:ext uri="{FF2B5EF4-FFF2-40B4-BE49-F238E27FC236}">
                  <a16:creationId xmlns:a16="http://schemas.microsoft.com/office/drawing/2014/main" id="{C77C89FF-F938-DADB-8F16-96E030A8A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234434"/>
              <a:ext cx="429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+1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Date Placeholder 3">
            <a:extLst>
              <a:ext uri="{FF2B5EF4-FFF2-40B4-BE49-F238E27FC236}">
                <a16:creationId xmlns:a16="http://schemas.microsoft.com/office/drawing/2014/main" id="{7CDB0751-1603-07EF-BA01-25A9632084E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C258AD-76D7-4647-B8D4-D2A570A9FB07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11/17/22</a:t>
            </a:fld>
            <a:endParaRPr lang="en-US" altLang="en-US" sz="1400"/>
          </a:p>
        </p:txBody>
      </p:sp>
      <p:sp>
        <p:nvSpPr>
          <p:cNvPr id="24578" name="Footer Placeholder 4">
            <a:extLst>
              <a:ext uri="{FF2B5EF4-FFF2-40B4-BE49-F238E27FC236}">
                <a16:creationId xmlns:a16="http://schemas.microsoft.com/office/drawing/2014/main" id="{7CEBA637-EE8E-8560-335D-3328CFB571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3C4EE506-EB4E-FE10-BD43-9368C4A6A7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A3468D-11E7-4145-B006-2AF3A3FB164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771A92C9-5E44-E858-E45F-879DD2BF5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90678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7898A"/>
                </a:solidFill>
                <a:latin typeface="Menlo" panose="020B0609030804020204" pitchFamily="49" charset="0"/>
              </a:rPr>
              <a:t>&lt;memory&gt;</a:t>
            </a:r>
            <a:endParaRPr lang="en-US" altLang="en-US" sz="2000">
              <a:solidFill>
                <a:srgbClr val="E857EA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7898A"/>
                </a:solidFill>
                <a:latin typeface="Menlo" panose="020B0609030804020204" pitchFamily="49" charset="0"/>
              </a:rPr>
              <a:t>&lt;iostream&gt;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4A00FF"/>
                </a:solidFill>
                <a:latin typeface="Menlo" panose="020B0609030804020204" pitchFamily="49" charset="0"/>
              </a:rPr>
              <a:t>main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void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en-US" sz="2000">
              <a:solidFill>
                <a:srgbClr val="4A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shared_ptr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xp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 </a:t>
            </a:r>
            <a:r>
              <a:rPr lang="en-US" altLang="en-US" sz="2000">
                <a:solidFill>
                  <a:srgbClr val="C200FF"/>
                </a:solidFill>
                <a:latin typeface="Menlo" panose="020B0609030804020204" pitchFamily="49" charset="0"/>
              </a:rPr>
              <a:t>new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{222} 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xp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&amp;xp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shared_ptr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xp2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= xp;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xp2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&amp;xp2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0;</a:t>
            </a:r>
            <a:endParaRPr lang="en-US" altLang="en-US" sz="20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2D370248-C3BC-0A60-6610-D170E48A9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460875"/>
            <a:ext cx="457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Menlo" panose="020B0609030804020204" pitchFamily="49" charset="0"/>
              </a:rPr>
              <a:t>0x7ff736400680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Menlo" panose="020B0609030804020204" pitchFamily="49" charset="0"/>
              </a:rPr>
              <a:t>0x7ffee896c9c8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Menlo" panose="020B0609030804020204" pitchFamily="49" charset="0"/>
              </a:rPr>
              <a:t>0x7ff736400680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Menlo" panose="020B0609030804020204" pitchFamily="49" charset="0"/>
              </a:rPr>
              <a:t>0x7ffee896c9a0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5F5F5F"/>
      </a:hlink>
      <a:folHlink>
        <a:srgbClr val="EAEAEA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Designs\Soaring.pot</Template>
  <TotalTime>7729</TotalTime>
  <Words>2447</Words>
  <Application>Microsoft Macintosh PowerPoint</Application>
  <PresentationFormat>On-screen Show (4:3)</PresentationFormat>
  <Paragraphs>590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Abadi MT Condensed Extra Bold</vt:lpstr>
      <vt:lpstr>Arial</vt:lpstr>
      <vt:lpstr>Comic Sans MS</vt:lpstr>
      <vt:lpstr>Courier</vt:lpstr>
      <vt:lpstr>Courier New</vt:lpstr>
      <vt:lpstr>Menlo</vt:lpstr>
      <vt:lpstr>Monotype Sorts</vt:lpstr>
      <vt:lpstr>Times New Roman</vt:lpstr>
      <vt:lpstr>Soaring</vt:lpstr>
      <vt:lpstr>ecs36b Fall 2022: Software Development &amp; Object-Oriented Programming #07: Smart Pointer and Pure Virtual</vt:lpstr>
      <vt:lpstr>PowerPoint Presentation</vt:lpstr>
      <vt:lpstr>Pointers</vt:lpstr>
      <vt:lpstr>Smart Pointers</vt:lpstr>
      <vt:lpstr>Raw Pointers</vt:lpstr>
      <vt:lpstr>Smart Pointers</vt:lpstr>
      <vt:lpstr>PowerPoint Presentation</vt:lpstr>
      <vt:lpstr>Smart Pointers</vt:lpstr>
      <vt:lpstr>PowerPoint Presentation</vt:lpstr>
      <vt:lpstr>PowerPoint Presentation</vt:lpstr>
      <vt:lpstr>PowerPoint Presentation</vt:lpstr>
      <vt:lpstr>Smart Pointers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Pure Virtual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Pure Virtual Functions</vt:lpstr>
      <vt:lpstr>Compiler</vt:lpstr>
      <vt:lpstr>PowerPoint Presentation</vt:lpstr>
      <vt:lpstr>PowerPoint Presentation</vt:lpstr>
      <vt:lpstr>PowerPoint Presentation</vt:lpstr>
      <vt:lpstr>Compiler</vt:lpstr>
      <vt:lpstr>PowerPoint Presentation</vt:lpstr>
      <vt:lpstr>PowerPoint Presentation</vt:lpstr>
      <vt:lpstr>PowerPoint Presentation</vt:lpstr>
      <vt:lpstr>PowerPoint Presentation</vt:lpstr>
      <vt:lpstr>Common issues for HW#3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ecs36a Spring 2020: Software Development &amp; Object-Oriented Programming #00: a welcome message</dc:title>
  <dc:creator>Felix Wu</dc:creator>
  <cp:lastModifiedBy>Felix Wu</cp:lastModifiedBy>
  <cp:revision>198</cp:revision>
  <cp:lastPrinted>2020-04-06T03:47:10Z</cp:lastPrinted>
  <dcterms:created xsi:type="dcterms:W3CDTF">2020-03-30T05:59:12Z</dcterms:created>
  <dcterms:modified xsi:type="dcterms:W3CDTF">2022-11-19T01:51:15Z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70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wu@csc.ncsu.edu</vt:lpwstr>
  </property>
  <property fmtid="{D5CDD505-2E9C-101B-9397-08002B2CF9AE}" pid="8" name="HomePage">
    <vt:lpwstr>http://shang.csc.ncsu.edu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C:\FelixWu</vt:lpwstr>
  </property>
</Properties>
</file>