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859" r:id="rId3"/>
    <p:sldId id="1237" r:id="rId4"/>
    <p:sldId id="1291" r:id="rId5"/>
    <p:sldId id="1292" r:id="rId6"/>
    <p:sldId id="1295" r:id="rId7"/>
    <p:sldId id="1294" r:id="rId8"/>
    <p:sldId id="1293" r:id="rId9"/>
    <p:sldId id="1296" r:id="rId10"/>
    <p:sldId id="1297" r:id="rId11"/>
    <p:sldId id="1303" r:id="rId12"/>
    <p:sldId id="1300" r:id="rId13"/>
    <p:sldId id="1301" r:id="rId14"/>
    <p:sldId id="1299" r:id="rId15"/>
    <p:sldId id="1302" r:id="rId16"/>
    <p:sldId id="1304" r:id="rId17"/>
    <p:sldId id="1305" r:id="rId18"/>
    <p:sldId id="1312" r:id="rId19"/>
    <p:sldId id="1306" r:id="rId20"/>
    <p:sldId id="1307" r:id="rId21"/>
    <p:sldId id="1310" r:id="rId22"/>
    <p:sldId id="1320" r:id="rId23"/>
    <p:sldId id="1308" r:id="rId24"/>
    <p:sldId id="1311" r:id="rId25"/>
    <p:sldId id="1309" r:id="rId26"/>
    <p:sldId id="1317" r:id="rId27"/>
    <p:sldId id="1314" r:id="rId28"/>
    <p:sldId id="1315" r:id="rId29"/>
    <p:sldId id="1316" r:id="rId30"/>
    <p:sldId id="1313" r:id="rId31"/>
    <p:sldId id="1318" r:id="rId32"/>
    <p:sldId id="1319" r:id="rId33"/>
    <p:sldId id="1321" r:id="rId34"/>
    <p:sldId id="1325" r:id="rId35"/>
    <p:sldId id="1327" r:id="rId36"/>
    <p:sldId id="1326" r:id="rId37"/>
    <p:sldId id="1202" r:id="rId38"/>
    <p:sldId id="1322" r:id="rId39"/>
    <p:sldId id="1323" r:id="rId40"/>
    <p:sldId id="1324" r:id="rId41"/>
    <p:sldId id="1328" r:id="rId42"/>
    <p:sldId id="988" r:id="rId43"/>
    <p:sldId id="1009" r:id="rId44"/>
    <p:sldId id="1010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61"/>
    <p:restoredTop sz="94694"/>
  </p:normalViewPr>
  <p:slideViewPr>
    <p:cSldViewPr>
      <p:cViewPr varScale="1">
        <p:scale>
          <a:sx n="121" d="100"/>
          <a:sy n="121" d="100"/>
        </p:scale>
        <p:origin x="10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3B9D8B-EB7B-F844-A4AE-E254177D20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763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A9CBD01-58E0-034B-835E-DE047DF300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A45EBA6-2B54-A888-9A17-80700D5580E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7138" y="690563"/>
            <a:ext cx="4862512" cy="364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2AAC65-CA02-6F4B-82EB-5F8827EC3D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72000"/>
            <a:ext cx="536892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1" tIns="48014" rIns="97681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2400E76-5251-4940-B960-F2F4EAF050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763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DF0BED7-42B0-3A42-91FA-564E613DF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i="1"/>
            </a:lvl1pPr>
          </a:lstStyle>
          <a:p>
            <a:fld id="{D968F5AD-6884-974E-BDB0-D199504648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0"/>
        <a:cs typeface="ＭＳ Ｐゴシック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2F9DCC-4D76-6AD6-E395-7C07210DD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6EBA89F-7A29-B444-9301-232335EF308E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C76A77E-4E22-D2F7-D0C2-098598A03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2095AFA-D8E1-E4FF-9D1D-2CBB40A0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600200"/>
            <a:ext cx="6781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BA93F7A3-A7F5-6942-9F18-1C3FFB9D15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108B8D7-B467-1D0A-A3CC-D25BA3AF2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C801B48-48C9-F858-D726-D53481553D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D408E-6C15-7949-8487-FA08E692D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96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E361CBE-1D47-5B35-2FC6-591F26B6A1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2B02EB8-B405-9329-2E3D-863418E1AB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5201108-85F7-6378-2088-74B3852CCC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0B851-EDCB-AE4B-8330-F08D761A66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50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2C608A1-18AC-6B6E-A119-732EEA1C0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03A22FF-71EC-4541-849D-815C611939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CED77DA-A3BE-1E28-58D2-0B1F3E2F8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51570-3111-2746-871F-FA481084A7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1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DAD09D5-BFA2-95A0-7594-8041955BA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EB6D8F6-C2D3-24FB-2415-D8BBD66F6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6CC9E83-73B7-88B0-3863-6C7EE7F4B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5700D-D33A-7D44-A778-B9953B9DF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77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BDDA990-E651-F20F-D438-8CC8473A4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46BAABB-B1C9-09D5-1EFF-55705F9D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317123A-5DB2-BA1F-5BAE-BBBF4DF57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59C89-C6EA-A648-A745-9584FC18F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0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4615AC-C325-D909-208D-CD5D6F3ED0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DDE6DC5-1A83-5232-9D82-6EEAC8E6CF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3116D42-C583-CCE0-49D3-32D598F1C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3C679-E98B-8F44-9AF5-94EAA124D9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A322D66-9E27-F61F-2FFC-8C88D2782F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BCE0F2A-3523-1AD0-7C68-FDA42E8D94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23BDB91-6B49-D73B-637B-94717F19AA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DD6D9-BBA3-D848-862D-CA304463F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66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C79842E-C429-B169-3920-EF61C34DD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08A67D4-936B-1C1F-EFD8-CE6FA4386B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EA6E7DB-775F-2C37-A8B5-2BA2EC1B88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DD750-33C8-EF48-BFFD-B269A3791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4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1C36905-4F3B-4D0D-6DB3-FE9DF426AE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1213904-728F-7B3C-7B28-0A60A9AB4E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785DAC5-F0E2-0690-DA27-5201AA3089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80566-6F01-964B-A4D4-01C686D261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70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79507F6-9788-D636-B5B0-32841671E7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21D7175-8589-FF99-9E77-F1EF98579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A389110-701A-8C76-9C6C-A49B83C07C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467CD-FDA8-FC4A-8ED7-541BF387EE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69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171CE36-CCC2-4125-C92D-493275806E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FA0678E-795E-C4CB-AEF5-4775C5CE6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BFD61DC-0842-FCFE-AE02-69137DD74B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46633-11A7-4749-B2FD-6CD0B107E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3133B5C9-E282-6A45-8479-BF05384B0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7CDB6F7F-DA31-3EA7-0980-39EA585D8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6A743E9-E597-074D-BE84-9DC09469EC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7262675-B978-B64C-90D5-45C071C028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FFF5ECE-DC0C-5144-A996-0C6D9B9E8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F582CD-3B10-7F47-9DC7-BFC5C0A3B1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ternal_Data_Representati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DBD3F9FF-E6A7-F56B-9402-9385F7C0B26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14980F84-2EEB-D81C-C40F-2D3106A51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</a:t>
            </a:r>
            <a:r>
              <a:rPr lang="mr-IN" altLang="en-US" sz="1400"/>
              <a:t>20</a:t>
            </a:r>
            <a:r>
              <a:rPr lang="en-US" altLang="en-US" sz="1400"/>
              <a:t>20</a:t>
            </a:r>
          </a:p>
        </p:txBody>
      </p:sp>
      <p:sp>
        <p:nvSpPr>
          <p:cNvPr id="15363" name="Rectangle 9">
            <a:extLst>
              <a:ext uri="{FF2B5EF4-FFF2-40B4-BE49-F238E27FC236}">
                <a16:creationId xmlns:a16="http://schemas.microsoft.com/office/drawing/2014/main" id="{38032B1D-5008-40C2-3952-1F78B426A9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6E76940-902C-794A-A9BA-D39C43ED9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1963" y="12192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ecs36b Spring 2020:</a:t>
            </a:r>
            <a:b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Software Development &amp;</a:t>
            </a:r>
            <a:br>
              <a:rPr lang="en-US" sz="3600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Object-Oriented Programming</a:t>
            </a:r>
            <a:br>
              <a:rPr lang="en-US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#08: Exceptions</a:t>
            </a:r>
            <a:endParaRPr lang="en-US" sz="2400" u="sng" dirty="0">
              <a:solidFill>
                <a:srgbClr val="FFFF99"/>
              </a:solidFill>
              <a:effectLst/>
              <a:latin typeface="Comic Sans MS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378AEC5E-22F0-D15A-2931-2CA21CB498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53063" y="4932363"/>
            <a:ext cx="3181350" cy="1241425"/>
          </a:xfrm>
          <a:noFill/>
        </p:spPr>
        <p:txBody>
          <a:bodyPr/>
          <a:lstStyle/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Dr. S. Felix Wu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u="sng">
                <a:ea typeface="ＭＳ Ｐゴシック" panose="020B0600070205080204" pitchFamily="34" charset="-128"/>
              </a:rPr>
              <a:t>sfwu@ucdavis.edu</a:t>
            </a:r>
            <a:endParaRPr lang="en-US" altLang="en-US" sz="2800" u="sng">
              <a:solidFill>
                <a:srgbClr val="FFCC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2D798C41-8E42-02CF-4B53-32C7ED852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338"/>
            <a:ext cx="2773363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326C502D-CEEA-1463-76E9-B3C83242E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1242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3">
            <a:extLst>
              <a:ext uri="{FF2B5EF4-FFF2-40B4-BE49-F238E27FC236}">
                <a16:creationId xmlns:a16="http://schemas.microsoft.com/office/drawing/2014/main" id="{6517ADF0-A86D-0361-8C71-564ED202A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7063"/>
            <a:ext cx="273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Abstraction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Encapsulation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Polymorphism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Inheritance</a:t>
            </a:r>
          </a:p>
        </p:txBody>
      </p:sp>
      <p:grpSp>
        <p:nvGrpSpPr>
          <p:cNvPr id="15369" name="Group 32">
            <a:extLst>
              <a:ext uri="{FF2B5EF4-FFF2-40B4-BE49-F238E27FC236}">
                <a16:creationId xmlns:a16="http://schemas.microsoft.com/office/drawing/2014/main" id="{6CDC99D5-4BAA-F7C3-F127-202DC07FC78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3886200" cy="2362200"/>
            <a:chOff x="2667000" y="2209800"/>
            <a:chExt cx="5867400" cy="3886200"/>
          </a:xfrm>
        </p:grpSpPr>
        <p:sp>
          <p:nvSpPr>
            <p:cNvPr id="15370" name="Oval 4">
              <a:extLst>
                <a:ext uri="{FF2B5EF4-FFF2-40B4-BE49-F238E27FC236}">
                  <a16:creationId xmlns:a16="http://schemas.microsoft.com/office/drawing/2014/main" id="{A304516D-8C32-2F43-CAE4-AF77FFC67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1" name="AutoShape 9">
              <a:extLst>
                <a:ext uri="{FF2B5EF4-FFF2-40B4-BE49-F238E27FC236}">
                  <a16:creationId xmlns:a16="http://schemas.microsoft.com/office/drawing/2014/main" id="{0499ADBE-BF0F-2F37-AE34-2F0501B1D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9C8F1111-8959-866A-1CE3-77EB69966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AutoShape 11">
              <a:extLst>
                <a:ext uri="{FF2B5EF4-FFF2-40B4-BE49-F238E27FC236}">
                  <a16:creationId xmlns:a16="http://schemas.microsoft.com/office/drawing/2014/main" id="{C9F38FE2-7A72-0D75-0B74-2CFEA4DCF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Line 12">
              <a:extLst>
                <a:ext uri="{FF2B5EF4-FFF2-40B4-BE49-F238E27FC236}">
                  <a16:creationId xmlns:a16="http://schemas.microsoft.com/office/drawing/2014/main" id="{2135FADC-049D-7991-4E24-57B57B411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A960D9F7-866B-36EA-848B-DEB1A5C81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89867C60-3764-7DEE-7A5F-ABCB0620E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021F3600-7E0C-256B-83BF-4F10D3D95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0D71EB13-2338-BCE2-5792-4BC823862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2C63FA88-D2B6-A4C7-2816-E8E93146D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2FA714E2-A151-9CC2-0B21-B5FAF8C89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">
              <a:extLst>
                <a:ext uri="{FF2B5EF4-FFF2-40B4-BE49-F238E27FC236}">
                  <a16:creationId xmlns:a16="http://schemas.microsoft.com/office/drawing/2014/main" id="{437CB322-332D-62DE-A2FC-563EAF11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Oval 24">
              <a:extLst>
                <a:ext uri="{FF2B5EF4-FFF2-40B4-BE49-F238E27FC236}">
                  <a16:creationId xmlns:a16="http://schemas.microsoft.com/office/drawing/2014/main" id="{D3309D77-4882-FB0D-0668-F6E0761B2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AutoShape 11">
              <a:extLst>
                <a:ext uri="{FF2B5EF4-FFF2-40B4-BE49-F238E27FC236}">
                  <a16:creationId xmlns:a16="http://schemas.microsoft.com/office/drawing/2014/main" id="{E86F4F05-C38F-DC95-5DFC-0FEDC69AE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AutoShape 11">
              <a:extLst>
                <a:ext uri="{FF2B5EF4-FFF2-40B4-BE49-F238E27FC236}">
                  <a16:creationId xmlns:a16="http://schemas.microsoft.com/office/drawing/2014/main" id="{1414BC59-E056-0F9A-5BE0-83ADECF7A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AutoShape 11">
              <a:extLst>
                <a:ext uri="{FF2B5EF4-FFF2-40B4-BE49-F238E27FC236}">
                  <a16:creationId xmlns:a16="http://schemas.microsoft.com/office/drawing/2014/main" id="{450FBA01-172B-6FF1-5826-7AE502D73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Oval 28">
              <a:extLst>
                <a:ext uri="{FF2B5EF4-FFF2-40B4-BE49-F238E27FC236}">
                  <a16:creationId xmlns:a16="http://schemas.microsoft.com/office/drawing/2014/main" id="{A84598A6-208E-CF9C-75A9-5CABAA779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7" name="Oval 29">
              <a:extLst>
                <a:ext uri="{FF2B5EF4-FFF2-40B4-BE49-F238E27FC236}">
                  <a16:creationId xmlns:a16="http://schemas.microsoft.com/office/drawing/2014/main" id="{F130CF86-7ED5-BB69-FA7B-B035D9DA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8" name="Oval 30">
              <a:extLst>
                <a:ext uri="{FF2B5EF4-FFF2-40B4-BE49-F238E27FC236}">
                  <a16:creationId xmlns:a16="http://schemas.microsoft.com/office/drawing/2014/main" id="{DC6C4EF6-0E69-93CD-939D-0675C13EA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9" name="Oval 31">
              <a:extLst>
                <a:ext uri="{FF2B5EF4-FFF2-40B4-BE49-F238E27FC236}">
                  <a16:creationId xmlns:a16="http://schemas.microsoft.com/office/drawing/2014/main" id="{D171F943-B388-D150-C7E3-702321DB0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0" name="Diamond 4">
              <a:extLst>
                <a:ext uri="{FF2B5EF4-FFF2-40B4-BE49-F238E27FC236}">
                  <a16:creationId xmlns:a16="http://schemas.microsoft.com/office/drawing/2014/main" id="{BB9ED32F-DC8F-34E9-5985-9191E88A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1" name="AutoShape 11">
              <a:extLst>
                <a:ext uri="{FF2B5EF4-FFF2-40B4-BE49-F238E27FC236}">
                  <a16:creationId xmlns:a16="http://schemas.microsoft.com/office/drawing/2014/main" id="{D3E5FCF3-61D9-2384-D5E6-D2F6F792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392" name="Curved Connector 3">
              <a:extLst>
                <a:ext uri="{FF2B5EF4-FFF2-40B4-BE49-F238E27FC236}">
                  <a16:creationId xmlns:a16="http://schemas.microsoft.com/office/drawing/2014/main" id="{686AE298-E6F7-C806-A992-9C9F48EDE3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01CBCC10-AA9F-F5DF-0DDB-DB62EF8C94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ED25F321-2A2B-01C2-E7AC-0AF1B57AC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02CDADCA-2E5D-296D-D06D-F94BF0760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17147-F1F9-4C46-8675-7F7B467985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5604" name="Rectangle 7">
            <a:extLst>
              <a:ext uri="{FF2B5EF4-FFF2-40B4-BE49-F238E27FC236}">
                <a16:creationId xmlns:a16="http://schemas.microsoft.com/office/drawing/2014/main" id="{C3DCF4DC-509B-0757-584C-E49B881D8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152400"/>
            <a:ext cx="8458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// bad_alloc standard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&lt;exception&gt;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using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namespace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myarray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[1000];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>
                <a:solidFill>
                  <a:srgbClr val="FF0000"/>
                </a:solidFill>
                <a:latin typeface="Menlo" panose="020B0609030804020204" pitchFamily="49" charset="0"/>
              </a:rPr>
              <a:t>exception&amp;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"Standard exception: 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en-US" sz="1800" b="1">
                <a:solidFill>
                  <a:srgbClr val="C00000"/>
                </a:solidFill>
                <a:latin typeface="Menlo" panose="020B0609030804020204" pitchFamily="49" charset="0"/>
              </a:rPr>
              <a:t>e.what() 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5605" name="Right Arrow 8">
            <a:extLst>
              <a:ext uri="{FF2B5EF4-FFF2-40B4-BE49-F238E27FC236}">
                <a16:creationId xmlns:a16="http://schemas.microsoft.com/office/drawing/2014/main" id="{14FD61F8-7C9C-4D5B-FC0C-7A7E63A6A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7660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6" name="Right Arrow 9">
            <a:extLst>
              <a:ext uri="{FF2B5EF4-FFF2-40B4-BE49-F238E27FC236}">
                <a16:creationId xmlns:a16="http://schemas.microsoft.com/office/drawing/2014/main" id="{A71AD33C-28F6-6B6F-BEE9-7CB2025EE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461645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5607" name="Curved Connector 10">
            <a:extLst>
              <a:ext uri="{FF2B5EF4-FFF2-40B4-BE49-F238E27FC236}">
                <a16:creationId xmlns:a16="http://schemas.microsoft.com/office/drawing/2014/main" id="{1D4720F2-CA2A-25CA-F617-D59EA28D2855}"/>
              </a:ext>
            </a:extLst>
          </p:cNvPr>
          <p:cNvCxnSpPr>
            <a:cxnSpLocks/>
            <a:stCxn id="25605" idx="3"/>
            <a:endCxn id="25606" idx="1"/>
          </p:cNvCxnSpPr>
          <p:nvPr/>
        </p:nvCxnSpPr>
        <p:spPr bwMode="auto">
          <a:xfrm flipH="1">
            <a:off x="784225" y="3390900"/>
            <a:ext cx="3540125" cy="1339850"/>
          </a:xfrm>
          <a:prstGeom prst="curvedConnector5">
            <a:avLst>
              <a:gd name="adj1" fmla="val -58125"/>
              <a:gd name="adj2" fmla="val 50000"/>
              <a:gd name="adj3" fmla="val 112421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>
            <a:extLst>
              <a:ext uri="{FF2B5EF4-FFF2-40B4-BE49-F238E27FC236}">
                <a16:creationId xmlns:a16="http://schemas.microsoft.com/office/drawing/2014/main" id="{31B8ADDF-7B3A-2850-1FC6-9AB618F9F0F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65A05C2D-AF2B-8C24-3589-72DDCC6C4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7F30634D-034A-C2B1-6B06-9906CF11FF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037AB6-2648-4645-A27D-CFE1EBD01E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6628" name="Rectangle 7">
            <a:extLst>
              <a:ext uri="{FF2B5EF4-FFF2-40B4-BE49-F238E27FC236}">
                <a16:creationId xmlns:a16="http://schemas.microsoft.com/office/drawing/2014/main" id="{7BBF56DB-69C6-2C8E-6AFD-8088342E1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152400"/>
            <a:ext cx="8458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// bad_alloc standard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&lt;exception&gt;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using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namespace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myarray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[1000];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>
                <a:solidFill>
                  <a:srgbClr val="FF0000"/>
                </a:solidFill>
                <a:latin typeface="Menlo" panose="020B0609030804020204" pitchFamily="49" charset="0"/>
              </a:rPr>
              <a:t>exception&amp;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"Standard exception: 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en-US" sz="1800" b="1">
                <a:solidFill>
                  <a:srgbClr val="C00000"/>
                </a:solidFill>
                <a:latin typeface="Menlo" panose="020B0609030804020204" pitchFamily="49" charset="0"/>
              </a:rPr>
              <a:t>e.what() 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6629" name="Right Arrow 8">
            <a:extLst>
              <a:ext uri="{FF2B5EF4-FFF2-40B4-BE49-F238E27FC236}">
                <a16:creationId xmlns:a16="http://schemas.microsoft.com/office/drawing/2014/main" id="{4522A83B-52E8-618F-F727-73CF6F0B0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13360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ight Arrow 9">
            <a:extLst>
              <a:ext uri="{FF2B5EF4-FFF2-40B4-BE49-F238E27FC236}">
                <a16:creationId xmlns:a16="http://schemas.microsoft.com/office/drawing/2014/main" id="{06A454BF-C3BA-493B-4966-71A2C08DB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461645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6631" name="Curved Connector 10">
            <a:extLst>
              <a:ext uri="{FF2B5EF4-FFF2-40B4-BE49-F238E27FC236}">
                <a16:creationId xmlns:a16="http://schemas.microsoft.com/office/drawing/2014/main" id="{31F5E1E9-0DCB-31EE-EB37-8E8EDFC5B62A}"/>
              </a:ext>
            </a:extLst>
          </p:cNvPr>
          <p:cNvCxnSpPr>
            <a:cxnSpLocks/>
            <a:stCxn id="26629" idx="3"/>
            <a:endCxn id="26630" idx="1"/>
          </p:cNvCxnSpPr>
          <p:nvPr/>
        </p:nvCxnSpPr>
        <p:spPr bwMode="auto">
          <a:xfrm flipH="1">
            <a:off x="784225" y="2247900"/>
            <a:ext cx="6359525" cy="2482850"/>
          </a:xfrm>
          <a:prstGeom prst="curvedConnector5">
            <a:avLst>
              <a:gd name="adj1" fmla="val -18343"/>
              <a:gd name="adj2" fmla="val 67472"/>
              <a:gd name="adj3" fmla="val 107653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2D1B94B7-6E15-4F41-8D1F-E0EFC6932173}"/>
              </a:ext>
            </a:extLst>
          </p:cNvPr>
          <p:cNvSpPr/>
          <p:nvPr/>
        </p:nvSpPr>
        <p:spPr bwMode="auto">
          <a:xfrm>
            <a:off x="4876800" y="1766888"/>
            <a:ext cx="1905000" cy="906462"/>
          </a:xfrm>
          <a:prstGeom prst="round2Same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sp>
        <p:nvSpPr>
          <p:cNvPr id="26633" name="TextBox 13">
            <a:extLst>
              <a:ext uri="{FF2B5EF4-FFF2-40B4-BE49-F238E27FC236}">
                <a16:creationId xmlns:a16="http://schemas.microsoft.com/office/drawing/2014/main" id="{4909BA6D-66C9-65D3-22D9-4C7CAF2BD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19605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Any library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>
            <a:extLst>
              <a:ext uri="{FF2B5EF4-FFF2-40B4-BE49-F238E27FC236}">
                <a16:creationId xmlns:a16="http://schemas.microsoft.com/office/drawing/2014/main" id="{272E30B3-F742-0D94-C808-424F0419AE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47C6FCD9-3355-8EDB-9CFC-B56BC571BF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BD4832AC-9511-BBE7-15A2-22FBA85B09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8576BE-9850-9549-BEE1-965D4AF2EB3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B2FE774-12ED-8DB2-6E28-C9E89C7C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0"/>
            <a:ext cx="8382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class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exception()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exception(const exception&amp;)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virtual ~exception()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2000" b="1">
                <a:solidFill>
                  <a:srgbClr val="7030A0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const char * </a:t>
            </a:r>
            <a:r>
              <a:rPr lang="en-US" altLang="en-US" sz="2000" b="1">
                <a:solidFill>
                  <a:srgbClr val="FF0000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() const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A8F3A811-AE83-9244-9018-580F0F9B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"/>
            <a:ext cx="4114800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7475439A-1603-3ACB-ABA3-D68657E059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AE25118B-1260-E1C0-F54D-EA11C5BEC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C5B22305-447D-D711-82CB-5B1C11F900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9D9342-AB65-1846-A113-723502140E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CC3E5DE9-3342-B294-2C87-408DC20B1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0"/>
            <a:ext cx="8382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class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exception()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exception(const exception&amp;)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virtual ~exception()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2000" b="1">
                <a:solidFill>
                  <a:srgbClr val="7030A0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const char * </a:t>
            </a:r>
            <a:r>
              <a:rPr lang="en-US" altLang="en-US" sz="2000" b="1">
                <a:solidFill>
                  <a:srgbClr val="FF0000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() const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>
            <a:extLst>
              <a:ext uri="{FF2B5EF4-FFF2-40B4-BE49-F238E27FC236}">
                <a16:creationId xmlns:a16="http://schemas.microsoft.com/office/drawing/2014/main" id="{70EBD980-9659-6977-1DE5-E35EA7A968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E5838B20-169F-DC49-DAEC-85015DCE44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639003C7-7A8F-3FDC-4734-50417C36D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0BAE88-A50B-A843-B4AE-C0B5F32790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9700" name="Rectangle 7">
            <a:extLst>
              <a:ext uri="{FF2B5EF4-FFF2-40B4-BE49-F238E27FC236}">
                <a16:creationId xmlns:a16="http://schemas.microsoft.com/office/drawing/2014/main" id="{FD9D2A18-7314-6A9A-6E5D-EB808D64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152400"/>
            <a:ext cx="87566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// MyTroubles.h Exception class definition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                   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#ifndef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MYTROUBLES_H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#define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MYTROUBLES_H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&lt;string&gt;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using std::string;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Trouble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private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8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string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message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en-US" sz="1800">
              <a:solidFill>
                <a:srgbClr val="BA8C1C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8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Trouble(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string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"There's a problem"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 : message {str}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string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message;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BDC3262F-51A7-EBF0-6B9D-513D2488C19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3EF054CA-CEDA-B89C-B5DA-38D963C6E5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60F31ADA-74F4-3CEA-6FF2-196C30B51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63C159-0EE3-9646-910E-B5478D88C87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0724" name="Rectangle 1">
            <a:extLst>
              <a:ext uri="{FF2B5EF4-FFF2-40B4-BE49-F238E27FC236}">
                <a16:creationId xmlns:a16="http://schemas.microsoft.com/office/drawing/2014/main" id="{6578F6A5-2DE1-BAE2-83C9-82ECCB5D2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2400"/>
            <a:ext cx="91440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// Ex15_03.cpp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// Throw an exception object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"MyTroubles.h”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US" altLang="en-US" sz="18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for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i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{}; i &lt; 2; ++i)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try</a:t>
            </a: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if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(i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Trouble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{}; // i ==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else // i == 1</a:t>
            </a: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Trouble {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"Nobody knows the trouble I've seen..."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en-US" sz="1800">
              <a:solidFill>
                <a:srgbClr val="B7898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Trouble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"Exception: 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t.what() &lt;&lt;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4B230E6C-8490-2DE6-FD6D-818544F80C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C094A1D0-6F8E-5394-6A18-0CD9A5E58F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1423E4D4-5E6F-1212-AE92-3564FD9507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6F54E0-7D42-6549-8157-95BAEA592D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86CE4610-FE45-5FDF-3B33-12C2CD9D4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9225"/>
            <a:ext cx="89154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class hw3Client : public jsonrpc::Client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altLang="en-US" sz="14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altLang="en-US" sz="1400">
              <a:solidFill>
                <a:srgbClr val="61B6B4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hw3Client(jsonrpc::IClientConnector &amp;conn,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  jsonrpc::clientVersion_t type jsonrpc::</a:t>
            </a:r>
            <a:r>
              <a:rPr lang="en-US" altLang="en-US" sz="14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JSONRPC_CLIENT_V2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: jsonrpc::Client(conn, type)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Json::Value GetDistance(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::string&amp; action,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               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::string&amp; arguments,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               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::string&amp; class_id,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               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::string&amp; host_url,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               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::string&amp; object_id,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               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::string&amp; owner_vsID)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Json::Value 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p[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"action"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 = action;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p[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"arguments"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 = arguments;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p[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"class_id"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 = class_id;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p[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"host_url"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 = host_url;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p[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"object_id"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 = object_id;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p[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"owner_vsID"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 = owner_vsID;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Json::Value result = this-&gt;CallMethod(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"GetDistance"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,p);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(result.isObject())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   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result;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altLang="en-US" sz="1400">
                <a:latin typeface="Menlo" panose="020B0609030804020204" pitchFamily="49" charset="0"/>
                <a:cs typeface="Menlo" panose="020B0609030804020204" pitchFamily="49" charset="0"/>
              </a:rPr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Menlo" panose="020B0609030804020204" pitchFamily="49" charset="0"/>
                <a:cs typeface="Menlo" panose="020B0609030804020204" pitchFamily="49" charset="0"/>
              </a:rPr>
              <a:t>                throw </a:t>
            </a:r>
            <a:r>
              <a:rPr lang="en-US" altLang="en-US" sz="14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jsonrpc::JsonRpcException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Menlo" panose="020B0609030804020204" pitchFamily="49" charset="0"/>
                <a:cs typeface="Menlo" panose="020B0609030804020204" pitchFamily="49" charset="0"/>
              </a:rPr>
              <a:t>                    (jsonrpc::Errors::ERROR_CLIENT_INVALID_RESPONSE,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Menlo" panose="020B0609030804020204" pitchFamily="49" charset="0"/>
                <a:cs typeface="Menlo" panose="020B0609030804020204" pitchFamily="49" charset="0"/>
              </a:rPr>
              <a:t>                     result.toStyledString());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Menlo" panose="020B0609030804020204" pitchFamily="49" charset="0"/>
                <a:cs typeface="Menlo" panose="020B0609030804020204" pitchFamily="49" charset="0"/>
              </a:rPr>
              <a:t>       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7EC3FDE5-A693-E95E-C457-10D11AFBDAA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032EF90B-C545-9498-BD96-1251615D6B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883955B4-7146-00BC-3DF5-D8B9F5E51E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F07FAA-5763-3E45-8C24-3BA33E4678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4EBFB84E-9C3D-93D1-63D9-7071B53D3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3" y="806450"/>
            <a:ext cx="92964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class JsonRpcException: public </a:t>
            </a:r>
            <a:r>
              <a:rPr lang="en-US" altLang="en-US" sz="1400" b="1">
                <a:solidFill>
                  <a:srgbClr val="FF0000"/>
                </a:solidFill>
                <a:latin typeface="Menlo" panose="020B0609030804020204" pitchFamily="49" charset="0"/>
              </a:rPr>
              <a:t>std::exception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400">
                <a:solidFill>
                  <a:srgbClr val="61B6B4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JsonRpcException(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BA8C1C"/>
                </a:solidFill>
                <a:latin typeface="Menlo" panose="020B0609030804020204" pitchFamily="49" charset="0"/>
              </a:rPr>
              <a:t>code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JsonRpcException(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BA8C1C"/>
                </a:solidFill>
                <a:latin typeface="Menlo" panose="020B0609030804020204" pitchFamily="49" charset="0"/>
              </a:rPr>
              <a:t>code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::string&amp; message);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JsonRpcException(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BA8C1C"/>
                </a:solidFill>
                <a:latin typeface="Menlo" panose="020B0609030804020204" pitchFamily="49" charset="0"/>
              </a:rPr>
              <a:t>code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::string&amp; message,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Json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::Value &amp;data);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JsonRpcException(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::string&amp; message);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virtual ~JsonRpcException() throw ();</a:t>
            </a:r>
            <a:b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BA8C1C"/>
                </a:solidFill>
                <a:latin typeface="Menlo" panose="020B0609030804020204" pitchFamily="49" charset="0"/>
              </a:rPr>
              <a:t>GetCode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::string&amp; GetMessage()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Json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::Value&amp; GetData()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virtual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char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* what()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();</a:t>
            </a:r>
            <a:b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400">
                <a:solidFill>
                  <a:srgbClr val="61B6B4"/>
                </a:solidFill>
                <a:latin typeface="Menlo" panose="020B0609030804020204" pitchFamily="49" charset="0"/>
              </a:rPr>
              <a:t>private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BA8C1C"/>
                </a:solidFill>
                <a:latin typeface="Menlo" panose="020B0609030804020204" pitchFamily="49" charset="0"/>
              </a:rPr>
              <a:t>code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std::string message;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std::string whatString;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Json::Value data;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BA8C1C"/>
                </a:solidFill>
                <a:latin typeface="Menlo" panose="020B0609030804020204" pitchFamily="49" charset="0"/>
              </a:rPr>
              <a:t>setWhatMessage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624B35DE-6338-3187-3620-C3A56AE51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11113"/>
            <a:ext cx="899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/usr/local/include/jsonrpccpp/common/exception.h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6FBF-E2D9-1B41-AB42-F4B3DE08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3794" name="Content Placeholder 7">
            <a:extLst>
              <a:ext uri="{FF2B5EF4-FFF2-40B4-BE49-F238E27FC236}">
                <a16:creationId xmlns:a16="http://schemas.microsoft.com/office/drawing/2014/main" id="{71ADD94E-FE16-33E5-4E3A-7772FF98C4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7463"/>
            <a:ext cx="9144000" cy="6983413"/>
          </a:xfrm>
        </p:spPr>
      </p:pic>
      <p:sp>
        <p:nvSpPr>
          <p:cNvPr id="33795" name="Date Placeholder 3">
            <a:extLst>
              <a:ext uri="{FF2B5EF4-FFF2-40B4-BE49-F238E27FC236}">
                <a16:creationId xmlns:a16="http://schemas.microsoft.com/office/drawing/2014/main" id="{F1A28C48-BC70-4904-04AE-B8A2CE8AC5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3796" name="Footer Placeholder 4">
            <a:extLst>
              <a:ext uri="{FF2B5EF4-FFF2-40B4-BE49-F238E27FC236}">
                <a16:creationId xmlns:a16="http://schemas.microsoft.com/office/drawing/2014/main" id="{E5B571BA-3D37-5D62-3923-660573D4F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BDA63B70-DC57-0245-FD90-C58C8E97AD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77F23F-234D-3241-BA99-9B803468EEE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A9B3-5D82-8841-B6DB-9256B252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6934200" cy="800100"/>
          </a:xfrm>
        </p:spPr>
        <p:txBody>
          <a:bodyPr/>
          <a:lstStyle/>
          <a:p>
            <a:pPr>
              <a:defRPr/>
            </a:pPr>
            <a:r>
              <a:rPr lang="en-US" dirty="0"/>
              <a:t>Exception Handling in C++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C395C82-08F7-7030-6B9E-D53AC750F1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try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  </a:t>
            </a: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throw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&lt;typed something&gt; </a:t>
            </a:r>
            <a:r>
              <a:rPr lang="en-US" altLang="en-US" sz="2400">
                <a:solidFill>
                  <a:srgbClr val="00B05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// possibly inner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catch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(&lt;type&gt; &lt;something&gt;)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}</a:t>
            </a:r>
          </a:p>
        </p:txBody>
      </p:sp>
      <p:sp>
        <p:nvSpPr>
          <p:cNvPr id="34819" name="Date Placeholder 3">
            <a:extLst>
              <a:ext uri="{FF2B5EF4-FFF2-40B4-BE49-F238E27FC236}">
                <a16:creationId xmlns:a16="http://schemas.microsoft.com/office/drawing/2014/main" id="{9AA09857-59AD-FA7C-0B93-DD92D13D4C4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4820" name="Footer Placeholder 4">
            <a:extLst>
              <a:ext uri="{FF2B5EF4-FFF2-40B4-BE49-F238E27FC236}">
                <a16:creationId xmlns:a16="http://schemas.microsoft.com/office/drawing/2014/main" id="{13D2E803-A33A-C1CB-F598-21ABC1ADD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CB262226-AFAC-1202-0571-C658AC3C57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0FA30-4941-D64D-98ED-6A6F03C6C5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A0687204-879C-F168-E892-6D8B7C9510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9C07FA07-A33A-DBFF-B5A6-9527EC5FF8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505C639E-3A6A-274F-1F75-9B3BFF26BA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25DA49-011C-C144-9792-106228B3239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CACC27-AB9F-7849-8B0C-03EEC459D866}"/>
              </a:ext>
            </a:extLst>
          </p:cNvPr>
          <p:cNvSpPr txBox="1">
            <a:spLocks/>
          </p:cNvSpPr>
          <p:nvPr/>
        </p:nvSpPr>
        <p:spPr bwMode="auto">
          <a:xfrm>
            <a:off x="304800" y="1905000"/>
            <a:ext cx="8836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7030A0"/>
                </a:solidFill>
              </a:rPr>
              <a:t>JSON C++ Library</a:t>
            </a:r>
          </a:p>
          <a:p>
            <a:pPr>
              <a:defRPr/>
            </a:pPr>
            <a:r>
              <a:rPr lang="en-US" kern="0" dirty="0">
                <a:solidFill>
                  <a:srgbClr val="7030A0"/>
                </a:solidFill>
              </a:rPr>
              <a:t>Chapter 15, Run time errors and exceptions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A9B3-5D82-8841-B6DB-9256B252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6934200" cy="800100"/>
          </a:xfrm>
        </p:spPr>
        <p:txBody>
          <a:bodyPr/>
          <a:lstStyle/>
          <a:p>
            <a:pPr>
              <a:defRPr/>
            </a:pPr>
            <a:r>
              <a:rPr lang="en-US" dirty="0"/>
              <a:t>Exception Handling in C++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78B2845-DAE2-57AE-D686-8B3A7D7D0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try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  </a:t>
            </a: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throw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&lt;typed something&gt; </a:t>
            </a:r>
            <a:r>
              <a:rPr lang="en-US" altLang="en-US" sz="2400">
                <a:solidFill>
                  <a:srgbClr val="00B05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// possibly inner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catch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(</a:t>
            </a:r>
            <a:r>
              <a:rPr lang="en-US" altLang="en-US" sz="2400" b="1">
                <a:solidFill>
                  <a:srgbClr val="7030A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exception&amp;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&lt;something&gt;)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}</a:t>
            </a:r>
          </a:p>
        </p:txBody>
      </p:sp>
      <p:sp>
        <p:nvSpPr>
          <p:cNvPr id="35843" name="Date Placeholder 3">
            <a:extLst>
              <a:ext uri="{FF2B5EF4-FFF2-40B4-BE49-F238E27FC236}">
                <a16:creationId xmlns:a16="http://schemas.microsoft.com/office/drawing/2014/main" id="{0FA744F9-44AF-EBD6-1DF3-99BDACA50E6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5844" name="Footer Placeholder 4">
            <a:extLst>
              <a:ext uri="{FF2B5EF4-FFF2-40B4-BE49-F238E27FC236}">
                <a16:creationId xmlns:a16="http://schemas.microsoft.com/office/drawing/2014/main" id="{B5CF6C84-CE3D-5276-CF9E-61F09017D6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48EA466B-4A68-0645-E9EA-57055AEA7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33C782-D7FE-0243-9199-86369331590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>
            <a:extLst>
              <a:ext uri="{FF2B5EF4-FFF2-40B4-BE49-F238E27FC236}">
                <a16:creationId xmlns:a16="http://schemas.microsoft.com/office/drawing/2014/main" id="{A792982F-147A-8EBA-25DA-4E259F1A8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"/>
            <a:ext cx="4114800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CBA42D07-147D-F6D9-5D88-B38519BD13A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8A2059C5-44E4-DB5B-6FA7-BF4583D1CE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ECD37318-25C5-46B0-F044-BE7DC9E7E5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3761C6-3DA4-A34C-8CD1-1E85322F4F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id="{E2315E64-65C6-882E-C3AD-EE4E60AD7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0"/>
            <a:ext cx="8382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class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exception()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exception(const exception&amp;)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virtual ~exception()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2000" b="1">
                <a:solidFill>
                  <a:srgbClr val="7030A0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const char * </a:t>
            </a:r>
            <a:r>
              <a:rPr lang="en-US" altLang="en-US" sz="2000" b="1">
                <a:solidFill>
                  <a:srgbClr val="FF0000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() const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6870" name="Rounded Rectangle 1">
            <a:extLst>
              <a:ext uri="{FF2B5EF4-FFF2-40B4-BE49-F238E27FC236}">
                <a16:creationId xmlns:a16="http://schemas.microsoft.com/office/drawing/2014/main" id="{07B3B9B3-1673-20EB-BB3E-DB32C6B5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838200"/>
            <a:ext cx="2133600" cy="609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>
            <a:extLst>
              <a:ext uri="{FF2B5EF4-FFF2-40B4-BE49-F238E27FC236}">
                <a16:creationId xmlns:a16="http://schemas.microsoft.com/office/drawing/2014/main" id="{6DA24247-F238-FF6C-E72D-653D80BA14B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64A84563-7F48-E7D6-38C6-F43424F6D1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F5568538-1076-AC70-20B0-C58BDDBA8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8C9C00-D0A3-0649-B8F7-53BCCCA337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07A76D-6F73-AD4C-9887-46155604C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80010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9pPr>
          </a:lstStyle>
          <a:p>
            <a:pPr>
              <a:defRPr/>
            </a:pPr>
            <a:r>
              <a:rPr lang="en-US" sz="2800" kern="0" dirty="0"/>
              <a:t>Base-class </a:t>
            </a:r>
            <a:r>
              <a:rPr lang="en-US" sz="2400" b="1" kern="0" dirty="0">
                <a:latin typeface="Courier New" pitchFamily="49" charset="0"/>
              </a:rPr>
              <a:t>exception</a:t>
            </a:r>
          </a:p>
          <a:p>
            <a:pPr lvl="1">
              <a:defRPr/>
            </a:pPr>
            <a:r>
              <a:rPr lang="en-US" sz="2400" kern="0" dirty="0"/>
              <a:t>Contains </a:t>
            </a:r>
            <a:r>
              <a:rPr lang="en-US" sz="2000" b="1" kern="0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/>
              <a:t>function </a:t>
            </a:r>
            <a:r>
              <a:rPr lang="en-US" sz="2000" b="1" kern="0" dirty="0">
                <a:solidFill>
                  <a:srgbClr val="FF0000"/>
                </a:solidFill>
                <a:latin typeface="Courier New" pitchFamily="49" charset="0"/>
              </a:rPr>
              <a:t>what</a:t>
            </a:r>
            <a:r>
              <a:rPr lang="en-US" sz="2400" kern="0" dirty="0"/>
              <a:t> for storing error messages</a:t>
            </a:r>
          </a:p>
          <a:p>
            <a:pPr>
              <a:defRPr/>
            </a:pPr>
            <a:r>
              <a:rPr lang="en-US" sz="2800" kern="0" dirty="0"/>
              <a:t>Exception classes derived from </a:t>
            </a:r>
            <a:r>
              <a:rPr lang="en-US" sz="2400" b="1" kern="0" dirty="0">
                <a:latin typeface="Courier New" pitchFamily="49" charset="0"/>
              </a:rPr>
              <a:t>exception</a:t>
            </a:r>
          </a:p>
          <a:p>
            <a:pPr lvl="1">
              <a:defRPr/>
            </a:pPr>
            <a:r>
              <a:rPr lang="en-US" sz="2200" b="1" kern="0" dirty="0" err="1">
                <a:solidFill>
                  <a:srgbClr val="7030A0"/>
                </a:solidFill>
                <a:latin typeface="Courier New" pitchFamily="49" charset="0"/>
              </a:rPr>
              <a:t>bad_alloc</a:t>
            </a:r>
            <a:r>
              <a:rPr lang="en-US" sz="2400" kern="0" dirty="0">
                <a:solidFill>
                  <a:srgbClr val="7030A0"/>
                </a:solidFill>
              </a:rPr>
              <a:t> </a:t>
            </a:r>
            <a:r>
              <a:rPr lang="en-US" sz="2400" kern="0" dirty="0"/>
              <a:t>– thrown by </a:t>
            </a:r>
            <a:r>
              <a:rPr lang="en-US" sz="2200" b="1" kern="0" dirty="0">
                <a:solidFill>
                  <a:srgbClr val="7030A0"/>
                </a:solidFill>
                <a:latin typeface="Courier New" pitchFamily="49" charset="0"/>
              </a:rPr>
              <a:t>new</a:t>
            </a:r>
          </a:p>
          <a:p>
            <a:pPr lvl="1">
              <a:defRPr/>
            </a:pPr>
            <a:r>
              <a:rPr lang="en-US" sz="2200" b="1" kern="0" dirty="0" err="1">
                <a:latin typeface="Courier New" pitchFamily="49" charset="0"/>
              </a:rPr>
              <a:t>bad_cast</a:t>
            </a:r>
            <a:r>
              <a:rPr lang="en-US" sz="2400" kern="0" dirty="0"/>
              <a:t> – thrown by </a:t>
            </a:r>
            <a:r>
              <a:rPr lang="en-US" sz="2200" b="1" kern="0" dirty="0" err="1">
                <a:latin typeface="Courier New" pitchFamily="49" charset="0"/>
              </a:rPr>
              <a:t>dynamic_cast</a:t>
            </a:r>
            <a:endParaRPr lang="en-US" sz="2200" b="1" kern="0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2200" b="1" kern="0" dirty="0" err="1">
                <a:latin typeface="Courier New" pitchFamily="49" charset="0"/>
              </a:rPr>
              <a:t>bad_typeid</a:t>
            </a:r>
            <a:r>
              <a:rPr lang="en-US" sz="2400" kern="0" dirty="0"/>
              <a:t> – thrown by </a:t>
            </a:r>
            <a:r>
              <a:rPr lang="en-US" sz="2200" b="1" kern="0" dirty="0" err="1">
                <a:latin typeface="Courier New" pitchFamily="49" charset="0"/>
              </a:rPr>
              <a:t>typeid</a:t>
            </a:r>
            <a:endParaRPr lang="en-US" sz="2200" b="1" kern="0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2200" b="1" kern="0" dirty="0" err="1">
                <a:latin typeface="Courier New" pitchFamily="49" charset="0"/>
              </a:rPr>
              <a:t>bad_exception</a:t>
            </a:r>
            <a:r>
              <a:rPr lang="en-US" sz="2400" kern="0" dirty="0"/>
              <a:t> – thrown by </a:t>
            </a:r>
            <a:r>
              <a:rPr lang="en-US" sz="2200" b="1" kern="0" dirty="0">
                <a:latin typeface="Courier New" pitchFamily="49" charset="0"/>
              </a:rPr>
              <a:t>unexpected</a:t>
            </a:r>
          </a:p>
          <a:p>
            <a:pPr lvl="2">
              <a:defRPr/>
            </a:pPr>
            <a:r>
              <a:rPr lang="en-US" sz="2000" kern="0" dirty="0"/>
              <a:t>Instead of terminating the program or calling the function specified by </a:t>
            </a:r>
            <a:r>
              <a:rPr lang="en-US" sz="2200" b="1" kern="0" dirty="0" err="1">
                <a:latin typeface="Courier New" pitchFamily="49" charset="0"/>
              </a:rPr>
              <a:t>set_unexpected</a:t>
            </a:r>
            <a:endParaRPr lang="en-US" sz="2200" b="1" kern="0" dirty="0">
              <a:latin typeface="Courier New" pitchFamily="49" charset="0"/>
            </a:endParaRPr>
          </a:p>
          <a:p>
            <a:pPr lvl="2">
              <a:defRPr/>
            </a:pPr>
            <a:r>
              <a:rPr lang="en-US" sz="2000" kern="0" dirty="0"/>
              <a:t>Used only if </a:t>
            </a:r>
            <a:r>
              <a:rPr lang="en-US" sz="2200" b="1" kern="0" dirty="0" err="1">
                <a:latin typeface="Courier New" pitchFamily="49" charset="0"/>
              </a:rPr>
              <a:t>bad_exception</a:t>
            </a:r>
            <a:r>
              <a:rPr lang="en-US" sz="2000" kern="0" dirty="0"/>
              <a:t> is in the function’s </a:t>
            </a:r>
            <a:r>
              <a:rPr lang="en-US" sz="2200" b="1" kern="0" dirty="0">
                <a:latin typeface="Courier New" pitchFamily="49" charset="0"/>
              </a:rPr>
              <a:t>throw</a:t>
            </a:r>
            <a:r>
              <a:rPr lang="en-US" sz="2000" kern="0" dirty="0"/>
              <a:t> list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>
            <a:extLst>
              <a:ext uri="{FF2B5EF4-FFF2-40B4-BE49-F238E27FC236}">
                <a16:creationId xmlns:a16="http://schemas.microsoft.com/office/drawing/2014/main" id="{A5B04CDC-AB6C-86BB-FCF5-B25F97EB6E0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8E92593D-0C7E-D5AD-CD71-2F07D1AF60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790764E3-A331-7864-6DB0-748A0D9598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BF0AF5-F8BA-8249-9FCF-709C7609D14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9677D22A-12A3-7EE4-5C2F-0DB96D363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4450"/>
            <a:ext cx="8763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"MSize =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MSize &lt;&lt;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m1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m2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"memory allocated\n"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fflush(stdout);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	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catch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(exception&amp; 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"inside the exception\n"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"standard exception: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e.what() 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      std::cout &lt;&lt; typeid(e).name() &lt;&lt; std::endl;</a:t>
            </a: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>
            <a:extLst>
              <a:ext uri="{FF2B5EF4-FFF2-40B4-BE49-F238E27FC236}">
                <a16:creationId xmlns:a16="http://schemas.microsoft.com/office/drawing/2014/main" id="{7C9A5093-BC39-62F8-B19F-C35D4A1B483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E5F6966F-6313-2ED9-6AAD-2D0638180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54C6E4E6-303C-DECE-09FF-23EA8F799A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C77443-A8B7-1241-9A16-52F3A3CBDEF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42EA4422-051A-68D0-D860-1F64054B8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4450"/>
            <a:ext cx="8763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"MSize =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MSize &lt;&lt;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m1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m2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"memory allocated\n"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fflush(stdout);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	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catch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(exception&amp; 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"inside the exception\n"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"standard exception: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e.what() 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      std::cout &lt;&lt; typeid(e).name() &lt;&lt; std::endl;</a:t>
            </a: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Menlo" panose="020B0609030804020204" pitchFamily="49" charset="0"/>
                <a:cs typeface="Menlo" panose="020B0609030804020204" pitchFamily="49" charset="0"/>
              </a:rPr>
              <a:t>(base) Shyhtsuns-MacBook-Pro:exception sfwu$ ./hw4ex 4200000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Menlo" panose="020B0609030804020204" pitchFamily="49" charset="0"/>
                <a:cs typeface="Menlo" panose="020B0609030804020204" pitchFamily="49" charset="0"/>
              </a:rPr>
              <a:t>MSize = 4200000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hw4ex(24215,0x1059915c0) malloc: can't allocate region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*** mach_vm_map(size=141120000000000) failed (error code=3)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hw4ex(24215,0x1059915c0) malloc: *** set a breakpoint in malloc_error_break to debug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inside the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standard exception: std::bad_alloc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St9bad_alloc</a:t>
            </a:r>
          </a:p>
        </p:txBody>
      </p:sp>
      <p:sp>
        <p:nvSpPr>
          <p:cNvPr id="39941" name="TextBox 1">
            <a:extLst>
              <a:ext uri="{FF2B5EF4-FFF2-40B4-BE49-F238E27FC236}">
                <a16:creationId xmlns:a16="http://schemas.microsoft.com/office/drawing/2014/main" id="{DA9E540B-7C80-1E7E-5E1F-B25A3E4C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800600"/>
            <a:ext cx="209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**Re-throw**?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3">
            <a:extLst>
              <a:ext uri="{FF2B5EF4-FFF2-40B4-BE49-F238E27FC236}">
                <a16:creationId xmlns:a16="http://schemas.microsoft.com/office/drawing/2014/main" id="{8FCA03BC-AA9E-D621-6577-8FE86776497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0962" name="Footer Placeholder 4">
            <a:extLst>
              <a:ext uri="{FF2B5EF4-FFF2-40B4-BE49-F238E27FC236}">
                <a16:creationId xmlns:a16="http://schemas.microsoft.com/office/drawing/2014/main" id="{7519F46E-262E-A5A8-61FA-D5CE12F210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06A60C68-4D7D-D070-45E0-99EBF1090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248C6-B4FC-3643-88EC-3CFEE390C5B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7B4F41A7-5207-BA14-4EF2-5355F2F8A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4450"/>
            <a:ext cx="8763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"MSize =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MSize &lt;&lt;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m1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m2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"memory allocated\n"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fflush(stdout);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	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catch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(exception&amp; 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"inside the exception\n"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"standard exception: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e.what() 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      std::cout &lt;&lt;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typeid(e).name() </a:t>
            </a: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&lt;&lt; std::endl;</a:t>
            </a: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Menlo" panose="020B0609030804020204" pitchFamily="49" charset="0"/>
                <a:cs typeface="Menlo" panose="020B0609030804020204" pitchFamily="49" charset="0"/>
              </a:rPr>
              <a:t>(base) Shyhtsuns-MacBook-Pro:exception sfwu$ ./hw4ex 4200000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Menlo" panose="020B0609030804020204" pitchFamily="49" charset="0"/>
                <a:cs typeface="Menlo" panose="020B0609030804020204" pitchFamily="49" charset="0"/>
              </a:rPr>
              <a:t>MSize = 4200000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hw4ex(24215,0x1059915c0) malloc: can't allocate region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*** mach_vm_map(size=141120000000000) failed (error code=3)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hw4ex(24215,0x1059915c0) malloc: *** set a breakpoint in malloc_error_break to debug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inside the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standard exception: std::bad_alloc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St9bad_alloc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3">
            <a:extLst>
              <a:ext uri="{FF2B5EF4-FFF2-40B4-BE49-F238E27FC236}">
                <a16:creationId xmlns:a16="http://schemas.microsoft.com/office/drawing/2014/main" id="{D4066135-424E-9D71-C7DA-FECF5325AA5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1986" name="Footer Placeholder 4">
            <a:extLst>
              <a:ext uri="{FF2B5EF4-FFF2-40B4-BE49-F238E27FC236}">
                <a16:creationId xmlns:a16="http://schemas.microsoft.com/office/drawing/2014/main" id="{CB54FC29-A465-B3EE-A65E-2E54F953D9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F95F3910-110B-EBAF-FE37-EA439FFCC3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EE5865-384B-7E4F-BFDF-C0F431FFDC1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EEA0C7F5-4003-C461-28A8-E67A673B4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4450"/>
            <a:ext cx="8763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"MSize =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MSize &lt;&lt;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m1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m2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"memory allocated\n"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fflush(stdout);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	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catch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(exception&amp; 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"inside the exception\n"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"standard exception: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e.what() 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      std::cout &lt;&lt;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typeid(e).name() </a:t>
            </a: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&lt;&lt; std::endl;</a:t>
            </a: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Menlo" panose="020B0609030804020204" pitchFamily="49" charset="0"/>
                <a:cs typeface="Menlo" panose="020B0609030804020204" pitchFamily="49" charset="0"/>
              </a:rPr>
              <a:t>(base) Shyhtsuns-MacBook-Pro:exception sfwu$ ./hw4ex 4200000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Menlo" panose="020B0609030804020204" pitchFamily="49" charset="0"/>
                <a:cs typeface="Menlo" panose="020B0609030804020204" pitchFamily="49" charset="0"/>
              </a:rPr>
              <a:t>MSize = 4200000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hw4ex(24215,0x1059915c0) malloc: can't allocate region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*** mach_vm_map(size=141120000000000) failed (error code=3)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hw4ex(24215,0x1059915c0) malloc: *** set a breakpoint in malloc_error_break to debug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inside the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standard exception: std::bad_alloc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St9bad_alloc</a:t>
            </a:r>
          </a:p>
        </p:txBody>
      </p:sp>
      <p:sp>
        <p:nvSpPr>
          <p:cNvPr id="41989" name="TextBox 1">
            <a:extLst>
              <a:ext uri="{FF2B5EF4-FFF2-40B4-BE49-F238E27FC236}">
                <a16:creationId xmlns:a16="http://schemas.microsoft.com/office/drawing/2014/main" id="{29EFFB6C-6D3E-B9F9-219E-561F4A1A7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4114800"/>
            <a:ext cx="5078412" cy="461963"/>
          </a:xfrm>
          <a:prstGeom prst="rect">
            <a:avLst/>
          </a:prstGeom>
          <a:solidFill>
            <a:srgbClr val="FFFF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“</a:t>
            </a:r>
            <a:r>
              <a:rPr lang="en-US" altLang="en-US" sz="2400" b="1">
                <a:solidFill>
                  <a:srgbClr val="FF0000"/>
                </a:solidFill>
              </a:rPr>
              <a:t>e</a:t>
            </a:r>
            <a:r>
              <a:rPr lang="en-US" altLang="en-US" sz="2400">
                <a:solidFill>
                  <a:srgbClr val="7030A0"/>
                </a:solidFill>
              </a:rPr>
              <a:t>” has to be from a </a:t>
            </a:r>
            <a:r>
              <a:rPr lang="en-US" altLang="en-US" sz="2400" b="1">
                <a:solidFill>
                  <a:srgbClr val="FF0000"/>
                </a:solidFill>
              </a:rPr>
              <a:t>polymorphic</a:t>
            </a:r>
            <a:r>
              <a:rPr lang="en-US" altLang="en-US" sz="2400">
                <a:solidFill>
                  <a:srgbClr val="7030A0"/>
                </a:solidFill>
              </a:rPr>
              <a:t> class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1908-D3CF-0D49-9736-1CA78C21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500"/>
            <a:ext cx="7010400" cy="647700"/>
          </a:xfrm>
        </p:spPr>
        <p:txBody>
          <a:bodyPr/>
          <a:lstStyle/>
          <a:p>
            <a:pPr>
              <a:defRPr/>
            </a:pPr>
            <a:r>
              <a:rPr lang="en-US" dirty="0"/>
              <a:t>Interference with MI and VI</a:t>
            </a:r>
          </a:p>
        </p:txBody>
      </p:sp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0F06BC5E-CC13-48B7-8B3E-7922EF8B84F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3011" name="Footer Placeholder 4">
            <a:extLst>
              <a:ext uri="{FF2B5EF4-FFF2-40B4-BE49-F238E27FC236}">
                <a16:creationId xmlns:a16="http://schemas.microsoft.com/office/drawing/2014/main" id="{C9A344F9-2D70-9F9D-7C08-221AFED93D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E3237025-C16E-144F-D051-4BE357016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65539C-5FF1-4849-9BC2-EC35DDD5C35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4DBA138D-0888-1E5B-C228-9FC5BF18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8077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MyAnother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</a:rPr>
              <a:t>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private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~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char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en-US" sz="1600">
                <a:solidFill>
                  <a:srgbClr val="4A00FF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</a:rPr>
              <a:t>"Mine"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; };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43014" name="Rectangle 8">
            <a:extLst>
              <a:ext uri="{FF2B5EF4-FFF2-40B4-BE49-F238E27FC236}">
                <a16:creationId xmlns:a16="http://schemas.microsoft.com/office/drawing/2014/main" id="{B1C55390-D76A-368F-EC73-F7152092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3962400"/>
            <a:ext cx="8077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</a:rPr>
              <a:t>exception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, MyAnother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private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~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char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en-US" sz="1600">
                <a:solidFill>
                  <a:srgbClr val="4A00FF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</a:rPr>
              <a:t>"Mine"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; };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1908-D3CF-0D49-9736-1CA78C21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500"/>
            <a:ext cx="7010400" cy="647700"/>
          </a:xfrm>
        </p:spPr>
        <p:txBody>
          <a:bodyPr/>
          <a:lstStyle/>
          <a:p>
            <a:pPr>
              <a:defRPr/>
            </a:pPr>
            <a:r>
              <a:rPr lang="en-US" dirty="0"/>
              <a:t>Interference with MI and VI</a:t>
            </a:r>
          </a:p>
        </p:txBody>
      </p:sp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84D701A3-3934-D616-6F4E-7B61AB8F7D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19517098-426A-0324-F129-09621B140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4EA8E7F6-2EAC-4B97-1442-FB18865346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AF2D53-65AB-C044-A49B-745426B9A8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DAA0C258-C786-730D-8EA3-E89A2534D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8077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MyAnother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</a:rPr>
              <a:t>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private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~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char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en-US" sz="1600">
                <a:solidFill>
                  <a:srgbClr val="4A00FF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</a:rPr>
              <a:t>"Mine"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; };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BE041918-EEC9-8F5B-5063-11AF7D3CE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137025"/>
            <a:ext cx="929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libc++abi.dylib: terminating with uncaught exception of type MyException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Abort trap: 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1908-D3CF-0D49-9736-1CA78C21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0600"/>
            <a:ext cx="7010400" cy="6477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for MI and VI, </a:t>
            </a:r>
            <a:r>
              <a:rPr lang="en-US" sz="2400" b="1" u="sng" dirty="0">
                <a:solidFill>
                  <a:srgbClr val="FF0000"/>
                </a:solidFill>
              </a:rPr>
              <a:t>exception </a:t>
            </a:r>
            <a:r>
              <a:rPr lang="en-US" sz="2400" dirty="0">
                <a:solidFill>
                  <a:schemeClr val="tx1"/>
                </a:solidFill>
              </a:rPr>
              <a:t>(or </a:t>
            </a:r>
            <a:r>
              <a:rPr lang="en-US" sz="2400" b="1" u="sng" dirty="0">
                <a:solidFill>
                  <a:srgbClr val="FF0000"/>
                </a:solidFill>
              </a:rPr>
              <a:t>any types to be caught by “catch”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/>
              <a:t> needs to come first</a:t>
            </a:r>
          </a:p>
        </p:txBody>
      </p:sp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EA8AF119-1AC1-966A-8576-F8DC1CD217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489A4C62-3898-1FEA-9F52-CEE535E45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435B6D8F-8C7C-AC5A-88D8-96AF8BF79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3B1FCC-9B42-8842-B0EF-3B0E3671D4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5061" name="Rectangle 8">
            <a:extLst>
              <a:ext uri="{FF2B5EF4-FFF2-40B4-BE49-F238E27FC236}">
                <a16:creationId xmlns:a16="http://schemas.microsoft.com/office/drawing/2014/main" id="{B27D5182-536B-ED30-AE25-CFBADD50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3962400"/>
            <a:ext cx="8077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</a:rPr>
              <a:t>exception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, MyAnother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private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~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char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en-US" sz="1600">
                <a:solidFill>
                  <a:srgbClr val="4A00FF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</a:rPr>
              <a:t>"Mine"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; };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A9B3-5D82-8841-B6DB-9256B252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6934200" cy="800100"/>
          </a:xfrm>
        </p:spPr>
        <p:txBody>
          <a:bodyPr/>
          <a:lstStyle/>
          <a:p>
            <a:pPr>
              <a:defRPr/>
            </a:pPr>
            <a:r>
              <a:rPr lang="en-US" dirty="0"/>
              <a:t>Exception Handling in C++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122F5F2F-C920-65CC-98C8-931C3FBD7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950" y="1371600"/>
            <a:ext cx="60960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try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  </a:t>
            </a: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throw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&lt;typed something&gt;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catch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(&lt;type&gt; &lt;something&gt;)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}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5A71B830-3B31-4D22-EC41-79264F4EF40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6941F2CF-8F39-2421-14AC-6100A33563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8BA6D256-66E7-6C8F-8840-C058613B6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9DE1B5-A20C-C441-A1B2-FFBBB2D846E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>
            <a:extLst>
              <a:ext uri="{FF2B5EF4-FFF2-40B4-BE49-F238E27FC236}">
                <a16:creationId xmlns:a16="http://schemas.microsoft.com/office/drawing/2014/main" id="{26124D32-BB07-184B-E2F8-0A2111BD69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426932EF-318C-8A99-8CFE-D1761B619E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1A220CD9-9DC0-7E44-422C-617DD54D5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C8A2D8-D753-DD45-B546-233FE961BC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pic>
        <p:nvPicPr>
          <p:cNvPr id="46084" name="Picture 11">
            <a:extLst>
              <a:ext uri="{FF2B5EF4-FFF2-40B4-BE49-F238E27FC236}">
                <a16:creationId xmlns:a16="http://schemas.microsoft.com/office/drawing/2014/main" id="{5E4F55D1-2104-0CA5-89F8-4711D066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2545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Box 12">
            <a:extLst>
              <a:ext uri="{FF2B5EF4-FFF2-40B4-BE49-F238E27FC236}">
                <a16:creationId xmlns:a16="http://schemas.microsoft.com/office/drawing/2014/main" id="{EB9E11FC-983A-DD2D-B06C-B6703C646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966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throw</a:t>
            </a:r>
          </a:p>
        </p:txBody>
      </p:sp>
      <p:cxnSp>
        <p:nvCxnSpPr>
          <p:cNvPr id="46086" name="Elbow Connector 14">
            <a:extLst>
              <a:ext uri="{FF2B5EF4-FFF2-40B4-BE49-F238E27FC236}">
                <a16:creationId xmlns:a16="http://schemas.microsoft.com/office/drawing/2014/main" id="{AD1EBB48-0F47-89CB-4DB0-52A120897E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6800" y="593725"/>
            <a:ext cx="1676400" cy="16002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7" name="Rectangle 15">
            <a:extLst>
              <a:ext uri="{FF2B5EF4-FFF2-40B4-BE49-F238E27FC236}">
                <a16:creationId xmlns:a16="http://schemas.microsoft.com/office/drawing/2014/main" id="{44D2154A-E9AD-B171-27A9-AD0554E3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1066800" cy="609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8" name="Diamond 16">
            <a:extLst>
              <a:ext uri="{FF2B5EF4-FFF2-40B4-BE49-F238E27FC236}">
                <a16:creationId xmlns:a16="http://schemas.microsoft.com/office/drawing/2014/main" id="{96CBAFD6-3E7A-32FA-BBF5-1E23345AD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5378450"/>
            <a:ext cx="1295400" cy="806450"/>
          </a:xfrm>
          <a:prstGeom prst="diamond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6089" name="Straight Arrow Connector 18">
            <a:extLst>
              <a:ext uri="{FF2B5EF4-FFF2-40B4-BE49-F238E27FC236}">
                <a16:creationId xmlns:a16="http://schemas.microsoft.com/office/drawing/2014/main" id="{E35D962C-3F07-9E78-ADA2-52617F5F7457}"/>
              </a:ext>
            </a:extLst>
          </p:cNvPr>
          <p:cNvCxnSpPr>
            <a:cxnSpLocks/>
            <a:stCxn id="46087" idx="2"/>
            <a:endCxn id="46088" idx="0"/>
          </p:cNvCxnSpPr>
          <p:nvPr/>
        </p:nvCxnSpPr>
        <p:spPr bwMode="auto">
          <a:xfrm>
            <a:off x="6477000" y="4572000"/>
            <a:ext cx="0" cy="8064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0" name="TextBox 21">
            <a:extLst>
              <a:ext uri="{FF2B5EF4-FFF2-40B4-BE49-F238E27FC236}">
                <a16:creationId xmlns:a16="http://schemas.microsoft.com/office/drawing/2014/main" id="{A15B6430-884F-7182-5804-6BD55CCF6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037013"/>
            <a:ext cx="884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catch</a:t>
            </a:r>
          </a:p>
        </p:txBody>
      </p:sp>
      <p:cxnSp>
        <p:nvCxnSpPr>
          <p:cNvPr id="46091" name="Curved Connector 23">
            <a:extLst>
              <a:ext uri="{FF2B5EF4-FFF2-40B4-BE49-F238E27FC236}">
                <a16:creationId xmlns:a16="http://schemas.microsoft.com/office/drawing/2014/main" id="{1E1618F2-E16E-E70F-A581-03B2F5DBA2E5}"/>
              </a:ext>
            </a:extLst>
          </p:cNvPr>
          <p:cNvCxnSpPr>
            <a:cxnSpLocks noChangeShapeType="1"/>
            <a:stCxn id="46085" idx="3"/>
            <a:endCxn id="46087" idx="0"/>
          </p:cNvCxnSpPr>
          <p:nvPr/>
        </p:nvCxnSpPr>
        <p:spPr bwMode="auto">
          <a:xfrm>
            <a:off x="3709988" y="2211388"/>
            <a:ext cx="2767012" cy="1751012"/>
          </a:xfrm>
          <a:prstGeom prst="curvedConnector2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2" name="Rounded Rectangle 24">
            <a:extLst>
              <a:ext uri="{FF2B5EF4-FFF2-40B4-BE49-F238E27FC236}">
                <a16:creationId xmlns:a16="http://schemas.microsoft.com/office/drawing/2014/main" id="{790D6C5A-A8A4-8515-5D88-F61011B45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2855913"/>
            <a:ext cx="2216150" cy="796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Information about the exception</a:t>
            </a:r>
          </a:p>
        </p:txBody>
      </p:sp>
      <p:sp>
        <p:nvSpPr>
          <p:cNvPr id="46093" name="TextBox 25">
            <a:extLst>
              <a:ext uri="{FF2B5EF4-FFF2-40B4-BE49-F238E27FC236}">
                <a16:creationId xmlns:a16="http://schemas.microsoft.com/office/drawing/2014/main" id="{DCC4653C-EC1E-E558-04F3-E0D272DE6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4350"/>
            <a:ext cx="41354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 b="1">
                <a:solidFill>
                  <a:srgbClr val="00B0F0"/>
                </a:solidFill>
              </a:rPr>
              <a:t>Detection </a:t>
            </a:r>
            <a:r>
              <a:rPr lang="en-US" altLang="en-US" sz="2400"/>
              <a:t>(versus assert( ))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Control Flow Transfer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Passing the </a:t>
            </a:r>
            <a:r>
              <a:rPr lang="en-US" altLang="en-US" sz="2400" b="1"/>
              <a:t>Argument </a:t>
            </a:r>
            <a:r>
              <a:rPr lang="en-US" altLang="en-US" sz="2400"/>
              <a:t>as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“object” </a:t>
            </a:r>
            <a:r>
              <a:rPr lang="en-US" altLang="en-US" sz="2400"/>
              <a:t>or</a:t>
            </a:r>
            <a:r>
              <a:rPr lang="en-US" altLang="en-US" sz="2400" b="1">
                <a:solidFill>
                  <a:srgbClr val="C00000"/>
                </a:solidFill>
              </a:rPr>
              <a:t> class exception</a:t>
            </a:r>
          </a:p>
        </p:txBody>
      </p:sp>
      <p:sp>
        <p:nvSpPr>
          <p:cNvPr id="46094" name="Cube 1">
            <a:extLst>
              <a:ext uri="{FF2B5EF4-FFF2-40B4-BE49-F238E27FC236}">
                <a16:creationId xmlns:a16="http://schemas.microsoft.com/office/drawing/2014/main" id="{DE49F224-E434-C12B-6519-5D0B66DC0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613025"/>
            <a:ext cx="392112" cy="3587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>
            <a:extLst>
              <a:ext uri="{FF2B5EF4-FFF2-40B4-BE49-F238E27FC236}">
                <a16:creationId xmlns:a16="http://schemas.microsoft.com/office/drawing/2014/main" id="{A9E655BA-27D2-124D-F6C6-CD2AA9F70E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7106" name="Footer Placeholder 4">
            <a:extLst>
              <a:ext uri="{FF2B5EF4-FFF2-40B4-BE49-F238E27FC236}">
                <a16:creationId xmlns:a16="http://schemas.microsoft.com/office/drawing/2014/main" id="{21FF93EB-8D13-DF70-557F-0BB19547C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510D9CEE-47C2-7ECA-C6FC-FA92E1FFED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DEC511-1AC6-4343-8CF0-80BE692FED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pic>
        <p:nvPicPr>
          <p:cNvPr id="47108" name="Picture 11">
            <a:extLst>
              <a:ext uri="{FF2B5EF4-FFF2-40B4-BE49-F238E27FC236}">
                <a16:creationId xmlns:a16="http://schemas.microsoft.com/office/drawing/2014/main" id="{A9F93BCC-E2F1-4832-213D-BD33D9C0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2545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12">
            <a:extLst>
              <a:ext uri="{FF2B5EF4-FFF2-40B4-BE49-F238E27FC236}">
                <a16:creationId xmlns:a16="http://schemas.microsoft.com/office/drawing/2014/main" id="{AB72332B-3E94-F5C6-94FA-62D685AFA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966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throw</a:t>
            </a:r>
          </a:p>
        </p:txBody>
      </p:sp>
      <p:cxnSp>
        <p:nvCxnSpPr>
          <p:cNvPr id="47110" name="Elbow Connector 14">
            <a:extLst>
              <a:ext uri="{FF2B5EF4-FFF2-40B4-BE49-F238E27FC236}">
                <a16:creationId xmlns:a16="http://schemas.microsoft.com/office/drawing/2014/main" id="{37070E10-571C-2B40-48FD-B469F22F08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6800" y="593725"/>
            <a:ext cx="1676400" cy="16002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1" name="Rectangle 15">
            <a:extLst>
              <a:ext uri="{FF2B5EF4-FFF2-40B4-BE49-F238E27FC236}">
                <a16:creationId xmlns:a16="http://schemas.microsoft.com/office/drawing/2014/main" id="{6CE203A7-5367-9F8D-C842-240ABDA0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1066800" cy="609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2" name="Diamond 16">
            <a:extLst>
              <a:ext uri="{FF2B5EF4-FFF2-40B4-BE49-F238E27FC236}">
                <a16:creationId xmlns:a16="http://schemas.microsoft.com/office/drawing/2014/main" id="{8CEA82A7-6947-899D-D5C6-05BD5C47F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5378450"/>
            <a:ext cx="1295400" cy="806450"/>
          </a:xfrm>
          <a:prstGeom prst="diamond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7113" name="Straight Arrow Connector 18">
            <a:extLst>
              <a:ext uri="{FF2B5EF4-FFF2-40B4-BE49-F238E27FC236}">
                <a16:creationId xmlns:a16="http://schemas.microsoft.com/office/drawing/2014/main" id="{9047B27F-6962-7697-E7F3-A1E6CCE24DE8}"/>
              </a:ext>
            </a:extLst>
          </p:cNvPr>
          <p:cNvCxnSpPr>
            <a:cxnSpLocks/>
            <a:stCxn id="47111" idx="2"/>
            <a:endCxn id="47112" idx="0"/>
          </p:cNvCxnSpPr>
          <p:nvPr/>
        </p:nvCxnSpPr>
        <p:spPr bwMode="auto">
          <a:xfrm>
            <a:off x="6477000" y="4572000"/>
            <a:ext cx="0" cy="8064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TextBox 21">
            <a:extLst>
              <a:ext uri="{FF2B5EF4-FFF2-40B4-BE49-F238E27FC236}">
                <a16:creationId xmlns:a16="http://schemas.microsoft.com/office/drawing/2014/main" id="{15A35271-7A4D-C938-DCEC-111518B5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037013"/>
            <a:ext cx="884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catch</a:t>
            </a:r>
          </a:p>
        </p:txBody>
      </p:sp>
      <p:cxnSp>
        <p:nvCxnSpPr>
          <p:cNvPr id="47115" name="Curved Connector 23">
            <a:extLst>
              <a:ext uri="{FF2B5EF4-FFF2-40B4-BE49-F238E27FC236}">
                <a16:creationId xmlns:a16="http://schemas.microsoft.com/office/drawing/2014/main" id="{EE76AAC9-F074-E196-9A1F-E3B7EA84DAB3}"/>
              </a:ext>
            </a:extLst>
          </p:cNvPr>
          <p:cNvCxnSpPr>
            <a:cxnSpLocks noChangeShapeType="1"/>
            <a:stCxn id="47109" idx="3"/>
            <a:endCxn id="47111" idx="0"/>
          </p:cNvCxnSpPr>
          <p:nvPr/>
        </p:nvCxnSpPr>
        <p:spPr bwMode="auto">
          <a:xfrm>
            <a:off x="3709988" y="2211388"/>
            <a:ext cx="2767012" cy="1751012"/>
          </a:xfrm>
          <a:prstGeom prst="curvedConnector2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6" name="Rounded Rectangle 24">
            <a:extLst>
              <a:ext uri="{FF2B5EF4-FFF2-40B4-BE49-F238E27FC236}">
                <a16:creationId xmlns:a16="http://schemas.microsoft.com/office/drawing/2014/main" id="{2F659CC1-402F-8969-9457-679DAE73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2855913"/>
            <a:ext cx="2216150" cy="796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Information about the exception</a:t>
            </a:r>
          </a:p>
        </p:txBody>
      </p:sp>
      <p:sp>
        <p:nvSpPr>
          <p:cNvPr id="47117" name="TextBox 25">
            <a:extLst>
              <a:ext uri="{FF2B5EF4-FFF2-40B4-BE49-F238E27FC236}">
                <a16:creationId xmlns:a16="http://schemas.microsoft.com/office/drawing/2014/main" id="{44DC9595-3BAE-89B8-7C84-D961F293C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4350"/>
            <a:ext cx="41354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 b="1">
                <a:solidFill>
                  <a:srgbClr val="00B0F0"/>
                </a:solidFill>
              </a:rPr>
              <a:t>Detection </a:t>
            </a:r>
            <a:r>
              <a:rPr lang="en-US" altLang="en-US" sz="2400"/>
              <a:t>(versus assert( ))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Control Flow Transfer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Passing the </a:t>
            </a:r>
            <a:r>
              <a:rPr lang="en-US" altLang="en-US" sz="2400" b="1"/>
              <a:t>Argument </a:t>
            </a:r>
            <a:r>
              <a:rPr lang="en-US" altLang="en-US" sz="2400"/>
              <a:t>as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“object” </a:t>
            </a:r>
            <a:r>
              <a:rPr lang="en-US" altLang="en-US" sz="2400"/>
              <a:t>or</a:t>
            </a:r>
            <a:r>
              <a:rPr lang="en-US" altLang="en-US" sz="2400" b="1">
                <a:solidFill>
                  <a:srgbClr val="C00000"/>
                </a:solidFill>
              </a:rPr>
              <a:t> class exception</a:t>
            </a:r>
          </a:p>
        </p:txBody>
      </p:sp>
      <p:sp>
        <p:nvSpPr>
          <p:cNvPr id="47118" name="Cube 1">
            <a:extLst>
              <a:ext uri="{FF2B5EF4-FFF2-40B4-BE49-F238E27FC236}">
                <a16:creationId xmlns:a16="http://schemas.microsoft.com/office/drawing/2014/main" id="{D4100A25-749B-813F-696E-15C2F5500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613025"/>
            <a:ext cx="392112" cy="3587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9" name="TextBox 1">
            <a:extLst>
              <a:ext uri="{FF2B5EF4-FFF2-40B4-BE49-F238E27FC236}">
                <a16:creationId xmlns:a16="http://schemas.microsoft.com/office/drawing/2014/main" id="{41C40A4F-271E-E171-5F66-06EAD6B27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5137150"/>
            <a:ext cx="6069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 b="1">
                <a:solidFill>
                  <a:srgbClr val="00B050"/>
                </a:solidFill>
              </a:rPr>
              <a:t>software development w/ </a:t>
            </a:r>
            <a:r>
              <a:rPr lang="en-US" altLang="en-US" sz="2400" b="1">
                <a:solidFill>
                  <a:srgbClr val="7030A0"/>
                </a:solidFill>
              </a:rPr>
              <a:t>multi</a:t>
            </a:r>
            <a:r>
              <a:rPr lang="en-US" altLang="en-US" sz="2400" b="1">
                <a:solidFill>
                  <a:srgbClr val="00B050"/>
                </a:solidFill>
              </a:rPr>
              <a:t>-platforms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 b="1">
                <a:solidFill>
                  <a:srgbClr val="00B050"/>
                </a:solidFill>
              </a:rPr>
              <a:t>readability and cleaner debugging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 b="1">
                <a:solidFill>
                  <a:srgbClr val="00B050"/>
                </a:solidFill>
              </a:rPr>
              <a:t>interaction better with other’s code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1041-384A-6F4D-8D82-9FE34EF2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1440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http://</a:t>
            </a:r>
            <a:r>
              <a:rPr lang="en-US" sz="2000" dirty="0" err="1"/>
              <a:t>cyrus.cs.ucdavis.edu</a:t>
            </a:r>
            <a:r>
              <a:rPr lang="en-US" sz="2000" dirty="0"/>
              <a:t>/</a:t>
            </a:r>
            <a:r>
              <a:rPr lang="en-US" sz="2000" dirty="0" err="1"/>
              <a:t>sfelixwu</a:t>
            </a:r>
            <a:r>
              <a:rPr lang="en-US" sz="2000" dirty="0"/>
              <a:t>/ecs36b/s2020/</a:t>
            </a:r>
            <a:r>
              <a:rPr lang="en-US" sz="2000" dirty="0" err="1"/>
              <a:t>check_status.txt</a:t>
            </a:r>
            <a:endParaRPr lang="en-US" sz="2000" dirty="0"/>
          </a:p>
        </p:txBody>
      </p:sp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6212E2F7-E4E2-4649-B02A-2B0C7B6672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8131" name="Footer Placeholder 4">
            <a:extLst>
              <a:ext uri="{FF2B5EF4-FFF2-40B4-BE49-F238E27FC236}">
                <a16:creationId xmlns:a16="http://schemas.microsoft.com/office/drawing/2014/main" id="{78C9A635-D047-F90A-7EC5-402EFF0D8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326E62B4-DE41-B87F-9D78-BAF6F01211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3F1F92-D206-0347-BBF4-940DD47EE6B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393A-59CB-1642-84CD-73EE33EE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Segmentation Fault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1EEB3EDF-6174-23C3-68E1-23DA33FED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Memory Layout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Stack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Heap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Static Allocated Memory</a:t>
            </a:r>
          </a:p>
        </p:txBody>
      </p:sp>
      <p:sp>
        <p:nvSpPr>
          <p:cNvPr id="49155" name="Date Placeholder 3">
            <a:extLst>
              <a:ext uri="{FF2B5EF4-FFF2-40B4-BE49-F238E27FC236}">
                <a16:creationId xmlns:a16="http://schemas.microsoft.com/office/drawing/2014/main" id="{CFF7BB83-F4D5-FA25-28B3-08FFEBC2530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9156" name="Footer Placeholder 4">
            <a:extLst>
              <a:ext uri="{FF2B5EF4-FFF2-40B4-BE49-F238E27FC236}">
                <a16:creationId xmlns:a16="http://schemas.microsoft.com/office/drawing/2014/main" id="{946D14C2-EBC5-9D79-F141-96AD2DB61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9157" name="Slide Number Placeholder 5">
            <a:extLst>
              <a:ext uri="{FF2B5EF4-FFF2-40B4-BE49-F238E27FC236}">
                <a16:creationId xmlns:a16="http://schemas.microsoft.com/office/drawing/2014/main" id="{228D0990-3264-1841-AF15-0985BCF2A5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47A4C1-1B79-494B-A2C0-AF534F124B7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pic>
        <p:nvPicPr>
          <p:cNvPr id="49158" name="Picture 7">
            <a:extLst>
              <a:ext uri="{FF2B5EF4-FFF2-40B4-BE49-F238E27FC236}">
                <a16:creationId xmlns:a16="http://schemas.microsoft.com/office/drawing/2014/main" id="{1038FC7A-A4D1-87A6-827E-F58669C01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5560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>
            <a:extLst>
              <a:ext uri="{FF2B5EF4-FFF2-40B4-BE49-F238E27FC236}">
                <a16:creationId xmlns:a16="http://schemas.microsoft.com/office/drawing/2014/main" id="{20D6B24B-619C-90CB-4631-C644F3ECDBF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5D83E8ED-B2FD-00C1-5679-389B74204A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BE3DE2E8-A78A-D71D-D43C-06FA1A0607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CB256E-0133-F34A-B2C2-0101C8AC48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F3E4DC7F-CC3C-D9C0-4408-CF608093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332038"/>
            <a:ext cx="1841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Question: error: no matching constructor for initialization of       'Comment'           Comment * comment_ptr = new Comment(react_p_ptr,                                       ^       ~~~~~~~~~~~~ ./Comment.h:29:3: note: candidate constructor not viable: requires 6 arguments,       but 4 were provided I got this error in the hwproduce and don’t know how to fix it? </a:t>
            </a:r>
          </a:p>
        </p:txBody>
      </p:sp>
      <p:sp>
        <p:nvSpPr>
          <p:cNvPr id="50181" name="Rectangle 9">
            <a:extLst>
              <a:ext uri="{FF2B5EF4-FFF2-40B4-BE49-F238E27FC236}">
                <a16:creationId xmlns:a16="http://schemas.microsoft.com/office/drawing/2014/main" id="{1847B5F5-BBC6-1AA1-6A73-08FBCA73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332038"/>
            <a:ext cx="1841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Question: error: no matching constructor for initialization of       'Comment'           Comment * comment_ptr = new Comment(react_p_ptr,                                       ^       ~~~~~~~~~~~~ ./Comment.h:29:3: note: candidate constructor not viable: requires 6 arguments,       but 4 were provided I got this error in the hwproduce and don’t know how to fix it? </a:t>
            </a:r>
          </a:p>
        </p:txBody>
      </p:sp>
      <p:sp>
        <p:nvSpPr>
          <p:cNvPr id="50182" name="TextBox 10">
            <a:extLst>
              <a:ext uri="{FF2B5EF4-FFF2-40B4-BE49-F238E27FC236}">
                <a16:creationId xmlns:a16="http://schemas.microsoft.com/office/drawing/2014/main" id="{3CD3D670-0C26-FDC1-EE22-1ABC1C24B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5313"/>
            <a:ext cx="81803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Comment *comment_ptr;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std::vector&lt;Comment *&gt; *comment_vector_ptr;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Comment_ptr = new Comment(,,…,);</a:t>
            </a:r>
          </a:p>
        </p:txBody>
      </p:sp>
      <p:sp>
        <p:nvSpPr>
          <p:cNvPr id="50183" name="Rectangle 11">
            <a:extLst>
              <a:ext uri="{FF2B5EF4-FFF2-40B4-BE49-F238E27FC236}">
                <a16:creationId xmlns:a16="http://schemas.microsoft.com/office/drawing/2014/main" id="{50A5EDF9-6D39-4077-029B-51370A9C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360613"/>
            <a:ext cx="8763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</a:rPr>
              <a:t>Comment::Comment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</a:rPr>
              <a:t>(std::string arg_profile_id, std::string arg_post_id, std::string arg_comment_id,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</a:rPr>
              <a:t> Person * arg_author, Message * arg_msg, JvTime * arg_created)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this-&gt;profile_id = arg_profile_id;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this-&gt;post_id = arg_post_id;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this-&gt;comment_id = arg_comment_id;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this-&gt;author = arg_author;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this-&gt;msg = arg_msg;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this-&gt;created = arg_created;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0184" name="TextBox 12">
            <a:extLst>
              <a:ext uri="{FF2B5EF4-FFF2-40B4-BE49-F238E27FC236}">
                <a16:creationId xmlns:a16="http://schemas.microsoft.com/office/drawing/2014/main" id="{C8219382-2F10-9115-3D5E-511AD3A02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740400"/>
            <a:ext cx="400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&lt;profile&gt;_&lt;post&gt;_&lt;comment&gt;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>
            <a:extLst>
              <a:ext uri="{FF2B5EF4-FFF2-40B4-BE49-F238E27FC236}">
                <a16:creationId xmlns:a16="http://schemas.microsoft.com/office/drawing/2014/main" id="{709A49A8-4BAC-4F8A-C4D5-B5567A5EC7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51202" name="Footer Placeholder 4">
            <a:extLst>
              <a:ext uri="{FF2B5EF4-FFF2-40B4-BE49-F238E27FC236}">
                <a16:creationId xmlns:a16="http://schemas.microsoft.com/office/drawing/2014/main" id="{86A6D1D3-2C11-007C-00CD-FBDD3D75C5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A9C08971-DBBD-39FA-2DDA-EAC0A3170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1694A3-8925-7F48-A583-DC0A0AF265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51204" name="TextBox 6">
            <a:extLst>
              <a:ext uri="{FF2B5EF4-FFF2-40B4-BE49-F238E27FC236}">
                <a16:creationId xmlns:a16="http://schemas.microsoft.com/office/drawing/2014/main" id="{5A8FA17D-75DF-D2F2-91D7-909017A63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219200"/>
            <a:ext cx="891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// &lt;profile&gt;_&lt;post&gt;_&lt;comment&gt;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sscanf(idstr, “</a:t>
            </a: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%[^_]_%[^_]_%s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”, buf_profile_id, buf_post_id,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     buffer_comment_id);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1205" name="TextBox 7">
            <a:extLst>
              <a:ext uri="{FF2B5EF4-FFF2-40B4-BE49-F238E27FC236}">
                <a16:creationId xmlns:a16="http://schemas.microsoft.com/office/drawing/2014/main" id="{198EBE95-8516-BEA8-E264-3B82FE3AC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4191000"/>
            <a:ext cx="785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// &lt;profile&gt;_&lt;post&gt;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sscanf(idstr, “</a:t>
            </a: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%[^_]_%s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”, buf_profile_id, buf_post_id);</a:t>
            </a:r>
          </a:p>
        </p:txBody>
      </p:sp>
      <p:sp>
        <p:nvSpPr>
          <p:cNvPr id="51206" name="TextBox 8">
            <a:extLst>
              <a:ext uri="{FF2B5EF4-FFF2-40B4-BE49-F238E27FC236}">
                <a16:creationId xmlns:a16="http://schemas.microsoft.com/office/drawing/2014/main" id="{6719DB57-2691-55D3-FBE8-417AC3159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2533650"/>
            <a:ext cx="891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// &lt;profile&gt;_&lt;post&gt;_&lt;comment&gt;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sscanf(idstr, “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%[</a:t>
            </a:r>
            <a:r>
              <a:rPr lang="en-US" altLang="en-US" sz="1800" b="1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^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_]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_%[^_]_%s”, buf_profile_id, buf_post_id,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     buffer_comment_id);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3">
            <a:extLst>
              <a:ext uri="{FF2B5EF4-FFF2-40B4-BE49-F238E27FC236}">
                <a16:creationId xmlns:a16="http://schemas.microsoft.com/office/drawing/2014/main" id="{6524DF4A-BB80-A87E-B555-9BFBA4107D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52226" name="Footer Placeholder 4">
            <a:extLst>
              <a:ext uri="{FF2B5EF4-FFF2-40B4-BE49-F238E27FC236}">
                <a16:creationId xmlns:a16="http://schemas.microsoft.com/office/drawing/2014/main" id="{0C71688B-9A12-0C5D-0683-14DF723F66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2227" name="Slide Number Placeholder 5">
            <a:extLst>
              <a:ext uri="{FF2B5EF4-FFF2-40B4-BE49-F238E27FC236}">
                <a16:creationId xmlns:a16="http://schemas.microsoft.com/office/drawing/2014/main" id="{E659266B-125C-152B-4F82-E2B7CAB3F3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5302B8-AE7F-FB45-B8D8-FB0A39A851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2358AFEF-6894-12F5-007A-19EA9B9A1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332038"/>
            <a:ext cx="1841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Question: error: no matching constructor for initialization of       'Comment'           Comment * comment_ptr = new Comment(react_p_ptr,                                       ^       ~~~~~~~~~~~~ ./Comment.h:29:3: note: candidate constructor not viable: requires 6 arguments,       but 4 were provided I got this error in the hwproduce and don’t know how to fix it? </a:t>
            </a:r>
          </a:p>
        </p:txBody>
      </p:sp>
      <p:sp>
        <p:nvSpPr>
          <p:cNvPr id="52229" name="Rectangle 9">
            <a:extLst>
              <a:ext uri="{FF2B5EF4-FFF2-40B4-BE49-F238E27FC236}">
                <a16:creationId xmlns:a16="http://schemas.microsoft.com/office/drawing/2014/main" id="{5B065C89-37B5-8202-BDEC-E68D049A2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332038"/>
            <a:ext cx="1841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Question: error: no matching constructor for initialization of       'Comment'           Comment * comment_ptr = new Comment(react_p_ptr,                                       ^       ~~~~~~~~~~~~ ./Comment.h:29:3: note: candidate constructor not viable: requires 6 arguments,       but 4 were provided I got this error in the hwproduce and don’t know how to fix it? </a:t>
            </a:r>
          </a:p>
        </p:txBody>
      </p:sp>
      <p:sp>
        <p:nvSpPr>
          <p:cNvPr id="52230" name="TextBox 10">
            <a:extLst>
              <a:ext uri="{FF2B5EF4-FFF2-40B4-BE49-F238E27FC236}">
                <a16:creationId xmlns:a16="http://schemas.microsoft.com/office/drawing/2014/main" id="{EBD831D5-CA41-AF18-EF4F-F4D4A076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5313"/>
            <a:ext cx="8180388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Comment *comment_ptr;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std::vector&lt;Comment *&gt; *comment_vector_ptr;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JvTime *jv_ptr; // NULL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Comment_ptr = new Comment(,,…,);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jv_ptr-&gt;x;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((JvTime *) 0)-&gt;x;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// parsing JSON time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jv_ptr = new JvTime(…);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(vec_c_reactions_ptr)-&gt;push_back(…);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(*vec_c_reactions_ptr).push_back(…);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Date Placeholder 3">
            <a:extLst>
              <a:ext uri="{FF2B5EF4-FFF2-40B4-BE49-F238E27FC236}">
                <a16:creationId xmlns:a16="http://schemas.microsoft.com/office/drawing/2014/main" id="{1EFC0436-1EC1-489B-8C1B-D482D196F3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DB0EC2-1875-D746-BEA9-EE57E4D9A82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11/28/22</a:t>
            </a:fld>
            <a:endParaRPr lang="en-US" altLang="en-US" sz="1400"/>
          </a:p>
        </p:txBody>
      </p:sp>
      <p:sp>
        <p:nvSpPr>
          <p:cNvPr id="53250" name="Footer Placeholder 4">
            <a:extLst>
              <a:ext uri="{FF2B5EF4-FFF2-40B4-BE49-F238E27FC236}">
                <a16:creationId xmlns:a16="http://schemas.microsoft.com/office/drawing/2014/main" id="{A941FAB2-05F5-C385-B1F9-97FA78254B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53251" name="Slide Number Placeholder 5">
            <a:extLst>
              <a:ext uri="{FF2B5EF4-FFF2-40B4-BE49-F238E27FC236}">
                <a16:creationId xmlns:a16="http://schemas.microsoft.com/office/drawing/2014/main" id="{15B510FE-7C1C-53CB-F418-0A2CC0FCE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701F96-BA94-EE45-AEF9-428EB04550E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pic>
        <p:nvPicPr>
          <p:cNvPr id="53252" name="Picture 2" descr="File0086">
            <a:extLst>
              <a:ext uri="{FF2B5EF4-FFF2-40B4-BE49-F238E27FC236}">
                <a16:creationId xmlns:a16="http://schemas.microsoft.com/office/drawing/2014/main" id="{87607DED-7896-54CD-4E36-5F60D664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Box 7">
            <a:extLst>
              <a:ext uri="{FF2B5EF4-FFF2-40B4-BE49-F238E27FC236}">
                <a16:creationId xmlns:a16="http://schemas.microsoft.com/office/drawing/2014/main" id="{2C117DEE-DD06-94E5-FC8A-4E4FFC2AF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294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FF0000"/>
                </a:solidFill>
              </a:rPr>
              <a:t>Memory Cell Layout</a:t>
            </a:r>
          </a:p>
        </p:txBody>
      </p:sp>
      <p:sp>
        <p:nvSpPr>
          <p:cNvPr id="53254" name="Rectangle 8">
            <a:extLst>
              <a:ext uri="{FF2B5EF4-FFF2-40B4-BE49-F238E27FC236}">
                <a16:creationId xmlns:a16="http://schemas.microsoft.com/office/drawing/2014/main" id="{1E30BE5C-60AC-1A96-A194-62C5B8B35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main()</a:t>
            </a:r>
          </a:p>
        </p:txBody>
      </p:sp>
      <p:sp>
        <p:nvSpPr>
          <p:cNvPr id="53255" name="Rectangle 9">
            <a:extLst>
              <a:ext uri="{FF2B5EF4-FFF2-40B4-BE49-F238E27FC236}">
                <a16:creationId xmlns:a16="http://schemas.microsoft.com/office/drawing/2014/main" id="{3951B398-D6C5-E5F2-B78D-E2415A0F0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19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mypost.dumpJ() </a:t>
            </a:r>
          </a:p>
        </p:txBody>
      </p:sp>
      <p:sp>
        <p:nvSpPr>
          <p:cNvPr id="53256" name="Rectangle 10">
            <a:extLst>
              <a:ext uri="{FF2B5EF4-FFF2-40B4-BE49-F238E27FC236}">
                <a16:creationId xmlns:a16="http://schemas.microsoft.com/office/drawing/2014/main" id="{8436D3DC-1E59-3532-62C1-48CF3A333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00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comment.dumpJ()</a:t>
            </a:r>
          </a:p>
        </p:txBody>
      </p:sp>
      <p:sp>
        <p:nvSpPr>
          <p:cNvPr id="53257" name="Down Arrow 11">
            <a:extLst>
              <a:ext uri="{FF2B5EF4-FFF2-40B4-BE49-F238E27FC236}">
                <a16:creationId xmlns:a16="http://schemas.microsoft.com/office/drawing/2014/main" id="{DB7E38A0-ED95-8CBC-2D33-7C7D31757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048000"/>
            <a:ext cx="228600" cy="1066800"/>
          </a:xfrm>
          <a:prstGeom prst="downArrow">
            <a:avLst>
              <a:gd name="adj1" fmla="val 50000"/>
              <a:gd name="adj2" fmla="val 49994"/>
            </a:avLst>
          </a:prstGeom>
          <a:solidFill>
            <a:srgbClr val="CC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8" name="Right Arrow 12">
            <a:extLst>
              <a:ext uri="{FF2B5EF4-FFF2-40B4-BE49-F238E27FC236}">
                <a16:creationId xmlns:a16="http://schemas.microsoft.com/office/drawing/2014/main" id="{71DF49C7-49DE-EB57-E5CF-F524CE9F3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438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9" name="TextBox 13">
            <a:extLst>
              <a:ext uri="{FF2B5EF4-FFF2-40B4-BE49-F238E27FC236}">
                <a16:creationId xmlns:a16="http://schemas.microsoft.com/office/drawing/2014/main" id="{54074B8D-0EE3-A88B-7D39-50A2B0EB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3965575"/>
            <a:ext cx="1617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malloc/free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new/delete</a:t>
            </a:r>
          </a:p>
        </p:txBody>
      </p:sp>
      <p:sp>
        <p:nvSpPr>
          <p:cNvPr id="53260" name="Right Arrow 14">
            <a:extLst>
              <a:ext uri="{FF2B5EF4-FFF2-40B4-BE49-F238E27FC236}">
                <a16:creationId xmlns:a16="http://schemas.microsoft.com/office/drawing/2014/main" id="{A594EC0C-BDD5-775F-7E5F-97C428154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1" name="TextBox 15">
            <a:extLst>
              <a:ext uri="{FF2B5EF4-FFF2-40B4-BE49-F238E27FC236}">
                <a16:creationId xmlns:a16="http://schemas.microsoft.com/office/drawing/2014/main" id="{8C56B9BB-CCFF-E03B-F2CC-5EF1F9F34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57150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a.out</a:t>
            </a:r>
          </a:p>
        </p:txBody>
      </p:sp>
      <p:sp>
        <p:nvSpPr>
          <p:cNvPr id="53262" name="Rounded Rectangle 16">
            <a:extLst>
              <a:ext uri="{FF2B5EF4-FFF2-40B4-BE49-F238E27FC236}">
                <a16:creationId xmlns:a16="http://schemas.microsoft.com/office/drawing/2014/main" id="{761AAF8F-77FF-17CB-1899-1806E5DBD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43000"/>
            <a:ext cx="19812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3" name="Rounded Rectangle 17">
            <a:extLst>
              <a:ext uri="{FF2B5EF4-FFF2-40B4-BE49-F238E27FC236}">
                <a16:creationId xmlns:a16="http://schemas.microsoft.com/office/drawing/2014/main" id="{56B52633-33DF-9E65-5674-F4ED82F6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4" name="Rounded Rectangle 18">
            <a:extLst>
              <a:ext uri="{FF2B5EF4-FFF2-40B4-BE49-F238E27FC236}">
                <a16:creationId xmlns:a16="http://schemas.microsoft.com/office/drawing/2014/main" id="{0C9189E5-E772-C9C4-C484-A845296D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148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5" name="TextBox 1">
            <a:extLst>
              <a:ext uri="{FF2B5EF4-FFF2-40B4-BE49-F238E27FC236}">
                <a16:creationId xmlns:a16="http://schemas.microsoft.com/office/drawing/2014/main" id="{3B47E01C-281F-37BF-3226-117E43293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4953000"/>
            <a:ext cx="2068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Static variables</a:t>
            </a:r>
          </a:p>
        </p:txBody>
      </p:sp>
      <p:sp>
        <p:nvSpPr>
          <p:cNvPr id="53266" name="Right Arrow 2">
            <a:extLst>
              <a:ext uri="{FF2B5EF4-FFF2-40B4-BE49-F238E27FC236}">
                <a16:creationId xmlns:a16="http://schemas.microsoft.com/office/drawing/2014/main" id="{9A72D955-CD3A-7141-BD26-0D2861CE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533400" cy="46038"/>
          </a:xfrm>
          <a:prstGeom prst="rightArrow">
            <a:avLst>
              <a:gd name="adj1" fmla="val 50000"/>
              <a:gd name="adj2" fmla="val 49670"/>
            </a:avLst>
          </a:prstGeom>
          <a:solidFill>
            <a:srgbClr val="00B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3">
            <a:extLst>
              <a:ext uri="{FF2B5EF4-FFF2-40B4-BE49-F238E27FC236}">
                <a16:creationId xmlns:a16="http://schemas.microsoft.com/office/drawing/2014/main" id="{492B72CB-22E4-B916-3CA2-0550706E443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720BFCA6-4E86-5EA2-2B64-38B366044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5CD73C52-2208-AA99-4923-C6C1B53110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B544B8-DAF4-F14E-AB1C-72C6F58ACC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pic>
        <p:nvPicPr>
          <p:cNvPr id="54276" name="Picture 7">
            <a:extLst>
              <a:ext uri="{FF2B5EF4-FFF2-40B4-BE49-F238E27FC236}">
                <a16:creationId xmlns:a16="http://schemas.microsoft.com/office/drawing/2014/main" id="{63840C73-35D2-FB44-C6FF-70D9AA7F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81000"/>
            <a:ext cx="6373812" cy="561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>
            <a:extLst>
              <a:ext uri="{FF2B5EF4-FFF2-40B4-BE49-F238E27FC236}">
                <a16:creationId xmlns:a16="http://schemas.microsoft.com/office/drawing/2014/main" id="{C3B2AF3C-0EEC-30E0-9E64-CB00BB18CBB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55298" name="Footer Placeholder 4">
            <a:extLst>
              <a:ext uri="{FF2B5EF4-FFF2-40B4-BE49-F238E27FC236}">
                <a16:creationId xmlns:a16="http://schemas.microsoft.com/office/drawing/2014/main" id="{A4D99C86-D044-6CEF-67A9-F0FB37B893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44210FBA-06D0-AD8A-99F6-DF7BEED49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31CE31-140F-054E-AA5E-41B67F4B575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pic>
        <p:nvPicPr>
          <p:cNvPr id="55300" name="Picture 8">
            <a:extLst>
              <a:ext uri="{FF2B5EF4-FFF2-40B4-BE49-F238E27FC236}">
                <a16:creationId xmlns:a16="http://schemas.microsoft.com/office/drawing/2014/main" id="{27519EAB-991A-836E-B2F2-E45229CF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349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>
            <a:extLst>
              <a:ext uri="{FF2B5EF4-FFF2-40B4-BE49-F238E27FC236}">
                <a16:creationId xmlns:a16="http://schemas.microsoft.com/office/drawing/2014/main" id="{89865BCA-978A-174F-E465-20913465829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7172D34F-91ED-1B67-CB54-A24B8AD96E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6EA7E5F2-A21C-361F-922F-9E9BE28FDF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E77037-467E-6642-A02A-02817A7B64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pic>
        <p:nvPicPr>
          <p:cNvPr id="19460" name="Picture 11">
            <a:extLst>
              <a:ext uri="{FF2B5EF4-FFF2-40B4-BE49-F238E27FC236}">
                <a16:creationId xmlns:a16="http://schemas.microsoft.com/office/drawing/2014/main" id="{5B5A6C88-CD2D-859C-BD13-03717CA7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2545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12">
            <a:extLst>
              <a:ext uri="{FF2B5EF4-FFF2-40B4-BE49-F238E27FC236}">
                <a16:creationId xmlns:a16="http://schemas.microsoft.com/office/drawing/2014/main" id="{9D6CCA1A-8E89-574B-A377-4DE53B1A1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966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throw</a:t>
            </a:r>
          </a:p>
        </p:txBody>
      </p:sp>
      <p:cxnSp>
        <p:nvCxnSpPr>
          <p:cNvPr id="19462" name="Elbow Connector 14">
            <a:extLst>
              <a:ext uri="{FF2B5EF4-FFF2-40B4-BE49-F238E27FC236}">
                <a16:creationId xmlns:a16="http://schemas.microsoft.com/office/drawing/2014/main" id="{9236F6BD-A604-AA84-808F-8F68685D83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6800" y="593725"/>
            <a:ext cx="1676400" cy="16002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3" name="Rectangle 15">
            <a:extLst>
              <a:ext uri="{FF2B5EF4-FFF2-40B4-BE49-F238E27FC236}">
                <a16:creationId xmlns:a16="http://schemas.microsoft.com/office/drawing/2014/main" id="{37FE64E1-317C-CCFA-6EC4-F99AB17BB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1066800" cy="609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4" name="Diamond 16">
            <a:extLst>
              <a:ext uri="{FF2B5EF4-FFF2-40B4-BE49-F238E27FC236}">
                <a16:creationId xmlns:a16="http://schemas.microsoft.com/office/drawing/2014/main" id="{D598EA80-3059-6BC5-4B6A-D296A457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5378450"/>
            <a:ext cx="1295400" cy="806450"/>
          </a:xfrm>
          <a:prstGeom prst="diamond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9465" name="Straight Arrow Connector 18">
            <a:extLst>
              <a:ext uri="{FF2B5EF4-FFF2-40B4-BE49-F238E27FC236}">
                <a16:creationId xmlns:a16="http://schemas.microsoft.com/office/drawing/2014/main" id="{D07843A6-1A8B-5160-8F6B-493D6F66FC75}"/>
              </a:ext>
            </a:extLst>
          </p:cNvPr>
          <p:cNvCxnSpPr>
            <a:cxnSpLocks/>
            <a:stCxn id="19463" idx="2"/>
            <a:endCxn id="19464" idx="0"/>
          </p:cNvCxnSpPr>
          <p:nvPr/>
        </p:nvCxnSpPr>
        <p:spPr bwMode="auto">
          <a:xfrm>
            <a:off x="6477000" y="4572000"/>
            <a:ext cx="0" cy="8064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6" name="TextBox 21">
            <a:extLst>
              <a:ext uri="{FF2B5EF4-FFF2-40B4-BE49-F238E27FC236}">
                <a16:creationId xmlns:a16="http://schemas.microsoft.com/office/drawing/2014/main" id="{ED5D898D-D34D-B60E-2BAF-A2169434A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037013"/>
            <a:ext cx="884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catch</a:t>
            </a:r>
          </a:p>
        </p:txBody>
      </p:sp>
      <p:cxnSp>
        <p:nvCxnSpPr>
          <p:cNvPr id="19467" name="Curved Connector 23">
            <a:extLst>
              <a:ext uri="{FF2B5EF4-FFF2-40B4-BE49-F238E27FC236}">
                <a16:creationId xmlns:a16="http://schemas.microsoft.com/office/drawing/2014/main" id="{D50D0FC2-2437-BC7F-E19C-84A050ABCD07}"/>
              </a:ext>
            </a:extLst>
          </p:cNvPr>
          <p:cNvCxnSpPr>
            <a:cxnSpLocks noChangeShapeType="1"/>
            <a:stCxn id="19461" idx="3"/>
            <a:endCxn id="19463" idx="0"/>
          </p:cNvCxnSpPr>
          <p:nvPr/>
        </p:nvCxnSpPr>
        <p:spPr bwMode="auto">
          <a:xfrm>
            <a:off x="3709988" y="2211388"/>
            <a:ext cx="2767012" cy="1751012"/>
          </a:xfrm>
          <a:prstGeom prst="curvedConnector2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Rounded Rectangle 24">
            <a:extLst>
              <a:ext uri="{FF2B5EF4-FFF2-40B4-BE49-F238E27FC236}">
                <a16:creationId xmlns:a16="http://schemas.microsoft.com/office/drawing/2014/main" id="{0CD12ED7-2C46-7A32-715A-1BEF532C1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2855913"/>
            <a:ext cx="2216150" cy="796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Information about the exception</a:t>
            </a:r>
          </a:p>
        </p:txBody>
      </p:sp>
      <p:sp>
        <p:nvSpPr>
          <p:cNvPr id="19469" name="TextBox 25">
            <a:extLst>
              <a:ext uri="{FF2B5EF4-FFF2-40B4-BE49-F238E27FC236}">
                <a16:creationId xmlns:a16="http://schemas.microsoft.com/office/drawing/2014/main" id="{44D1B598-356F-FBF0-9130-0A3B97202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512763"/>
            <a:ext cx="33988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Detection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Control Flow Transfer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Passing the Argument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Date Placeholder 3">
            <a:extLst>
              <a:ext uri="{FF2B5EF4-FFF2-40B4-BE49-F238E27FC236}">
                <a16:creationId xmlns:a16="http://schemas.microsoft.com/office/drawing/2014/main" id="{34C26D42-95A4-C20A-AE83-1613944B118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56322" name="Footer Placeholder 4">
            <a:extLst>
              <a:ext uri="{FF2B5EF4-FFF2-40B4-BE49-F238E27FC236}">
                <a16:creationId xmlns:a16="http://schemas.microsoft.com/office/drawing/2014/main" id="{FDC3F415-8239-4F3F-352F-3675BA485D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6323" name="Slide Number Placeholder 5">
            <a:extLst>
              <a:ext uri="{FF2B5EF4-FFF2-40B4-BE49-F238E27FC236}">
                <a16:creationId xmlns:a16="http://schemas.microsoft.com/office/drawing/2014/main" id="{5E28AFB6-2744-D78D-CCBF-922DE4D298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EA5A93-C2A9-E24C-85BA-3C1B0C71B0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E04C2857-8CAA-FC86-BA04-CDAB478B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6">
            <a:extLst>
              <a:ext uri="{FF2B5EF4-FFF2-40B4-BE49-F238E27FC236}">
                <a16:creationId xmlns:a16="http://schemas.microsoft.com/office/drawing/2014/main" id="{0DE2556C-7047-D913-76A9-024BA6F9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705100"/>
            <a:ext cx="4724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Box 7">
            <a:extLst>
              <a:ext uri="{FF2B5EF4-FFF2-40B4-BE49-F238E27FC236}">
                <a16:creationId xmlns:a16="http://schemas.microsoft.com/office/drawing/2014/main" id="{0E4B4833-D29F-6981-6F20-F00673AB4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86200"/>
            <a:ext cx="103981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Main()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A499-7FDC-E23D-B835-2512790A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OO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B4121-AFFB-D2FE-984D-16CCF821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RPCs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Error Messages</a:t>
            </a:r>
          </a:p>
          <a:p>
            <a:pPr lvl="1"/>
            <a:r>
              <a:rPr lang="en-US" dirty="0"/>
              <a:t>Distributed Debugging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Non-Structure JSON format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E469-2803-D933-F443-B66FC5D5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9468-7069-4634-D4B5-1ED4A90A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D761-4D1B-62E7-5C1C-AE69A136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700D-D33A-7D44-A778-B9953B9DF51B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938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69D3-C701-8933-3F42-079F8E83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11113"/>
            <a:ext cx="7772400" cy="903287"/>
          </a:xfrm>
        </p:spPr>
        <p:txBody>
          <a:bodyPr/>
          <a:lstStyle/>
          <a:p>
            <a:pPr>
              <a:defRPr/>
            </a:pPr>
            <a:r>
              <a:rPr lang="en-US" dirty="0"/>
              <a:t>Remote Procedure Call (RPC)</a:t>
            </a:r>
          </a:p>
        </p:txBody>
      </p:sp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E8B775B2-33C7-80F5-F897-8D7361A52D5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97B81-B445-0A4D-A674-A63BA504D7A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11/28/22</a:t>
            </a:fld>
            <a:endParaRPr lang="en-US" altLang="en-US" sz="1400"/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D1064191-B325-0B89-A8D2-3C19470F0C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9AD5EE4A-F180-08FD-8AA9-EDDCD35EBA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524192-1D4C-4442-8724-373CC3E824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26629" name="Rounded Rectangle 11">
            <a:extLst>
              <a:ext uri="{FF2B5EF4-FFF2-40B4-BE49-F238E27FC236}">
                <a16:creationId xmlns:a16="http://schemas.microsoft.com/office/drawing/2014/main" id="{E8DF8612-9042-37C5-DF77-F78E0688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#include “client.h”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 = foo(…)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ounded Rectangle 12">
            <a:extLst>
              <a:ext uri="{FF2B5EF4-FFF2-40B4-BE49-F238E27FC236}">
                <a16:creationId xmlns:a16="http://schemas.microsoft.com/office/drawing/2014/main" id="{20BDE7E9-EDF6-6300-CC8E-73025164F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#include “server.h”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double *foo(…)</a:t>
            </a:r>
          </a:p>
        </p:txBody>
      </p:sp>
      <p:cxnSp>
        <p:nvCxnSpPr>
          <p:cNvPr id="26631" name="Curved Connector 13">
            <a:extLst>
              <a:ext uri="{FF2B5EF4-FFF2-40B4-BE49-F238E27FC236}">
                <a16:creationId xmlns:a16="http://schemas.microsoft.com/office/drawing/2014/main" id="{18E1805A-BC95-9296-4A8D-9D16C19D23A0}"/>
              </a:ext>
            </a:extLst>
          </p:cNvPr>
          <p:cNvCxnSpPr>
            <a:cxnSpLocks/>
          </p:cNvCxnSpPr>
          <p:nvPr/>
        </p:nvCxnSpPr>
        <p:spPr bwMode="auto">
          <a:xfrm>
            <a:off x="2022475" y="5026025"/>
            <a:ext cx="3962400" cy="750888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2" name="TextBox 2">
            <a:extLst>
              <a:ext uri="{FF2B5EF4-FFF2-40B4-BE49-F238E27FC236}">
                <a16:creationId xmlns:a16="http://schemas.microsoft.com/office/drawing/2014/main" id="{E80F309C-B184-DA32-8A11-09074B3DE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093788"/>
            <a:ext cx="375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Specification of the </a:t>
            </a:r>
            <a:r>
              <a:rPr lang="en-US" altLang="en-US" sz="2400" i="1" u="sng">
                <a:solidFill>
                  <a:srgbClr val="00B050"/>
                </a:solidFill>
              </a:rPr>
              <a:t>Interface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e.g., XDR or </a:t>
            </a:r>
            <a:r>
              <a:rPr lang="en-US" altLang="en-US" sz="2400">
                <a:solidFill>
                  <a:srgbClr val="FF0000"/>
                </a:solidFill>
              </a:rPr>
              <a:t>JSON</a:t>
            </a:r>
          </a:p>
        </p:txBody>
      </p:sp>
      <p:sp>
        <p:nvSpPr>
          <p:cNvPr id="26633" name="Rectangle 7">
            <a:extLst>
              <a:ext uri="{FF2B5EF4-FFF2-40B4-BE49-F238E27FC236}">
                <a16:creationId xmlns:a16="http://schemas.microsoft.com/office/drawing/2014/main" id="{668F9BCC-6F07-69CF-4CA4-B041EE39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23900"/>
            <a:ext cx="777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hlinkClick r:id="rId2"/>
              </a:rPr>
              <a:t>https://en.wikipedia.org/wiki/External_Data_Representation</a:t>
            </a:r>
            <a:r>
              <a:rPr lang="en-US" altLang="en-US" sz="1800"/>
              <a:t> </a:t>
            </a:r>
          </a:p>
        </p:txBody>
      </p:sp>
      <p:sp>
        <p:nvSpPr>
          <p:cNvPr id="26634" name="TextBox 9">
            <a:extLst>
              <a:ext uri="{FF2B5EF4-FFF2-40B4-BE49-F238E27FC236}">
                <a16:creationId xmlns:a16="http://schemas.microsoft.com/office/drawing/2014/main" id="{0DF5E4F9-7DAA-621C-2BC6-6B74D7AC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09800"/>
            <a:ext cx="298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rpcgen or </a:t>
            </a:r>
            <a:r>
              <a:rPr lang="en-US" altLang="en-US" sz="2400" b="1">
                <a:solidFill>
                  <a:srgbClr val="FF0000"/>
                </a:solidFill>
              </a:rPr>
              <a:t>jsonrpcstub</a:t>
            </a:r>
            <a:endParaRPr lang="en-US" altLang="en-US" sz="2400" i="1">
              <a:solidFill>
                <a:srgbClr val="0070C0"/>
              </a:solidFill>
            </a:endParaRPr>
          </a:p>
        </p:txBody>
      </p:sp>
      <p:sp>
        <p:nvSpPr>
          <p:cNvPr id="26635" name="TextBox 10">
            <a:extLst>
              <a:ext uri="{FF2B5EF4-FFF2-40B4-BE49-F238E27FC236}">
                <a16:creationId xmlns:a16="http://schemas.microsoft.com/office/drawing/2014/main" id="{C5602DCF-6012-11C0-BD49-19D505D0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3448050"/>
            <a:ext cx="4767262" cy="646113"/>
          </a:xfrm>
          <a:prstGeom prst="rect">
            <a:avLst/>
          </a:prstGeom>
          <a:solidFill>
            <a:srgbClr val="F3EC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client.h		used as it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client.cpp		provide the hook or template</a:t>
            </a:r>
          </a:p>
        </p:txBody>
      </p:sp>
      <p:sp>
        <p:nvSpPr>
          <p:cNvPr id="26636" name="TextBox 14">
            <a:extLst>
              <a:ext uri="{FF2B5EF4-FFF2-40B4-BE49-F238E27FC236}">
                <a16:creationId xmlns:a16="http://schemas.microsoft.com/office/drawing/2014/main" id="{2E646913-9F3B-20D4-4947-C8E283897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48050"/>
            <a:ext cx="1476375" cy="64611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server.h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server.cpp</a:t>
            </a:r>
          </a:p>
        </p:txBody>
      </p:sp>
      <p:cxnSp>
        <p:nvCxnSpPr>
          <p:cNvPr id="26637" name="Straight Arrow Connector 8">
            <a:extLst>
              <a:ext uri="{FF2B5EF4-FFF2-40B4-BE49-F238E27FC236}">
                <a16:creationId xmlns:a16="http://schemas.microsoft.com/office/drawing/2014/main" id="{E1E898C2-D9E1-0859-8F54-AE0DF375B48C}"/>
              </a:ext>
            </a:extLst>
          </p:cNvPr>
          <p:cNvCxnSpPr>
            <a:cxnSpLocks/>
            <a:stCxn id="26634" idx="2"/>
          </p:cNvCxnSpPr>
          <p:nvPr/>
        </p:nvCxnSpPr>
        <p:spPr bwMode="auto">
          <a:xfrm flipH="1">
            <a:off x="2514600" y="2671763"/>
            <a:ext cx="1952625" cy="776287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Straight Arrow Connector 17">
            <a:extLst>
              <a:ext uri="{FF2B5EF4-FFF2-40B4-BE49-F238E27FC236}">
                <a16:creationId xmlns:a16="http://schemas.microsoft.com/office/drawing/2014/main" id="{7799862E-4DDF-5FA4-B5F4-C1E50077F3BE}"/>
              </a:ext>
            </a:extLst>
          </p:cNvPr>
          <p:cNvCxnSpPr>
            <a:cxnSpLocks/>
            <a:stCxn id="26634" idx="2"/>
            <a:endCxn id="26636" idx="0"/>
          </p:cNvCxnSpPr>
          <p:nvPr/>
        </p:nvCxnSpPr>
        <p:spPr bwMode="auto">
          <a:xfrm>
            <a:off x="4467225" y="2671763"/>
            <a:ext cx="2824163" cy="776287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Straight Arrow Connector 21">
            <a:extLst>
              <a:ext uri="{FF2B5EF4-FFF2-40B4-BE49-F238E27FC236}">
                <a16:creationId xmlns:a16="http://schemas.microsoft.com/office/drawing/2014/main" id="{3611BF53-DD22-AC75-F380-B573F41558F6}"/>
              </a:ext>
            </a:extLst>
          </p:cNvPr>
          <p:cNvCxnSpPr>
            <a:cxnSpLocks noChangeShapeType="1"/>
            <a:stCxn id="26632" idx="2"/>
            <a:endCxn id="26634" idx="0"/>
          </p:cNvCxnSpPr>
          <p:nvPr/>
        </p:nvCxnSpPr>
        <p:spPr bwMode="auto">
          <a:xfrm flipH="1">
            <a:off x="4467225" y="1924050"/>
            <a:ext cx="3175" cy="285750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0B75-F4E0-E0C9-101C-B57EC378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88" y="60325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Wordle</a:t>
            </a:r>
          </a:p>
        </p:txBody>
      </p:sp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91D5F367-7B3D-179D-629D-BA0ED1C7553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B1C76-3E1B-294A-8939-A80D5714B2D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11/28/22</a:t>
            </a:fld>
            <a:endParaRPr lang="en-US" altLang="en-US" sz="1400"/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009003E2-250F-0D47-08DB-A117574BAA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A3A42FD9-10E8-B038-09DA-5E493D78D6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9B9C2B-3944-C64F-9E73-AE43014463F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46085" name="Oval 4">
            <a:extLst>
              <a:ext uri="{FF2B5EF4-FFF2-40B4-BE49-F238E27FC236}">
                <a16:creationId xmlns:a16="http://schemas.microsoft.com/office/drawing/2014/main" id="{D122C29C-8C54-768C-B240-8B328EBD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3614738"/>
            <a:ext cx="2524125" cy="2176462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6" name="AutoShape 9">
            <a:extLst>
              <a:ext uri="{FF2B5EF4-FFF2-40B4-BE49-F238E27FC236}">
                <a16:creationId xmlns:a16="http://schemas.microsoft.com/office/drawing/2014/main" id="{8FE6B2F8-E365-B05C-0774-6E84BC06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1243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7" name="AutoShape 10">
            <a:extLst>
              <a:ext uri="{FF2B5EF4-FFF2-40B4-BE49-F238E27FC236}">
                <a16:creationId xmlns:a16="http://schemas.microsoft.com/office/drawing/2014/main" id="{D4607F48-BE0C-1599-E4D5-10673654A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8641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8" name="AutoShape 11">
            <a:extLst>
              <a:ext uri="{FF2B5EF4-FFF2-40B4-BE49-F238E27FC236}">
                <a16:creationId xmlns:a16="http://schemas.microsoft.com/office/drawing/2014/main" id="{A424D33C-A577-3404-43AA-3B687315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45402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9" name="Line 12">
            <a:extLst>
              <a:ext uri="{FF2B5EF4-FFF2-40B4-BE49-F238E27FC236}">
                <a16:creationId xmlns:a16="http://schemas.microsoft.com/office/drawing/2014/main" id="{10768FEA-B8C9-C441-EBBF-8AFDA7985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813" y="43084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3">
            <a:extLst>
              <a:ext uri="{FF2B5EF4-FFF2-40B4-BE49-F238E27FC236}">
                <a16:creationId xmlns:a16="http://schemas.microsoft.com/office/drawing/2014/main" id="{FBAD44CF-2E9F-9304-AA91-DEBF5D018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4481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5">
            <a:extLst>
              <a:ext uri="{FF2B5EF4-FFF2-40B4-BE49-F238E27FC236}">
                <a16:creationId xmlns:a16="http://schemas.microsoft.com/office/drawing/2014/main" id="{49D7DD25-3167-0737-B6EF-9CA0BCDAC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51435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6">
            <a:extLst>
              <a:ext uri="{FF2B5EF4-FFF2-40B4-BE49-F238E27FC236}">
                <a16:creationId xmlns:a16="http://schemas.microsoft.com/office/drawing/2014/main" id="{CC28CCD3-2E96-852D-3F53-1C55EAA26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4356100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7">
            <a:extLst>
              <a:ext uri="{FF2B5EF4-FFF2-40B4-BE49-F238E27FC236}">
                <a16:creationId xmlns:a16="http://schemas.microsoft.com/office/drawing/2014/main" id="{E611D46F-718E-571C-48B2-77BE20414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4772025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8">
            <a:extLst>
              <a:ext uri="{FF2B5EF4-FFF2-40B4-BE49-F238E27FC236}">
                <a16:creationId xmlns:a16="http://schemas.microsoft.com/office/drawing/2014/main" id="{B02DFE41-BCE4-DF32-C713-264ED54B6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5095875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Oval 24">
            <a:extLst>
              <a:ext uri="{FF2B5EF4-FFF2-40B4-BE49-F238E27FC236}">
                <a16:creationId xmlns:a16="http://schemas.microsoft.com/office/drawing/2014/main" id="{BCD8906B-BEA3-BF8B-4196-6A255D9C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911725"/>
            <a:ext cx="657225" cy="601663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99" name="AutoShape 11">
            <a:extLst>
              <a:ext uri="{FF2B5EF4-FFF2-40B4-BE49-F238E27FC236}">
                <a16:creationId xmlns:a16="http://schemas.microsoft.com/office/drawing/2014/main" id="{CB777872-5476-6458-50EE-AE0141425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957763"/>
            <a:ext cx="354012" cy="231775"/>
          </a:xfrm>
          <a:prstGeom prst="flowChartMagneticDrum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0" name="Oval 28">
            <a:extLst>
              <a:ext uri="{FF2B5EF4-FFF2-40B4-BE49-F238E27FC236}">
                <a16:creationId xmlns:a16="http://schemas.microsoft.com/office/drawing/2014/main" id="{C381951A-6089-CE78-1FBC-9A183AFC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5003800"/>
            <a:ext cx="252412" cy="23177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4" name="Diamond 4">
            <a:extLst>
              <a:ext uri="{FF2B5EF4-FFF2-40B4-BE49-F238E27FC236}">
                <a16:creationId xmlns:a16="http://schemas.microsoft.com/office/drawing/2014/main" id="{C77B58D5-4CB8-6171-B7DE-9BFFBF52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586288"/>
            <a:ext cx="454025" cy="3254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5" name="AutoShape 11">
            <a:extLst>
              <a:ext uri="{FF2B5EF4-FFF2-40B4-BE49-F238E27FC236}">
                <a16:creationId xmlns:a16="http://schemas.microsoft.com/office/drawing/2014/main" id="{2CAFCB29-505E-071E-1796-C6C8390B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170363"/>
            <a:ext cx="606425" cy="369887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6106" name="Curved Connector 3">
            <a:extLst>
              <a:ext uri="{FF2B5EF4-FFF2-40B4-BE49-F238E27FC236}">
                <a16:creationId xmlns:a16="http://schemas.microsoft.com/office/drawing/2014/main" id="{61411AA3-EF61-A989-E42E-2A6C31EB38B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26338" y="4356100"/>
            <a:ext cx="657225" cy="415925"/>
          </a:xfrm>
          <a:prstGeom prst="curvedConnector3">
            <a:avLst>
              <a:gd name="adj1" fmla="val -2307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4">
            <a:extLst>
              <a:ext uri="{FF2B5EF4-FFF2-40B4-BE49-F238E27FC236}">
                <a16:creationId xmlns:a16="http://schemas.microsoft.com/office/drawing/2014/main" id="{FDC282E6-B13A-C9B9-E4BC-B9EC48BF0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871538"/>
            <a:ext cx="2524125" cy="21764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46109" name="AutoShape 9">
            <a:extLst>
              <a:ext uri="{FF2B5EF4-FFF2-40B4-BE49-F238E27FC236}">
                <a16:creationId xmlns:a16="http://schemas.microsoft.com/office/drawing/2014/main" id="{D3008192-C9E6-0ED0-8E18-D51CDC9B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3811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10" name="AutoShape 10">
            <a:extLst>
              <a:ext uri="{FF2B5EF4-FFF2-40B4-BE49-F238E27FC236}">
                <a16:creationId xmlns:a16="http://schemas.microsoft.com/office/drawing/2014/main" id="{D29469C3-F8F3-BBFD-3931-37340988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1209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11" name="AutoShape 11">
            <a:extLst>
              <a:ext uri="{FF2B5EF4-FFF2-40B4-BE49-F238E27FC236}">
                <a16:creationId xmlns:a16="http://schemas.microsoft.com/office/drawing/2014/main" id="{6D37D4F7-9FA6-142C-AC38-FC2C865B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7970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12" name="Line 12">
            <a:extLst>
              <a:ext uri="{FF2B5EF4-FFF2-40B4-BE49-F238E27FC236}">
                <a16:creationId xmlns:a16="http://schemas.microsoft.com/office/drawing/2014/main" id="{A3995D09-0CD8-DEDE-476B-23501C67E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3" y="15652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Line 13">
            <a:extLst>
              <a:ext uri="{FF2B5EF4-FFF2-40B4-BE49-F238E27FC236}">
                <a16:creationId xmlns:a16="http://schemas.microsoft.com/office/drawing/2014/main" id="{1857D71C-8D90-EC78-98E1-A0C654886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17049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Line 14">
            <a:extLst>
              <a:ext uri="{FF2B5EF4-FFF2-40B4-BE49-F238E27FC236}">
                <a16:creationId xmlns:a16="http://schemas.microsoft.com/office/drawing/2014/main" id="{2DDE4FE4-FB92-BDB6-DB06-FD9AFEE78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82788"/>
            <a:ext cx="958850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Line 15">
            <a:extLst>
              <a:ext uri="{FF2B5EF4-FFF2-40B4-BE49-F238E27FC236}">
                <a16:creationId xmlns:a16="http://schemas.microsoft.com/office/drawing/2014/main" id="{2FA07E41-19F0-8B8E-0980-7CB52E908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4003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Down Arrow 56">
            <a:extLst>
              <a:ext uri="{FF2B5EF4-FFF2-40B4-BE49-F238E27FC236}">
                <a16:creationId xmlns:a16="http://schemas.microsoft.com/office/drawing/2014/main" id="{6C6145DF-34CA-F59E-0BF7-AC65A70EE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695325"/>
            <a:ext cx="274638" cy="752475"/>
          </a:xfrm>
          <a:prstGeom prst="downArrow">
            <a:avLst>
              <a:gd name="adj1" fmla="val 50000"/>
              <a:gd name="adj2" fmla="val 501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6117" name="Curved Connector 58">
            <a:extLst>
              <a:ext uri="{FF2B5EF4-FFF2-40B4-BE49-F238E27FC236}">
                <a16:creationId xmlns:a16="http://schemas.microsoft.com/office/drawing/2014/main" id="{13E52653-8B04-8903-CB26-75A5D4FE6D57}"/>
              </a:ext>
            </a:extLst>
          </p:cNvPr>
          <p:cNvCxnSpPr>
            <a:cxnSpLocks noChangeShapeType="1"/>
            <a:stCxn id="46111" idx="4"/>
          </p:cNvCxnSpPr>
          <p:nvPr/>
        </p:nvCxnSpPr>
        <p:spPr bwMode="auto">
          <a:xfrm>
            <a:off x="2097088" y="2028825"/>
            <a:ext cx="3814762" cy="27432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8" name="TextBox 59">
            <a:extLst>
              <a:ext uri="{FF2B5EF4-FFF2-40B4-BE49-F238E27FC236}">
                <a16:creationId xmlns:a16="http://schemas.microsoft.com/office/drawing/2014/main" id="{0BD37866-529F-F930-F68A-F75E8DF9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74625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" pitchFamily="2" charset="0"/>
              </a:rPr>
              <a:t>./hw6client</a:t>
            </a:r>
          </a:p>
        </p:txBody>
      </p:sp>
      <p:sp>
        <p:nvSpPr>
          <p:cNvPr id="46119" name="TextBox 2">
            <a:extLst>
              <a:ext uri="{FF2B5EF4-FFF2-40B4-BE49-F238E27FC236}">
                <a16:creationId xmlns:a16="http://schemas.microsoft.com/office/drawing/2014/main" id="{BA8C5D83-FC13-4664-5CF3-A36D59793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870" y="5301605"/>
            <a:ext cx="16289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./hw6server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CA5CC-9AE6-D3A8-95FD-D17DA41D3FFE}"/>
              </a:ext>
            </a:extLst>
          </p:cNvPr>
          <p:cNvSpPr txBox="1"/>
          <p:nvPr/>
        </p:nvSpPr>
        <p:spPr>
          <a:xfrm>
            <a:off x="4276307" y="2487385"/>
            <a:ext cx="15888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Set_name</a:t>
            </a: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Obtain</a:t>
            </a:r>
          </a:p>
          <a:p>
            <a:pPr>
              <a:defRPr/>
            </a:pPr>
            <a:r>
              <a:rPr lang="en-US" dirty="0">
                <a:latin typeface="+mj-lt"/>
              </a:rPr>
              <a:t>Guess</a:t>
            </a:r>
          </a:p>
          <a:p>
            <a:pPr>
              <a:defRPr/>
            </a:pPr>
            <a:r>
              <a:rPr lang="en-US" dirty="0">
                <a:latin typeface="+mj-lt"/>
              </a:rPr>
              <a:t>Submit</a:t>
            </a:r>
          </a:p>
        </p:txBody>
      </p:sp>
      <p:cxnSp>
        <p:nvCxnSpPr>
          <p:cNvPr id="46124" name="Straight Arrow Connector 8">
            <a:extLst>
              <a:ext uri="{FF2B5EF4-FFF2-40B4-BE49-F238E27FC236}">
                <a16:creationId xmlns:a16="http://schemas.microsoft.com/office/drawing/2014/main" id="{4E6D4535-2732-6924-863F-F7C379A63C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8163" y="3211513"/>
            <a:ext cx="528637" cy="7969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59DCD8-28CE-6841-0CCA-65613A39D60C}"/>
              </a:ext>
            </a:extLst>
          </p:cNvPr>
          <p:cNvSpPr txBox="1"/>
          <p:nvPr/>
        </p:nvSpPr>
        <p:spPr>
          <a:xfrm>
            <a:off x="152400" y="5936324"/>
            <a:ext cx="8900236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Menlo" panose="020B0609030804020204" pitchFamily="49" charset="0"/>
              </a:rPr>
              <a:t>https://5f43-2601-200-c001-9ff0-d5cd-ca2a-e2c4-2fcc.ngrok.io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B55EA-6B5D-875C-8401-F74FA43FBA62}"/>
              </a:ext>
            </a:extLst>
          </p:cNvPr>
          <p:cNvSpPr txBox="1"/>
          <p:nvPr/>
        </p:nvSpPr>
        <p:spPr>
          <a:xfrm>
            <a:off x="3966898" y="846560"/>
            <a:ext cx="4999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https://</a:t>
            </a:r>
            <a:r>
              <a:rPr lang="en-US" dirty="0" err="1">
                <a:solidFill>
                  <a:srgbClr val="00B0F0"/>
                </a:solidFill>
              </a:rPr>
              <a:t>github.com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sfelixwu</a:t>
            </a:r>
            <a:r>
              <a:rPr lang="en-US" dirty="0">
                <a:solidFill>
                  <a:srgbClr val="00B0F0"/>
                </a:solidFill>
              </a:rPr>
              <a:t>/1123_2022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>
            <a:extLst>
              <a:ext uri="{FF2B5EF4-FFF2-40B4-BE49-F238E27FC236}">
                <a16:creationId xmlns:a16="http://schemas.microsoft.com/office/drawing/2014/main" id="{36E14549-2DFE-38CD-11C4-F159FFF64C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ACEBD8-3FA7-E645-A3B1-B510246BD95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11/28/22</a:t>
            </a:fld>
            <a:endParaRPr lang="en-US" altLang="en-US" sz="1400"/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0924C9E7-09B4-CAB5-FAFF-1B4CD2588F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FBE11565-1020-1977-35D4-A307D747A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F4B37D-CC3D-5848-8E9D-FC86409E22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48132" name="Oval 4">
            <a:extLst>
              <a:ext uri="{FF2B5EF4-FFF2-40B4-BE49-F238E27FC236}">
                <a16:creationId xmlns:a16="http://schemas.microsoft.com/office/drawing/2014/main" id="{E19064A3-A7BB-C64A-4433-41AD4AC87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463800"/>
            <a:ext cx="2524125" cy="2176463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3" name="AutoShape 9">
            <a:extLst>
              <a:ext uri="{FF2B5EF4-FFF2-40B4-BE49-F238E27FC236}">
                <a16:creationId xmlns:a16="http://schemas.microsoft.com/office/drawing/2014/main" id="{C276E8AD-EDAB-1864-49C0-EC843A68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2973388"/>
            <a:ext cx="706437" cy="461962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4" name="AutoShape 10">
            <a:extLst>
              <a:ext uri="{FF2B5EF4-FFF2-40B4-BE49-F238E27FC236}">
                <a16:creationId xmlns:a16="http://schemas.microsoft.com/office/drawing/2014/main" id="{4CD1D522-83E8-338F-C68E-F0AAF8E9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713163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5" name="AutoShape 11">
            <a:extLst>
              <a:ext uri="{FF2B5EF4-FFF2-40B4-BE49-F238E27FC236}">
                <a16:creationId xmlns:a16="http://schemas.microsoft.com/office/drawing/2014/main" id="{6D2D78B8-DA3E-32CF-CF41-1F615690E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3389313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6" name="Line 12">
            <a:extLst>
              <a:ext uri="{FF2B5EF4-FFF2-40B4-BE49-F238E27FC236}">
                <a16:creationId xmlns:a16="http://schemas.microsoft.com/office/drawing/2014/main" id="{5550CEB0-7E83-7EFA-2F75-966FD40D1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0938" y="3157538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3">
            <a:extLst>
              <a:ext uri="{FF2B5EF4-FFF2-40B4-BE49-F238E27FC236}">
                <a16:creationId xmlns:a16="http://schemas.microsoft.com/office/drawing/2014/main" id="{C32F4003-63BB-43C3-1E0B-49B1A459C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3297238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5">
            <a:extLst>
              <a:ext uri="{FF2B5EF4-FFF2-40B4-BE49-F238E27FC236}">
                <a16:creationId xmlns:a16="http://schemas.microsoft.com/office/drawing/2014/main" id="{E3D142B9-97F0-C721-DD04-E4DC20647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1738" y="3992563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6">
            <a:extLst>
              <a:ext uri="{FF2B5EF4-FFF2-40B4-BE49-F238E27FC236}">
                <a16:creationId xmlns:a16="http://schemas.microsoft.com/office/drawing/2014/main" id="{D6B0B54B-B7EE-8209-883E-408E03994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3205163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7">
            <a:extLst>
              <a:ext uri="{FF2B5EF4-FFF2-40B4-BE49-F238E27FC236}">
                <a16:creationId xmlns:a16="http://schemas.microsoft.com/office/drawing/2014/main" id="{3194C169-8C2D-F601-4273-BB99AA5FD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3621088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8">
            <a:extLst>
              <a:ext uri="{FF2B5EF4-FFF2-40B4-BE49-F238E27FC236}">
                <a16:creationId xmlns:a16="http://schemas.microsoft.com/office/drawing/2014/main" id="{D5CD6D91-B743-59C9-883A-01FD9B897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3944938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Oval 2">
            <a:extLst>
              <a:ext uri="{FF2B5EF4-FFF2-40B4-BE49-F238E27FC236}">
                <a16:creationId xmlns:a16="http://schemas.microsoft.com/office/drawing/2014/main" id="{77302893-C09D-F296-6265-F5EFD3B3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2278063"/>
            <a:ext cx="808038" cy="741362"/>
          </a:xfrm>
          <a:prstGeom prst="ellipse">
            <a:avLst/>
          </a:prstGeom>
          <a:solidFill>
            <a:schemeClr val="accent2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3" name="Oval 24">
            <a:extLst>
              <a:ext uri="{FF2B5EF4-FFF2-40B4-BE49-F238E27FC236}">
                <a16:creationId xmlns:a16="http://schemas.microsoft.com/office/drawing/2014/main" id="{BE3C74B4-8745-6F3F-EBA0-C3C0807CD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3760788"/>
            <a:ext cx="657225" cy="601662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4" name="AutoShape 11">
            <a:extLst>
              <a:ext uri="{FF2B5EF4-FFF2-40B4-BE49-F238E27FC236}">
                <a16:creationId xmlns:a16="http://schemas.microsoft.com/office/drawing/2014/main" id="{7AFECF08-318E-CC82-7A4D-15D00D74C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2601913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5" name="AutoShape 11">
            <a:extLst>
              <a:ext uri="{FF2B5EF4-FFF2-40B4-BE49-F238E27FC236}">
                <a16:creationId xmlns:a16="http://schemas.microsoft.com/office/drawing/2014/main" id="{56192584-4C55-6752-9094-965DD8AE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2417763"/>
            <a:ext cx="354012" cy="230187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6" name="AutoShape 11">
            <a:extLst>
              <a:ext uri="{FF2B5EF4-FFF2-40B4-BE49-F238E27FC236}">
                <a16:creationId xmlns:a16="http://schemas.microsoft.com/office/drawing/2014/main" id="{E5BE0D85-1400-211A-2C99-EFCAD0559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3806825"/>
            <a:ext cx="354012" cy="231775"/>
          </a:xfrm>
          <a:prstGeom prst="flowChartMagneticDrum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7" name="Oval 28">
            <a:extLst>
              <a:ext uri="{FF2B5EF4-FFF2-40B4-BE49-F238E27FC236}">
                <a16:creationId xmlns:a16="http://schemas.microsoft.com/office/drawing/2014/main" id="{ADEA1D74-7BEB-FB78-2D2A-F3EAFDA3B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852863"/>
            <a:ext cx="252412" cy="23177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8" name="Diamond 4">
            <a:extLst>
              <a:ext uri="{FF2B5EF4-FFF2-40B4-BE49-F238E27FC236}">
                <a16:creationId xmlns:a16="http://schemas.microsoft.com/office/drawing/2014/main" id="{7DD156F0-F4F6-36DF-AC1E-1ED7014F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3435350"/>
            <a:ext cx="454025" cy="325438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9" name="AutoShape 11">
            <a:extLst>
              <a:ext uri="{FF2B5EF4-FFF2-40B4-BE49-F238E27FC236}">
                <a16:creationId xmlns:a16="http://schemas.microsoft.com/office/drawing/2014/main" id="{61510215-90FB-9738-22B2-E3C440D7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3019425"/>
            <a:ext cx="606425" cy="369888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8150" name="Curved Connector 3">
            <a:extLst>
              <a:ext uri="{FF2B5EF4-FFF2-40B4-BE49-F238E27FC236}">
                <a16:creationId xmlns:a16="http://schemas.microsoft.com/office/drawing/2014/main" id="{2B2E279E-6AAA-C3CF-B323-7893EA7FF56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13463" y="3205163"/>
            <a:ext cx="657225" cy="415925"/>
          </a:xfrm>
          <a:prstGeom prst="curvedConnector3">
            <a:avLst>
              <a:gd name="adj1" fmla="val -2307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4">
            <a:extLst>
              <a:ext uri="{FF2B5EF4-FFF2-40B4-BE49-F238E27FC236}">
                <a16:creationId xmlns:a16="http://schemas.microsoft.com/office/drawing/2014/main" id="{EB315021-4FEA-C174-B75B-42611E60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871538"/>
            <a:ext cx="2524125" cy="21764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48152" name="AutoShape 9">
            <a:extLst>
              <a:ext uri="{FF2B5EF4-FFF2-40B4-BE49-F238E27FC236}">
                <a16:creationId xmlns:a16="http://schemas.microsoft.com/office/drawing/2014/main" id="{5AF1D78B-45BC-E5ED-5952-B538782AF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3811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53" name="AutoShape 10">
            <a:extLst>
              <a:ext uri="{FF2B5EF4-FFF2-40B4-BE49-F238E27FC236}">
                <a16:creationId xmlns:a16="http://schemas.microsoft.com/office/drawing/2014/main" id="{B9AAF3E5-9EE8-6D0A-0B27-98B44EC4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1209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54" name="AutoShape 11">
            <a:extLst>
              <a:ext uri="{FF2B5EF4-FFF2-40B4-BE49-F238E27FC236}">
                <a16:creationId xmlns:a16="http://schemas.microsoft.com/office/drawing/2014/main" id="{07DFFF2A-73E8-DE58-1A6E-D08C73D1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7970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55" name="Line 12">
            <a:extLst>
              <a:ext uri="{FF2B5EF4-FFF2-40B4-BE49-F238E27FC236}">
                <a16:creationId xmlns:a16="http://schemas.microsoft.com/office/drawing/2014/main" id="{230DF5B2-07FE-48CD-4BD6-C4DB3312D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3" y="15652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Line 13">
            <a:extLst>
              <a:ext uri="{FF2B5EF4-FFF2-40B4-BE49-F238E27FC236}">
                <a16:creationId xmlns:a16="http://schemas.microsoft.com/office/drawing/2014/main" id="{72A1449F-DF49-026E-2F25-8150BF1F9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17049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Line 14">
            <a:extLst>
              <a:ext uri="{FF2B5EF4-FFF2-40B4-BE49-F238E27FC236}">
                <a16:creationId xmlns:a16="http://schemas.microsoft.com/office/drawing/2014/main" id="{D71A671C-4485-CFCA-D1CB-A1E18A4B2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82788"/>
            <a:ext cx="958850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Line 15">
            <a:extLst>
              <a:ext uri="{FF2B5EF4-FFF2-40B4-BE49-F238E27FC236}">
                <a16:creationId xmlns:a16="http://schemas.microsoft.com/office/drawing/2014/main" id="{6B907A40-9FB8-66DF-B286-2B94FC317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4003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Down Arrow 56">
            <a:extLst>
              <a:ext uri="{FF2B5EF4-FFF2-40B4-BE49-F238E27FC236}">
                <a16:creationId xmlns:a16="http://schemas.microsoft.com/office/drawing/2014/main" id="{A3B55889-1721-0595-CF05-C05C399C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695325"/>
            <a:ext cx="274638" cy="752475"/>
          </a:xfrm>
          <a:prstGeom prst="downArrow">
            <a:avLst>
              <a:gd name="adj1" fmla="val 50000"/>
              <a:gd name="adj2" fmla="val 501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8160" name="Curved Connector 58">
            <a:extLst>
              <a:ext uri="{FF2B5EF4-FFF2-40B4-BE49-F238E27FC236}">
                <a16:creationId xmlns:a16="http://schemas.microsoft.com/office/drawing/2014/main" id="{4ACE8D7E-FB9F-C334-A0AC-081BE4C98949}"/>
              </a:ext>
            </a:extLst>
          </p:cNvPr>
          <p:cNvCxnSpPr>
            <a:cxnSpLocks noChangeShapeType="1"/>
            <a:stCxn id="48154" idx="4"/>
            <a:endCxn id="48135" idx="1"/>
          </p:cNvCxnSpPr>
          <p:nvPr/>
        </p:nvCxnSpPr>
        <p:spPr bwMode="auto">
          <a:xfrm>
            <a:off x="2097088" y="2028825"/>
            <a:ext cx="2452687" cy="1592263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61" name="TextBox 59">
            <a:extLst>
              <a:ext uri="{FF2B5EF4-FFF2-40B4-BE49-F238E27FC236}">
                <a16:creationId xmlns:a16="http://schemas.microsoft.com/office/drawing/2014/main" id="{BC96C5CC-5370-BE37-6020-1FF81016B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74625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" pitchFamily="2" charset="0"/>
              </a:rPr>
              <a:t>./hw7client</a:t>
            </a:r>
          </a:p>
        </p:txBody>
      </p:sp>
      <p:sp>
        <p:nvSpPr>
          <p:cNvPr id="48165" name="Oval 2">
            <a:extLst>
              <a:ext uri="{FF2B5EF4-FFF2-40B4-BE49-F238E27FC236}">
                <a16:creationId xmlns:a16="http://schemas.microsoft.com/office/drawing/2014/main" id="{8FFD1231-979B-75A9-D2F3-DE217E340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4841875"/>
            <a:ext cx="808038" cy="741363"/>
          </a:xfrm>
          <a:prstGeom prst="ellipse">
            <a:avLst/>
          </a:prstGeom>
          <a:solidFill>
            <a:srgbClr val="FF66CC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66" name="AutoShape 11">
            <a:extLst>
              <a:ext uri="{FF2B5EF4-FFF2-40B4-BE49-F238E27FC236}">
                <a16:creationId xmlns:a16="http://schemas.microsoft.com/office/drawing/2014/main" id="{5E0A7FA4-ED81-A676-390F-43BF152F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5165725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67" name="AutoShape 11">
            <a:extLst>
              <a:ext uri="{FF2B5EF4-FFF2-40B4-BE49-F238E27FC236}">
                <a16:creationId xmlns:a16="http://schemas.microsoft.com/office/drawing/2014/main" id="{782FD2EA-E4C7-C9AC-0528-A61AE93E4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4981575"/>
            <a:ext cx="354012" cy="230188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68" name="Oval 29">
            <a:extLst>
              <a:ext uri="{FF2B5EF4-FFF2-40B4-BE49-F238E27FC236}">
                <a16:creationId xmlns:a16="http://schemas.microsoft.com/office/drawing/2014/main" id="{52E1EB05-AFAB-A2F8-49AF-FDEE1126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613" y="4887913"/>
            <a:ext cx="252412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69" name="Oval 30">
            <a:extLst>
              <a:ext uri="{FF2B5EF4-FFF2-40B4-BE49-F238E27FC236}">
                <a16:creationId xmlns:a16="http://schemas.microsoft.com/office/drawing/2014/main" id="{7F53C444-0EA7-5EE9-6B71-46115F965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5073650"/>
            <a:ext cx="252413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70" name="Oval 31">
            <a:extLst>
              <a:ext uri="{FF2B5EF4-FFF2-40B4-BE49-F238E27FC236}">
                <a16:creationId xmlns:a16="http://schemas.microsoft.com/office/drawing/2014/main" id="{6C8BAB6A-DEA9-CA00-B6EA-0C8C46417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413" y="5305425"/>
            <a:ext cx="252412" cy="23177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8172" name="Curved Connector 58">
            <a:extLst>
              <a:ext uri="{FF2B5EF4-FFF2-40B4-BE49-F238E27FC236}">
                <a16:creationId xmlns:a16="http://schemas.microsoft.com/office/drawing/2014/main" id="{492FE090-C41F-2ADB-2562-FEE8DDD2741B}"/>
              </a:ext>
            </a:extLst>
          </p:cNvPr>
          <p:cNvCxnSpPr>
            <a:cxnSpLocks noChangeShapeType="1"/>
            <a:stCxn id="48144" idx="4"/>
            <a:endCxn id="48166" idx="1"/>
          </p:cNvCxnSpPr>
          <p:nvPr/>
        </p:nvCxnSpPr>
        <p:spPr bwMode="auto">
          <a:xfrm>
            <a:off x="5659438" y="2717800"/>
            <a:ext cx="2190750" cy="2563813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C0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4" name="TextBox 59">
            <a:extLst>
              <a:ext uri="{FF2B5EF4-FFF2-40B4-BE49-F238E27FC236}">
                <a16:creationId xmlns:a16="http://schemas.microsoft.com/office/drawing/2014/main" id="{1F1CB23A-2E6A-23D3-5B69-D69BD220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5005388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" pitchFamily="2" charset="0"/>
              </a:rPr>
              <a:t>./hw7server</a:t>
            </a:r>
          </a:p>
        </p:txBody>
      </p:sp>
      <p:sp>
        <p:nvSpPr>
          <p:cNvPr id="48175" name="TextBox 59">
            <a:extLst>
              <a:ext uri="{FF2B5EF4-FFF2-40B4-BE49-F238E27FC236}">
                <a16:creationId xmlns:a16="http://schemas.microsoft.com/office/drawing/2014/main" id="{7857D527-A3D7-13A6-C334-A5CD6CA73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450" y="9788525"/>
            <a:ext cx="221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pitchFamily="2" charset="0"/>
              </a:rPr>
              <a:t>./hw3server</a:t>
            </a:r>
          </a:p>
        </p:txBody>
      </p:sp>
      <p:sp>
        <p:nvSpPr>
          <p:cNvPr id="48176" name="TextBox 59">
            <a:extLst>
              <a:ext uri="{FF2B5EF4-FFF2-40B4-BE49-F238E27FC236}">
                <a16:creationId xmlns:a16="http://schemas.microsoft.com/office/drawing/2014/main" id="{2EB259E7-6906-F25E-8B48-3E8D23663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00" y="5668963"/>
            <a:ext cx="2396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" pitchFamily="2" charset="0"/>
              </a:rPr>
              <a:t>./hw7another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>
            <a:extLst>
              <a:ext uri="{FF2B5EF4-FFF2-40B4-BE49-F238E27FC236}">
                <a16:creationId xmlns:a16="http://schemas.microsoft.com/office/drawing/2014/main" id="{49877CA1-BA4C-049E-16D2-4B010101E9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8BA4967B-7BF1-3C5B-3D89-CA3D2811F8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997E7AAC-4DAE-942C-3AC6-80D9B874F8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85075F-11A9-5544-87A2-CA313FFA98D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C4B2D70B-8795-5AE4-F5FE-1FD57F34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39725"/>
            <a:ext cx="54483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int tag_index;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Work_Study *obj_ptr;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    </a:t>
            </a:r>
            <a:r>
              <a:rPr lang="en-US" altLang="en-US" sz="1800" b="1">
                <a:latin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   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        if (obj_ptr == NULL)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latin typeface="Menlo" panose="020B0609030804020204" pitchFamily="49" charset="0"/>
              </a:rPr>
              <a:t>“Null Pointer”</a:t>
            </a:r>
            <a:r>
              <a:rPr lang="en-US" altLang="en-US" sz="1800">
                <a:latin typeface="Menlo" panose="020B0609030804020204" pitchFamily="49" charset="0"/>
              </a:rPr>
              <a:t>;</a:t>
            </a:r>
            <a:br>
              <a:rPr lang="en-US" altLang="en-US" sz="1800">
                <a:latin typeface="Menlo" panose="020B0609030804020204" pitchFamily="49" charset="0"/>
              </a:rPr>
            </a:br>
            <a:r>
              <a:rPr lang="en-US" altLang="en-US" sz="1800"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        if (tag_index &lt;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latin typeface="Menlo" panose="020B0609030804020204" pitchFamily="49" charset="0"/>
              </a:rPr>
              <a:t>tag_index</a:t>
            </a:r>
            <a:r>
              <a:rPr lang="en-US" altLang="en-US" sz="1800"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	  ...</a:t>
            </a:r>
            <a:br>
              <a:rPr lang="en-US" altLang="en-US" sz="1800">
                <a:latin typeface="Menlo" panose="020B0609030804020204" pitchFamily="49" charset="0"/>
              </a:rPr>
            </a:br>
            <a:r>
              <a:rPr lang="en-US" altLang="en-US" sz="1800"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latin typeface="Menlo" panose="020B0609030804020204" pitchFamily="49" charset="0"/>
              </a:rPr>
              <a:t>catch</a:t>
            </a:r>
            <a:r>
              <a:rPr lang="en-US" altLang="en-US" sz="1800">
                <a:latin typeface="Menlo" panose="020B0609030804020204" pitchFamily="49" charset="0"/>
              </a:rPr>
              <a:t> (</a:t>
            </a:r>
            <a:r>
              <a:rPr lang="en-US" altLang="en-US" sz="1800" b="1">
                <a:latin typeface="Menlo" panose="020B0609030804020204" pitchFamily="49" charset="0"/>
              </a:rPr>
              <a:t>int</a:t>
            </a:r>
            <a:r>
              <a:rPr lang="en-US" altLang="en-US" sz="1800">
                <a:latin typeface="Menlo" panose="020B0609030804020204" pitchFamily="49" charset="0"/>
              </a:rPr>
              <a:t>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latin typeface="Menlo" panose="020B0609030804020204" pitchFamily="49" charset="0"/>
              </a:rPr>
              <a:t>catch</a:t>
            </a:r>
            <a:r>
              <a:rPr lang="en-US" altLang="en-US" sz="1800">
                <a:latin typeface="Menlo" panose="020B0609030804020204" pitchFamily="49" charset="0"/>
              </a:rPr>
              <a:t> (</a:t>
            </a:r>
            <a:r>
              <a:rPr lang="en-US" altLang="en-US" sz="1800" b="1">
                <a:latin typeface="Menlo" panose="020B0609030804020204" pitchFamily="49" charset="0"/>
              </a:rPr>
              <a:t>const char * </a:t>
            </a:r>
            <a:r>
              <a:rPr lang="en-US" altLang="en-US" sz="1800">
                <a:latin typeface="Menlo" panose="020B0609030804020204" pitchFamily="49" charset="0"/>
              </a:rPr>
              <a:t>str_ptr)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// the remaining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DE808DE2-161C-9A28-2E73-EB74055FC08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1464DEFE-67D2-5884-51CC-B2204C5D1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3C0D92B1-062F-0D32-DA69-59F93E6525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FF1444-F092-1945-9DE7-578AF3ACB17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77761F0F-2C0A-4EC4-25AB-FACB5CA4D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39725"/>
            <a:ext cx="54483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int tag_index;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Work_Study *obj_ptr;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 b="1">
                <a:solidFill>
                  <a:srgbClr val="7030A0"/>
                </a:solidFill>
                <a:latin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  if (obj_ptr == NULL)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“Null Pointer”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  if (tag_index &lt;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tag_index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const char * 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str_ptr)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// the remaining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>
            <a:extLst>
              <a:ext uri="{FF2B5EF4-FFF2-40B4-BE49-F238E27FC236}">
                <a16:creationId xmlns:a16="http://schemas.microsoft.com/office/drawing/2014/main" id="{CA16E85C-530D-CB58-7D35-E6838EAC95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9A17CBAB-D72D-AE19-69CF-D9AA5C96F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265E19A8-A913-3755-273A-B64857333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67BB16-2D9A-CB47-A411-903BAA303B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EC5F60C1-1B40-F4B5-D883-ED1321D75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39725"/>
            <a:ext cx="54483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int tag_index;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Work_Study *obj_ptr;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 b="1">
                <a:solidFill>
                  <a:srgbClr val="7030A0"/>
                </a:solidFill>
                <a:latin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  if (obj_ptr == NULL)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“Null Pointer”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  if (tag_index &lt;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tag_index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const char * 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str_ptr)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// the remaining code</a:t>
            </a:r>
          </a:p>
        </p:txBody>
      </p:sp>
      <p:sp>
        <p:nvSpPr>
          <p:cNvPr id="22533" name="Right Arrow 7">
            <a:extLst>
              <a:ext uri="{FF2B5EF4-FFF2-40B4-BE49-F238E27FC236}">
                <a16:creationId xmlns:a16="http://schemas.microsoft.com/office/drawing/2014/main" id="{8BFBE4B0-0B21-A3CC-F2C4-60D4DC6E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205740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Right Arrow 8">
            <a:extLst>
              <a:ext uri="{FF2B5EF4-FFF2-40B4-BE49-F238E27FC236}">
                <a16:creationId xmlns:a16="http://schemas.microsoft.com/office/drawing/2014/main" id="{99878A1F-70F0-ABBA-79D7-227C9494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480060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2535" name="Curved Connector 10">
            <a:extLst>
              <a:ext uri="{FF2B5EF4-FFF2-40B4-BE49-F238E27FC236}">
                <a16:creationId xmlns:a16="http://schemas.microsoft.com/office/drawing/2014/main" id="{476B3266-F2EE-739E-F7B9-2C3066820793}"/>
              </a:ext>
            </a:extLst>
          </p:cNvPr>
          <p:cNvCxnSpPr>
            <a:cxnSpLocks noChangeShapeType="1"/>
            <a:stCxn id="22533" idx="3"/>
            <a:endCxn id="22534" idx="1"/>
          </p:cNvCxnSpPr>
          <p:nvPr/>
        </p:nvCxnSpPr>
        <p:spPr bwMode="auto">
          <a:xfrm flipH="1">
            <a:off x="1743075" y="2171700"/>
            <a:ext cx="4886325" cy="2743200"/>
          </a:xfrm>
          <a:prstGeom prst="curvedConnector5">
            <a:avLst>
              <a:gd name="adj1" fmla="val -17394"/>
              <a:gd name="adj2" fmla="val 45301"/>
              <a:gd name="adj3" fmla="val 122431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6" name="Curved Right Arrow 16">
            <a:extLst>
              <a:ext uri="{FF2B5EF4-FFF2-40B4-BE49-F238E27FC236}">
                <a16:creationId xmlns:a16="http://schemas.microsoft.com/office/drawing/2014/main" id="{91678A13-BDCE-76A3-820A-22DF91B45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5600700"/>
            <a:ext cx="361950" cy="533400"/>
          </a:xfrm>
          <a:prstGeom prst="curvedRightArrow">
            <a:avLst>
              <a:gd name="adj1" fmla="val 25005"/>
              <a:gd name="adj2" fmla="val 50003"/>
              <a:gd name="adj3" fmla="val 25000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>
            <a:extLst>
              <a:ext uri="{FF2B5EF4-FFF2-40B4-BE49-F238E27FC236}">
                <a16:creationId xmlns:a16="http://schemas.microsoft.com/office/drawing/2014/main" id="{93DCB9BD-E041-F692-B87C-892D8A9D77F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8D0E6143-50D1-FFF7-E067-0C688F906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C2C6AB93-74FB-747B-A27C-36C287BEA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0CDF36-24FC-CE4A-9E6F-7CDCF37054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80D401F7-EB75-1390-14D5-331CA982B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39725"/>
            <a:ext cx="76581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int tag_index;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Work_Study *obj_ptr;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 b="1">
                <a:solidFill>
                  <a:srgbClr val="7030A0"/>
                </a:solidFill>
                <a:latin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  if (obj_ptr == NULL)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“Null Pointer”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  if (tag_index &lt; 0). // </a:t>
            </a:r>
            <a:r>
              <a:rPr lang="en-US" altLang="en-US" sz="1800" b="1">
                <a:solidFill>
                  <a:srgbClr val="7030A0"/>
                </a:solidFill>
                <a:latin typeface="Menlo" panose="020B0609030804020204" pitchFamily="49" charset="0"/>
              </a:rPr>
              <a:t>assert(tag_index &lt;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tag_index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const char * 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str_ptr)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// the remaining code</a:t>
            </a:r>
          </a:p>
        </p:txBody>
      </p:sp>
      <p:sp>
        <p:nvSpPr>
          <p:cNvPr id="23557" name="Right Arrow 7">
            <a:extLst>
              <a:ext uri="{FF2B5EF4-FFF2-40B4-BE49-F238E27FC236}">
                <a16:creationId xmlns:a16="http://schemas.microsoft.com/office/drawing/2014/main" id="{E284022F-57BA-1023-176B-5589A8565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Right Arrow 8">
            <a:extLst>
              <a:ext uri="{FF2B5EF4-FFF2-40B4-BE49-F238E27FC236}">
                <a16:creationId xmlns:a16="http://schemas.microsoft.com/office/drawing/2014/main" id="{330B1A8E-F43C-2353-BB1F-F559F2196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373380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3559" name="Curved Connector 10">
            <a:extLst>
              <a:ext uri="{FF2B5EF4-FFF2-40B4-BE49-F238E27FC236}">
                <a16:creationId xmlns:a16="http://schemas.microsoft.com/office/drawing/2014/main" id="{B187E036-8179-311F-5697-FA24FE821270}"/>
              </a:ext>
            </a:extLst>
          </p:cNvPr>
          <p:cNvCxnSpPr>
            <a:cxnSpLocks noChangeShapeType="1"/>
            <a:stCxn id="23557" idx="3"/>
            <a:endCxn id="23558" idx="1"/>
          </p:cNvCxnSpPr>
          <p:nvPr/>
        </p:nvCxnSpPr>
        <p:spPr bwMode="auto">
          <a:xfrm flipH="1">
            <a:off x="1878013" y="3009900"/>
            <a:ext cx="3894137" cy="838200"/>
          </a:xfrm>
          <a:prstGeom prst="curvedConnector5">
            <a:avLst>
              <a:gd name="adj1" fmla="val -23634"/>
              <a:gd name="adj2" fmla="val 50000"/>
              <a:gd name="adj3" fmla="val 123032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0" name="Curved Right Arrow 16">
            <a:extLst>
              <a:ext uri="{FF2B5EF4-FFF2-40B4-BE49-F238E27FC236}">
                <a16:creationId xmlns:a16="http://schemas.microsoft.com/office/drawing/2014/main" id="{5986923C-FDEF-F798-8404-6DFB25C8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95800"/>
            <a:ext cx="838200" cy="1638300"/>
          </a:xfrm>
          <a:prstGeom prst="curvedRightArrow">
            <a:avLst>
              <a:gd name="adj1" fmla="val 13628"/>
              <a:gd name="adj2" fmla="val 31671"/>
              <a:gd name="adj3" fmla="val 25000"/>
            </a:avLst>
          </a:prstGeom>
          <a:solidFill>
            <a:srgbClr val="00B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1" name="TextBox 1">
            <a:extLst>
              <a:ext uri="{FF2B5EF4-FFF2-40B4-BE49-F238E27FC236}">
                <a16:creationId xmlns:a16="http://schemas.microsoft.com/office/drawing/2014/main" id="{FE275D01-B26E-9D97-88A5-DA8BF0603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912813"/>
            <a:ext cx="3278188" cy="461962"/>
          </a:xfrm>
          <a:prstGeom prst="rect">
            <a:avLst/>
          </a:prstGeom>
          <a:solidFill>
            <a:srgbClr val="FFFF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Assert </a:t>
            </a:r>
            <a:r>
              <a:rPr lang="en-US" altLang="en-US" sz="2400">
                <a:sym typeface="Wingdings" pitchFamily="2" charset="2"/>
              </a:rPr>
              <a:t> quit/trap/killed</a:t>
            </a:r>
            <a:endParaRPr lang="en-US" altLang="en-US" sz="2400"/>
          </a:p>
        </p:txBody>
      </p:sp>
      <p:cxnSp>
        <p:nvCxnSpPr>
          <p:cNvPr id="23562" name="Straight Arrow Connector 3">
            <a:extLst>
              <a:ext uri="{FF2B5EF4-FFF2-40B4-BE49-F238E27FC236}">
                <a16:creationId xmlns:a16="http://schemas.microsoft.com/office/drawing/2014/main" id="{885D743C-2F5E-7FBF-D63D-339322465D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1400" y="1387475"/>
            <a:ext cx="0" cy="12207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>
            <a:extLst>
              <a:ext uri="{FF2B5EF4-FFF2-40B4-BE49-F238E27FC236}">
                <a16:creationId xmlns:a16="http://schemas.microsoft.com/office/drawing/2014/main" id="{C4742A93-CBDA-8C2B-EEBD-AFC9ED1FAEE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58F21ADB-F5A6-34E1-4DB3-3CD0C4B7F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83DC11F7-09B4-7CB6-166D-F1C72FFC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97E009-68B5-6C40-A98E-435A3375F9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pic>
        <p:nvPicPr>
          <p:cNvPr id="24580" name="Picture 11">
            <a:extLst>
              <a:ext uri="{FF2B5EF4-FFF2-40B4-BE49-F238E27FC236}">
                <a16:creationId xmlns:a16="http://schemas.microsoft.com/office/drawing/2014/main" id="{338BAB41-2DF8-54E1-2E0F-353FC380B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2545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12">
            <a:extLst>
              <a:ext uri="{FF2B5EF4-FFF2-40B4-BE49-F238E27FC236}">
                <a16:creationId xmlns:a16="http://schemas.microsoft.com/office/drawing/2014/main" id="{FBBD9130-3C67-9516-083D-CCFB73967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966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throw</a:t>
            </a:r>
          </a:p>
        </p:txBody>
      </p:sp>
      <p:cxnSp>
        <p:nvCxnSpPr>
          <p:cNvPr id="24582" name="Elbow Connector 14">
            <a:extLst>
              <a:ext uri="{FF2B5EF4-FFF2-40B4-BE49-F238E27FC236}">
                <a16:creationId xmlns:a16="http://schemas.microsoft.com/office/drawing/2014/main" id="{0F482A12-5CB4-97CA-D0A0-827935BEAF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6800" y="593725"/>
            <a:ext cx="1676400" cy="16002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Rectangle 15">
            <a:extLst>
              <a:ext uri="{FF2B5EF4-FFF2-40B4-BE49-F238E27FC236}">
                <a16:creationId xmlns:a16="http://schemas.microsoft.com/office/drawing/2014/main" id="{1AA1458E-1A31-C1B0-EA57-42FAABD82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1066800" cy="609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4" name="Diamond 16">
            <a:extLst>
              <a:ext uri="{FF2B5EF4-FFF2-40B4-BE49-F238E27FC236}">
                <a16:creationId xmlns:a16="http://schemas.microsoft.com/office/drawing/2014/main" id="{12402921-9705-1F64-5B3A-78649105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5378450"/>
            <a:ext cx="1295400" cy="806450"/>
          </a:xfrm>
          <a:prstGeom prst="diamond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4585" name="Straight Arrow Connector 18">
            <a:extLst>
              <a:ext uri="{FF2B5EF4-FFF2-40B4-BE49-F238E27FC236}">
                <a16:creationId xmlns:a16="http://schemas.microsoft.com/office/drawing/2014/main" id="{C7052E60-9B6E-44BA-669C-57209E660961}"/>
              </a:ext>
            </a:extLst>
          </p:cNvPr>
          <p:cNvCxnSpPr>
            <a:cxnSpLocks/>
            <a:stCxn id="24583" idx="2"/>
            <a:endCxn id="24584" idx="0"/>
          </p:cNvCxnSpPr>
          <p:nvPr/>
        </p:nvCxnSpPr>
        <p:spPr bwMode="auto">
          <a:xfrm>
            <a:off x="6477000" y="4572000"/>
            <a:ext cx="0" cy="8064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TextBox 21">
            <a:extLst>
              <a:ext uri="{FF2B5EF4-FFF2-40B4-BE49-F238E27FC236}">
                <a16:creationId xmlns:a16="http://schemas.microsoft.com/office/drawing/2014/main" id="{0784676F-E391-5589-0684-5F83B48CE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037013"/>
            <a:ext cx="884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catch</a:t>
            </a:r>
          </a:p>
        </p:txBody>
      </p:sp>
      <p:cxnSp>
        <p:nvCxnSpPr>
          <p:cNvPr id="24587" name="Curved Connector 23">
            <a:extLst>
              <a:ext uri="{FF2B5EF4-FFF2-40B4-BE49-F238E27FC236}">
                <a16:creationId xmlns:a16="http://schemas.microsoft.com/office/drawing/2014/main" id="{76060F40-1D7B-FD5B-E1AC-F1E707292D17}"/>
              </a:ext>
            </a:extLst>
          </p:cNvPr>
          <p:cNvCxnSpPr>
            <a:cxnSpLocks noChangeShapeType="1"/>
            <a:stCxn id="24581" idx="3"/>
            <a:endCxn id="24583" idx="0"/>
          </p:cNvCxnSpPr>
          <p:nvPr/>
        </p:nvCxnSpPr>
        <p:spPr bwMode="auto">
          <a:xfrm>
            <a:off x="3709988" y="2211388"/>
            <a:ext cx="2767012" cy="1751012"/>
          </a:xfrm>
          <a:prstGeom prst="curvedConnector2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Rounded Rectangle 24">
            <a:extLst>
              <a:ext uri="{FF2B5EF4-FFF2-40B4-BE49-F238E27FC236}">
                <a16:creationId xmlns:a16="http://schemas.microsoft.com/office/drawing/2014/main" id="{19C8A127-A1EF-E230-E54D-7F234BF79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2855913"/>
            <a:ext cx="2216150" cy="796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Information about the exception</a:t>
            </a:r>
          </a:p>
        </p:txBody>
      </p:sp>
      <p:sp>
        <p:nvSpPr>
          <p:cNvPr id="24589" name="TextBox 25">
            <a:extLst>
              <a:ext uri="{FF2B5EF4-FFF2-40B4-BE49-F238E27FC236}">
                <a16:creationId xmlns:a16="http://schemas.microsoft.com/office/drawing/2014/main" id="{4DF08343-20D4-FEC6-6161-25B522EA9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4350"/>
            <a:ext cx="41354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Detection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Control Flow Transfer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Passing the </a:t>
            </a:r>
            <a:r>
              <a:rPr lang="en-US" altLang="en-US" sz="2400" b="1"/>
              <a:t>Argument </a:t>
            </a:r>
            <a:r>
              <a:rPr lang="en-US" altLang="en-US" sz="2400"/>
              <a:t>as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“object” </a:t>
            </a:r>
            <a:r>
              <a:rPr lang="en-US" altLang="en-US" sz="2400"/>
              <a:t>or</a:t>
            </a:r>
            <a:r>
              <a:rPr lang="en-US" altLang="en-US" sz="2400" b="1">
                <a:solidFill>
                  <a:srgbClr val="C00000"/>
                </a:solidFill>
              </a:rPr>
              <a:t> class exception</a:t>
            </a:r>
          </a:p>
        </p:txBody>
      </p:sp>
      <p:sp>
        <p:nvSpPr>
          <p:cNvPr id="24590" name="Cube 1">
            <a:extLst>
              <a:ext uri="{FF2B5EF4-FFF2-40B4-BE49-F238E27FC236}">
                <a16:creationId xmlns:a16="http://schemas.microsoft.com/office/drawing/2014/main" id="{5640A6DF-59E6-E6F4-F032-CE8FFBCDC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613025"/>
            <a:ext cx="392112" cy="3587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Designs\Soaring.pot</Template>
  <TotalTime>8262</TotalTime>
  <Words>3556</Words>
  <Application>Microsoft Macintosh PowerPoint</Application>
  <PresentationFormat>On-screen Show (4:3)</PresentationFormat>
  <Paragraphs>678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Abadi MT Condensed Extra Bold</vt:lpstr>
      <vt:lpstr>Arial</vt:lpstr>
      <vt:lpstr>Comic Sans MS</vt:lpstr>
      <vt:lpstr>Courier</vt:lpstr>
      <vt:lpstr>Courier New</vt:lpstr>
      <vt:lpstr>Menlo</vt:lpstr>
      <vt:lpstr>Monotype Sorts</vt:lpstr>
      <vt:lpstr>Times New Roman</vt:lpstr>
      <vt:lpstr>Soaring</vt:lpstr>
      <vt:lpstr>ecs36b Spring 2020: Software Development &amp; Object-Oriented Programming #08: Exceptions</vt:lpstr>
      <vt:lpstr>PowerPoint Presentation</vt:lpstr>
      <vt:lpstr>Exception Handling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Exception Handling in C++</vt:lpstr>
      <vt:lpstr>Exception Handling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Interference with MI and VI</vt:lpstr>
      <vt:lpstr>Interference with MI and VI</vt:lpstr>
      <vt:lpstr>for MI and VI, exception (or any types to be caught by “catch”) needs to come first</vt:lpstr>
      <vt:lpstr>PowerPoint Presentation</vt:lpstr>
      <vt:lpstr>PowerPoint Presentation</vt:lpstr>
      <vt:lpstr>http://cyrus.cs.ucdavis.edu/sfelixwu/ecs36b/s2020/check_status.txt</vt:lpstr>
      <vt:lpstr>Segmentation 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Simple OO Server</vt:lpstr>
      <vt:lpstr>Remote Procedure Call (RPC)</vt:lpstr>
      <vt:lpstr>Distributed Wordle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ecs36a Spring 2020: Software Development &amp; Object-Oriented Programming #00: a welcome message</dc:title>
  <dc:creator>Felix Wu</dc:creator>
  <cp:lastModifiedBy>Felix Wu</cp:lastModifiedBy>
  <cp:revision>259</cp:revision>
  <cp:lastPrinted>2020-04-06T03:47:10Z</cp:lastPrinted>
  <dcterms:created xsi:type="dcterms:W3CDTF">2020-03-30T05:59:12Z</dcterms:created>
  <dcterms:modified xsi:type="dcterms:W3CDTF">2022-11-28T22:59:32Z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wu@csc.ncsu.edu</vt:lpwstr>
  </property>
  <property fmtid="{D5CDD505-2E9C-101B-9397-08002B2CF9AE}" pid="8" name="HomePage">
    <vt:lpwstr>http://shang.csc.ncsu.edu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C:\FelixWu</vt:lpwstr>
  </property>
</Properties>
</file>