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859" r:id="rId3"/>
    <p:sldId id="1332" r:id="rId4"/>
    <p:sldId id="1326" r:id="rId5"/>
    <p:sldId id="1335" r:id="rId6"/>
    <p:sldId id="1334" r:id="rId7"/>
    <p:sldId id="1336" r:id="rId8"/>
    <p:sldId id="1337" r:id="rId9"/>
    <p:sldId id="1338" r:id="rId10"/>
    <p:sldId id="1327" r:id="rId11"/>
    <p:sldId id="1328" r:id="rId12"/>
    <p:sldId id="1339" r:id="rId13"/>
    <p:sldId id="1329" r:id="rId14"/>
    <p:sldId id="1340" r:id="rId15"/>
    <p:sldId id="1341" r:id="rId16"/>
    <p:sldId id="1342" r:id="rId17"/>
    <p:sldId id="1344" r:id="rId18"/>
    <p:sldId id="1345" r:id="rId19"/>
    <p:sldId id="1346" r:id="rId20"/>
    <p:sldId id="1343" r:id="rId21"/>
    <p:sldId id="1347" r:id="rId22"/>
    <p:sldId id="1348" r:id="rId23"/>
    <p:sldId id="1350" r:id="rId24"/>
    <p:sldId id="1349" r:id="rId25"/>
    <p:sldId id="1351" r:id="rId26"/>
    <p:sldId id="1352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/>
    <p:restoredTop sz="94694"/>
  </p:normalViewPr>
  <p:slideViewPr>
    <p:cSldViewPr>
      <p:cViewPr varScale="1">
        <p:scale>
          <a:sx n="121" d="100"/>
          <a:sy n="121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3B087BC-D1E6-E3A1-38A7-4885CD5F804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6F9706E0-25CE-9646-8956-39AC81C161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8203D43-2F3C-1714-F598-F89B7C184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CEAECA-F4AB-D64D-ABC6-E6A5AD9C7B68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6365A08-DB84-688F-8309-4D7B5142CE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E2A658B-961E-928D-8A75-AE3C23D6B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8E34405-C1DD-1B8F-17A7-41FBCBD4F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4067178-5479-985E-E62C-A73C516E8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51EB5F-058E-71CD-2442-9CF911DE9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42EAB-9760-6D47-ADBB-9EECDE8AD8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2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1A35C93-2248-280D-520D-54E63F3C2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528420A-A4B1-5B66-5443-F2668A7C1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3D883E9-B4CE-24E9-79A3-A14CF8199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95D38-B08D-FD4A-B4EF-A1ABFCB4E1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52FC52E-B365-4195-8C1F-88EF91BCE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F54F97-5837-F761-3A56-7B5392BAA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D6844D-BC01-4574-ED9E-AC0EAAEB4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B19E5-37E0-B341-81E4-570FE7576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0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3482BD-9A7D-4D82-29F2-10BDCDBAC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998BED-8B81-3A21-C0EF-F55725CEB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F6BDE3-D32B-AD17-C4CA-4B2201C00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7059C-8CBD-E640-96BA-682F58CFE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846F18-F683-058B-76A2-AFF4271E5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550434-CB45-FFCA-FAA1-42D021A033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23F863A-84D1-07E9-F3F5-C0DD0CBB1E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DE414-4F15-EC4D-805C-68A474894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1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AABDB1-1952-0469-1FF3-587441981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8546AD-360B-CBB7-61E7-CA10D8332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FADBBB6-3D09-391D-9F93-3DAE730A4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65452-4019-FE43-85F1-F3A86FCBB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5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ACBAA2-A6A5-2C0B-E37C-51074E4091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C6060E8-BD6D-2D20-06F7-FBBD825BB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8C3D5A4-F0C4-AC12-9AAA-EB578369E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EC0D2-1241-1A4E-B21F-A9375135B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4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585817B-E496-7BE4-02FD-53D85C9F6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6A90890-4A58-62E5-5BCC-63651CAF4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2EA9539-6E1D-E596-89C1-30B6FE90F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4EC25-4687-704F-868F-A24491939A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4792DB1-F68A-18DB-E755-6570154D6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67BC99B-A9E5-29D3-6877-07BF57771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976C51C-6206-DB0D-97AD-BFF121D62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7CE02-E9D2-E040-9FA5-0404AD779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9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CA76D60-66A6-418D-E7C5-793357305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F05A74-0620-18C6-A41A-EE50E0E4C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C00B408-B7B7-01A5-62B1-3A74B447E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96CB3-34F3-AA4D-BFC9-D0AC131AD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4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0D7B22-1AAE-75BB-5759-A1B0D0E31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5D783F4-B96A-92F7-438B-B750CA50C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5B1B4C2-9445-3284-C362-28431A183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2CDE0-7D6C-0942-8A31-2CD5803FF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0D3FFE2-0EED-5F4F-97C0-AC05F0924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5/17/20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E5D496-A000-8744-92B2-714E7FAEC1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209136-6EA0-6E1C-CFAB-F065535A97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2CFAF8F0-0B3D-4FBE-28DF-ED1B86456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8D8552A0-D1E7-D92F-FFC8-215CC7372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Fall 2022: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#09: Function Templates in C++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507579A-35AB-7B0C-7D84-0CE90C1EB3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752CC55B-4D7B-2969-8C66-3E6E61F9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6C926A5D-77FB-34CD-565D-CC62FC83A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18C571BB-2764-8F67-AFD0-BE207A65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A32ADA1B-1389-3E40-0033-176C2F726D8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B74E3DC3-0B3D-781C-800B-0F36FA871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9C5DC648-256F-DF91-95C3-AADC9CDF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FBA11C4E-78B9-22F6-4E78-E85B52EC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6CEF9472-ED3B-DAEE-5E20-DB12550C0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DD9CED27-ED02-0611-FCC3-C158C7D77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FAE37473-A8DB-A9F0-57EB-ABA564F1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AE35AACA-68C4-503B-AEB4-89339D70B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D4BC319A-E3CA-6862-75F1-B0A7FD6EB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9619B445-C3FD-CB7B-B561-7FE3D5137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3E23A979-7CAB-0B6F-1388-4BDC16864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A8EDA190-2666-E4BB-5128-438D6BEF1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7318BF1E-7279-0EA5-F1F4-3332045A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1189C1B6-84BF-C35C-3A3D-F0B8D304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62AB5379-067F-04AC-4D2E-9F1A6D0A9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763961BC-D779-C9FC-5364-EC7A8258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C1C1DC2C-998E-79F7-CD4F-464312418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C0B51DB0-062E-3835-216C-4F4FCC9F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8390BD-C779-21C7-866B-AA7D31C6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CB19F6E9-DA97-9D26-B09C-FC0972E69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005EE460-0C2E-D3E0-8073-4670CAFB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18180735-95D0-2821-20F4-93662688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BFB1372D-436B-7F5D-E14E-1EB33DE2A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7AD2E194-1A81-9F8D-D3AB-AFA2AE05D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0C344525-D155-40B4-184F-E09C3FE3B1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7CB40BAA-CA92-730D-4B3A-20217E306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1D26FE08-0872-708E-6743-FBC5D100C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68473-516C-2241-8294-1C0B69C782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4" name="TextBox 6">
            <a:extLst>
              <a:ext uri="{FF2B5EF4-FFF2-40B4-BE49-F238E27FC236}">
                <a16:creationId xmlns:a16="http://schemas.microsoft.com/office/drawing/2014/main" id="{6708D97A-7CD0-6F5B-E1CC-35754DF2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158038" cy="1754188"/>
          </a:xfrm>
          <a:prstGeom prst="rect">
            <a:avLst/>
          </a:prstGeom>
          <a:solidFill>
            <a:srgbClr val="00F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bool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(double arg_value)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((arg_value &lt;= 500) &amp;&amp; (arg_value &gt;=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5605" name="TextBox 1">
            <a:extLst>
              <a:ext uri="{FF2B5EF4-FFF2-40B4-BE49-F238E27FC236}">
                <a16:creationId xmlns:a16="http://schemas.microsoft.com/office/drawing/2014/main" id="{AB180AA6-DDB7-3220-2EFA-CAC910E46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9077"/>
            <a:ext cx="79944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bool (*</a:t>
            </a:r>
            <a:r>
              <a:rPr lang="en-US" altLang="en-US" sz="2400" dirty="0" err="1">
                <a:latin typeface="Menlo" panose="020B0609030804020204" pitchFamily="49" charset="0"/>
                <a:cs typeface="Menlo" panose="020B0609030804020204" pitchFamily="49" charset="0"/>
              </a:rPr>
              <a:t>fptr</a:t>
            </a: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)(double); // declare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Menlo" panose="020B0609030804020204" pitchFamily="49" charset="0"/>
                <a:cs typeface="Menlo" panose="020B0609030804020204" pitchFamily="49" charset="0"/>
              </a:rPr>
              <a:t>fptr</a:t>
            </a: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en-US" sz="2400" dirty="0" err="1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;   // assign the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if ((*</a:t>
            </a:r>
            <a:r>
              <a:rPr lang="en-US" altLang="en-US" sz="2400" dirty="0" err="1">
                <a:latin typeface="Menlo" panose="020B0609030804020204" pitchFamily="49" charset="0"/>
                <a:cs typeface="Menlo" panose="020B0609030804020204" pitchFamily="49" charset="0"/>
              </a:rPr>
              <a:t>fptr</a:t>
            </a: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)(2.0))    // call the 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2E831A47-1D6C-646E-E38E-E0357AFA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792163"/>
            <a:ext cx="68786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T_return (*func_ptr)(list of T_arg);</a:t>
            </a:r>
          </a:p>
        </p:txBody>
      </p:sp>
      <p:sp>
        <p:nvSpPr>
          <p:cNvPr id="25607" name="TextBox 2">
            <a:extLst>
              <a:ext uri="{FF2B5EF4-FFF2-40B4-BE49-F238E27FC236}">
                <a16:creationId xmlns:a16="http://schemas.microsoft.com/office/drawing/2014/main" id="{660DE685-A4BA-6005-88D2-69517186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279400"/>
            <a:ext cx="276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syntax of declaration</a:t>
            </a:r>
          </a:p>
        </p:txBody>
      </p:sp>
      <p:cxnSp>
        <p:nvCxnSpPr>
          <p:cNvPr id="25608" name="Straight Arrow Connector 9">
            <a:extLst>
              <a:ext uri="{FF2B5EF4-FFF2-40B4-BE49-F238E27FC236}">
                <a16:creationId xmlns:a16="http://schemas.microsoft.com/office/drawing/2014/main" id="{191CE34F-3D67-C533-64EA-BAD1CB061A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1254125"/>
            <a:ext cx="304800" cy="9556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0">
            <a:extLst>
              <a:ext uri="{FF2B5EF4-FFF2-40B4-BE49-F238E27FC236}">
                <a16:creationId xmlns:a16="http://schemas.microsoft.com/office/drawing/2014/main" id="{61AE6567-15FD-34C1-9C13-37E3CA3FCB9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800" y="1254125"/>
            <a:ext cx="533400" cy="10064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7CFA9E02-9320-96B4-9D3F-4FD063D6CC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EAE4DCEA-1601-ABFA-8D66-19AA7E75F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A0201FB5-FBD4-48F3-A15E-6B367919A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6A17E-C0D0-164A-8387-827DE8F3A83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E825FA30-4C9D-72BF-A2AE-9869EFFB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76581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((arg_value &lt;= 500) &amp;&amp; (arg_value &gt;=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func_ptr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);  // declare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func_ptr = is_in_range;    // assign address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((*func_ptr)(35.0))     // call it!!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834465FD-688F-7FC4-4BC8-6A2DAE6CBB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616685AD-6DBF-F64F-1410-5A0D565A58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379237FF-37CE-53BC-5AD0-97B141615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D7985-9441-C143-BCB1-2DCCD81416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2" name="TextBox 1">
            <a:extLst>
              <a:ext uri="{FF2B5EF4-FFF2-40B4-BE49-F238E27FC236}">
                <a16:creationId xmlns:a16="http://schemas.microsoft.com/office/drawing/2014/main" id="{7309BB46-3CDD-85F5-13AA-760D91BB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700"/>
            <a:ext cx="8001000" cy="1477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T,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 upper, int lower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is_in_range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arg_value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((arg_value &lt;= upper) &amp;&amp; (arg_value &gt;= lower));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27653" name="TextBox 21">
            <a:extLst>
              <a:ext uri="{FF2B5EF4-FFF2-40B4-BE49-F238E27FC236}">
                <a16:creationId xmlns:a16="http://schemas.microsoft.com/office/drawing/2014/main" id="{72B9ECED-23C6-9038-EB82-E7A7A309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3568700"/>
            <a:ext cx="506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500, 0&gt;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(value);</a:t>
            </a:r>
          </a:p>
        </p:txBody>
      </p:sp>
      <p:cxnSp>
        <p:nvCxnSpPr>
          <p:cNvPr id="27654" name="Straight Arrow Connector 6">
            <a:extLst>
              <a:ext uri="{FF2B5EF4-FFF2-40B4-BE49-F238E27FC236}">
                <a16:creationId xmlns:a16="http://schemas.microsoft.com/office/drawing/2014/main" id="{458E39D3-E32A-7215-BC28-4FE6443A0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914400"/>
            <a:ext cx="0" cy="2654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Straight Arrow Connector 8">
            <a:extLst>
              <a:ext uri="{FF2B5EF4-FFF2-40B4-BE49-F238E27FC236}">
                <a16:creationId xmlns:a16="http://schemas.microsoft.com/office/drawing/2014/main" id="{FB3B2BF1-9D66-ADB1-E08E-260E0AE0CA72}"/>
              </a:ext>
            </a:extLst>
          </p:cNvPr>
          <p:cNvCxnSpPr>
            <a:cxnSpLocks/>
          </p:cNvCxnSpPr>
          <p:nvPr/>
        </p:nvCxnSpPr>
        <p:spPr bwMode="auto">
          <a:xfrm flipH="1">
            <a:off x="5638800" y="914400"/>
            <a:ext cx="457200" cy="2654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6" name="TextBox 11">
            <a:extLst>
              <a:ext uri="{FF2B5EF4-FFF2-40B4-BE49-F238E27FC236}">
                <a16:creationId xmlns:a16="http://schemas.microsoft.com/office/drawing/2014/main" id="{B75E18FE-FDF5-C068-8AFC-A013459B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158038" cy="1754188"/>
          </a:xfrm>
          <a:prstGeom prst="rect">
            <a:avLst/>
          </a:prstGeom>
          <a:solidFill>
            <a:srgbClr val="00F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bool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(double arg_value)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((arg_value &lt;= 500) &amp;&amp; (arg_value &gt;=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7657" name="Curved Left Arrow 10">
            <a:extLst>
              <a:ext uri="{FF2B5EF4-FFF2-40B4-BE49-F238E27FC236}">
                <a16:creationId xmlns:a16="http://schemas.microsoft.com/office/drawing/2014/main" id="{B04ECC58-2065-FD89-1C47-26C452C7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754438"/>
            <a:ext cx="819150" cy="1198562"/>
          </a:xfrm>
          <a:prstGeom prst="curvedLeftArrow">
            <a:avLst>
              <a:gd name="adj1" fmla="val 25016"/>
              <a:gd name="adj2" fmla="val 50026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8" name="TextBox 12">
            <a:extLst>
              <a:ext uri="{FF2B5EF4-FFF2-40B4-BE49-F238E27FC236}">
                <a16:creationId xmlns:a16="http://schemas.microsoft.com/office/drawing/2014/main" id="{91AD7962-FFF7-EE3F-0747-CA3E4140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613" y="3708400"/>
            <a:ext cx="684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g++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8D3EF593-BC86-A156-34F0-E6E3F9B1B0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B8F5CFF0-EE34-DDEC-0107-8F4F9DE9A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A063641C-2F0C-E30C-1C46-E6F94ECE7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00A6F-47D5-024D-B397-B1608D54D5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8A9AA61D-4516-B21F-FBD1-229A8AB7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0513"/>
            <a:ext cx="85725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template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upper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lower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((arg_value &lt;= upper) &amp;&amp; (arg_value &gt;= lower));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func_ptr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);                 // declare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func_ptr =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500, 0&gt;;   // instantiate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((*func_ptr)(35.0))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  fprintf(stdout, "%p\n", (void *) func_ptr); // 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0x1078ce180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E02-0C0D-B241-8D0E-EFFFCA8B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Function Templates and Pointers</a:t>
            </a:r>
          </a:p>
        </p:txBody>
      </p:sp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22D4184C-D602-DC42-2BEE-631A2CAE5B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05A6FD5B-17E2-F0C3-38CB-36BA47FC1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7B94ECF2-856D-DB34-5274-C2510C86E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827EE4-344C-BB49-862B-6141BA936E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1" name="TextBox 6">
            <a:extLst>
              <a:ext uri="{FF2B5EF4-FFF2-40B4-BE49-F238E27FC236}">
                <a16:creationId xmlns:a16="http://schemas.microsoft.com/office/drawing/2014/main" id="{0E253093-416E-75A3-822D-CCF81A23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001000" cy="1477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Targ1,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foo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Targ1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arg1,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...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29702" name="TextBox 7">
            <a:extLst>
              <a:ext uri="{FF2B5EF4-FFF2-40B4-BE49-F238E27FC236}">
                <a16:creationId xmlns:a16="http://schemas.microsoft.com/office/drawing/2014/main" id="{C4B0CECF-C419-4019-E60D-7A89DE9F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40250"/>
            <a:ext cx="687863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Menlo" panose="020B0609030804020204" pitchFamily="49" charset="0"/>
                <a:cs typeface="Menlo" panose="020B0609030804020204" pitchFamily="49" charset="0"/>
              </a:rPr>
              <a:t>T_return (*func_ptr)(list of T_arg);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FCB0-52E3-7E4A-9C35-54FB534E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Expression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91F7E52-8AA0-CA8F-118A-D096A01BD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Nameless function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Very useful when being passed as arguments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31B017DA-46BC-4336-5500-001D6697DC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0724" name="Footer Placeholder 4">
            <a:extLst>
              <a:ext uri="{FF2B5EF4-FFF2-40B4-BE49-F238E27FC236}">
                <a16:creationId xmlns:a16="http://schemas.microsoft.com/office/drawing/2014/main" id="{7F3D9602-5BEA-8970-99B5-807C57541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C16EDD5E-F80B-C135-FA45-C8BA57A7C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CCC07-D0A4-784A-82EE-8983228815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57C2D94C-FD8B-032C-D6C6-795104E5D7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2B0FDE44-AB2D-F947-FDA1-1CD23812C3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B4201EB7-4A50-8FDF-2691-3A1CA52BC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9B63D2-84F1-544B-A497-4681528545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C4648B6D-E2D8-1113-5D0C-82C99E5D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915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auto 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iir =</a:t>
            </a: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 [] 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(double arg_value) </a:t>
            </a: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bool {return ((arg_value &lt;= 500) &amp;&amp; (arg_value &gt;= 0));};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(iir (35.0))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EE1082CE-A452-675F-ADAC-688CB0F2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F75647D3-9E4B-F6E8-F046-2DFB3C40C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E180163A-1C4F-69CD-8D80-DF63B43C8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E4F34-58EB-0B40-87B0-BFFB1195BF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97AA9142-18EF-25ED-51AC-46B49111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[] 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400">
                <a:solidFill>
                  <a:srgbClr val="E5C000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    bool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Menlo" panose="020B0609030804020204" pitchFamily="49" charset="0"/>
              </a:rPr>
              <a:t>((arg_value &lt;= 500) &amp;&amp; (arg_value &gt;= 0));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};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598FBE19-D095-C30E-2305-A4ECDC55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3113088"/>
            <a:ext cx="87439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((arg_value &lt;= 500) &amp;&amp; (arg_value &gt;=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82003643-EA20-3DAE-68D2-D02BEA69FD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D4D1EEDE-8437-BE64-3131-94406B4B8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D899AB16-5EC6-26C5-AC31-CC43AD801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CE4429-98B9-504D-B2E2-91A9747524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C14C584E-67D1-D2D4-E18C-86B3B64A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[] 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400">
                <a:solidFill>
                  <a:srgbClr val="E5C000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    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Menlo" panose="020B0609030804020204" pitchFamily="49" charset="0"/>
              </a:rPr>
              <a:t>((arg_value &lt;= 500) &amp;&amp; (arg_value &gt;= 0));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};</a:t>
            </a:r>
          </a:p>
        </p:txBody>
      </p:sp>
      <p:sp>
        <p:nvSpPr>
          <p:cNvPr id="33797" name="Rectangle 8">
            <a:extLst>
              <a:ext uri="{FF2B5EF4-FFF2-40B4-BE49-F238E27FC236}">
                <a16:creationId xmlns:a16="http://schemas.microsoft.com/office/drawing/2014/main" id="{8F227EBE-6F7C-ECBA-1E30-88E64150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[] 					// introducer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(&lt;</a:t>
            </a:r>
            <a:r>
              <a:rPr lang="en-US" altLang="en-US" sz="2400">
                <a:solidFill>
                  <a:srgbClr val="00B050"/>
                </a:solidFill>
                <a:latin typeface="Menlo" panose="020B0609030804020204" pitchFamily="49" charset="0"/>
              </a:rPr>
              <a:t>T_arg&gt; </a:t>
            </a:r>
            <a:r>
              <a:rPr lang="en-US" altLang="en-US" sz="2400">
                <a:solidFill>
                  <a:srgbClr val="E5C000"/>
                </a:solidFill>
                <a:latin typeface="Menlo" panose="020B0609030804020204" pitchFamily="49" charset="0"/>
              </a:rPr>
              <a:t>arg</a:t>
            </a:r>
            <a:r>
              <a:rPr lang="en-US" altLang="en-US" sz="2400">
                <a:latin typeface="Menlo" panose="020B0609030804020204" pitchFamily="49" charset="0"/>
              </a:rPr>
              <a:t>, …</a:t>
            </a: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)         // arguments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  </a:t>
            </a: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-&gt;</a:t>
            </a:r>
            <a:r>
              <a:rPr lang="en-US" altLang="en-US" sz="2400">
                <a:solidFill>
                  <a:srgbClr val="CB2418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400">
                <a:solidFill>
                  <a:srgbClr val="C228BB"/>
                </a:solidFill>
                <a:latin typeface="Menlo" panose="020B0609030804020204" pitchFamily="49" charset="0"/>
              </a:rPr>
              <a:t>&lt;T_return&gt;          // return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Menlo" panose="020B0609030804020204" pitchFamily="49" charset="0"/>
              </a:rPr>
              <a:t>{ &lt;function body&gt; };     // body</a:t>
            </a:r>
          </a:p>
        </p:txBody>
      </p:sp>
      <p:pic>
        <p:nvPicPr>
          <p:cNvPr id="33798" name="Picture 12">
            <a:extLst>
              <a:ext uri="{FF2B5EF4-FFF2-40B4-BE49-F238E27FC236}">
                <a16:creationId xmlns:a16="http://schemas.microsoft.com/office/drawing/2014/main" id="{00C69E32-0105-F844-FA0F-797B7EEE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7991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2F9F5893-00BB-1F20-AB48-52F2DEB32B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CC27227-2715-272F-48F8-D3D6776B0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9E88400B-DB69-898F-A721-BE7603AA5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EF48DD-4CC1-4C4C-84FB-3B0851A5FE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2D8C6E16-FA30-69D2-2573-6829B2A0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0513"/>
            <a:ext cx="85725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template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upper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lower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((arg_value &lt;= upper) &amp;&amp; (arg_value &gt;= lower));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func_ptr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);                 // declare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func_ptr =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500, 0&gt;;   // instantiate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((*func_ptr)(35.0))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  fprintf(stdout, "%p\n", (void *) func_ptr); // 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0x1078ce180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126B3920-E0DB-11FD-1F70-21CC61EEAA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F06472F-FCDC-EB0E-0820-D554D8E71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AE4316A6-EB0B-328E-9D9C-F8C3FE303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EC531-B6A6-024D-BE79-AE772D2675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Chapter 8, Function Templates </a:t>
            </a:r>
          </a:p>
          <a:p>
            <a:pPr>
              <a:defRPr/>
            </a:pPr>
            <a:r>
              <a:rPr lang="en-US" sz="3600" kern="0" dirty="0">
                <a:solidFill>
                  <a:srgbClr val="FF0000"/>
                </a:solidFill>
              </a:rPr>
              <a:t>(pp. 247-258)</a:t>
            </a:r>
            <a:endParaRPr lang="en-US" kern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kern="0" dirty="0">
                <a:solidFill>
                  <a:srgbClr val="7030A0"/>
                </a:solidFill>
              </a:rPr>
              <a:t>Chapter 9, Lambda Expressions</a:t>
            </a:r>
          </a:p>
          <a:p>
            <a:pPr>
              <a:defRPr/>
            </a:pPr>
            <a:r>
              <a:rPr lang="en-US" kern="0" dirty="0">
                <a:solidFill>
                  <a:srgbClr val="00B0F0"/>
                </a:solidFill>
              </a:rPr>
              <a:t>Chapter 16, Class Templates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8DB73A3E-BE3A-5696-1F40-7572546FE4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AE54D39B-DD4B-D3E1-91ED-83E5844E1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46BAC1CF-C631-1A83-21E7-4646CBD96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E0461-7723-474D-B3EA-3F75F5FA3C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15D84651-163B-21CA-694E-1F4E9BE4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func_ptr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en-US" sz="180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               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func_ptr = []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 -&gt;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{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((arg_value &lt;= 500) &amp;&amp; (arg_value &gt;= 0));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((*func_ptr)(35.0))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fprintf(stdout,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"%p\n"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*) func_ptr); 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//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0x10fa4e220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61-5CE6-C94E-A968-3BB149B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Function Template + Lambda Expression</a:t>
            </a:r>
          </a:p>
        </p:txBody>
      </p:sp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FF16E39F-2B67-1456-62A5-58834A9895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6AC432EC-5F31-92D9-FE32-7C92F2F7C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289ADEAC-9929-53E1-3C4C-CD43117F7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8A327-C40D-EC4B-BF86-A823B4F2E5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898344E1-F1A3-E4DA-1804-01E25840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template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myLambda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myLambda(arg_value);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(is_in_range(35.0, []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 -&gt;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((arg_value &lt;= 500) &amp;&amp; (arg_value &gt;= 0)); }))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FE6B6B5D-5605-D414-203A-11EE8CC327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CC31D0AF-D19F-F8D9-CD4E-A4A04E981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2502424F-9A78-06E0-53E6-6A6EB08A2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A902B8-5ABB-3243-BFAF-6793CD0475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24537BBE-4CA9-A3DD-64F6-5F7E156B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610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template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myLambda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myLambda(arg_value);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(is_in_range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35.0,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[]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-&gt;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{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((arg_value &lt;= 500) &amp;&amp; (arg_value &gt;= 0));}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59D677A9-A6F9-3BEB-BCC2-AB079BDFA8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D4CFC601-2F9D-E3CC-2A27-7E27B1A14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91D872A6-9212-5C5A-6117-B64AC6BA5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D99F1-8B8C-F848-85CA-25BD9BE1F0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E80B5F5A-1767-2949-E95A-27CA863D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1000"/>
            <a:ext cx="85725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  <a:b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template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typename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T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myLambda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en-US" sz="1800">
              <a:solidFill>
                <a:srgbClr val="BA8C1C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(*myLambda)(arg_value);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18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if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(is_in_range(35.0,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[] (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BA8C1C"/>
                </a:solidFill>
                <a:latin typeface="Menlo" panose="020B0609030804020204" pitchFamily="49" charset="0"/>
              </a:rPr>
              <a:t>arg_value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-&gt; </a:t>
            </a:r>
            <a:r>
              <a:rPr lang="en-US" altLang="en-US" sz="1800">
                <a:solidFill>
                  <a:srgbClr val="2D961E"/>
                </a:solidFill>
                <a:latin typeface="Menlo" panose="020B0609030804020204" pitchFamily="49" charset="0"/>
              </a:rPr>
              <a:t>bool</a:t>
            </a: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{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((arg_value &lt;= 500)&amp;&amp;(arg_value &gt;= 0));})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::cout &lt;&lt; </a:t>
            </a:r>
            <a:r>
              <a:rPr lang="en-US" altLang="en-US" sz="1800">
                <a:solidFill>
                  <a:srgbClr val="B7898A"/>
                </a:solidFill>
                <a:latin typeface="Menlo" panose="020B0609030804020204" pitchFamily="49" charset="0"/>
              </a:rPr>
              <a:t>"it is true"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en-US" sz="18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8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18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113-F9B5-F940-ACC9-FFAB3C2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introducers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D97B2FF-6A11-3187-B75D-971B664C2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[ ]	default, independent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[=]	read-only access variables within the scope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[&amp;]	read-write to those variables</a:t>
            </a:r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2398EE4F-B289-C8C8-553F-E594217DE8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39940" name="Footer Placeholder 4">
            <a:extLst>
              <a:ext uri="{FF2B5EF4-FFF2-40B4-BE49-F238E27FC236}">
                <a16:creationId xmlns:a16="http://schemas.microsoft.com/office/drawing/2014/main" id="{C45E8A68-5937-DB84-FB45-D3C08C076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3048F350-3307-C064-8460-FF8DB99E6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3031E-E700-BE42-8FE4-26FDE0F496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E02-0C0D-B241-8D0E-EFFFCA8B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6858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Functions, </a:t>
            </a:r>
            <a:r>
              <a:rPr lang="en-US" sz="3200" dirty="0">
                <a:solidFill>
                  <a:srgbClr val="7030A0"/>
                </a:solidFill>
              </a:rPr>
              <a:t>mixture of</a:t>
            </a:r>
            <a:br>
              <a:rPr lang="en-US" sz="4000" dirty="0"/>
            </a:br>
            <a:r>
              <a:rPr lang="en-US" sz="3200" dirty="0">
                <a:solidFill>
                  <a:srgbClr val="C228BB"/>
                </a:solidFill>
                <a:latin typeface="+mn-lt"/>
              </a:rPr>
              <a:t>Templates, Pointers, Lambda</a:t>
            </a:r>
            <a:endParaRPr lang="en-US" sz="4000" dirty="0">
              <a:solidFill>
                <a:srgbClr val="C228BB"/>
              </a:solidFill>
              <a:latin typeface="+mn-lt"/>
            </a:endParaRPr>
          </a:p>
        </p:txBody>
      </p:sp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A29797AB-229E-AAD5-FC29-B645CF4999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A1ECF90D-9E4D-38A0-FBF9-D6FF81EEE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38CA6B82-7A12-BF34-5F05-0A5E935B6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F7D1A4-B973-C24C-8D5C-755868DCB1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0965" name="TextBox 6">
            <a:extLst>
              <a:ext uri="{FF2B5EF4-FFF2-40B4-BE49-F238E27FC236}">
                <a16:creationId xmlns:a16="http://schemas.microsoft.com/office/drawing/2014/main" id="{C265F9C5-7894-961D-FE95-67ADD0F3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16063"/>
            <a:ext cx="8001000" cy="1477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Targ1,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foo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Targ1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arg1,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...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40966" name="TextBox 7">
            <a:extLst>
              <a:ext uri="{FF2B5EF4-FFF2-40B4-BE49-F238E27FC236}">
                <a16:creationId xmlns:a16="http://schemas.microsoft.com/office/drawing/2014/main" id="{220E2E7A-2EFC-5CCC-1CA3-0ACBF64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3451225"/>
            <a:ext cx="520541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T_return (*func_ptr)(list of T_arg);</a:t>
            </a:r>
          </a:p>
        </p:txBody>
      </p:sp>
      <p:sp>
        <p:nvSpPr>
          <p:cNvPr id="40967" name="Rectangle 8">
            <a:extLst>
              <a:ext uri="{FF2B5EF4-FFF2-40B4-BE49-F238E27FC236}">
                <a16:creationId xmlns:a16="http://schemas.microsoft.com/office/drawing/2014/main" id="{3DD4C85B-D287-7FA5-EE0F-E4912AE8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235450"/>
            <a:ext cx="7848600" cy="1201738"/>
          </a:xfrm>
          <a:prstGeom prst="rect">
            <a:avLst/>
          </a:prstGeom>
          <a:solidFill>
            <a:srgbClr val="C0F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[] </a:t>
            </a:r>
            <a:r>
              <a:rPr lang="en-US" altLang="en-US" sz="1800">
                <a:latin typeface="Menlo" panose="020B0609030804020204" pitchFamily="49" charset="0"/>
              </a:rPr>
              <a:t>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Targ</a:t>
            </a:r>
            <a:r>
              <a:rPr lang="en-US" altLang="en-US" sz="180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latin typeface="Menlo" panose="020B0609030804020204" pitchFamily="49" charset="0"/>
              </a:rPr>
              <a:t>arg, …</a:t>
            </a: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en-US" altLang="en-US" sz="1800">
                <a:solidFill>
                  <a:srgbClr val="C228BB"/>
                </a:solidFill>
                <a:latin typeface="Menlo" panose="020B0609030804020204" pitchFamily="49" charset="0"/>
              </a:rPr>
              <a:t>-&gt;</a:t>
            </a:r>
            <a:r>
              <a:rPr lang="en-US" altLang="en-US" sz="1800">
                <a:solidFill>
                  <a:srgbClr val="CB2418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Tret</a:t>
            </a:r>
            <a:endParaRPr lang="en-US" altLang="en-US" sz="1800">
              <a:solidFill>
                <a:srgbClr val="C228BB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... ...</a:t>
            </a:r>
            <a:endParaRPr lang="en-US" altLang="en-US" sz="1800">
              <a:solidFill>
                <a:srgbClr val="0070C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E17D-C80E-FB46-9C2D-13489560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8400"/>
            <a:ext cx="7391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Next: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Templates</a:t>
            </a:r>
            <a:br>
              <a:rPr lang="en-US" dirty="0"/>
            </a:br>
            <a:r>
              <a:rPr lang="en-US" dirty="0"/>
              <a:t>Standard Template Library</a:t>
            </a:r>
            <a:br>
              <a:rPr lang="en-US" dirty="0"/>
            </a:br>
            <a:endParaRPr lang="en-US" dirty="0"/>
          </a:p>
        </p:txBody>
      </p:sp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A736E715-292F-13E1-CC5F-D2B3D517D1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235F417B-1C04-BC01-890B-EE136D1E3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360D021F-372E-EA81-C7A7-A58BCAAE1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ED6A5-AE28-5340-B0F3-7EA92C7FA3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A8F2-E3FB-0D48-92A3-70297597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Templates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A3B841EA-64F5-B2E2-4F1E-3ED06DCEC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Function Templates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Lambda Expressions, Function Pointers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Class Templates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Standard Template Library</a:t>
            </a:r>
          </a:p>
          <a:p>
            <a:pPr lvl="1"/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std::vector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std::map</a:t>
            </a:r>
            <a:endParaRPr lang="en-US" altLang="en-US">
              <a:latin typeface="Menlo" panose="020B0609030804020204" pitchFamily="49" charset="0"/>
              <a:ea typeface="ＭＳ Ｐゴシック" panose="020B0600070205080204" pitchFamily="34" charset="-128"/>
              <a:cs typeface="Menlo" panose="020B0609030804020204" pitchFamily="49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F2CF3BEB-51EC-7757-CBC7-97E9A22D84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8FDB86BB-A12F-91CC-A138-BD9F08651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71BD1917-6788-6008-6FE5-790D61FF7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3A6526-D290-D14A-AB16-68B1ACFBCB4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83DF2763-C34F-A7A9-74C0-1288A8B996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C500DEB0-4D40-279C-6D61-812D83FA8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CE301EF0-CD46-D43A-666A-7F0134688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9D421-92FB-0142-A58C-D90FED3336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9460" name="TextBox 1">
            <a:extLst>
              <a:ext uri="{FF2B5EF4-FFF2-40B4-BE49-F238E27FC236}">
                <a16:creationId xmlns:a16="http://schemas.microsoft.com/office/drawing/2014/main" id="{7D7A2BDB-00AB-9EAE-3E89-7EFBDDFB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8138"/>
            <a:ext cx="3671888" cy="1477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17A7D81A-0D93-5459-2646-C26287396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97250"/>
            <a:ext cx="3671888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D5F1C7E4-E1CB-F7C8-7526-7F78DAA6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17888"/>
            <a:ext cx="450691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19463" name="Elbow Connector 8">
            <a:extLst>
              <a:ext uri="{FF2B5EF4-FFF2-40B4-BE49-F238E27FC236}">
                <a16:creationId xmlns:a16="http://schemas.microsoft.com/office/drawing/2014/main" id="{C826C796-0D29-4D1E-DC53-38348733456B}"/>
              </a:ext>
            </a:extLst>
          </p:cNvPr>
          <p:cNvCxnSpPr>
            <a:cxnSpLocks noChangeShapeType="1"/>
            <a:stCxn id="19460" idx="2"/>
            <a:endCxn id="19461" idx="0"/>
          </p:cNvCxnSpPr>
          <p:nvPr/>
        </p:nvCxnSpPr>
        <p:spPr bwMode="auto">
          <a:xfrm rot="5400000">
            <a:off x="2621757" y="1410493"/>
            <a:ext cx="1581150" cy="23923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Elbow Connector 9">
            <a:extLst>
              <a:ext uri="{FF2B5EF4-FFF2-40B4-BE49-F238E27FC236}">
                <a16:creationId xmlns:a16="http://schemas.microsoft.com/office/drawing/2014/main" id="{0D4B9A6A-4F63-C8B1-DF8F-355468BBE1BF}"/>
              </a:ext>
            </a:extLst>
          </p:cNvPr>
          <p:cNvCxnSpPr>
            <a:cxnSpLocks/>
            <a:stCxn id="19460" idx="2"/>
            <a:endCxn id="19462" idx="0"/>
          </p:cNvCxnSpPr>
          <p:nvPr/>
        </p:nvCxnSpPr>
        <p:spPr bwMode="auto">
          <a:xfrm rot="16200000" flipH="1">
            <a:off x="4837113" y="1587500"/>
            <a:ext cx="1601788" cy="2058987"/>
          </a:xfrm>
          <a:prstGeom prst="bentConnector3">
            <a:avLst>
              <a:gd name="adj1" fmla="val 49269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13">
            <a:extLst>
              <a:ext uri="{FF2B5EF4-FFF2-40B4-BE49-F238E27FC236}">
                <a16:creationId xmlns:a16="http://schemas.microsoft.com/office/drawing/2014/main" id="{445C0402-F0E8-C76C-6727-BA3989BB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60563"/>
            <a:ext cx="1439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int x,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min(x,y);</a:t>
            </a:r>
          </a:p>
        </p:txBody>
      </p:sp>
      <p:sp>
        <p:nvSpPr>
          <p:cNvPr id="19466" name="TextBox 14">
            <a:extLst>
              <a:ext uri="{FF2B5EF4-FFF2-40B4-BE49-F238E27FC236}">
                <a16:creationId xmlns:a16="http://schemas.microsoft.com/office/drawing/2014/main" id="{7C8B17B9-4B1C-880F-5FC1-89FBECA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2174875"/>
            <a:ext cx="3113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min((double) x, 2.7);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CD3AF3E3-A5CC-3EC3-F888-531E4DFEDC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32522459-40AE-DBB0-422F-76B6DA8B0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4338C4B-8F66-8076-05FD-A2E111E99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B500F1-333F-6B44-A31D-4D5106DF02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1D844C1D-8979-D0DC-F486-F66C96AE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8138"/>
            <a:ext cx="3671888" cy="1477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4F7700F3-6F48-1D71-3308-7B1824F0D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97250"/>
            <a:ext cx="3671888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732980A0-740C-B336-1DA1-BF412680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17888"/>
            <a:ext cx="450691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20487" name="Elbow Connector 8">
            <a:extLst>
              <a:ext uri="{FF2B5EF4-FFF2-40B4-BE49-F238E27FC236}">
                <a16:creationId xmlns:a16="http://schemas.microsoft.com/office/drawing/2014/main" id="{7E2E246A-64B8-C078-B159-81399895B8AF}"/>
              </a:ext>
            </a:extLst>
          </p:cNvPr>
          <p:cNvCxnSpPr>
            <a:cxnSpLocks noChangeShapeType="1"/>
            <a:stCxn id="20484" idx="2"/>
            <a:endCxn id="20485" idx="0"/>
          </p:cNvCxnSpPr>
          <p:nvPr/>
        </p:nvCxnSpPr>
        <p:spPr bwMode="auto">
          <a:xfrm rot="5400000">
            <a:off x="2621757" y="1410493"/>
            <a:ext cx="1581150" cy="23923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Elbow Connector 9">
            <a:extLst>
              <a:ext uri="{FF2B5EF4-FFF2-40B4-BE49-F238E27FC236}">
                <a16:creationId xmlns:a16="http://schemas.microsoft.com/office/drawing/2014/main" id="{71B25F22-50D3-014F-DD89-5A2318A95EE1}"/>
              </a:ext>
            </a:extLst>
          </p:cNvPr>
          <p:cNvCxnSpPr>
            <a:cxnSpLocks/>
            <a:stCxn id="20484" idx="2"/>
            <a:endCxn id="20486" idx="0"/>
          </p:cNvCxnSpPr>
          <p:nvPr/>
        </p:nvCxnSpPr>
        <p:spPr bwMode="auto">
          <a:xfrm rot="16200000" flipH="1">
            <a:off x="4837113" y="1587500"/>
            <a:ext cx="1601788" cy="2058987"/>
          </a:xfrm>
          <a:prstGeom prst="bentConnector3">
            <a:avLst>
              <a:gd name="adj1" fmla="val 49269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3">
            <a:extLst>
              <a:ext uri="{FF2B5EF4-FFF2-40B4-BE49-F238E27FC236}">
                <a16:creationId xmlns:a16="http://schemas.microsoft.com/office/drawing/2014/main" id="{1FA7B797-47BD-0DEE-A36D-ABCDC91F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60563"/>
            <a:ext cx="1439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int x,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min(x,y);</a:t>
            </a:r>
          </a:p>
        </p:txBody>
      </p:sp>
      <p:sp>
        <p:nvSpPr>
          <p:cNvPr id="20490" name="TextBox 14">
            <a:extLst>
              <a:ext uri="{FF2B5EF4-FFF2-40B4-BE49-F238E27FC236}">
                <a16:creationId xmlns:a16="http://schemas.microsoft.com/office/drawing/2014/main" id="{BFC53966-34DE-447B-8402-8F05D0B6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2206625"/>
            <a:ext cx="297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lang="en-US" altLang="en-US" sz="1800" dirty="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&lt;double&gt;</a:t>
            </a:r>
            <a:r>
              <a:rPr lang="en-US" altLang="en-US" sz="1800" dirty="0">
                <a:latin typeface="Menlo" panose="020B0609030804020204" pitchFamily="49" charset="0"/>
                <a:cs typeface="Menlo" panose="020B0609030804020204" pitchFamily="49" charset="0"/>
              </a:rPr>
              <a:t>(x, 2.7);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E9EF64FD-D98F-D81E-5D6E-9F1662815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56753C16-F168-98A8-609C-92FFFEA9F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D84A013A-AC3D-B99B-8B2C-85D9C82A3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97A6F8-2396-5B41-8EDC-DEB5E394D7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D69EFCCE-1804-6485-1E3C-1B717B1CD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8138"/>
            <a:ext cx="3671888" cy="1477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509" name="TextBox 6">
            <a:extLst>
              <a:ext uri="{FF2B5EF4-FFF2-40B4-BE49-F238E27FC236}">
                <a16:creationId xmlns:a16="http://schemas.microsoft.com/office/drawing/2014/main" id="{1267CCF5-99FE-91F3-2AC2-E7EC9A31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97250"/>
            <a:ext cx="3671888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 b="1">
                <a:solidFill>
                  <a:srgbClr val="C228BB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510" name="TextBox 7">
            <a:extLst>
              <a:ext uri="{FF2B5EF4-FFF2-40B4-BE49-F238E27FC236}">
                <a16:creationId xmlns:a16="http://schemas.microsoft.com/office/drawing/2014/main" id="{D1C033D3-C1A3-215E-423D-52D8BF2F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17888"/>
            <a:ext cx="450691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min (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a, </a:t>
            </a:r>
            <a:r>
              <a:rPr lang="en-US" altLang="en-US" sz="1800">
                <a:solidFill>
                  <a:srgbClr val="0094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21511" name="Elbow Connector 8">
            <a:extLst>
              <a:ext uri="{FF2B5EF4-FFF2-40B4-BE49-F238E27FC236}">
                <a16:creationId xmlns:a16="http://schemas.microsoft.com/office/drawing/2014/main" id="{8BE461FD-4EAF-C84E-493C-A12A94FF4ACE}"/>
              </a:ext>
            </a:extLst>
          </p:cNvPr>
          <p:cNvCxnSpPr>
            <a:cxnSpLocks noChangeShapeType="1"/>
            <a:stCxn id="21508" idx="2"/>
            <a:endCxn id="21509" idx="0"/>
          </p:cNvCxnSpPr>
          <p:nvPr/>
        </p:nvCxnSpPr>
        <p:spPr bwMode="auto">
          <a:xfrm rot="5400000">
            <a:off x="2621757" y="1410493"/>
            <a:ext cx="1581150" cy="23923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Elbow Connector 9">
            <a:extLst>
              <a:ext uri="{FF2B5EF4-FFF2-40B4-BE49-F238E27FC236}">
                <a16:creationId xmlns:a16="http://schemas.microsoft.com/office/drawing/2014/main" id="{38B2B43E-1A9F-46E3-A295-7E16E278961F}"/>
              </a:ext>
            </a:extLst>
          </p:cNvPr>
          <p:cNvCxnSpPr>
            <a:cxnSpLocks/>
            <a:stCxn id="21508" idx="2"/>
            <a:endCxn id="21510" idx="0"/>
          </p:cNvCxnSpPr>
          <p:nvPr/>
        </p:nvCxnSpPr>
        <p:spPr bwMode="auto">
          <a:xfrm rot="16200000" flipH="1">
            <a:off x="4837113" y="1587500"/>
            <a:ext cx="1601788" cy="2058987"/>
          </a:xfrm>
          <a:prstGeom prst="bentConnector3">
            <a:avLst>
              <a:gd name="adj1" fmla="val 49269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13">
            <a:extLst>
              <a:ext uri="{FF2B5EF4-FFF2-40B4-BE49-F238E27FC236}">
                <a16:creationId xmlns:a16="http://schemas.microsoft.com/office/drawing/2014/main" id="{8F9B40BD-75EB-25D8-EA3F-926DCA987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60563"/>
            <a:ext cx="1439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int x,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min(x,y);</a:t>
            </a:r>
          </a:p>
        </p:txBody>
      </p:sp>
      <p:sp>
        <p:nvSpPr>
          <p:cNvPr id="21514" name="TextBox 14">
            <a:extLst>
              <a:ext uri="{FF2B5EF4-FFF2-40B4-BE49-F238E27FC236}">
                <a16:creationId xmlns:a16="http://schemas.microsoft.com/office/drawing/2014/main" id="{10EC1B31-4C75-7D44-E2C4-8F67A8D1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2174875"/>
            <a:ext cx="3113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min((double) x, 2.7);</a:t>
            </a:r>
          </a:p>
        </p:txBody>
      </p:sp>
      <p:sp>
        <p:nvSpPr>
          <p:cNvPr id="21515" name="TextBox 15">
            <a:extLst>
              <a:ext uri="{FF2B5EF4-FFF2-40B4-BE49-F238E27FC236}">
                <a16:creationId xmlns:a16="http://schemas.microsoft.com/office/drawing/2014/main" id="{29CC2F69-D187-F76E-A222-4906F4FF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4895850"/>
            <a:ext cx="4508500" cy="1200150"/>
          </a:xfrm>
          <a:prstGeom prst="rect">
            <a:avLst/>
          </a:prstGeom>
          <a:solidFill>
            <a:srgbClr val="00F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GPS_DD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min (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GPS_DD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a, </a:t>
            </a:r>
            <a:r>
              <a:rPr lang="en-US" altLang="en-US" sz="1800" b="1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GPS_DD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(a &lt; b) ? a :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21516" name="Elbow Connector 16">
            <a:extLst>
              <a:ext uri="{FF2B5EF4-FFF2-40B4-BE49-F238E27FC236}">
                <a16:creationId xmlns:a16="http://schemas.microsoft.com/office/drawing/2014/main" id="{25B66329-948C-BE71-16A4-A1813EE5BAE5}"/>
              </a:ext>
            </a:extLst>
          </p:cNvPr>
          <p:cNvCxnSpPr>
            <a:cxnSpLocks/>
            <a:stCxn id="21508" idx="2"/>
            <a:endCxn id="21515" idx="0"/>
          </p:cNvCxnSpPr>
          <p:nvPr/>
        </p:nvCxnSpPr>
        <p:spPr bwMode="auto">
          <a:xfrm rot="5400000">
            <a:off x="2859088" y="3146425"/>
            <a:ext cx="3079750" cy="419100"/>
          </a:xfrm>
          <a:prstGeom prst="bentConnector3">
            <a:avLst>
              <a:gd name="adj1" fmla="val 25639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98A6B1F-EA75-CAF4-4D2F-4E4BC3EA17E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7F8B42CB-FADB-96C3-BCC3-A2460AF25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3DA9DE0C-08D8-7560-1B83-24672F854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B9A1D3-872B-A54B-9DAF-FF680DA342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995229D7-B39B-C78A-D019-DDAF92C5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700"/>
            <a:ext cx="8001000" cy="1477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Targ1, 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Tret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foo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Targ1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arg1,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Targ2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arg2)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...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22533" name="TextBox 21">
            <a:extLst>
              <a:ext uri="{FF2B5EF4-FFF2-40B4-BE49-F238E27FC236}">
                <a16:creationId xmlns:a16="http://schemas.microsoft.com/office/drawing/2014/main" id="{A7CE518E-0F25-8FDE-C826-E8EAB0B4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3429000"/>
            <a:ext cx="771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Json::Value *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Person *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JvTime *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(s_ptr, jt_ptr);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26B5AF6C-1500-30BE-13DB-3892E59C0F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5D258162-BFCB-815B-E8D6-65F88A6AE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1454AB51-42B9-BEA2-2320-0A660E44A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844E9-B949-A340-834D-2A8026C4CA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TextBox 1">
            <a:extLst>
              <a:ext uri="{FF2B5EF4-FFF2-40B4-BE49-F238E27FC236}">
                <a16:creationId xmlns:a16="http://schemas.microsoft.com/office/drawing/2014/main" id="{36B79490-0DC2-42F3-F662-A966C8DF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700"/>
            <a:ext cx="8001000" cy="1477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template &lt;typename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T,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 upper, int lower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is_in_range (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arg_value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((arg_value &lt;= upper) &amp;&amp; (arg_value &gt;= lower));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23557" name="TextBox 21">
            <a:extLst>
              <a:ext uri="{FF2B5EF4-FFF2-40B4-BE49-F238E27FC236}">
                <a16:creationId xmlns:a16="http://schemas.microsoft.com/office/drawing/2014/main" id="{51D0564C-F36D-B9EF-FEA1-275806FA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3568700"/>
            <a:ext cx="506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altLang="en-US" sz="1800">
                <a:solidFill>
                  <a:srgbClr val="C0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en-US" sz="18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500, 0&gt;</a:t>
            </a: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(value);</a:t>
            </a:r>
          </a:p>
        </p:txBody>
      </p:sp>
      <p:cxnSp>
        <p:nvCxnSpPr>
          <p:cNvPr id="23558" name="Straight Arrow Connector 6">
            <a:extLst>
              <a:ext uri="{FF2B5EF4-FFF2-40B4-BE49-F238E27FC236}">
                <a16:creationId xmlns:a16="http://schemas.microsoft.com/office/drawing/2014/main" id="{2B3326F2-0078-2C1F-0265-C5BEA01928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914400"/>
            <a:ext cx="0" cy="2654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Straight Arrow Connector 8">
            <a:extLst>
              <a:ext uri="{FF2B5EF4-FFF2-40B4-BE49-F238E27FC236}">
                <a16:creationId xmlns:a16="http://schemas.microsoft.com/office/drawing/2014/main" id="{28ECCAB5-6AD2-2FF2-C582-F6A9F3A8CA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638800" y="914400"/>
            <a:ext cx="457200" cy="2654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TextBox 11">
            <a:extLst>
              <a:ext uri="{FF2B5EF4-FFF2-40B4-BE49-F238E27FC236}">
                <a16:creationId xmlns:a16="http://schemas.microsoft.com/office/drawing/2014/main" id="{09A24EA1-6F9B-F65A-EE2F-B6EB421F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158038" cy="1754188"/>
          </a:xfrm>
          <a:prstGeom prst="rect">
            <a:avLst/>
          </a:prstGeom>
          <a:solidFill>
            <a:srgbClr val="00F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bool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is_in_range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(double arg_value)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  return ((arg_value &lt;= 500) &amp;&amp; (arg_value &gt;=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3561" name="Curved Left Arrow 10">
            <a:extLst>
              <a:ext uri="{FF2B5EF4-FFF2-40B4-BE49-F238E27FC236}">
                <a16:creationId xmlns:a16="http://schemas.microsoft.com/office/drawing/2014/main" id="{A3D68BEE-9A7B-943F-7716-871715EA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754438"/>
            <a:ext cx="819150" cy="1198562"/>
          </a:xfrm>
          <a:prstGeom prst="curvedLeftArrow">
            <a:avLst>
              <a:gd name="adj1" fmla="val 25016"/>
              <a:gd name="adj2" fmla="val 50026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1D7F2C23-DD80-2482-2AB9-5EBC4F51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613" y="3708400"/>
            <a:ext cx="684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g++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37EA-A2C5-1A4C-9B07-3F2E6C54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 to function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D08D113-BF2F-F812-528A-545A14B24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Function, a segment of code, somewhere in the memory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Function pointer, the memory address of its entry point</a:t>
            </a: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EB21E365-C5F6-52F0-C74D-62788FDFEE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5/17/20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40AE6BAA-CB65-7587-7AD8-FA6A5C11E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A7152F2A-C127-1F15-3654-988BFC152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9E31B6-007E-B343-974C-CF933417F5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8794</TotalTime>
  <Words>1997</Words>
  <Application>Microsoft Macintosh PowerPoint</Application>
  <PresentationFormat>On-screen Show (4:3)</PresentationFormat>
  <Paragraphs>385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Times New Roman</vt:lpstr>
      <vt:lpstr>ＭＳ Ｐゴシック</vt:lpstr>
      <vt:lpstr>Arial</vt:lpstr>
      <vt:lpstr>Monotype Sorts</vt:lpstr>
      <vt:lpstr>Comic Sans MS</vt:lpstr>
      <vt:lpstr>Abadi MT Condensed Extra Bold</vt:lpstr>
      <vt:lpstr>Menlo</vt:lpstr>
      <vt:lpstr>Soaring</vt:lpstr>
      <vt:lpstr>ecs36b Fall 2022: Software Development &amp; Object-Oriented Programming #09: Function Templates in C++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to function</vt:lpstr>
      <vt:lpstr>PowerPoint Presentation</vt:lpstr>
      <vt:lpstr>PowerPoint Presentation</vt:lpstr>
      <vt:lpstr>PowerPoint Presentation</vt:lpstr>
      <vt:lpstr>PowerPoint Presentation</vt:lpstr>
      <vt:lpstr>Function Templates and Pointers</vt:lpstr>
      <vt:lpstr>Lambda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Template + Lambda Expression</vt:lpstr>
      <vt:lpstr>PowerPoint Presentation</vt:lpstr>
      <vt:lpstr>PowerPoint Presentation</vt:lpstr>
      <vt:lpstr>Lambda introducers</vt:lpstr>
      <vt:lpstr>Functions, mixture of Templates, Pointers, Lambda</vt:lpstr>
      <vt:lpstr>Next:  Class Templates Standard Template Library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271</cp:revision>
  <cp:lastPrinted>2020-04-06T03:47:10Z</cp:lastPrinted>
  <dcterms:created xsi:type="dcterms:W3CDTF">2020-03-30T05:59:12Z</dcterms:created>
  <dcterms:modified xsi:type="dcterms:W3CDTF">2022-11-01T04:49:38Z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