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94" r:id="rId3"/>
    <p:sldId id="409" r:id="rId4"/>
    <p:sldId id="410" r:id="rId5"/>
    <p:sldId id="395" r:id="rId6"/>
    <p:sldId id="396" r:id="rId7"/>
    <p:sldId id="397" r:id="rId8"/>
    <p:sldId id="398" r:id="rId9"/>
    <p:sldId id="399" r:id="rId1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B81D6D-6331-C461-EBD8-F0DE066D8DFA}"/>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38734135-35C1-86D0-D556-CA3BDA6C3EAC}"/>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ADE81779-3627-ED53-086F-2941A8ACEB1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89291F5C-C4E6-7D1E-8E5C-3AF74BE03E77}"/>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44B92FCA-69B2-5245-A0A1-2E520FAABD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5A2CF9-DFCD-EF9F-6418-AF1DB0A82431}"/>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3FF227A1-0089-5835-B1BA-663030C089F5}"/>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2B84514E-DE48-2474-79A7-A3A7B2648D61}"/>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0B6F8F-498B-3261-1F70-2B2176C61597}"/>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27E6C8A-E4E9-C976-40E4-ED6B70024B46}"/>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1A4C871-22E0-8660-21A9-C59CB645055F}"/>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778B702-C5DE-5245-8ECB-5C8163BDB4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A6530AC-74F6-8B0D-6FAB-9279A03B9BA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3DA5CAA4-3C94-DBA3-DDB7-7730D2523745}"/>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3D5025F-0379-4F75-8082-56C88CAFC76E}"/>
              </a:ext>
            </a:extLst>
          </p:cNvPr>
          <p:cNvSpPr>
            <a:spLocks noGrp="1" noChangeArrowheads="1"/>
          </p:cNvSpPr>
          <p:nvPr>
            <p:ph type="sldNum" sz="quarter" idx="12"/>
          </p:nvPr>
        </p:nvSpPr>
        <p:spPr>
          <a:ln/>
        </p:spPr>
        <p:txBody>
          <a:bodyPr/>
          <a:lstStyle>
            <a:lvl1pPr>
              <a:defRPr/>
            </a:lvl1pPr>
          </a:lstStyle>
          <a:p>
            <a:fld id="{FB7765C2-8FEA-7A43-8F27-E4747B57602A}" type="slidenum">
              <a:rPr lang="en-US" altLang="en-US"/>
              <a:pPr/>
              <a:t>‹#›</a:t>
            </a:fld>
            <a:endParaRPr lang="en-US" altLang="en-US"/>
          </a:p>
        </p:txBody>
      </p:sp>
    </p:spTree>
    <p:extLst>
      <p:ext uri="{BB962C8B-B14F-4D97-AF65-F5344CB8AC3E}">
        <p14:creationId xmlns:p14="http://schemas.microsoft.com/office/powerpoint/2010/main" val="1007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B43B02-9234-8208-D21D-377A9AECDC11}"/>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EDF4B4F4-0CDC-7DC2-D526-35124AD95F0B}"/>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24677B0-7019-B1CA-DFDB-C492B4470CE1}"/>
              </a:ext>
            </a:extLst>
          </p:cNvPr>
          <p:cNvSpPr>
            <a:spLocks noGrp="1" noChangeArrowheads="1"/>
          </p:cNvSpPr>
          <p:nvPr>
            <p:ph type="sldNum" sz="quarter" idx="12"/>
          </p:nvPr>
        </p:nvSpPr>
        <p:spPr>
          <a:ln/>
        </p:spPr>
        <p:txBody>
          <a:bodyPr/>
          <a:lstStyle>
            <a:lvl1pPr>
              <a:defRPr/>
            </a:lvl1pPr>
          </a:lstStyle>
          <a:p>
            <a:fld id="{945BA6A7-ACC7-504F-94D4-041D4556978A}" type="slidenum">
              <a:rPr lang="en-US" altLang="en-US"/>
              <a:pPr/>
              <a:t>‹#›</a:t>
            </a:fld>
            <a:endParaRPr lang="en-US" altLang="en-US"/>
          </a:p>
        </p:txBody>
      </p:sp>
    </p:spTree>
    <p:extLst>
      <p:ext uri="{BB962C8B-B14F-4D97-AF65-F5344CB8AC3E}">
        <p14:creationId xmlns:p14="http://schemas.microsoft.com/office/powerpoint/2010/main" val="28077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035C0-2C2F-3CC4-6584-699D443F743F}"/>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DC29AF73-E9C4-B212-08A6-76E33CCDC54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1305CCE-DA0A-C682-D880-9569A4C2BDB7}"/>
              </a:ext>
            </a:extLst>
          </p:cNvPr>
          <p:cNvSpPr>
            <a:spLocks noGrp="1" noChangeArrowheads="1"/>
          </p:cNvSpPr>
          <p:nvPr>
            <p:ph type="sldNum" sz="quarter" idx="12"/>
          </p:nvPr>
        </p:nvSpPr>
        <p:spPr>
          <a:ln/>
        </p:spPr>
        <p:txBody>
          <a:bodyPr/>
          <a:lstStyle>
            <a:lvl1pPr>
              <a:defRPr/>
            </a:lvl1pPr>
          </a:lstStyle>
          <a:p>
            <a:fld id="{B7327C5E-4B61-3C4C-8C18-41B10D394A79}" type="slidenum">
              <a:rPr lang="en-US" altLang="en-US"/>
              <a:pPr/>
              <a:t>‹#›</a:t>
            </a:fld>
            <a:endParaRPr lang="en-US" altLang="en-US"/>
          </a:p>
        </p:txBody>
      </p:sp>
    </p:spTree>
    <p:extLst>
      <p:ext uri="{BB962C8B-B14F-4D97-AF65-F5344CB8AC3E}">
        <p14:creationId xmlns:p14="http://schemas.microsoft.com/office/powerpoint/2010/main" val="102849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0F8A5-A11A-1C74-4D0F-6384566EB5B9}"/>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FAA8D158-9840-731F-FA23-E2AA3FB95E7D}"/>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D41C459-610B-469A-6BE5-2E3C0F9EFCEB}"/>
              </a:ext>
            </a:extLst>
          </p:cNvPr>
          <p:cNvSpPr>
            <a:spLocks noGrp="1" noChangeArrowheads="1"/>
          </p:cNvSpPr>
          <p:nvPr>
            <p:ph type="sldNum" sz="quarter" idx="12"/>
          </p:nvPr>
        </p:nvSpPr>
        <p:spPr>
          <a:ln/>
        </p:spPr>
        <p:txBody>
          <a:bodyPr/>
          <a:lstStyle>
            <a:lvl1pPr>
              <a:defRPr/>
            </a:lvl1pPr>
          </a:lstStyle>
          <a:p>
            <a:fld id="{01C0EFB9-0DB6-8D46-A7AB-336C49411E90}" type="slidenum">
              <a:rPr lang="en-US" altLang="en-US"/>
              <a:pPr/>
              <a:t>‹#›</a:t>
            </a:fld>
            <a:endParaRPr lang="en-US" altLang="en-US"/>
          </a:p>
        </p:txBody>
      </p:sp>
    </p:spTree>
    <p:extLst>
      <p:ext uri="{BB962C8B-B14F-4D97-AF65-F5344CB8AC3E}">
        <p14:creationId xmlns:p14="http://schemas.microsoft.com/office/powerpoint/2010/main" val="5843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79F633-5CB6-6EAF-95BA-3845844B63D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0CA10741-1886-09F4-3D26-3212206A2A86}"/>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CFD0BB08-0BA8-D442-ED21-B7A9CC8E8245}"/>
              </a:ext>
            </a:extLst>
          </p:cNvPr>
          <p:cNvSpPr>
            <a:spLocks noGrp="1" noChangeArrowheads="1"/>
          </p:cNvSpPr>
          <p:nvPr>
            <p:ph type="sldNum" sz="quarter" idx="12"/>
          </p:nvPr>
        </p:nvSpPr>
        <p:spPr>
          <a:ln/>
        </p:spPr>
        <p:txBody>
          <a:bodyPr/>
          <a:lstStyle>
            <a:lvl1pPr>
              <a:defRPr/>
            </a:lvl1pPr>
          </a:lstStyle>
          <a:p>
            <a:fld id="{55B15141-6E70-8D4B-B9DC-713ABC3CFF51}" type="slidenum">
              <a:rPr lang="en-US" altLang="en-US"/>
              <a:pPr/>
              <a:t>‹#›</a:t>
            </a:fld>
            <a:endParaRPr lang="en-US" altLang="en-US"/>
          </a:p>
        </p:txBody>
      </p:sp>
    </p:spTree>
    <p:extLst>
      <p:ext uri="{BB962C8B-B14F-4D97-AF65-F5344CB8AC3E}">
        <p14:creationId xmlns:p14="http://schemas.microsoft.com/office/powerpoint/2010/main" val="12873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4302F5-2B4C-A156-3C3A-D372F8C1FBB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3F6A9257-6EAB-8F7F-2AC0-9AB05E4CA40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751D03EC-DE30-9E41-53D2-7BD3937FCD63}"/>
              </a:ext>
            </a:extLst>
          </p:cNvPr>
          <p:cNvSpPr>
            <a:spLocks noGrp="1" noChangeArrowheads="1"/>
          </p:cNvSpPr>
          <p:nvPr>
            <p:ph type="sldNum" sz="quarter" idx="12"/>
          </p:nvPr>
        </p:nvSpPr>
        <p:spPr>
          <a:ln/>
        </p:spPr>
        <p:txBody>
          <a:bodyPr/>
          <a:lstStyle>
            <a:lvl1pPr>
              <a:defRPr/>
            </a:lvl1pPr>
          </a:lstStyle>
          <a:p>
            <a:fld id="{2888F529-FAB9-C54D-932F-A7E4DEF1B60A}" type="slidenum">
              <a:rPr lang="en-US" altLang="en-US"/>
              <a:pPr/>
              <a:t>‹#›</a:t>
            </a:fld>
            <a:endParaRPr lang="en-US" altLang="en-US"/>
          </a:p>
        </p:txBody>
      </p:sp>
    </p:spTree>
    <p:extLst>
      <p:ext uri="{BB962C8B-B14F-4D97-AF65-F5344CB8AC3E}">
        <p14:creationId xmlns:p14="http://schemas.microsoft.com/office/powerpoint/2010/main" val="326516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C3BD7A2-E59E-6E0B-3ADF-FD5E1237112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8" name="Rectangle 5">
            <a:extLst>
              <a:ext uri="{FF2B5EF4-FFF2-40B4-BE49-F238E27FC236}">
                <a16:creationId xmlns:a16="http://schemas.microsoft.com/office/drawing/2014/main" id="{FBD1ADDE-8A86-DF0D-EA8E-BF9A98A91A54}"/>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9" name="Rectangle 6">
            <a:extLst>
              <a:ext uri="{FF2B5EF4-FFF2-40B4-BE49-F238E27FC236}">
                <a16:creationId xmlns:a16="http://schemas.microsoft.com/office/drawing/2014/main" id="{8A4E9C21-7ADC-61ED-51EC-8B7FE77DB7C1}"/>
              </a:ext>
            </a:extLst>
          </p:cNvPr>
          <p:cNvSpPr>
            <a:spLocks noGrp="1" noChangeArrowheads="1"/>
          </p:cNvSpPr>
          <p:nvPr>
            <p:ph type="sldNum" sz="quarter" idx="12"/>
          </p:nvPr>
        </p:nvSpPr>
        <p:spPr>
          <a:ln/>
        </p:spPr>
        <p:txBody>
          <a:bodyPr/>
          <a:lstStyle>
            <a:lvl1pPr>
              <a:defRPr/>
            </a:lvl1pPr>
          </a:lstStyle>
          <a:p>
            <a:fld id="{C0A63908-E808-1D44-9322-66E6BA1CDB1B}" type="slidenum">
              <a:rPr lang="en-US" altLang="en-US"/>
              <a:pPr/>
              <a:t>‹#›</a:t>
            </a:fld>
            <a:endParaRPr lang="en-US" altLang="en-US"/>
          </a:p>
        </p:txBody>
      </p:sp>
    </p:spTree>
    <p:extLst>
      <p:ext uri="{BB962C8B-B14F-4D97-AF65-F5344CB8AC3E}">
        <p14:creationId xmlns:p14="http://schemas.microsoft.com/office/powerpoint/2010/main" val="133252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F6C63B-D1EC-1312-79B6-46D18D60060B}"/>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4" name="Rectangle 5">
            <a:extLst>
              <a:ext uri="{FF2B5EF4-FFF2-40B4-BE49-F238E27FC236}">
                <a16:creationId xmlns:a16="http://schemas.microsoft.com/office/drawing/2014/main" id="{A1872249-38C0-7F64-C04C-DEE5C8A945AE}"/>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5" name="Rectangle 6">
            <a:extLst>
              <a:ext uri="{FF2B5EF4-FFF2-40B4-BE49-F238E27FC236}">
                <a16:creationId xmlns:a16="http://schemas.microsoft.com/office/drawing/2014/main" id="{0A7E76FE-8C74-7FC1-C833-61D7345FB0BD}"/>
              </a:ext>
            </a:extLst>
          </p:cNvPr>
          <p:cNvSpPr>
            <a:spLocks noGrp="1" noChangeArrowheads="1"/>
          </p:cNvSpPr>
          <p:nvPr>
            <p:ph type="sldNum" sz="quarter" idx="12"/>
          </p:nvPr>
        </p:nvSpPr>
        <p:spPr>
          <a:ln/>
        </p:spPr>
        <p:txBody>
          <a:bodyPr/>
          <a:lstStyle>
            <a:lvl1pPr>
              <a:defRPr/>
            </a:lvl1pPr>
          </a:lstStyle>
          <a:p>
            <a:fld id="{AA808784-9C30-244C-8573-ED730F5BC835}" type="slidenum">
              <a:rPr lang="en-US" altLang="en-US"/>
              <a:pPr/>
              <a:t>‹#›</a:t>
            </a:fld>
            <a:endParaRPr lang="en-US" altLang="en-US"/>
          </a:p>
        </p:txBody>
      </p:sp>
    </p:spTree>
    <p:extLst>
      <p:ext uri="{BB962C8B-B14F-4D97-AF65-F5344CB8AC3E}">
        <p14:creationId xmlns:p14="http://schemas.microsoft.com/office/powerpoint/2010/main" val="55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748DFB-EA9A-C2CE-1300-507701B127C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3" name="Rectangle 5">
            <a:extLst>
              <a:ext uri="{FF2B5EF4-FFF2-40B4-BE49-F238E27FC236}">
                <a16:creationId xmlns:a16="http://schemas.microsoft.com/office/drawing/2014/main" id="{B05C7B36-6CE5-9231-D48F-985E42E9FC07}"/>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4" name="Rectangle 6">
            <a:extLst>
              <a:ext uri="{FF2B5EF4-FFF2-40B4-BE49-F238E27FC236}">
                <a16:creationId xmlns:a16="http://schemas.microsoft.com/office/drawing/2014/main" id="{8F7420E0-EF33-0A2F-2DDF-6DC37431B24F}"/>
              </a:ext>
            </a:extLst>
          </p:cNvPr>
          <p:cNvSpPr>
            <a:spLocks noGrp="1" noChangeArrowheads="1"/>
          </p:cNvSpPr>
          <p:nvPr>
            <p:ph type="sldNum" sz="quarter" idx="12"/>
          </p:nvPr>
        </p:nvSpPr>
        <p:spPr>
          <a:ln/>
        </p:spPr>
        <p:txBody>
          <a:bodyPr/>
          <a:lstStyle>
            <a:lvl1pPr>
              <a:defRPr/>
            </a:lvl1pPr>
          </a:lstStyle>
          <a:p>
            <a:fld id="{C56B2086-719E-9E44-A08C-C2303C5515EC}" type="slidenum">
              <a:rPr lang="en-US" altLang="en-US"/>
              <a:pPr/>
              <a:t>‹#›</a:t>
            </a:fld>
            <a:endParaRPr lang="en-US" altLang="en-US"/>
          </a:p>
        </p:txBody>
      </p:sp>
    </p:spTree>
    <p:extLst>
      <p:ext uri="{BB962C8B-B14F-4D97-AF65-F5344CB8AC3E}">
        <p14:creationId xmlns:p14="http://schemas.microsoft.com/office/powerpoint/2010/main" val="36541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1B9CB4-3DFB-4245-7416-913648FFB1B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5AEB30CA-A1E5-12C2-1397-2C002D742FD0}"/>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BE02FEB2-691E-E1F0-3CD9-545C47740A8F}"/>
              </a:ext>
            </a:extLst>
          </p:cNvPr>
          <p:cNvSpPr>
            <a:spLocks noGrp="1" noChangeArrowheads="1"/>
          </p:cNvSpPr>
          <p:nvPr>
            <p:ph type="sldNum" sz="quarter" idx="12"/>
          </p:nvPr>
        </p:nvSpPr>
        <p:spPr>
          <a:ln/>
        </p:spPr>
        <p:txBody>
          <a:bodyPr/>
          <a:lstStyle>
            <a:lvl1pPr>
              <a:defRPr/>
            </a:lvl1pPr>
          </a:lstStyle>
          <a:p>
            <a:fld id="{BBEA10D8-DB66-1D43-BC49-CE8493776B61}" type="slidenum">
              <a:rPr lang="en-US" altLang="en-US"/>
              <a:pPr/>
              <a:t>‹#›</a:t>
            </a:fld>
            <a:endParaRPr lang="en-US" altLang="en-US"/>
          </a:p>
        </p:txBody>
      </p:sp>
    </p:spTree>
    <p:extLst>
      <p:ext uri="{BB962C8B-B14F-4D97-AF65-F5344CB8AC3E}">
        <p14:creationId xmlns:p14="http://schemas.microsoft.com/office/powerpoint/2010/main" val="7498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BFB58CA-0641-479B-4D0A-09FE8CC3CC90}"/>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482275BC-FBAD-AFE0-49A5-686566757BB9}"/>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1B281A58-9CEC-8359-AFA1-76C71283660F}"/>
              </a:ext>
            </a:extLst>
          </p:cNvPr>
          <p:cNvSpPr>
            <a:spLocks noGrp="1" noChangeArrowheads="1"/>
          </p:cNvSpPr>
          <p:nvPr>
            <p:ph type="sldNum" sz="quarter" idx="12"/>
          </p:nvPr>
        </p:nvSpPr>
        <p:spPr>
          <a:ln/>
        </p:spPr>
        <p:txBody>
          <a:bodyPr/>
          <a:lstStyle>
            <a:lvl1pPr>
              <a:defRPr/>
            </a:lvl1pPr>
          </a:lstStyle>
          <a:p>
            <a:fld id="{006D74CA-E547-6143-9EE0-BE8F6582B72A}" type="slidenum">
              <a:rPr lang="en-US" altLang="en-US"/>
              <a:pPr/>
              <a:t>‹#›</a:t>
            </a:fld>
            <a:endParaRPr lang="en-US" altLang="en-US"/>
          </a:p>
        </p:txBody>
      </p:sp>
    </p:spTree>
    <p:extLst>
      <p:ext uri="{BB962C8B-B14F-4D97-AF65-F5344CB8AC3E}">
        <p14:creationId xmlns:p14="http://schemas.microsoft.com/office/powerpoint/2010/main" val="613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3B61B1E-5BB5-DB38-38A1-245703728B5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7174D6-7A66-8250-1C23-0A4CA95A925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EC468D-D0A1-BA2C-92AE-8F42536AAD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ＭＳ Ｐゴシック" charset="0"/>
                <a:cs typeface="ＭＳ Ｐゴシック" charset="0"/>
              </a:defRPr>
            </a:lvl1pPr>
          </a:lstStyle>
          <a:p>
            <a:pPr>
              <a:defRPr/>
            </a:pPr>
            <a:r>
              <a:rPr lang="en-US"/>
              <a:t>05/19/2023</a:t>
            </a:r>
          </a:p>
        </p:txBody>
      </p:sp>
      <p:sp>
        <p:nvSpPr>
          <p:cNvPr id="1029" name="Rectangle 5">
            <a:extLst>
              <a:ext uri="{FF2B5EF4-FFF2-40B4-BE49-F238E27FC236}">
                <a16:creationId xmlns:a16="http://schemas.microsoft.com/office/drawing/2014/main" id="{AEF7CE59-5079-6838-1828-8C42C84A1D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ecs36b s2023, midterm</a:t>
            </a:r>
          </a:p>
        </p:txBody>
      </p:sp>
      <p:sp>
        <p:nvSpPr>
          <p:cNvPr id="1030" name="Rectangle 6">
            <a:extLst>
              <a:ext uri="{FF2B5EF4-FFF2-40B4-BE49-F238E27FC236}">
                <a16:creationId xmlns:a16="http://schemas.microsoft.com/office/drawing/2014/main" id="{78CA6420-74B2-1597-1C29-788866E9871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D02AF8-F8F8-9343-9057-1EC9B3D00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felixwu/s2023_midterm/blob/main/midterm_code_s2023.h"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2">
            <a:extLst>
              <a:ext uri="{FF2B5EF4-FFF2-40B4-BE49-F238E27FC236}">
                <a16:creationId xmlns:a16="http://schemas.microsoft.com/office/drawing/2014/main" id="{1C940D64-52D6-C3DA-E93D-4A9DA7EFE0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05/19/2023</a:t>
            </a:r>
          </a:p>
        </p:txBody>
      </p:sp>
      <p:sp>
        <p:nvSpPr>
          <p:cNvPr id="15362" name="Footer Placeholder 3">
            <a:extLst>
              <a:ext uri="{FF2B5EF4-FFF2-40B4-BE49-F238E27FC236}">
                <a16:creationId xmlns:a16="http://schemas.microsoft.com/office/drawing/2014/main" id="{593BCF6F-BCD2-AF91-B3B2-0D8947EDE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s2023, midterm</a:t>
            </a:r>
          </a:p>
        </p:txBody>
      </p:sp>
      <p:sp>
        <p:nvSpPr>
          <p:cNvPr id="15363" name="Slide Number Placeholder 4">
            <a:extLst>
              <a:ext uri="{FF2B5EF4-FFF2-40B4-BE49-F238E27FC236}">
                <a16:creationId xmlns:a16="http://schemas.microsoft.com/office/drawing/2014/main" id="{6203C2A2-0F84-DC45-4571-EE4C47898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86E5253-213B-544B-8F81-1913389AD04F}" type="slidenum">
              <a:rPr lang="en-US" altLang="en-US" sz="1400"/>
              <a:pPr eaLnBrk="1" hangingPunct="1"/>
              <a:t>1</a:t>
            </a:fld>
            <a:endParaRPr lang="en-US" altLang="en-US" sz="1400"/>
          </a:p>
        </p:txBody>
      </p:sp>
      <p:sp>
        <p:nvSpPr>
          <p:cNvPr id="15364" name="Rectangle 2">
            <a:extLst>
              <a:ext uri="{FF2B5EF4-FFF2-40B4-BE49-F238E27FC236}">
                <a16:creationId xmlns:a16="http://schemas.microsoft.com/office/drawing/2014/main" id="{8948001D-5324-7A44-4291-0640E2C98FDB}"/>
              </a:ext>
            </a:extLst>
          </p:cNvPr>
          <p:cNvSpPr>
            <a:spLocks noGrp="1" noChangeArrowheads="1"/>
          </p:cNvSpPr>
          <p:nvPr>
            <p:ph type="title"/>
          </p:nvPr>
        </p:nvSpPr>
        <p:spPr>
          <a:xfrm>
            <a:off x="696310" y="393098"/>
            <a:ext cx="7772400" cy="762000"/>
          </a:xfrm>
        </p:spPr>
        <p:txBody>
          <a:bodyPr/>
          <a:lstStyle/>
          <a:p>
            <a:pPr eaLnBrk="1" hangingPunct="1"/>
            <a:r>
              <a:rPr lang="en-US" altLang="en-US" sz="2800" dirty="0">
                <a:latin typeface="Comic Sans MS" panose="030F0902030302020204" pitchFamily="66" charset="0"/>
                <a:ea typeface="ＭＳ Ｐゴシック" panose="020B0600070205080204" pitchFamily="34" charset="-128"/>
              </a:rPr>
              <a:t>ecs36b Spring 2023 midterm</a:t>
            </a:r>
            <a:br>
              <a:rPr lang="en-US" altLang="en-US" sz="2800" dirty="0">
                <a:latin typeface="Comic Sans MS" panose="030F0902030302020204" pitchFamily="66" charset="0"/>
                <a:ea typeface="ＭＳ Ｐゴシック" panose="020B0600070205080204" pitchFamily="34" charset="-128"/>
              </a:rPr>
            </a:br>
            <a:r>
              <a:rPr lang="en-US" altLang="en-US" sz="2800" dirty="0">
                <a:latin typeface="Comic Sans MS" panose="030F0902030302020204" pitchFamily="66" charset="0"/>
                <a:ea typeface="ＭＳ Ｐゴシック" panose="020B0600070205080204" pitchFamily="34" charset="-128"/>
              </a:rPr>
              <a:t>(draft, not 100% finalized)</a:t>
            </a:r>
          </a:p>
        </p:txBody>
      </p:sp>
      <p:sp>
        <p:nvSpPr>
          <p:cNvPr id="15365" name="Text Box 4">
            <a:extLst>
              <a:ext uri="{FF2B5EF4-FFF2-40B4-BE49-F238E27FC236}">
                <a16:creationId xmlns:a16="http://schemas.microsoft.com/office/drawing/2014/main" id="{9A4F3F61-F0E5-2159-A02D-97F538175F7D}"/>
              </a:ext>
            </a:extLst>
          </p:cNvPr>
          <p:cNvSpPr txBox="1">
            <a:spLocks noChangeArrowheads="1"/>
          </p:cNvSpPr>
          <p:nvPr/>
        </p:nvSpPr>
        <p:spPr bwMode="auto">
          <a:xfrm>
            <a:off x="838200" y="1219200"/>
            <a:ext cx="14827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mic Sans MS" panose="030F0902030302020204" pitchFamily="66" charset="0"/>
              </a:rPr>
              <a:t>Name:</a:t>
            </a:r>
          </a:p>
          <a:p>
            <a:pPr eaLnBrk="1" hangingPunct="1"/>
            <a:r>
              <a:rPr lang="en-US" altLang="en-US" sz="1800">
                <a:latin typeface="Comic Sans MS" panose="030F0902030302020204" pitchFamily="66" charset="0"/>
              </a:rPr>
              <a:t>Student ID:</a:t>
            </a:r>
          </a:p>
          <a:p>
            <a:pPr eaLnBrk="1" hangingPunct="1"/>
            <a:r>
              <a:rPr lang="en-US" altLang="en-US" sz="1800">
                <a:latin typeface="Comic Sans MS" panose="030F0902030302020204" pitchFamily="66" charset="0"/>
              </a:rPr>
              <a:t>Email:</a:t>
            </a:r>
          </a:p>
        </p:txBody>
      </p:sp>
      <p:sp>
        <p:nvSpPr>
          <p:cNvPr id="15366" name="Text Box 5">
            <a:extLst>
              <a:ext uri="{FF2B5EF4-FFF2-40B4-BE49-F238E27FC236}">
                <a16:creationId xmlns:a16="http://schemas.microsoft.com/office/drawing/2014/main" id="{1944583F-A180-B936-10D1-CCD21A14C2CB}"/>
              </a:ext>
            </a:extLst>
          </p:cNvPr>
          <p:cNvSpPr txBox="1">
            <a:spLocks noChangeArrowheads="1"/>
          </p:cNvSpPr>
          <p:nvPr/>
        </p:nvSpPr>
        <p:spPr bwMode="auto">
          <a:xfrm>
            <a:off x="838200" y="2209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eaLnBrk="1" hangingPunct="1"/>
            <a:r>
              <a:rPr lang="en-US" altLang="en-US" sz="1400" dirty="0"/>
              <a:t>Open book/laptop/Internet/</a:t>
            </a:r>
            <a:r>
              <a:rPr lang="en-US" altLang="en-US" sz="1400" dirty="0" err="1"/>
              <a:t>ChatGPT</a:t>
            </a:r>
            <a:r>
              <a:rPr lang="en-US" altLang="en-US" sz="1400" dirty="0"/>
              <a:t>. Totally 1 question, total 9 pages. </a:t>
            </a:r>
            <a:endParaRPr lang="en-US" altLang="en-US" sz="1400" dirty="0">
              <a:latin typeface="Wingdings" pitchFamily="2" charset="2"/>
              <a:sym typeface="Wingdings" pitchFamily="2" charset="2"/>
            </a:endParaRPr>
          </a:p>
          <a:p>
            <a:pPr algn="just" eaLnBrk="1" hangingPunct="1"/>
            <a:endParaRPr lang="en-US" altLang="en-US" sz="1400" dirty="0"/>
          </a:p>
          <a:p>
            <a:pPr algn="just" eaLnBrk="1" hangingPunct="1"/>
            <a:r>
              <a:rPr lang="en-US" altLang="en-US" sz="1400" dirty="0"/>
              <a:t>Please write precise and clean. Please READ the questions VERY CAREFULLY before putting down the final answer. And, also please mark your answer clearly. You can use the back of the pages. Every page of this exam book needs to be returned back. </a:t>
            </a:r>
          </a:p>
          <a:p>
            <a:pPr algn="just" eaLnBrk="1" hangingPunct="1"/>
            <a:endParaRPr lang="en-US" altLang="en-US" sz="1400" dirty="0"/>
          </a:p>
          <a:p>
            <a:pPr algn="just" eaLnBrk="1" hangingPunct="1"/>
            <a:r>
              <a:rPr lang="en-US" altLang="en-US" sz="1400" dirty="0"/>
              <a:t>You can discuss and collaborate with others in the class for ideas, but you must provide the final answer yourself. You can even pre-print your OWN answer on papers and just copy it during the exam. I don’t expect two or more students using exactly the same or very similar content in the exam. If we suspect any cheating behavior, we will pass the case to the academic committee immediately.</a:t>
            </a:r>
          </a:p>
          <a:p>
            <a:pPr algn="just" eaLnBrk="1" hangingPunct="1"/>
            <a:endParaRPr lang="en-US" altLang="en-US" sz="1400" dirty="0"/>
          </a:p>
          <a:p>
            <a:pPr algn="just" eaLnBrk="1" hangingPunct="1"/>
            <a:r>
              <a:rPr lang="en-US" altLang="en-US" sz="1400" dirty="0"/>
              <a:t>Please see my policy on using </a:t>
            </a:r>
            <a:r>
              <a:rPr lang="en-US" altLang="en-US" sz="1400" dirty="0" err="1"/>
              <a:t>ChatGPT</a:t>
            </a:r>
            <a:r>
              <a:rPr lang="en-US" altLang="en-US" sz="1400" dirty="0"/>
              <a:t> on page 4.</a:t>
            </a:r>
          </a:p>
        </p:txBody>
      </p:sp>
      <p:sp>
        <p:nvSpPr>
          <p:cNvPr id="15367" name="AutoShape 6">
            <a:extLst>
              <a:ext uri="{FF2B5EF4-FFF2-40B4-BE49-F238E27FC236}">
                <a16:creationId xmlns:a16="http://schemas.microsoft.com/office/drawing/2014/main" id="{B5BF4287-98A6-0981-7791-15E8049CB3AF}"/>
              </a:ext>
            </a:extLst>
          </p:cNvPr>
          <p:cNvSpPr>
            <a:spLocks noChangeArrowheads="1"/>
          </p:cNvSpPr>
          <p:nvPr/>
        </p:nvSpPr>
        <p:spPr bwMode="auto">
          <a:xfrm>
            <a:off x="5410200" y="4724400"/>
            <a:ext cx="2819400" cy="1371600"/>
          </a:xfrm>
          <a:prstGeom prst="hexagon">
            <a:avLst>
              <a:gd name="adj" fmla="val 5138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Score: ___</a:t>
            </a:r>
            <a:r>
              <a:rPr lang="en-US" altLang="en-US" sz="1800" b="1" dirty="0">
                <a:latin typeface="Courier New" panose="02070309020205020404" pitchFamily="49" charset="0"/>
              </a:rPr>
              <a:t>/15</a:t>
            </a:r>
            <a:endParaRPr lang="en-US" altLang="en-US" sz="1800" dirty="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DD49EB-EEE6-54A3-7CF1-B1F203E76546}"/>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0ABD2056-F99E-A075-6239-2DFF034CF5B1}"/>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4C38C01E-D388-92A0-1993-37E89DA49A7B}"/>
              </a:ext>
            </a:extLst>
          </p:cNvPr>
          <p:cNvSpPr>
            <a:spLocks noGrp="1"/>
          </p:cNvSpPr>
          <p:nvPr>
            <p:ph type="sldNum" sz="quarter" idx="12"/>
          </p:nvPr>
        </p:nvSpPr>
        <p:spPr/>
        <p:txBody>
          <a:bodyPr/>
          <a:lstStyle/>
          <a:p>
            <a:fld id="{AA808784-9C30-244C-8573-ED730F5BC835}" type="slidenum">
              <a:rPr lang="en-US" altLang="en-US" smtClean="0"/>
              <a:pPr/>
              <a:t>2</a:t>
            </a:fld>
            <a:endParaRPr lang="en-US" altLang="en-US"/>
          </a:p>
        </p:txBody>
      </p:sp>
      <p:sp>
        <p:nvSpPr>
          <p:cNvPr id="6" name="TextBox 5">
            <a:extLst>
              <a:ext uri="{FF2B5EF4-FFF2-40B4-BE49-F238E27FC236}">
                <a16:creationId xmlns:a16="http://schemas.microsoft.com/office/drawing/2014/main" id="{53629955-D08C-BE5E-2757-3F9E6104460C}"/>
              </a:ext>
            </a:extLst>
          </p:cNvPr>
          <p:cNvSpPr txBox="1"/>
          <p:nvPr/>
        </p:nvSpPr>
        <p:spPr>
          <a:xfrm>
            <a:off x="649014" y="381000"/>
            <a:ext cx="8001000" cy="5755422"/>
          </a:xfrm>
          <a:prstGeom prst="rect">
            <a:avLst/>
          </a:prstGeom>
          <a:noFill/>
        </p:spPr>
        <p:txBody>
          <a:bodyPr wrap="square" rtlCol="0">
            <a:spAutoFit/>
          </a:bodyPr>
          <a:lstStyle/>
          <a:p>
            <a:r>
              <a:rPr lang="en-US" sz="1600" dirty="0" err="1"/>
              <a:t>YouSeeDavis</a:t>
            </a:r>
            <a:r>
              <a:rPr lang="en-US" sz="1600" dirty="0"/>
              <a:t> is a small college town in the state of Utopia. In responding to a recent tragic serial-killer incidence, the local community has invited and challenged students from an Object-Oriented programming class to design a new approach to improve the town’s safety. The initial objective is to enable the law enforcement office to obtain much more relevant information regarding the prospect killer (of course, assuming we don’t know their identity at all) WITHOUT compromising the privacy of its community members. </a:t>
            </a:r>
          </a:p>
          <a:p>
            <a:endParaRPr lang="en-US" sz="1600" dirty="0"/>
          </a:p>
          <a:p>
            <a:r>
              <a:rPr lang="en-US" sz="1600" dirty="0"/>
              <a:t>The information itself (which will be used by Law Enforcement agencies) shall be represent as Objects, as an OO Programming term, from a new OO class extended/derived from the base class called </a:t>
            </a:r>
            <a:r>
              <a:rPr lang="en-US" sz="1600" b="1" dirty="0">
                <a:latin typeface="Courier New" panose="02070309020205020404" pitchFamily="49" charset="0"/>
                <a:cs typeface="Courier New" panose="02070309020205020404" pitchFamily="49" charset="0"/>
              </a:rPr>
              <a:t>Record</a:t>
            </a:r>
            <a:r>
              <a:rPr lang="en-US" sz="1600" dirty="0"/>
              <a:t> specified under</a:t>
            </a:r>
          </a:p>
          <a:p>
            <a:r>
              <a:rPr lang="en-US" sz="1600" dirty="0">
                <a:hlinkClick r:id="rId2"/>
              </a:rPr>
              <a:t>https://github.com/sfelixwu/s2023_midterm/blob/main/midterm_code_s2023.h</a:t>
            </a:r>
            <a:endParaRPr lang="en-US" sz="1600" dirty="0"/>
          </a:p>
          <a:p>
            <a:endParaRPr lang="en-US" sz="1600" dirty="0"/>
          </a:p>
          <a:p>
            <a:r>
              <a:rPr lang="en-US" sz="1600" dirty="0"/>
              <a:t>We will develop a mobile app called </a:t>
            </a:r>
            <a:r>
              <a:rPr lang="en-US" sz="1600" b="1" i="1" dirty="0">
                <a:solidFill>
                  <a:srgbClr val="FF0000"/>
                </a:solidFill>
              </a:rPr>
              <a:t>Continuous</a:t>
            </a:r>
            <a:r>
              <a:rPr lang="en-US" sz="1600" dirty="0"/>
              <a:t>, which will periodically or sporadically record information accessible from the phone of the user (we assume a large percentage of community members will install the app but not necessarily everyone). Each user can opt-in others (or some community clubs) as their partners (see the </a:t>
            </a:r>
            <a:r>
              <a:rPr lang="en-US" sz="1600" dirty="0">
                <a:latin typeface="Courier New" panose="02070309020205020404" pitchFamily="49" charset="0"/>
                <a:cs typeface="Courier New" panose="02070309020205020404" pitchFamily="49" charset="0"/>
              </a:rPr>
              <a:t>partners</a:t>
            </a:r>
            <a:r>
              <a:rPr lang="en-US" sz="1600" dirty="0"/>
              <a:t> attribute or the </a:t>
            </a:r>
            <a:r>
              <a:rPr lang="en-US" sz="1600" dirty="0" err="1">
                <a:latin typeface="Courier New" panose="02070309020205020404" pitchFamily="49" charset="0"/>
                <a:cs typeface="Courier New" panose="02070309020205020404" pitchFamily="49" charset="0"/>
              </a:rPr>
              <a:t>things_around</a:t>
            </a:r>
            <a:r>
              <a:rPr lang="en-US" sz="1600" dirty="0">
                <a:latin typeface="Courier New" panose="02070309020205020404" pitchFamily="49" charset="0"/>
                <a:cs typeface="Courier New" panose="02070309020205020404" pitchFamily="49" charset="0"/>
              </a:rPr>
              <a:t> </a:t>
            </a:r>
            <a:r>
              <a:rPr lang="en-US" sz="1600" dirty="0"/>
              <a:t>attribute – please feel free to make reasonable assumptions regarding how to record a partnership or things around for each </a:t>
            </a:r>
            <a:r>
              <a:rPr lang="en-US" sz="1600" dirty="0">
                <a:latin typeface="Courier New" panose="02070309020205020404" pitchFamily="49" charset="0"/>
                <a:cs typeface="Courier New" panose="02070309020205020404" pitchFamily="49" charset="0"/>
              </a:rPr>
              <a:t>Record</a:t>
            </a:r>
            <a:r>
              <a:rPr lang="en-US" sz="1600" dirty="0"/>
              <a:t> object).</a:t>
            </a:r>
          </a:p>
          <a:p>
            <a:endParaRPr lang="en-US" sz="1600" dirty="0"/>
          </a:p>
          <a:p>
            <a:r>
              <a:rPr lang="en-US" sz="1600" dirty="0"/>
              <a:t>For instance (just an example), </a:t>
            </a:r>
            <a:r>
              <a:rPr lang="en-US" sz="1600" b="1" i="1" dirty="0">
                <a:solidFill>
                  <a:srgbClr val="FF0000"/>
                </a:solidFill>
              </a:rPr>
              <a:t>Continuous </a:t>
            </a:r>
            <a:r>
              <a:rPr lang="en-US" sz="1600" dirty="0"/>
              <a:t>may record 5 minutes of any sound it can hear at the interval of every hour or whenever there is a significant change in its GPS locations. The recording will then be stored in a </a:t>
            </a:r>
            <a:r>
              <a:rPr lang="en-US" sz="1600" b="1" dirty="0" err="1">
                <a:latin typeface="Courier New" panose="02070309020205020404" pitchFamily="49" charset="0"/>
                <a:cs typeface="Courier New" panose="02070309020205020404" pitchFamily="49" charset="0"/>
              </a:rPr>
              <a:t>Sound_Record</a:t>
            </a:r>
            <a:r>
              <a:rPr lang="en-US" sz="1600" b="1" dirty="0">
                <a:latin typeface="Courier New" panose="02070309020205020404" pitchFamily="49" charset="0"/>
                <a:cs typeface="Courier New" panose="02070309020205020404" pitchFamily="49" charset="0"/>
              </a:rPr>
              <a:t> </a:t>
            </a:r>
            <a:r>
              <a:rPr lang="en-US" sz="1600" dirty="0"/>
              <a:t>object as shown in the </a:t>
            </a:r>
            <a:r>
              <a:rPr lang="en-US" sz="1600" b="1" dirty="0">
                <a:latin typeface="Courier New" panose="02070309020205020404" pitchFamily="49" charset="0"/>
                <a:cs typeface="Courier New" panose="02070309020205020404" pitchFamily="49" charset="0"/>
              </a:rPr>
              <a:t>midterm_code_s2023.h</a:t>
            </a:r>
            <a:r>
              <a:rPr lang="en-US" sz="1600" dirty="0"/>
              <a:t> file.</a:t>
            </a:r>
          </a:p>
        </p:txBody>
      </p:sp>
    </p:spTree>
    <p:extLst>
      <p:ext uri="{BB962C8B-B14F-4D97-AF65-F5344CB8AC3E}">
        <p14:creationId xmlns:p14="http://schemas.microsoft.com/office/powerpoint/2010/main" val="4402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FFCEB-749B-3199-0CE2-9A3AD51F13CE}"/>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F6427CC2-DFDE-9F3E-854E-5F40CF3D106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386A7159-F32E-0776-7711-4F4A6FF2E3B0}"/>
              </a:ext>
            </a:extLst>
          </p:cNvPr>
          <p:cNvSpPr>
            <a:spLocks noGrp="1"/>
          </p:cNvSpPr>
          <p:nvPr>
            <p:ph type="sldNum" sz="quarter" idx="12"/>
          </p:nvPr>
        </p:nvSpPr>
        <p:spPr/>
        <p:txBody>
          <a:bodyPr/>
          <a:lstStyle/>
          <a:p>
            <a:fld id="{AA808784-9C30-244C-8573-ED730F5BC835}" type="slidenum">
              <a:rPr lang="en-US" altLang="en-US" smtClean="0"/>
              <a:pPr/>
              <a:t>3</a:t>
            </a:fld>
            <a:endParaRPr lang="en-US" altLang="en-US"/>
          </a:p>
        </p:txBody>
      </p:sp>
      <p:sp>
        <p:nvSpPr>
          <p:cNvPr id="7" name="TextBox 6">
            <a:extLst>
              <a:ext uri="{FF2B5EF4-FFF2-40B4-BE49-F238E27FC236}">
                <a16:creationId xmlns:a16="http://schemas.microsoft.com/office/drawing/2014/main" id="{2BB3BDAD-ACE1-B3FD-0F99-E96C43C649C4}"/>
              </a:ext>
            </a:extLst>
          </p:cNvPr>
          <p:cNvSpPr txBox="1"/>
          <p:nvPr/>
        </p:nvSpPr>
        <p:spPr>
          <a:xfrm>
            <a:off x="381000" y="381000"/>
            <a:ext cx="8534400" cy="5755422"/>
          </a:xfrm>
          <a:prstGeom prst="rect">
            <a:avLst/>
          </a:prstGeom>
          <a:noFill/>
        </p:spPr>
        <p:txBody>
          <a:bodyPr wrap="square">
            <a:spAutoFit/>
          </a:bodyPr>
          <a:lstStyle/>
          <a:p>
            <a:r>
              <a:rPr lang="en-US" sz="1600" dirty="0">
                <a:latin typeface="+mj-lt"/>
                <a:cs typeface="Courier New" panose="02070309020205020404" pitchFamily="49" charset="0"/>
              </a:rPr>
              <a:t>For the privacy concern, all </a:t>
            </a:r>
            <a:r>
              <a:rPr lang="en-US" sz="1600" b="1"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(or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objects will be owned and stored by each individual user. It may only be released to the Law Enforcement agencies under unusual events.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For the ecs36b s2023 midterm, you will provide a high-level design of the </a:t>
            </a:r>
            <a:r>
              <a:rPr lang="en-US" sz="1600" b="1" i="1" dirty="0">
                <a:solidFill>
                  <a:srgbClr val="FF0000"/>
                </a:solidFill>
              </a:rPr>
              <a:t>Continuous Object-Oriented </a:t>
            </a:r>
            <a:r>
              <a:rPr lang="en-US" sz="1600" dirty="0">
                <a:latin typeface="+mj-lt"/>
                <a:cs typeface="Courier New" panose="02070309020205020404" pitchFamily="49" charset="0"/>
              </a:rPr>
              <a:t>system. You should </a:t>
            </a:r>
            <a:r>
              <a:rPr lang="en-US" sz="1600" b="1" i="1" u="sng" dirty="0">
                <a:latin typeface="+mj-lt"/>
                <a:cs typeface="Courier New" panose="02070309020205020404" pitchFamily="49" charset="0"/>
              </a:rPr>
              <a:t>extend</a:t>
            </a:r>
            <a:r>
              <a:rPr lang="en-US" sz="1600" dirty="0">
                <a:latin typeface="+mj-lt"/>
                <a:cs typeface="Courier New" panose="02070309020205020404" pitchFamily="49" charset="0"/>
              </a:rPr>
              <a:t> the base </a:t>
            </a:r>
            <a:r>
              <a:rPr lang="en-US" sz="1600"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class to have a class or classes (your choice) regarding how and what information should be recorded on the phone of the user or their private cloud (to simplify the design, we assume that those objects will be stored on your phone with unlimited storage and network bandwidth).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THEN, you need to describe how these records might be collected/correlated and used to solve critical local community incidences such as identifying/profiling a serial killer. For this part, you need to describe a method to contact the relevant </a:t>
            </a:r>
            <a:r>
              <a:rPr lang="en-US" sz="1600" b="1" i="1" dirty="0">
                <a:solidFill>
                  <a:srgbClr val="FF0000"/>
                </a:solidFill>
              </a:rPr>
              <a:t>Continuous </a:t>
            </a:r>
            <a:r>
              <a:rPr lang="en-US" sz="1600" dirty="0">
                <a:latin typeface="+mj-lt"/>
                <a:cs typeface="Courier New" panose="02070309020205020404" pitchFamily="49" charset="0"/>
              </a:rPr>
              <a:t>users and a consent protocol to obtain their data. And, next, at a high level, how the collected sound data (for the example of </a:t>
            </a:r>
            <a:r>
              <a:rPr lang="en-US" sz="1600" dirty="0" err="1">
                <a:latin typeface="+mj-lt"/>
                <a:cs typeface="Courier New" panose="02070309020205020404" pitchFamily="49" charset="0"/>
              </a:rPr>
              <a:t>Sound_Record</a:t>
            </a:r>
            <a:r>
              <a:rPr lang="en-US" sz="1600" dirty="0">
                <a:latin typeface="+mj-lt"/>
                <a:cs typeface="Courier New" panose="02070309020205020404" pitchFamily="49" charset="0"/>
              </a:rPr>
              <a:t>) be used to reveal more about the killer? Finally, based on that result, how shall the law enforcement announce what information to the public?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Your answer will represent all the above, including the information flows among the relevant entities, using the Object-Oriented paradigm. You will need to provide three charts, (1) Class Hierarchy (or Inheritance Hierarchy – please note: it is likely that you have singleton classes not belonging to any inheritance relationship, and you need to include them as well), (2) Pseudo-code (C++ like, both attributes and member functions), representation for each of the class in the Class Hierarchy, (3) Communication Chart among the involved parties such as an individual user, his partners, and law enforcement agencies, showing both the member function calls and information flows.</a:t>
            </a:r>
          </a:p>
        </p:txBody>
      </p:sp>
    </p:spTree>
    <p:extLst>
      <p:ext uri="{BB962C8B-B14F-4D97-AF65-F5344CB8AC3E}">
        <p14:creationId xmlns:p14="http://schemas.microsoft.com/office/powerpoint/2010/main" val="14298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F3BF6-D5E4-0105-9737-8ABE9A6C5072}"/>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89BBB7AB-A51C-CED1-8BE4-2DD7D43BA4E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5D4F98F5-EC4F-9EBF-FEB4-710EA530A878}"/>
              </a:ext>
            </a:extLst>
          </p:cNvPr>
          <p:cNvSpPr>
            <a:spLocks noGrp="1"/>
          </p:cNvSpPr>
          <p:nvPr>
            <p:ph type="sldNum" sz="quarter" idx="12"/>
          </p:nvPr>
        </p:nvSpPr>
        <p:spPr/>
        <p:txBody>
          <a:bodyPr/>
          <a:lstStyle/>
          <a:p>
            <a:fld id="{AA808784-9C30-244C-8573-ED730F5BC835}" type="slidenum">
              <a:rPr lang="en-US" altLang="en-US" smtClean="0"/>
              <a:pPr/>
              <a:t>4</a:t>
            </a:fld>
            <a:endParaRPr lang="en-US" altLang="en-US"/>
          </a:p>
        </p:txBody>
      </p:sp>
      <p:sp>
        <p:nvSpPr>
          <p:cNvPr id="7" name="TextBox 6">
            <a:extLst>
              <a:ext uri="{FF2B5EF4-FFF2-40B4-BE49-F238E27FC236}">
                <a16:creationId xmlns:a16="http://schemas.microsoft.com/office/drawing/2014/main" id="{09F14B72-8E7C-7E41-E2C6-9B183F87807D}"/>
              </a:ext>
            </a:extLst>
          </p:cNvPr>
          <p:cNvSpPr txBox="1"/>
          <p:nvPr/>
        </p:nvSpPr>
        <p:spPr>
          <a:xfrm>
            <a:off x="558362" y="252012"/>
            <a:ext cx="8027276" cy="6001643"/>
          </a:xfrm>
          <a:prstGeom prst="rect">
            <a:avLst/>
          </a:prstGeom>
          <a:noFill/>
        </p:spPr>
        <p:txBody>
          <a:bodyPr wrap="square">
            <a:spAutoFit/>
          </a:bodyPr>
          <a:lstStyle/>
          <a:p>
            <a:r>
              <a:rPr lang="en-US" sz="1600" dirty="0">
                <a:latin typeface="+mj-lt"/>
                <a:cs typeface="Courier New" panose="02070309020205020404" pitchFamily="49" charset="0"/>
              </a:rPr>
              <a:t>You will be graded, [10/15] or two thirds, for correctly applying Object-Oriented concepts to your answer: Abstraction, Encapsulation, Inheritance, and Polymorphism. You don’t need to use all four of them, but whenever you do, apply them correctly. Furthermore, as I mentioned multiple times, multiple inheritance might likely introduce unexpected complexity into a Object-Oriented system. If you really need to use MI, please well justify. If the grader can find another way to handle the situation without using MI, then it is considered a misuse of OO principles.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And, you will show, [5/15] or one third, some level of innovation and merits on your view/insight regarding how the problem should be resolved. As an important design objective is to balance between public safety and privacy, any inappropriate applications of technologies might get most points deducted, for example, any type of routine (i.e., without tragic incidence in peaceful time) centralized data collection or possibility of using </a:t>
            </a:r>
            <a:r>
              <a:rPr lang="en-US" sz="1600" b="1" i="1" dirty="0">
                <a:solidFill>
                  <a:srgbClr val="FF0000"/>
                </a:solidFill>
                <a:latin typeface="+mj-lt"/>
                <a:cs typeface="Courier New" panose="02070309020205020404" pitchFamily="49" charset="0"/>
              </a:rPr>
              <a:t>Continuous</a:t>
            </a:r>
            <a:r>
              <a:rPr lang="en-US" sz="1600" dirty="0">
                <a:latin typeface="+mj-lt"/>
                <a:cs typeface="Courier New" panose="02070309020205020404" pitchFamily="49" charset="0"/>
              </a:rPr>
              <a:t> as another type of government surveillance). If your answer is similar to one produced by </a:t>
            </a:r>
            <a:r>
              <a:rPr lang="en-US" sz="1600" b="1" dirty="0" err="1">
                <a:solidFill>
                  <a:srgbClr val="7030A0"/>
                </a:solidFill>
                <a:latin typeface="+mj-lt"/>
                <a:cs typeface="Courier New" panose="02070309020205020404" pitchFamily="49" charset="0"/>
              </a:rPr>
              <a:t>ChatGPT</a:t>
            </a:r>
            <a:r>
              <a:rPr lang="en-US" sz="1600" dirty="0">
                <a:latin typeface="+mj-lt"/>
                <a:cs typeface="Courier New" panose="02070309020205020404" pitchFamily="49" charset="0"/>
              </a:rPr>
              <a:t>, the innovative points will be low. (You are welcome to use it for draft </a:t>
            </a:r>
            <a:r>
              <a:rPr lang="en-US" sz="1600">
                <a:latin typeface="+mj-lt"/>
                <a:cs typeface="Courier New" panose="02070309020205020404" pitchFamily="49" charset="0"/>
              </a:rPr>
              <a:t>ideas though.)</a:t>
            </a:r>
            <a:endParaRPr lang="en-US" sz="1600" dirty="0">
              <a:latin typeface="+mj-lt"/>
              <a:cs typeface="Courier New" panose="02070309020205020404" pitchFamily="49" charset="0"/>
            </a:endParaRP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This document will be stored and updated under the s2023_midterm </a:t>
            </a:r>
            <a:r>
              <a:rPr lang="en-US" sz="1600" dirty="0" err="1">
                <a:latin typeface="+mj-lt"/>
                <a:cs typeface="Courier New" panose="02070309020205020404" pitchFamily="49" charset="0"/>
              </a:rPr>
              <a:t>Github</a:t>
            </a:r>
            <a:r>
              <a:rPr lang="en-US" sz="1600" dirty="0">
                <a:latin typeface="+mj-lt"/>
                <a:cs typeface="Courier New" panose="02070309020205020404" pitchFamily="49" charset="0"/>
              </a:rPr>
              <a:t> folder, FYI. I will only make minor changes or clarifications before the real exam. From now on, the instructor will not be able to answer questions like “will this particular OO design be considered innovative?” He will only provide answer to clarify the context or the assumptions (BTW, anything can be assumed) and to explain the concepts of the OO paradigm.</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Finally, you can discuss and collaborate with others in the class before the exam. But, during the exam, you need to hand-write down your answer from a hard-copy of this exam book.</a:t>
            </a:r>
          </a:p>
        </p:txBody>
      </p:sp>
    </p:spTree>
    <p:extLst>
      <p:ext uri="{BB962C8B-B14F-4D97-AF65-F5344CB8AC3E}">
        <p14:creationId xmlns:p14="http://schemas.microsoft.com/office/powerpoint/2010/main" val="149951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5</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55785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6</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72610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7</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15657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8</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20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9</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73518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2139</TotalTime>
  <Words>1241</Words>
  <Application>Microsoft Macintosh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Comic Sans MS</vt:lpstr>
      <vt:lpstr>Courier New</vt:lpstr>
      <vt:lpstr>Times New Roman</vt:lpstr>
      <vt:lpstr>Wingdings</vt:lpstr>
      <vt:lpstr>Default Design</vt:lpstr>
      <vt:lpstr>ecs36b Spring 2023 midterm (draft, not 100% finalized)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Felix Wu</dc:creator>
  <cp:lastModifiedBy>Felix Wu</cp:lastModifiedBy>
  <cp:revision>95</cp:revision>
  <cp:lastPrinted>2014-05-01T02:00:44Z</cp:lastPrinted>
  <dcterms:created xsi:type="dcterms:W3CDTF">2011-05-11T18:27:48Z</dcterms:created>
  <dcterms:modified xsi:type="dcterms:W3CDTF">2023-05-08T23:42:46Z</dcterms:modified>
</cp:coreProperties>
</file>