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4"/>
  </p:sldMasterIdLst>
  <p:notesMasterIdLst>
    <p:notesMasterId r:id="rId16"/>
  </p:notesMasterIdLst>
  <p:handoutMasterIdLst>
    <p:handoutMasterId r:id="rId17"/>
  </p:handoutMasterIdLst>
  <p:sldIdLst>
    <p:sldId id="266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68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">
          <p15:clr>
            <a:srgbClr val="A4A3A4"/>
          </p15:clr>
        </p15:guide>
        <p15:guide id="2" orient="horz" pos="4028">
          <p15:clr>
            <a:srgbClr val="A4A3A4"/>
          </p15:clr>
        </p15:guide>
        <p15:guide id="3" pos="5481">
          <p15:clr>
            <a:srgbClr val="A4A3A4"/>
          </p15:clr>
        </p15:guide>
        <p15:guide id="4" pos="2881">
          <p15:clr>
            <a:srgbClr val="A4A3A4"/>
          </p15:clr>
        </p15:guide>
        <p15:guide id="5" pos="2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6C"/>
    <a:srgbClr val="003F87"/>
    <a:srgbClr val="003366"/>
    <a:srgbClr val="062663"/>
    <a:srgbClr val="003478"/>
    <a:srgbClr val="032464"/>
    <a:srgbClr val="12395A"/>
    <a:srgbClr val="EAEC5E"/>
    <a:srgbClr val="9234DB"/>
    <a:srgbClr val="B76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9" autoAdjust="0"/>
    <p:restoredTop sz="98405" autoAdjust="0"/>
  </p:normalViewPr>
  <p:slideViewPr>
    <p:cSldViewPr snapToGrid="0" showGuides="1">
      <p:cViewPr varScale="1">
        <p:scale>
          <a:sx n="88" d="100"/>
          <a:sy n="88" d="100"/>
        </p:scale>
        <p:origin x="1560" y="84"/>
      </p:cViewPr>
      <p:guideLst>
        <p:guide orient="horz" pos="291"/>
        <p:guide orient="horz" pos="4028"/>
        <p:guide pos="5481"/>
        <p:guide pos="2881"/>
        <p:guide pos="2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19710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6" tIns="45295" rIns="92206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512248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1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46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3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2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21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9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1963" y="1500188"/>
            <a:ext cx="8234565" cy="1143000"/>
          </a:xfrm>
        </p:spPr>
        <p:txBody>
          <a:bodyPr anchor="b"/>
          <a:lstStyle>
            <a:lvl1pPr algn="ctr" defTabSz="877888">
              <a:lnSpc>
                <a:spcPct val="100000"/>
              </a:lnSpc>
              <a:defRPr sz="4400">
                <a:solidFill>
                  <a:srgbClr val="002F6C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9425" y="3004165"/>
            <a:ext cx="8221663" cy="492443"/>
          </a:xfrm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lang="en-US" sz="3200" b="1" dirty="0">
                <a:solidFill>
                  <a:schemeClr val="bg2"/>
                </a:solidFill>
                <a:effectLst/>
                <a:latin typeface="Arial"/>
                <a:ea typeface="ＭＳ Ｐゴシック" pitchFamily="-112" charset="-128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052775" y="5409687"/>
            <a:ext cx="3648313" cy="276999"/>
          </a:xfrm>
        </p:spPr>
        <p:txBody>
          <a:bodyPr/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5052775" y="5690902"/>
            <a:ext cx="3648313" cy="246221"/>
          </a:xfrm>
        </p:spPr>
        <p:txBody>
          <a:bodyPr/>
          <a:lstStyle>
            <a:lvl1pPr marL="0" indent="0">
              <a:buNone/>
              <a:defRPr sz="16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79425" y="3911600"/>
            <a:ext cx="8221663" cy="369332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0" indent="0" algn="ctr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778" y="5186478"/>
            <a:ext cx="3657600" cy="87630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2393156" y="6546850"/>
            <a:ext cx="4373563" cy="2476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00" b="0" kern="1200" cap="all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en-US" sz="800" b="0" dirty="0" smtClean="0">
                <a:latin typeface="Arial"/>
                <a:cs typeface="Arial"/>
              </a:rPr>
              <a:t>Document Protection</a:t>
            </a:r>
            <a:r>
              <a:rPr lang="en-US" sz="800" b="0" baseline="0" dirty="0" smtClean="0">
                <a:latin typeface="Arial"/>
                <a:cs typeface="Arial"/>
              </a:rPr>
              <a:t> Goes here</a:t>
            </a:r>
            <a:endParaRPr lang="en-US" sz="800" b="0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2F6C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354592"/>
            <a:ext cx="8224837" cy="163121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effectLst/>
              </a:defRPr>
            </a:lvl1pPr>
            <a:lvl2pPr>
              <a:defRPr baseline="0">
                <a:solidFill>
                  <a:schemeClr val="tx1"/>
                </a:solidFill>
                <a:effectLst/>
              </a:defRPr>
            </a:lvl2pPr>
            <a:lvl3pPr>
              <a:buSzPct val="80000"/>
              <a:defRPr baseline="0">
                <a:solidFill>
                  <a:schemeClr val="tx1"/>
                </a:solidFill>
                <a:effectLst/>
              </a:defRPr>
            </a:lvl3pPr>
            <a:lvl4pPr>
              <a:defRPr>
                <a:solidFill>
                  <a:schemeClr val="tx1"/>
                </a:solidFill>
                <a:effectLst/>
              </a:defRPr>
            </a:lvl4pPr>
            <a:lvl5pPr>
              <a:defRPr>
                <a:effectLst/>
              </a:defRPr>
            </a:lvl5pPr>
            <a:lvl6pPr>
              <a:defRPr>
                <a:solidFill>
                  <a:schemeClr val="tx1"/>
                </a:solidFill>
                <a:effectLst/>
              </a:defRPr>
            </a:lvl6pPr>
            <a:lvl8pPr>
              <a:defRPr>
                <a:solidFill>
                  <a:schemeClr val="tx1"/>
                </a:solidFill>
                <a:effectLst/>
              </a:defRPr>
            </a:lvl8pPr>
            <a:lvl9pPr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3" y="458991"/>
            <a:ext cx="7312025" cy="531812"/>
          </a:xfrm>
        </p:spPr>
        <p:txBody>
          <a:bodyPr/>
          <a:lstStyle>
            <a:lvl1pPr>
              <a:defRPr sz="32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2651468"/>
            <a:ext cx="8234160" cy="677108"/>
          </a:xfrm>
        </p:spPr>
        <p:txBody>
          <a:bodyPr wrap="square" anchor="ctr" anchorCtr="0">
            <a:spAutoFit/>
          </a:bodyPr>
          <a:lstStyle>
            <a:lvl1pPr algn="ctr">
              <a:defRPr sz="4400">
                <a:solidFill>
                  <a:srgbClr val="002F6C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0953" y="1857840"/>
            <a:ext cx="6622094" cy="31296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458991"/>
            <a:ext cx="7409486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963" y="1304925"/>
            <a:ext cx="8234361" cy="16804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  <a:p>
            <a:pPr lvl="4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3196" y="223981"/>
            <a:ext cx="1447892" cy="684276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701088" y="6583363"/>
            <a:ext cx="4429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ctr" defTabSz="887413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56387-9EC9-2A48-B681-9EB8401986DC}" type="slidenum"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ctr" defTabSz="887413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2393156" y="6546850"/>
            <a:ext cx="4373563" cy="2476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00" b="0" kern="1200" cap="all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rgbClr val="FAFD00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en-US" sz="800" b="0" dirty="0" smtClean="0">
                <a:latin typeface="Arial"/>
                <a:cs typeface="Arial"/>
              </a:rPr>
              <a:t>Document Protection</a:t>
            </a:r>
            <a:r>
              <a:rPr lang="en-US" sz="800" b="0" baseline="0" dirty="0" smtClean="0">
                <a:latin typeface="Arial"/>
                <a:cs typeface="Arial"/>
              </a:rPr>
              <a:t> Goes here</a:t>
            </a:r>
            <a:endParaRPr lang="en-US" sz="800" b="0" dirty="0">
              <a:latin typeface="Arial"/>
              <a:cs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887413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>
          <a:solidFill>
            <a:srgbClr val="002F6C"/>
          </a:solidFill>
          <a:effectLst/>
          <a:latin typeface="Arial"/>
          <a:ea typeface="ＭＳ Ｐゴシック" pitchFamily="-112" charset="-128"/>
          <a:cs typeface="Arial"/>
        </a:defRPr>
      </a:lvl1pPr>
      <a:lvl2pPr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6pPr>
      <a:lvl7pPr marL="9144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7pPr>
      <a:lvl8pPr marL="13716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8pPr>
      <a:lvl9pPr marL="1828800" algn="l" defTabSz="8874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Arial" pitchFamily="-112" charset="0"/>
        </a:defRPr>
      </a:lvl9pPr>
    </p:titleStyle>
    <p:bodyStyle>
      <a:lvl1pPr marL="222250" indent="-222250" algn="l" defTabSz="887413" rtl="0" eaLnBrk="1" fontAlgn="base" hangingPunct="1">
        <a:spcBef>
          <a:spcPts val="600"/>
        </a:spcBef>
        <a:spcAft>
          <a:spcPct val="0"/>
        </a:spcAft>
        <a:buSzPct val="100000"/>
        <a:buChar char="•"/>
        <a:defRPr sz="2000" b="1">
          <a:solidFill>
            <a:schemeClr val="bg2"/>
          </a:solidFill>
          <a:effectLst/>
          <a:latin typeface="Arial"/>
          <a:ea typeface="ＭＳ Ｐゴシック" pitchFamily="-112" charset="-128"/>
          <a:cs typeface="Arial"/>
        </a:defRPr>
      </a:lvl1pPr>
      <a:lvl2pPr marL="511175" indent="-279400" algn="l" defTabSz="887413" rtl="0" eaLnBrk="1" fontAlgn="base" hangingPunct="1">
        <a:spcBef>
          <a:spcPts val="600"/>
        </a:spcBef>
        <a:spcAft>
          <a:spcPct val="0"/>
        </a:spcAft>
        <a:buSzPct val="100000"/>
        <a:buChar char="–"/>
        <a:defRPr sz="1800" b="1">
          <a:solidFill>
            <a:schemeClr val="bg2"/>
          </a:solidFill>
          <a:effectLst/>
          <a:latin typeface="Arial"/>
          <a:ea typeface="ＭＳ Ｐゴシック" pitchFamily="-112" charset="-128"/>
          <a:cs typeface="Arial"/>
        </a:defRPr>
      </a:lvl2pPr>
      <a:lvl3pPr marL="744538" indent="-233363" algn="l" defTabSz="887413" rtl="0" eaLnBrk="1" fontAlgn="base" hangingPunct="1">
        <a:spcBef>
          <a:spcPts val="600"/>
        </a:spcBef>
        <a:spcAft>
          <a:spcPct val="0"/>
        </a:spcAft>
        <a:buSzPct val="80000"/>
        <a:buChar char="•"/>
        <a:defRPr sz="1800" b="1">
          <a:solidFill>
            <a:schemeClr val="bg2"/>
          </a:solidFill>
          <a:effectLst/>
          <a:latin typeface="Arial"/>
          <a:ea typeface="ＭＳ Ｐゴシック" pitchFamily="-112" charset="-128"/>
          <a:cs typeface="Arial"/>
        </a:defRPr>
      </a:lvl3pPr>
      <a:lvl4pPr marL="914400" indent="-169863" algn="l" defTabSz="887413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–"/>
        <a:defRPr sz="1800" b="1">
          <a:solidFill>
            <a:schemeClr val="bg2"/>
          </a:solidFill>
          <a:effectLst/>
          <a:latin typeface="Arial"/>
          <a:ea typeface="ＭＳ Ｐゴシック" pitchFamily="-112" charset="-128"/>
          <a:cs typeface="Arial"/>
        </a:defRPr>
      </a:lvl4pPr>
      <a:lvl5pPr marL="1146175" indent="-177800" algn="l" defTabSz="887413" rtl="0" eaLnBrk="1" fontAlgn="base" hangingPunct="1">
        <a:spcBef>
          <a:spcPct val="20000"/>
        </a:spcBef>
        <a:spcAft>
          <a:spcPct val="0"/>
        </a:spcAft>
        <a:buSzPct val="80000"/>
        <a:buFont typeface="Arial" pitchFamily="34" charset="0"/>
        <a:buChar char="•"/>
        <a:defRPr sz="1800" b="1">
          <a:solidFill>
            <a:schemeClr val="bg2"/>
          </a:solidFill>
          <a:effectLst/>
          <a:latin typeface="Arial"/>
          <a:ea typeface="ＭＳ Ｐゴシック" pitchFamily="-112" charset="-128"/>
          <a:cs typeface="Arial"/>
        </a:defRPr>
      </a:lvl5pPr>
      <a:lvl6pPr marL="24511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6pPr>
      <a:lvl7pPr marL="29083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7pPr>
      <a:lvl8pPr marL="33655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8pPr>
      <a:lvl9pPr marL="3822700" indent="-222250" algn="l" defTabSz="887413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rgbClr val="FAFD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Reweight Validation Step-By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Matthew Streckenbach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425" y="3911600"/>
            <a:ext cx="8221663" cy="73866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Marinette, WI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September 29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,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74" y="361950"/>
            <a:ext cx="6447501" cy="990600"/>
          </a:xfrm>
        </p:spPr>
        <p:txBody>
          <a:bodyPr/>
          <a:lstStyle/>
          <a:p>
            <a:pPr algn="ctr"/>
            <a:r>
              <a:rPr lang="en-US" dirty="0" smtClean="0"/>
              <a:t>Verify Premise &amp; Proposal Tab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0488" y="1352550"/>
            <a:ext cx="5515014" cy="3464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2694" y="4927518"/>
            <a:ext cx="5709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Confirm the costs are in the correct period using Prior month CPR’s/BAAN Data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Review Proposed Revisions (Vessel Billing Price equals prior table, &amp; Weighting factors from prior tab.)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24523" y="2141132"/>
            <a:ext cx="661877" cy="278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88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429" y="1823928"/>
            <a:ext cx="6447501" cy="4231928"/>
          </a:xfrm>
        </p:spPr>
        <p:txBody>
          <a:bodyPr/>
          <a:lstStyle/>
          <a:p>
            <a:pPr algn="ctr"/>
            <a:r>
              <a:rPr lang="en-US" dirty="0" smtClean="0"/>
              <a:t>Why do we do reweights?!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Part of the General process of submittal (FMM Sends to LM, LM approves, FMM Submits via contracts, LM pays FMM)</a:t>
            </a:r>
          </a:p>
          <a:p>
            <a:r>
              <a:rPr lang="en-US" dirty="0" smtClean="0"/>
              <a:t>Quarterly update of Billing price</a:t>
            </a:r>
          </a:p>
          <a:p>
            <a:r>
              <a:rPr lang="en-US" dirty="0" smtClean="0"/>
              <a:t>Projects final price of contract</a:t>
            </a:r>
          </a:p>
          <a:p>
            <a:r>
              <a:rPr lang="en-US" dirty="0" smtClean="0"/>
              <a:t>Tracks historical performance</a:t>
            </a:r>
          </a:p>
          <a:p>
            <a:r>
              <a:rPr lang="en-US" dirty="0" smtClean="0"/>
              <a:t>Submittals of two files, ACWP/EAC Pivot (For Validation purposes) &amp; LCS # Reweight… (Containing actuals &amp; EAC’s)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33" y="2792580"/>
            <a:ext cx="2543129" cy="190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6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966" y="400050"/>
            <a:ext cx="6447501" cy="567047"/>
          </a:xfrm>
        </p:spPr>
        <p:txBody>
          <a:bodyPr/>
          <a:lstStyle/>
          <a:p>
            <a:pPr algn="ctr"/>
            <a:r>
              <a:rPr lang="en-US" dirty="0" smtClean="0"/>
              <a:t>ACWP/EAC Pivot (From FMM)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001" y="949135"/>
            <a:ext cx="7835919" cy="3137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570" y="4430350"/>
            <a:ext cx="82024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Access EAC-ACWP Reweight file &amp; merge Pivot Table with current quarter reweight file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Use prior months (reweights are always one month behind) CPR 1 Dollars/Hours, CPR 2 Hours, W/e BAAN report to validate data</a:t>
            </a:r>
            <a:r>
              <a:rPr lang="en-US" sz="1500" dirty="0" smtClean="0">
                <a:solidFill>
                  <a:schemeClr val="bg2"/>
                </a:solidFill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2"/>
                </a:solidFill>
              </a:rPr>
              <a:t>October use August    January Use November	 April use February 	   July use May</a:t>
            </a:r>
            <a:endParaRPr lang="en-US" sz="1500" dirty="0">
              <a:solidFill>
                <a:schemeClr val="bg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343920" y="3511385"/>
            <a:ext cx="491322" cy="44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7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101" y="344060"/>
            <a:ext cx="5047046" cy="540327"/>
          </a:xfrm>
        </p:spPr>
        <p:txBody>
          <a:bodyPr/>
          <a:lstStyle/>
          <a:p>
            <a:pPr algn="ctr"/>
            <a:r>
              <a:rPr lang="en-US" dirty="0" smtClean="0"/>
              <a:t>Reweight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8434" y="842442"/>
            <a:ext cx="3394463" cy="4783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2343" y="1311482"/>
            <a:ext cx="332212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Validate Labor Dollars, on Input tab (using pivot, Actuals, &amp; CPR)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COM, Direct, GACOM, GANDA, OH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Validate Material Dollars (using pivot, Actuals, CPR 1 Dollars)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Validate Labor Hours (using pivot, actuals, CPR, BAAN)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Manufacturing Hours (Using CPR 2 Hours Validation backup)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Non-Manufacturing Labor Hours (Using CPR 2 Hours)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Verify ODC ties (Using Pivot, Actuals)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Verify grand total $$ &amp; </a:t>
            </a:r>
            <a:r>
              <a:rPr lang="en-US" sz="1500" dirty="0" smtClean="0">
                <a:solidFill>
                  <a:schemeClr val="bg2"/>
                </a:solidFill>
              </a:rPr>
              <a:t>Hours = Month End ACWP  (Using </a:t>
            </a:r>
            <a:r>
              <a:rPr lang="en-US" sz="1500" dirty="0">
                <a:solidFill>
                  <a:schemeClr val="bg2"/>
                </a:solidFill>
              </a:rPr>
              <a:t>CPR 1 Dollars/Hours)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619997" y="1747899"/>
            <a:ext cx="338448" cy="79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619997" y="2846439"/>
            <a:ext cx="276102" cy="32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19998" y="4676503"/>
            <a:ext cx="249381" cy="66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95010" y="5298641"/>
            <a:ext cx="271945" cy="14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07" y="2306293"/>
            <a:ext cx="2003469" cy="113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07" y="1430205"/>
            <a:ext cx="2001627" cy="221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49" y="2192264"/>
            <a:ext cx="1999785" cy="114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807" y="2628385"/>
            <a:ext cx="2001627" cy="10891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5" y="5105320"/>
            <a:ext cx="2159260" cy="2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 &amp; Invoice 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4499" y="1975100"/>
            <a:ext cx="6447234" cy="65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499" y="3306535"/>
            <a:ext cx="63050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Verify correct Target cost, Incentive Fee, Target Price, Ceiling (Using CPR F1 $ used as </a:t>
            </a:r>
            <a:r>
              <a:rPr lang="en-US" sz="1500" dirty="0" smtClean="0">
                <a:solidFill>
                  <a:schemeClr val="bg2"/>
                </a:solidFill>
              </a:rPr>
              <a:t>validation/backup, &amp; Section B of Mod Log)</a:t>
            </a:r>
            <a:endParaRPr lang="en-US" sz="1500" dirty="0">
              <a:solidFill>
                <a:schemeClr val="bg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523011" y="2763240"/>
            <a:ext cx="1460665" cy="54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297876" y="2635000"/>
            <a:ext cx="2066306" cy="67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117273" y="2635000"/>
            <a:ext cx="2146465" cy="67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36671" y="2635000"/>
            <a:ext cx="2217716" cy="67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3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83" y="857250"/>
            <a:ext cx="6447501" cy="486888"/>
          </a:xfrm>
        </p:spPr>
        <p:txBody>
          <a:bodyPr/>
          <a:lstStyle/>
          <a:p>
            <a:pPr algn="ctr"/>
            <a:r>
              <a:rPr lang="en-US" dirty="0" smtClean="0"/>
              <a:t>EAC’s Time phased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486" y="1344138"/>
            <a:ext cx="2921330" cy="4631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2829" y="1758876"/>
            <a:ext cx="2841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Repeat Steps from Actuals with EAC Time-phased…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701592" y="1890370"/>
            <a:ext cx="492731" cy="4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701592" y="2116394"/>
            <a:ext cx="800150" cy="68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01592" y="3085130"/>
            <a:ext cx="492731" cy="112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33220" y="5549745"/>
            <a:ext cx="409699" cy="42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2" y="1498568"/>
            <a:ext cx="2608539" cy="281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9" y="1758876"/>
            <a:ext cx="2596244" cy="146384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3" idx="3"/>
          </p:cNvCxnSpPr>
          <p:nvPr/>
        </p:nvCxnSpPr>
        <p:spPr bwMode="auto">
          <a:xfrm>
            <a:off x="2629121" y="1639481"/>
            <a:ext cx="131365" cy="56584"/>
          </a:xfrm>
          <a:prstGeom prst="straightConnector1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rgbClr val="6699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629121" y="1836978"/>
            <a:ext cx="131365" cy="154430"/>
          </a:xfrm>
          <a:prstGeom prst="straightConnector1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rgbClr val="6699FF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079" y="2401633"/>
            <a:ext cx="2864921" cy="3076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923" y="2685676"/>
            <a:ext cx="2893077" cy="14411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0923" y="4122860"/>
            <a:ext cx="2881766" cy="10833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323" y="5186941"/>
            <a:ext cx="2711138" cy="10944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82" y="3411690"/>
            <a:ext cx="2602391" cy="294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" y="3706021"/>
            <a:ext cx="2622974" cy="1330222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5" idx="3"/>
            <a:endCxn id="6" idx="1"/>
          </p:cNvCxnSpPr>
          <p:nvPr/>
        </p:nvCxnSpPr>
        <p:spPr bwMode="auto">
          <a:xfrm>
            <a:off x="2622973" y="3558856"/>
            <a:ext cx="137513" cy="100881"/>
          </a:xfrm>
          <a:prstGeom prst="straightConnector1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rgbClr val="6699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2642749" y="3816626"/>
            <a:ext cx="117737" cy="103367"/>
          </a:xfrm>
          <a:prstGeom prst="straightConnector1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rgbClr val="6699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9415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452"/>
            <a:ext cx="6447501" cy="522515"/>
          </a:xfrm>
        </p:spPr>
        <p:txBody>
          <a:bodyPr/>
          <a:lstStyle/>
          <a:p>
            <a:pPr algn="ctr"/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97623" y="2281015"/>
            <a:ext cx="3321791" cy="1461939"/>
          </a:xfrm>
        </p:spPr>
        <p:txBody>
          <a:bodyPr/>
          <a:lstStyle/>
          <a:p>
            <a:pPr lvl="1"/>
            <a:r>
              <a:rPr lang="en-US" b="1" dirty="0"/>
              <a:t>Verify weighting factors tie </a:t>
            </a:r>
            <a:r>
              <a:rPr lang="en-US" b="1" dirty="0" smtClean="0"/>
              <a:t>using </a:t>
            </a:r>
            <a:r>
              <a:rPr lang="en-US" b="1" dirty="0"/>
              <a:t>EAC Development Tab</a:t>
            </a:r>
            <a:endParaRPr lang="en-US" dirty="0"/>
          </a:p>
          <a:p>
            <a:pPr lvl="1"/>
            <a:r>
              <a:rPr lang="en-US" b="1" dirty="0"/>
              <a:t>Make Sure weighting factor =100</a:t>
            </a:r>
            <a:r>
              <a:rPr lang="en-US" b="1" dirty="0" smtClean="0"/>
              <a:t>%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236" y="908397"/>
            <a:ext cx="2235652" cy="462098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858483" y="1806373"/>
            <a:ext cx="610104" cy="80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979559" y="2858081"/>
            <a:ext cx="543296" cy="5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905796" y="3279817"/>
            <a:ext cx="543296" cy="7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43104" y="3439069"/>
            <a:ext cx="525483" cy="38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44663" y="3630558"/>
            <a:ext cx="469533" cy="58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4979559" y="3794083"/>
            <a:ext cx="582636" cy="1440919"/>
          </a:xfrm>
          <a:prstGeom prst="straightConnector1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rgbClr val="6699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7312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971" y="562197"/>
            <a:ext cx="6447501" cy="611579"/>
          </a:xfrm>
        </p:spPr>
        <p:txBody>
          <a:bodyPr/>
          <a:lstStyle/>
          <a:p>
            <a:pPr algn="ctr"/>
            <a:r>
              <a:rPr lang="en-US" dirty="0" smtClean="0"/>
              <a:t>Progress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000" y="1918895"/>
            <a:ext cx="6913472" cy="1718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591" y="4018077"/>
            <a:ext cx="6913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Verify Manufacturing Labor </a:t>
            </a:r>
            <a:r>
              <a:rPr lang="en-US" sz="1500" dirty="0" smtClean="0">
                <a:solidFill>
                  <a:schemeClr val="bg2"/>
                </a:solidFill>
              </a:rPr>
              <a:t>Discrete process using </a:t>
            </a:r>
            <a:r>
              <a:rPr lang="en-US" sz="1500" dirty="0">
                <a:solidFill>
                  <a:schemeClr val="bg2"/>
                </a:solidFill>
              </a:rPr>
              <a:t>BAAN </a:t>
            </a:r>
            <a:r>
              <a:rPr lang="en-US" sz="1500" dirty="0" smtClean="0">
                <a:solidFill>
                  <a:schemeClr val="bg2"/>
                </a:solidFill>
              </a:rPr>
              <a:t>Report BCWP/BAC</a:t>
            </a:r>
            <a:endParaRPr lang="en-US" sz="1500" dirty="0">
              <a:solidFill>
                <a:schemeClr val="bg2"/>
              </a:solidFill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Verify Non-Manufacturing Labor &amp; Material Tie using Weights on previous tab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This will equal total ship progress**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Outsource labor manually placed in by </a:t>
            </a:r>
            <a:r>
              <a:rPr lang="en-US" sz="1500" dirty="0" smtClean="0">
                <a:solidFill>
                  <a:schemeClr val="bg2"/>
                </a:solidFill>
              </a:rPr>
              <a:t>FMM– 7-15 Through outsourced file, 15+Baan as well. </a:t>
            </a:r>
            <a:r>
              <a:rPr lang="en-US" sz="1500" dirty="0">
                <a:solidFill>
                  <a:schemeClr val="bg2"/>
                </a:solidFill>
              </a:rPr>
              <a:t>Verify from Outsource file using Current BCWP/BAC—Highlight in Yellow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1472" y="3387256"/>
            <a:ext cx="77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20639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080" y="164714"/>
            <a:ext cx="6447501" cy="990600"/>
          </a:xfrm>
        </p:spPr>
        <p:txBody>
          <a:bodyPr/>
          <a:lstStyle/>
          <a:p>
            <a:pPr algn="ctr"/>
            <a:r>
              <a:rPr lang="en-US" dirty="0" smtClean="0"/>
              <a:t>Billing Price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53" y="877965"/>
            <a:ext cx="4980767" cy="5122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1420" y="912311"/>
            <a:ext cx="315258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2"/>
                </a:solidFill>
              </a:rPr>
              <a:t>Sum of Base Cost =Actuals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2"/>
                </a:solidFill>
              </a:rPr>
              <a:t>Verify </a:t>
            </a:r>
            <a:r>
              <a:rPr lang="en-US" sz="1500" dirty="0">
                <a:solidFill>
                  <a:schemeClr val="bg2"/>
                </a:solidFill>
              </a:rPr>
              <a:t>Ship Progress is equal using progress </a:t>
            </a:r>
            <a:r>
              <a:rPr lang="en-US" sz="1500" dirty="0" smtClean="0">
                <a:solidFill>
                  <a:schemeClr val="bg2"/>
                </a:solidFill>
              </a:rPr>
              <a:t>tab </a:t>
            </a:r>
            <a:endParaRPr lang="en-US" sz="1500" dirty="0">
              <a:solidFill>
                <a:schemeClr val="bg2"/>
              </a:solidFill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Verify Ship Billing Cost via Progress </a:t>
            </a:r>
            <a:r>
              <a:rPr lang="en-US" sz="1500" dirty="0" smtClean="0">
                <a:solidFill>
                  <a:schemeClr val="bg2"/>
                </a:solidFill>
              </a:rPr>
              <a:t>Tab (BCWP/BAC) Use ETC to assume whether this is accurate.  Positive Negative?</a:t>
            </a:r>
            <a:endParaRPr lang="en-US" sz="1500" dirty="0">
              <a:solidFill>
                <a:schemeClr val="bg2"/>
              </a:solidFill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Confirm Current Target Cost vs Vessel Billing Cost(Using Formula)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Verify whether Ship is over/under target cost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This will lead to shared overruns or underruns. Never both. Please verify the formula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This will then show final projected profit/loss &amp; %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Billing price may not equal Vessel Billing Cost once ship has hit ceiling.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91419" y="1769237"/>
            <a:ext cx="457508" cy="89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988916" y="2493999"/>
            <a:ext cx="566057" cy="32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88916" y="3512641"/>
            <a:ext cx="566057" cy="17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991421" y="4788639"/>
            <a:ext cx="650011" cy="83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93377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Presentation">
  <a:themeElements>
    <a:clrScheme name="Custom 116">
      <a:dk1>
        <a:srgbClr val="000000"/>
      </a:dk1>
      <a:lt1>
        <a:srgbClr val="000000"/>
      </a:lt1>
      <a:dk2>
        <a:srgbClr val="002F6C"/>
      </a:dk2>
      <a:lt2>
        <a:srgbClr val="FFFFFF"/>
      </a:lt2>
      <a:accent1>
        <a:srgbClr val="00A3E0"/>
      </a:accent1>
      <a:accent2>
        <a:srgbClr val="FFCD00"/>
      </a:accent2>
      <a:accent3>
        <a:srgbClr val="E03C31"/>
      </a:accent3>
      <a:accent4>
        <a:srgbClr val="43B02A"/>
      </a:accent4>
      <a:accent5>
        <a:srgbClr val="833177"/>
      </a:accent5>
      <a:accent6>
        <a:srgbClr val="00968F"/>
      </a:accent6>
      <a:hlink>
        <a:srgbClr val="007396"/>
      </a:hlink>
      <a:folHlink>
        <a:srgbClr val="63666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>
                <a:gamma/>
                <a:shade val="46275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solidFill>
            <a:srgbClr val="6699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12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0000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AAA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279F"/>
        </a:dk2>
        <a:lt2>
          <a:srgbClr val="FFFFFF"/>
        </a:lt2>
        <a:accent1>
          <a:srgbClr val="6699FF"/>
        </a:accent1>
        <a:accent2>
          <a:srgbClr val="00AE00"/>
        </a:accent2>
        <a:accent3>
          <a:srgbClr val="AAACCD"/>
        </a:accent3>
        <a:accent4>
          <a:srgbClr val="DADADA"/>
        </a:accent4>
        <a:accent5>
          <a:srgbClr val="B8CAFF"/>
        </a:accent5>
        <a:accent6>
          <a:srgbClr val="009D00"/>
        </a:accent6>
        <a:hlink>
          <a:srgbClr val="9933FF"/>
        </a:hlink>
        <a:folHlink>
          <a:srgbClr val="33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1bd46e-921f-4b2f-94f6-3f9bfcdede32"/>
    <TaxKeywordTaxHTField xmlns="661bd46e-921f-4b2f-94f6-3f9bfcdede32">
      <Terms xmlns="http://schemas.microsoft.com/office/infopath/2007/PartnerControls"/>
    </TaxKeywordTaxHTField>
    <SIP_Label_Document xmlns="661bd46e-921f-4b2f-94f6-3f9bfcdede32">;#0;#Unrestricted;#True;#;#;#;#</SIP_Label_Document>
    <AverageRating xmlns="http://schemas.microsoft.com/sharepoint/v3" xsi:nil="true"/>
    <Info xmlns="1042a8a7-e606-4d6a-9cd6-c2fbda9658e7">LM Powerpoint Template </Info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9BFE13F2C6DC4E8A742168C5E5E2A3" ma:contentTypeVersion="7" ma:contentTypeDescription="Create a new document." ma:contentTypeScope="" ma:versionID="896f22f52035f85907a1ece1c7572e21">
  <xsd:schema xmlns:xsd="http://www.w3.org/2001/XMLSchema" xmlns:xs="http://www.w3.org/2001/XMLSchema" xmlns:p="http://schemas.microsoft.com/office/2006/metadata/properties" xmlns:ns1="http://schemas.microsoft.com/sharepoint/v3" xmlns:ns2="661bd46e-921f-4b2f-94f6-3f9bfcdede32" xmlns:ns3="1042a8a7-e606-4d6a-9cd6-c2fbda9658e7" targetNamespace="http://schemas.microsoft.com/office/2006/metadata/properties" ma:root="true" ma:fieldsID="c985d837b81af2953d378d56f455dba4" ns1:_="" ns2:_="" ns3:_="">
    <xsd:import namespace="http://schemas.microsoft.com/sharepoint/v3"/>
    <xsd:import namespace="661bd46e-921f-4b2f-94f6-3f9bfcdede32"/>
    <xsd:import namespace="1042a8a7-e606-4d6a-9cd6-c2fbda9658e7"/>
    <xsd:element name="properties">
      <xsd:complexType>
        <xsd:sequence>
          <xsd:element name="documentManagement">
            <xsd:complexType>
              <xsd:all>
                <xsd:element ref="ns2:SIP_Label_Document"/>
                <xsd:element ref="ns1:AverageRating" minOccurs="0"/>
                <xsd:element ref="ns1:RatingCount" minOccurs="0"/>
                <xsd:element ref="ns2:TaxKeywordTaxHTField" minOccurs="0"/>
                <xsd:element ref="ns2:TaxCatchAll" minOccurs="0"/>
                <xsd:element ref="ns3:Inf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9" nillable="true" ma:displayName="Rating (0-5)" ma:decimals="2" ma:description="Average value of all the ratings that have been submitted" ma:internalName="Rating_x0020__x0028_0_x002d_5_x0029_" ma:readOnly="true">
      <xsd:simpleType>
        <xsd:restriction base="dms:Number"/>
      </xsd:simpleType>
    </xsd:element>
    <xsd:element name="RatingCount" ma:index="10" nillable="true" ma:displayName="Number of Ratings" ma:decimals="0" ma:description="Number of ratings submitted" ma:internalName="Number_x0020_of_x0020_Ratings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bd46e-921f-4b2f-94f6-3f9bfcdede32" elementFormDefault="qualified">
    <xsd:import namespace="http://schemas.microsoft.com/office/2006/documentManagement/types"/>
    <xsd:import namespace="http://schemas.microsoft.com/office/infopath/2007/PartnerControls"/>
    <xsd:element name="SIP_Label_Document" ma:index="8" ma:displayName="Sensitive Information Protection (SIP) Label" ma:internalName="Sensitive_x0020_Information_x0020_Protection_x0020__x0028_SIP_x0029__x0020_Label" ma:readOnly="false">
      <xsd:simpleType>
        <xsd:restriction base="dms:Unknown"/>
      </xsd:simpleType>
    </xsd:element>
    <xsd:element name="TaxKeywordTaxHTField" ma:index="12" nillable="true" ma:taxonomy="true" ma:internalName="TaxKeywordTaxHTField" ma:taxonomyFieldName="Enterprise_x0020_Keywords" ma:displayName="Enterprise Keywords" ma:fieldId="{23f27201-bee3-471e-b2e7-b64fd8b7ca38}" ma:taxonomyMulti="true" ma:sspId="5f68076a-9896-4f70-850d-4130ed0339a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description="" ma:hidden="true" ma:list="{5dfc3885-0e86-4dcb-a692-351b8f83f0b3}" ma:internalName="TaxCatchAll" ma:showField="CatchAllData" ma:web="661bd46e-921f-4b2f-94f6-3f9bfcdede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42a8a7-e606-4d6a-9cd6-c2fbda9658e7" elementFormDefault="qualified">
    <xsd:import namespace="http://schemas.microsoft.com/office/2006/documentManagement/types"/>
    <xsd:import namespace="http://schemas.microsoft.com/office/infopath/2007/PartnerControls"/>
    <xsd:element name="Info" ma:index="14" nillable="true" ma:displayName="Info" ma:internalName="Info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8841E5-6A98-49F4-BD72-6FE7FB3BFB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2EFB6B-AFBD-4760-9DB1-E4639FFA87F9}">
  <ds:schemaRefs>
    <ds:schemaRef ds:uri="http://purl.org/dc/elements/1.1/"/>
    <ds:schemaRef ds:uri="661bd46e-921f-4b2f-94f6-3f9bfcdede32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1042a8a7-e606-4d6a-9cd6-c2fbda9658e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0FAF600-053C-4E08-96C2-4ED2D9CCD2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61bd46e-921f-4b2f-94f6-3f9bfcdede32"/>
    <ds:schemaRef ds:uri="1042a8a7-e606-4d6a-9cd6-c2fbda9658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External Presentation</Template>
  <TotalTime>78</TotalTime>
  <Pages>2</Pages>
  <Words>472</Words>
  <Application>Microsoft Office PowerPoint</Application>
  <PresentationFormat>On-screen Show (4:3)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ＭＳ Ｐゴシック</vt:lpstr>
      <vt:lpstr>Arial</vt:lpstr>
      <vt:lpstr>Corporate Presentation</vt:lpstr>
      <vt:lpstr>Reweight Validation Step-By</vt:lpstr>
      <vt:lpstr>Introduction</vt:lpstr>
      <vt:lpstr>ACWP/EAC Pivot (From FMM)</vt:lpstr>
      <vt:lpstr>Reweight table</vt:lpstr>
      <vt:lpstr>Mod &amp; Invoice Log</vt:lpstr>
      <vt:lpstr>EAC’s Time phased</vt:lpstr>
      <vt:lpstr>Weights</vt:lpstr>
      <vt:lpstr>Progress</vt:lpstr>
      <vt:lpstr>Billing Price</vt:lpstr>
      <vt:lpstr>Verify Premise &amp; Proposal Tab</vt:lpstr>
      <vt:lpstr>PowerPoint Presentation</vt:lpstr>
    </vt:vector>
  </TitlesOfParts>
  <Manager/>
  <Company>Lockheed Martin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Reweight Validation Step-By</dc:title>
  <dc:subject/>
  <dc:creator>Streckenbach, Matthew (US)</dc:creator>
  <cp:keywords/>
  <dc:description/>
  <cp:lastModifiedBy>Streckenbach, Matthew (US)</cp:lastModifiedBy>
  <cp:revision>10</cp:revision>
  <cp:lastPrinted>2016-09-29T16:09:06Z</cp:lastPrinted>
  <dcterms:created xsi:type="dcterms:W3CDTF">2016-09-28T20:13:33Z</dcterms:created>
  <dcterms:modified xsi:type="dcterms:W3CDTF">2016-09-29T16:11:18Z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0x010100A29BFE13F2C6DC4E8A742168C5E5E2A3</vt:lpwstr>
  </property>
  <property fmtid="{D5CDD505-2E9C-101B-9397-08002B2CF9AE}" pid="3" name="Enterprise Keywords">
    <vt:lpwstr/>
  </property>
  <property fmtid="{D5CDD505-2E9C-101B-9397-08002B2CF9AE}" pid="4" name="SIP_Label_Display">
    <vt:lpwstr>Unrestricted; </vt:lpwstr>
  </property>
  <property fmtid="{D5CDD505-2E9C-101B-9397-08002B2CF9AE}" pid="5" name="SIP_Label_Data">
    <vt:lpwstr>;#0;#Unrestricted;#True;#;#;#;#</vt:lpwstr>
  </property>
  <property fmtid="{D5CDD505-2E9C-101B-9397-08002B2CF9AE}" pid="6" name="Document Author">
    <vt:lpwstr>ACCT04\E322056</vt:lpwstr>
  </property>
  <property fmtid="{D5CDD505-2E9C-101B-9397-08002B2CF9AE}" pid="7" name="Document Sensitivity">
    <vt:lpwstr>1</vt:lpwstr>
  </property>
  <property fmtid="{D5CDD505-2E9C-101B-9397-08002B2CF9AE}" pid="8" name="ThirdParty">
    <vt:lpwstr/>
  </property>
  <property fmtid="{D5CDD505-2E9C-101B-9397-08002B2CF9AE}" pid="9" name="OCI Restriction">
    <vt:bool>false</vt:bool>
  </property>
  <property fmtid="{D5CDD505-2E9C-101B-9397-08002B2CF9AE}" pid="10" name="OCI Additional Info">
    <vt:lpwstr/>
  </property>
  <property fmtid="{D5CDD505-2E9C-101B-9397-08002B2CF9AE}" pid="11" name="Allow Header Overwrite">
    <vt:bool>true</vt:bool>
  </property>
  <property fmtid="{D5CDD505-2E9C-101B-9397-08002B2CF9AE}" pid="12" name="Allow Footer Overwrite">
    <vt:bool>true</vt:bool>
  </property>
  <property fmtid="{D5CDD505-2E9C-101B-9397-08002B2CF9AE}" pid="13" name="Multiple Selected">
    <vt:lpwstr>-1</vt:lpwstr>
  </property>
  <property fmtid="{D5CDD505-2E9C-101B-9397-08002B2CF9AE}" pid="14" name="SIPLongWording">
    <vt:lpwstr/>
  </property>
  <property fmtid="{D5CDD505-2E9C-101B-9397-08002B2CF9AE}" pid="15" name="checkedProgramsCount">
    <vt:i4>0</vt:i4>
  </property>
  <property fmtid="{D5CDD505-2E9C-101B-9397-08002B2CF9AE}" pid="16" name="ExpCountry">
    <vt:lpwstr/>
  </property>
</Properties>
</file>