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323" r:id="rId2"/>
    <p:sldId id="324" r:id="rId3"/>
    <p:sldId id="257" r:id="rId4"/>
    <p:sldId id="258" r:id="rId5"/>
    <p:sldId id="259" r:id="rId6"/>
    <p:sldId id="260" r:id="rId7"/>
    <p:sldId id="261" r:id="rId8"/>
    <p:sldId id="262" r:id="rId9"/>
    <p:sldId id="274" r:id="rId10"/>
    <p:sldId id="263" r:id="rId11"/>
    <p:sldId id="264" r:id="rId12"/>
    <p:sldId id="275" r:id="rId13"/>
    <p:sldId id="265" r:id="rId14"/>
    <p:sldId id="266" r:id="rId15"/>
    <p:sldId id="267" r:id="rId16"/>
    <p:sldId id="276" r:id="rId17"/>
    <p:sldId id="268" r:id="rId18"/>
    <p:sldId id="269" r:id="rId19"/>
    <p:sldId id="325" r:id="rId20"/>
    <p:sldId id="277" r:id="rId21"/>
    <p:sldId id="270" r:id="rId22"/>
    <p:sldId id="271" r:id="rId23"/>
    <p:sldId id="272" r:id="rId24"/>
    <p:sldId id="278" r:id="rId25"/>
    <p:sldId id="279" r:id="rId26"/>
    <p:sldId id="280" r:id="rId27"/>
    <p:sldId id="281" r:id="rId28"/>
    <p:sldId id="282" r:id="rId29"/>
    <p:sldId id="283" r:id="rId30"/>
    <p:sldId id="284" r:id="rId31"/>
    <p:sldId id="285" r:id="rId32"/>
    <p:sldId id="286" r:id="rId33"/>
    <p:sldId id="293" r:id="rId34"/>
    <p:sldId id="292" r:id="rId35"/>
    <p:sldId id="287" r:id="rId36"/>
    <p:sldId id="288" r:id="rId37"/>
    <p:sldId id="306" r:id="rId38"/>
    <p:sldId id="289" r:id="rId39"/>
    <p:sldId id="290" r:id="rId40"/>
    <p:sldId id="326" r:id="rId41"/>
    <p:sldId id="291" r:id="rId42"/>
    <p:sldId id="294" r:id="rId43"/>
    <p:sldId id="295" r:id="rId44"/>
    <p:sldId id="307" r:id="rId45"/>
    <p:sldId id="296" r:id="rId46"/>
    <p:sldId id="308" r:id="rId47"/>
    <p:sldId id="297" r:id="rId48"/>
    <p:sldId id="298" r:id="rId49"/>
    <p:sldId id="299" r:id="rId50"/>
    <p:sldId id="309" r:id="rId51"/>
    <p:sldId id="300" r:id="rId52"/>
    <p:sldId id="301" r:id="rId53"/>
    <p:sldId id="305" r:id="rId54"/>
    <p:sldId id="302" r:id="rId55"/>
    <p:sldId id="318" r:id="rId56"/>
    <p:sldId id="303" r:id="rId57"/>
    <p:sldId id="304" r:id="rId58"/>
    <p:sldId id="310" r:id="rId59"/>
    <p:sldId id="319" r:id="rId60"/>
    <p:sldId id="320" r:id="rId61"/>
    <p:sldId id="321" r:id="rId62"/>
    <p:sldId id="322" r:id="rId63"/>
    <p:sldId id="311" r:id="rId64"/>
    <p:sldId id="312" r:id="rId65"/>
    <p:sldId id="313" r:id="rId66"/>
    <p:sldId id="314" r:id="rId67"/>
    <p:sldId id="315" r:id="rId68"/>
    <p:sldId id="316" r:id="rId69"/>
    <p:sldId id="3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20"/>
      </p:cViewPr>
      <p:guideLst/>
    </p:cSldViewPr>
  </p:slideViewPr>
  <p:notesTextViewPr>
    <p:cViewPr>
      <p:scale>
        <a:sx n="1" d="1"/>
        <a:sy n="1" d="1"/>
      </p:scale>
      <p:origin x="0" y="0"/>
    </p:cViewPr>
  </p:notesTextViewPr>
  <p:notesViewPr>
    <p:cSldViewPr snapToGrid="0">
      <p:cViewPr varScale="1">
        <p:scale>
          <a:sx n="89" d="100"/>
          <a:sy n="89" d="100"/>
        </p:scale>
        <p:origin x="361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C1FDA5-9958-C602-4F67-5EFF019292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D19749-87DC-30B6-958D-94346F3AC3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D37C52-1B83-4791-86D0-65CB60F8381B}" type="datetimeFigureOut">
              <a:rPr lang="en-GB" smtClean="0"/>
              <a:t>24/02/2023</a:t>
            </a:fld>
            <a:endParaRPr lang="en-GB"/>
          </a:p>
        </p:txBody>
      </p:sp>
      <p:sp>
        <p:nvSpPr>
          <p:cNvPr id="4" name="Footer Placeholder 3">
            <a:extLst>
              <a:ext uri="{FF2B5EF4-FFF2-40B4-BE49-F238E27FC236}">
                <a16:creationId xmlns:a16="http://schemas.microsoft.com/office/drawing/2014/main" id="{F0BDF9DD-2632-5533-26FC-CEF9A8BF55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F247CAB-6F72-44CA-6604-0B13D89D7F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5907BD-4CD6-49A4-B3D9-7167A37CD313}" type="slidenum">
              <a:rPr lang="en-GB" smtClean="0"/>
              <a:t>‹#›</a:t>
            </a:fld>
            <a:endParaRPr lang="en-GB"/>
          </a:p>
        </p:txBody>
      </p:sp>
    </p:spTree>
    <p:extLst>
      <p:ext uri="{BB962C8B-B14F-4D97-AF65-F5344CB8AC3E}">
        <p14:creationId xmlns:p14="http://schemas.microsoft.com/office/powerpoint/2010/main" val="3654916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8D6AF-FCD6-45FD-B429-E4792BD0FBA5}" type="datetimeFigureOut">
              <a:rPr lang="en-GB" smtClean="0"/>
              <a:t>24/02/2023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0F41E-4378-4A84-86D8-B3A80896FA19}" type="slidenum">
              <a:rPr lang="en-GB" smtClean="0"/>
              <a:t>‹#›</a:t>
            </a:fld>
            <a:endParaRPr lang="en-GB"/>
          </a:p>
        </p:txBody>
      </p:sp>
    </p:spTree>
    <p:extLst>
      <p:ext uri="{BB962C8B-B14F-4D97-AF65-F5344CB8AC3E}">
        <p14:creationId xmlns:p14="http://schemas.microsoft.com/office/powerpoint/2010/main" val="36132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4CF9-C66E-C26F-1387-F7FCF74DD396}"/>
              </a:ext>
            </a:extLst>
          </p:cNvPr>
          <p:cNvSpPr>
            <a:spLocks noGrp="1"/>
          </p:cNvSpPr>
          <p:nvPr>
            <p:ph type="ctrTitle"/>
          </p:nvPr>
        </p:nvSpPr>
        <p:spPr>
          <a:xfrm>
            <a:off x="1524000" y="1122363"/>
            <a:ext cx="9144000" cy="2387600"/>
          </a:xfrm>
          <a:prstGeom prst="rect">
            <a:avLst/>
          </a:prstGeom>
        </p:spPr>
        <p:txBody>
          <a:bodyPr anchor="b"/>
          <a:lstStyle>
            <a:lvl1pPr algn="ctr">
              <a:defRPr sz="1200"/>
            </a:lvl1pPr>
          </a:lstStyle>
          <a:p>
            <a:r>
              <a:rPr lang="en-US"/>
              <a:t>Click to edit Master title style</a:t>
            </a:r>
            <a:endParaRPr lang="en-GB"/>
          </a:p>
        </p:txBody>
      </p:sp>
      <p:sp>
        <p:nvSpPr>
          <p:cNvPr id="3" name="Subtitle 2">
            <a:extLst>
              <a:ext uri="{FF2B5EF4-FFF2-40B4-BE49-F238E27FC236}">
                <a16:creationId xmlns:a16="http://schemas.microsoft.com/office/drawing/2014/main" id="{850832E4-02C3-32FE-A593-8FEF24277D12}"/>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CE1DCF-9D30-842B-9025-4162BDEA1E06}"/>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2E45F46-8E2C-A94A-53B8-F8C8445F88B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F7F21882-1377-2663-0ADF-A7F499014F7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994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2AB-C1B1-9A69-2736-05E6461CC7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E514E-937B-501A-6451-98E111E0B83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1AA298-55ED-898F-FA99-A02B422E2ACA}"/>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FD45F39B-E0AD-4A5F-0093-E12AA6C16CC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CF35F2E-B96E-1E7D-B901-FE6433FA723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2910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F6551-FBF0-41E2-CD3D-C4176CDA89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46388F-1482-A1B4-4215-E614B582192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61A664-6329-E738-13BF-C5133CE0EE3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DD8F81C1-87C1-203D-931E-5AA2378F0E8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860B893-28E1-0281-6958-26C4BBB9E7D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50658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609C-2B88-5676-95D2-0ABB9402D7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3247D-63BB-809D-CE90-D85D3ADE93B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BE30E-F4FB-1EFD-B054-9D2F56300CE0}"/>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44425830-7E0E-89CA-4B38-76B50FC58EC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D089804-6ED5-A03C-C6C6-7A8A97185929}"/>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2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F025-D430-CCE9-D318-3321558DC75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D1BF34-2F04-903D-B13B-78D2C28653A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8C02C-F1E1-EF63-3A4D-54BEE25CC2D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5" name="Footer Placeholder 4">
            <a:extLst>
              <a:ext uri="{FF2B5EF4-FFF2-40B4-BE49-F238E27FC236}">
                <a16:creationId xmlns:a16="http://schemas.microsoft.com/office/drawing/2014/main" id="{E7D26206-87A4-1756-5FB6-62A9FDB76CD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CD179F8-A76F-D396-091B-70911BE9341F}"/>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28735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663-8B76-727A-ECC4-75A7DDFB1E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7390CE-603F-D5E8-511C-B009942E682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6D757C-3A9A-4EFC-BBAA-3402801D8F6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079206-889D-6C74-4D89-308F3E06F71F}"/>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D3415124-CE70-9A75-278E-00E1DCA906B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D131D70A-A28F-3DE5-E75F-031FD8215610}"/>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400531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2AA2-31F9-FB94-3022-7A3C1D72B7F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73408-411B-C1E6-044A-261A06DE374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47CCDD-08E8-4AED-872D-7AD7450979E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82C5AD4-1DD8-E08B-27E8-95A158D9758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4993B9-0C52-DBBF-53AE-010B69760AD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4ECC51-5C84-E45D-D297-A45338B37CDE}"/>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8" name="Footer Placeholder 7">
            <a:extLst>
              <a:ext uri="{FF2B5EF4-FFF2-40B4-BE49-F238E27FC236}">
                <a16:creationId xmlns:a16="http://schemas.microsoft.com/office/drawing/2014/main" id="{FD74B841-7A6F-72ED-7B57-2ABEC5D7F89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F88C63F6-200A-C7D8-F229-5BC3CE228C54}"/>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61660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C452-4506-1750-2B46-BD6C16272D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E271A5-27C2-4700-4D8B-33A720ED3D0C}"/>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4" name="Footer Placeholder 3">
            <a:extLst>
              <a:ext uri="{FF2B5EF4-FFF2-40B4-BE49-F238E27FC236}">
                <a16:creationId xmlns:a16="http://schemas.microsoft.com/office/drawing/2014/main" id="{8279E228-95BE-65C7-6CD3-6F84A49B5791}"/>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433251F4-03E9-C2CA-1A0D-6D3E9BF3F64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5767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FC7BE-B114-ED2A-C7B2-9885F94C870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3" name="Footer Placeholder 2">
            <a:extLst>
              <a:ext uri="{FF2B5EF4-FFF2-40B4-BE49-F238E27FC236}">
                <a16:creationId xmlns:a16="http://schemas.microsoft.com/office/drawing/2014/main" id="{38BEAE12-47C6-F608-6EFD-2F4E8258C4A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49BD9B82-16DE-B8C9-BDF7-0214009559CD}"/>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18549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0683-7BB0-0908-2E29-65E6DF0DF08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16A72F-6588-7F18-755F-CADB24559D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9ABFFF-70EA-22D8-966E-01A44FD05B3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F1FED-46E0-1A60-F8AA-943307FA6C85}"/>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8244ED42-0A26-8A9C-5E9C-94BD8DE2A8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BF604D2-53EB-E818-1707-CFA9C0701006}"/>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388627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753B-75DB-1F7C-E51B-A939A65F8D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E9DC5-CD52-732C-6D1E-6206DCDE4EE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987047-6F2A-F1AD-154A-39CB36973B8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FA988-A24F-452D-1D16-887B80C6DA93}"/>
              </a:ext>
            </a:extLst>
          </p:cNvPr>
          <p:cNvSpPr>
            <a:spLocks noGrp="1"/>
          </p:cNvSpPr>
          <p:nvPr>
            <p:ph type="dt" sz="half" idx="10"/>
          </p:nvPr>
        </p:nvSpPr>
        <p:spPr>
          <a:xfrm>
            <a:off x="838200" y="6356350"/>
            <a:ext cx="2743200" cy="365125"/>
          </a:xfrm>
          <a:prstGeom prst="rect">
            <a:avLst/>
          </a:prstGeom>
        </p:spPr>
        <p:txBody>
          <a:bodyPr/>
          <a:lstStyle/>
          <a:p>
            <a:fld id="{46E341E0-5C0C-4B40-9AC8-B794642D39B8}" type="datetimeFigureOut">
              <a:rPr lang="en-GB" smtClean="0"/>
              <a:t>24/02/2023</a:t>
            </a:fld>
            <a:endParaRPr lang="en-GB"/>
          </a:p>
        </p:txBody>
      </p:sp>
      <p:sp>
        <p:nvSpPr>
          <p:cNvPr id="6" name="Footer Placeholder 5">
            <a:extLst>
              <a:ext uri="{FF2B5EF4-FFF2-40B4-BE49-F238E27FC236}">
                <a16:creationId xmlns:a16="http://schemas.microsoft.com/office/drawing/2014/main" id="{23DA80CE-D1D3-EDC6-733E-06507F703FB2}"/>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DC082C6-F1F5-73D3-CC06-88FB8BB8A4EC}"/>
              </a:ext>
            </a:extLst>
          </p:cNvPr>
          <p:cNvSpPr>
            <a:spLocks noGrp="1"/>
          </p:cNvSpPr>
          <p:nvPr>
            <p:ph type="sldNum" sz="quarter" idx="12"/>
          </p:nvPr>
        </p:nvSpPr>
        <p:spPr>
          <a:xfrm>
            <a:off x="8610600" y="6356350"/>
            <a:ext cx="2743200" cy="365125"/>
          </a:xfrm>
          <a:prstGeom prst="rect">
            <a:avLst/>
          </a:prstGeom>
        </p:spPr>
        <p:txBody>
          <a:bodyPr/>
          <a:lstStyle/>
          <a:p>
            <a:fld id="{AC0805F8-353C-42C2-ACE0-8820AA0BDA0B}" type="slidenum">
              <a:rPr lang="en-GB" smtClean="0"/>
              <a:t>‹#›</a:t>
            </a:fld>
            <a:endParaRPr lang="en-GB"/>
          </a:p>
        </p:txBody>
      </p:sp>
    </p:spTree>
    <p:extLst>
      <p:ext uri="{BB962C8B-B14F-4D97-AF65-F5344CB8AC3E}">
        <p14:creationId xmlns:p14="http://schemas.microsoft.com/office/powerpoint/2010/main" val="120496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22DCA-5A70-1303-0F1A-D996E48E0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931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13006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#1</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p>
                    <a:p>
                      <a:pPr indent="457200" algn="ctr"/>
                      <a:endParaRPr lang="fr-FR" sz="1100" kern="1200">
                        <a:solidFill>
                          <a:schemeClr val="tx1"/>
                        </a:solidFill>
                        <a:effectLst/>
                        <a:latin typeface="+mn-lt"/>
                        <a:ea typeface="+mn-ea"/>
                        <a:cs typeface="+mn-cs"/>
                      </a:endParaRPr>
                    </a:p>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14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83910779"/>
              </p:ext>
            </p:extLst>
          </p:nvPr>
        </p:nvGraphicFramePr>
        <p:xfrm>
          <a:off x="296561" y="148280"/>
          <a:ext cx="11631828" cy="666370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28-30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29-31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tfunast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vache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Teqqim-d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wuccen ad tt-yessinef: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lḥila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a:t>
                      </a:r>
                      <a:r>
                        <a:rPr lang="fr-FR" sz="1100" kern="1200" err="1">
                          <a:solidFill>
                            <a:schemeClr val="tx1"/>
                          </a:solidFill>
                          <a:effectLst/>
                          <a:latin typeface="+mn-lt"/>
                          <a:ea typeface="+mn-ea"/>
                          <a:cs typeface="+mn-cs"/>
                        </a:rPr>
                        <a:t>yejbid</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tamacahut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as-d-yewwi ara; </a:t>
                      </a:r>
                      <a:r>
                        <a:rPr lang="fr-FR" sz="1100" kern="1200" err="1">
                          <a:solidFill>
                            <a:schemeClr val="tx1"/>
                          </a:solidFill>
                          <a:effectLst/>
                          <a:latin typeface="+mn-lt"/>
                          <a:ea typeface="+mn-ea"/>
                          <a:cs typeface="+mn-cs"/>
                        </a:rPr>
                        <a:t>tugi</a:t>
                      </a:r>
                      <a:r>
                        <a:rPr lang="fr-FR" sz="1100" kern="1200">
                          <a:solidFill>
                            <a:schemeClr val="tx1"/>
                          </a:solidFill>
                          <a:effectLst/>
                          <a:latin typeface="+mn-lt"/>
                          <a:ea typeface="+mn-ea"/>
                          <a:cs typeface="+mn-cs"/>
                        </a:rPr>
                        <a:t> ad teɛṣu: abaden!</a:t>
                      </a:r>
                    </a:p>
                    <a:p>
                      <a:pPr indent="457200"/>
                      <a:r>
                        <a:rPr lang="fr-FR" sz="1100" kern="1200">
                          <a:solidFill>
                            <a:schemeClr val="tx1"/>
                          </a:solidFill>
                          <a:effectLst/>
                          <a:latin typeface="+mn-lt"/>
                          <a:ea typeface="+mn-ea"/>
                          <a:cs typeface="+mn-cs"/>
                        </a:rPr>
                        <a:t>Tenna-yas: </a:t>
                      </a:r>
                      <a:r>
                        <a:rPr lang="fr-FR" sz="1100" kern="1200" err="1">
                          <a:solidFill>
                            <a:schemeClr val="tx1"/>
                          </a:solidFill>
                          <a:effectLst/>
                          <a:latin typeface="+mn-lt"/>
                          <a:ea typeface="+mn-ea"/>
                          <a:cs typeface="+mn-cs"/>
                        </a:rPr>
                        <a:t>Tiẓgi</a:t>
                      </a:r>
                      <a:r>
                        <a:rPr lang="fr-FR" sz="1100" kern="1200">
                          <a:solidFill>
                            <a:schemeClr val="tx1"/>
                          </a:solidFill>
                          <a:effectLst/>
                          <a:latin typeface="+mn-lt"/>
                          <a:ea typeface="+mn-ea"/>
                          <a:cs typeface="+mn-cs"/>
                        </a:rPr>
                        <a:t> tettɛici-yi: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yewqem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lḥeṛma</a:t>
                      </a:r>
                      <a:r>
                        <a:rPr lang="fr-FR" sz="1100" kern="1200">
                          <a:solidFill>
                            <a:schemeClr val="tx1"/>
                          </a:solidFill>
                          <a:effectLst/>
                          <a:latin typeface="+mn-lt"/>
                          <a:ea typeface="+mn-ea"/>
                          <a:cs typeface="+mn-cs"/>
                        </a:rPr>
                        <a:t> i teẓgi: </a:t>
                      </a:r>
                      <a:r>
                        <a:rPr lang="fr-FR" sz="1100" kern="1200" err="1">
                          <a:solidFill>
                            <a:schemeClr val="tx1"/>
                          </a:solidFill>
                          <a:effectLst/>
                          <a:latin typeface="+mn-lt"/>
                          <a:ea typeface="+mn-ea"/>
                          <a:cs typeface="+mn-cs"/>
                        </a:rPr>
                        <a:t>sumeḥɣ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ayefki</a:t>
                      </a:r>
                      <a:r>
                        <a:rPr lang="fr-FR" sz="1100" kern="1200">
                          <a:solidFill>
                            <a:schemeClr val="tx1"/>
                          </a:solidFill>
                          <a:effectLst/>
                          <a:latin typeface="+mn-lt"/>
                          <a:ea typeface="+mn-ea"/>
                          <a:cs typeface="+mn-cs"/>
                        </a:rPr>
                        <a:t>-w seg wul zeddigen am waman.</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di tfunast: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yessemḥes</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Ḥesbeɣ-tt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yeɛfu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teɛṣi</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tezmir</a:t>
                      </a:r>
                      <a:r>
                        <a:rPr lang="fr-FR" sz="1100" kern="1200">
                          <a:solidFill>
                            <a:schemeClr val="tx1"/>
                          </a:solidFill>
                          <a:effectLst/>
                          <a:latin typeface="+mn-lt"/>
                          <a:ea typeface="+mn-ea"/>
                          <a:cs typeface="+mn-cs"/>
                        </a:rPr>
                        <a:t> ara ad k-tɛic: </a:t>
                      </a:r>
                      <a:r>
                        <a:rPr lang="fr-FR" sz="1100" kern="1200" err="1">
                          <a:solidFill>
                            <a:schemeClr val="tx1"/>
                          </a:solidFill>
                          <a:effectLst/>
                          <a:latin typeface="+mn-lt"/>
                          <a:ea typeface="+mn-ea"/>
                          <a:cs typeface="+mn-cs"/>
                        </a:rPr>
                        <a:t>keččini</a:t>
                      </a:r>
                      <a:r>
                        <a:rPr lang="fr-FR" sz="1100" kern="1200">
                          <a:solidFill>
                            <a:schemeClr val="tx1"/>
                          </a:solidFill>
                          <a:effectLst/>
                          <a:latin typeface="+mn-lt"/>
                          <a:ea typeface="+mn-ea"/>
                          <a:cs typeface="+mn-cs"/>
                        </a:rPr>
                        <a:t>, mačči, d </a:t>
                      </a:r>
                      <a:r>
                        <a:rPr lang="fr-FR" sz="1100" kern="1200" err="1">
                          <a:solidFill>
                            <a:schemeClr val="tx1"/>
                          </a:solidFill>
                          <a:effectLst/>
                          <a:latin typeface="+mn-lt"/>
                          <a:ea typeface="+mn-ea"/>
                          <a:cs typeface="+mn-cs"/>
                        </a:rPr>
                        <a:t>llufan</a:t>
                      </a:r>
                      <a:r>
                        <a:rPr lang="fr-FR" sz="1100" kern="1200">
                          <a:solidFill>
                            <a:schemeClr val="tx1"/>
                          </a:solidFill>
                          <a:effectLst/>
                          <a:latin typeface="+mn-lt"/>
                          <a:ea typeface="+mn-ea"/>
                          <a:cs typeface="+mn-cs"/>
                        </a:rPr>
                        <a:t> ad tidireḍ s uyefki;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as-d-tewwi ara ad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ameksa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Ma yewweḍ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tellaẓeḍ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qebleɣ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iyi-teččeḍ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nekkini</a:t>
                      </a:r>
                      <a:r>
                        <a:rPr lang="fr-FR" sz="1100" kern="1200">
                          <a:solidFill>
                            <a:schemeClr val="tx1"/>
                          </a:solidFill>
                          <a:effectLst/>
                          <a:latin typeface="+mn-lt"/>
                          <a:ea typeface="+mn-ea"/>
                          <a:cs typeface="+mn-cs"/>
                        </a:rPr>
                        <a:t> s yiman-iw: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ɛṣan</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leɛhed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irreẓ</a:t>
                      </a:r>
                      <a:r>
                        <a:rPr lang="fr-FR" sz="1100" kern="1200">
                          <a:solidFill>
                            <a:schemeClr val="tx1"/>
                          </a:solidFill>
                          <a:effectLst/>
                          <a:latin typeface="+mn-lt"/>
                          <a:ea typeface="+mn-ea"/>
                          <a:cs typeface="+mn-cs"/>
                        </a:rPr>
                        <a:t>, amek ara tɛiceḍ? </a:t>
                      </a:r>
                      <a:r>
                        <a:rPr lang="fr-FR" sz="1100" kern="1200" err="1">
                          <a:solidFill>
                            <a:schemeClr val="tx1"/>
                          </a:solidFill>
                          <a:effectLst/>
                          <a:latin typeface="+mn-lt"/>
                          <a:ea typeface="+mn-ea"/>
                          <a:cs typeface="+mn-cs"/>
                        </a:rPr>
                        <a:t>Yessefk-ak</a:t>
                      </a:r>
                      <a:r>
                        <a:rPr lang="fr-FR" sz="1100" kern="1200">
                          <a:solidFill>
                            <a:schemeClr val="tx1"/>
                          </a:solidFill>
                          <a:effectLst/>
                          <a:latin typeface="+mn-lt"/>
                          <a:ea typeface="+mn-ea"/>
                          <a:cs typeface="+mn-cs"/>
                        </a:rPr>
                        <a:t> ad tseggdeḍ, neɣ ad k-</a:t>
                      </a:r>
                      <a:r>
                        <a:rPr lang="fr-FR" sz="1100" kern="1200" err="1">
                          <a:solidFill>
                            <a:schemeClr val="tx1"/>
                          </a:solidFill>
                          <a:effectLst/>
                          <a:latin typeface="+mn-lt"/>
                          <a:ea typeface="+mn-ea"/>
                          <a:cs typeface="+mn-cs"/>
                        </a:rPr>
                        <a:t>ineɣ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laẓ</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aksum</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iyi-teḥṣel</a:t>
                      </a:r>
                      <a:r>
                        <a:rPr lang="fr-FR" sz="1100" kern="1200">
                          <a:solidFill>
                            <a:schemeClr val="tx1"/>
                          </a:solidFill>
                          <a:effectLst/>
                          <a:latin typeface="+mn-lt"/>
                          <a:ea typeface="+mn-ea"/>
                          <a:cs typeface="+mn-cs"/>
                        </a:rPr>
                        <a:t> lmeɛna, d aglim-is: </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-yi </a:t>
                      </a:r>
                      <a:r>
                        <a:rPr lang="fr-FR" sz="1100" kern="1200" err="1">
                          <a:solidFill>
                            <a:schemeClr val="tx1"/>
                          </a:solidFill>
                          <a:effectLst/>
                          <a:latin typeface="+mn-lt"/>
                          <a:ea typeface="+mn-ea"/>
                          <a:cs typeface="+mn-cs"/>
                        </a:rPr>
                        <a:t>wemɣar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xeddmen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 d lɛali-tent: mi </a:t>
                      </a:r>
                      <a:r>
                        <a:rPr lang="fr-FR" sz="1100" kern="1200" err="1">
                          <a:solidFill>
                            <a:schemeClr val="tx1"/>
                          </a:solidFill>
                          <a:effectLst/>
                          <a:latin typeface="+mn-lt"/>
                          <a:ea typeface="+mn-ea"/>
                          <a:cs typeface="+mn-cs"/>
                        </a:rPr>
                        <a:t>tent-telsiḍ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mačči</a:t>
                      </a:r>
                      <a:r>
                        <a:rPr lang="fr-FR" sz="1100" kern="1200">
                          <a:solidFill>
                            <a:schemeClr val="tx1"/>
                          </a:solidFill>
                          <a:effectLst/>
                          <a:latin typeface="+mn-lt"/>
                          <a:ea typeface="+mn-ea"/>
                          <a:cs typeface="+mn-cs"/>
                        </a:rPr>
                        <a:t> d tikli ara </a:t>
                      </a:r>
                      <a:r>
                        <a:rPr lang="fr-FR" sz="1100" kern="1200" err="1">
                          <a:solidFill>
                            <a:schemeClr val="tx1"/>
                          </a:solidFill>
                          <a:effectLst/>
                          <a:latin typeface="+mn-lt"/>
                          <a:ea typeface="+mn-ea"/>
                          <a:cs typeface="+mn-cs"/>
                        </a:rPr>
                        <a:t>telḥuḍ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d tazzla ara tazzleḍ: d </a:t>
                      </a:r>
                      <a:r>
                        <a:rPr lang="fr-FR" sz="1100" kern="1200" err="1">
                          <a:solidFill>
                            <a:schemeClr val="tx1"/>
                          </a:solidFill>
                          <a:effectLst/>
                          <a:latin typeface="+mn-lt"/>
                          <a:ea typeface="+mn-ea"/>
                          <a:cs typeface="+mn-cs"/>
                        </a:rPr>
                        <a:t>affug</a:t>
                      </a:r>
                      <a:r>
                        <a:rPr lang="fr-FR" sz="1100" kern="1200">
                          <a:solidFill>
                            <a:schemeClr val="tx1"/>
                          </a:solidFill>
                          <a:effectLst/>
                          <a:latin typeface="+mn-lt"/>
                          <a:ea typeface="+mn-ea"/>
                          <a:cs typeface="+mn-cs"/>
                        </a:rPr>
                        <a:t> ara tafgeḍ! Ad teṭṭilliḍ i </a:t>
                      </a:r>
                      <a:r>
                        <a:rPr lang="fr-FR" sz="1100" kern="1200" err="1">
                          <a:solidFill>
                            <a:schemeClr val="tx1"/>
                          </a:solidFill>
                          <a:effectLst/>
                          <a:latin typeface="+mn-lt"/>
                          <a:ea typeface="+mn-ea"/>
                          <a:cs typeface="+mn-cs"/>
                        </a:rPr>
                        <a:t>iseddilen</a:t>
                      </a:r>
                      <a:r>
                        <a:rPr lang="fr-FR" sz="1100" kern="1200">
                          <a:solidFill>
                            <a:schemeClr val="tx1"/>
                          </a:solidFill>
                          <a:effectLst/>
                          <a:latin typeface="+mn-lt"/>
                          <a:ea typeface="+mn-ea"/>
                          <a:cs typeface="+mn-cs"/>
                        </a:rPr>
                        <a:t> d iɣeẓran: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lweḥc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tettaṭṭafeḍ ara deg umecwaṛ: ad </a:t>
                      </a:r>
                      <a:r>
                        <a:rPr lang="fr-FR" sz="1100" kern="1200" err="1">
                          <a:solidFill>
                            <a:schemeClr val="tx1"/>
                          </a:solidFill>
                          <a:effectLst/>
                          <a:latin typeface="+mn-lt"/>
                          <a:ea typeface="+mn-ea"/>
                          <a:cs typeface="+mn-cs"/>
                        </a:rPr>
                        <a:t>ak-tuɣal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ṣṣyada</a:t>
                      </a:r>
                      <a:r>
                        <a:rPr lang="fr-FR" sz="1100" kern="1200">
                          <a:solidFill>
                            <a:schemeClr val="tx1"/>
                          </a:solidFill>
                          <a:effectLst/>
                          <a:latin typeface="+mn-lt"/>
                          <a:ea typeface="+mn-ea"/>
                          <a:cs typeface="+mn-cs"/>
                        </a:rPr>
                        <a:t> d tteqṣir.</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ṛṛay-iw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ad temmet </a:t>
                      </a:r>
                      <a:r>
                        <a:rPr lang="fr-FR" sz="1100" kern="1200" err="1">
                          <a:solidFill>
                            <a:schemeClr val="tx1"/>
                          </a:solidFill>
                          <a:effectLst/>
                          <a:latin typeface="+mn-lt"/>
                          <a:ea typeface="+mn-ea"/>
                          <a:cs typeface="+mn-cs"/>
                        </a:rPr>
                        <a:t>aksum-is</a:t>
                      </a:r>
                      <a:r>
                        <a:rPr lang="fr-FR" sz="1100" kern="1200">
                          <a:solidFill>
                            <a:schemeClr val="tx1"/>
                          </a:solidFill>
                          <a:effectLst/>
                          <a:latin typeface="+mn-lt"/>
                          <a:ea typeface="+mn-ea"/>
                          <a:cs typeface="+mn-cs"/>
                        </a:rPr>
                        <a:t> ad teṭṭfeḍ </a:t>
                      </a:r>
                      <a:r>
                        <a:rPr lang="fr-FR" sz="1100" kern="1200" err="1">
                          <a:solidFill>
                            <a:schemeClr val="tx1"/>
                          </a:solidFill>
                          <a:effectLst/>
                          <a:latin typeface="+mn-lt"/>
                          <a:ea typeface="+mn-ea"/>
                          <a:cs typeface="+mn-cs"/>
                        </a:rPr>
                        <a:t>yess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taṛwiḥt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maḍil</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ifeṛṛeǧ</a:t>
                      </a:r>
                      <a:r>
                        <a:rPr lang="fr-FR" sz="1100" kern="1200">
                          <a:solidFill>
                            <a:schemeClr val="tx1"/>
                          </a:solidFill>
                          <a:effectLst/>
                          <a:latin typeface="+mn-lt"/>
                          <a:ea typeface="+mn-ea"/>
                          <a:cs typeface="+mn-cs"/>
                        </a:rPr>
                        <a:t> Ṛebbi; aglim-is, ad </a:t>
                      </a:r>
                      <a:r>
                        <a:rPr lang="fr-FR" sz="1100" kern="1200" err="1">
                          <a:solidFill>
                            <a:schemeClr val="tx1"/>
                          </a:solidFill>
                          <a:effectLst/>
                          <a:latin typeface="+mn-lt"/>
                          <a:ea typeface="+mn-ea"/>
                          <a:cs typeface="+mn-cs"/>
                        </a:rPr>
                        <a:t>ak-ṣenɛeɣ</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ticifaḍ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Yeqbel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wul: </a:t>
                      </a:r>
                      <a:r>
                        <a:rPr lang="fr-FR" sz="1100" kern="1200" err="1">
                          <a:solidFill>
                            <a:schemeClr val="tx1"/>
                          </a:solidFill>
                          <a:effectLst/>
                          <a:latin typeface="+mn-lt"/>
                          <a:ea typeface="+mn-ea"/>
                          <a:cs typeface="+mn-cs"/>
                        </a:rPr>
                        <a:t>nɣan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tafunast</a:t>
                      </a:r>
                      <a:r>
                        <a:rPr lang="fr-FR" sz="1100" kern="1200">
                          <a:solidFill>
                            <a:schemeClr val="tx1"/>
                          </a:solidFill>
                          <a:effectLst/>
                          <a:latin typeface="+mn-lt"/>
                          <a:ea typeface="+mn-ea"/>
                          <a:cs typeface="+mn-cs"/>
                        </a:rPr>
                        <a:t>, selxen-tt, ččan-tt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aglim-is.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Restait la vache. Le chacal s’efforça de l’amener à la révolte. Il y employa toutes ses ruses, mais la vache ne voulait rien entendre :</a:t>
                      </a:r>
                    </a:p>
                    <a:p>
                      <a:pPr indent="216000" algn="l"/>
                      <a:r>
                        <a:rPr lang="fr-FR" sz="1100" kern="150" dirty="0">
                          <a:effectLst/>
                          <a:latin typeface="Cascadia Mono" panose="020B0609020000020004" pitchFamily="49" charset="0"/>
                          <a:cs typeface="Cascadia Mono" panose="020B0609020000020004" pitchFamily="49" charset="0"/>
                        </a:rPr>
                        <a:t>- La forêt me nourrit, dit-elle, et je donne de bon cœur mon lait au lion qui y fait régner l’ordre.</a:t>
                      </a:r>
                    </a:p>
                    <a:p>
                      <a:pPr indent="216000" algn="l"/>
                      <a:r>
                        <a:rPr lang="fr-FR" sz="1100" kern="150" dirty="0">
                          <a:effectLst/>
                          <a:latin typeface="Cascadia Mono" panose="020B0609020000020004" pitchFamily="49" charset="0"/>
                          <a:cs typeface="Cascadia Mono" panose="020B0609020000020004" pitchFamily="49" charset="0"/>
                        </a:rPr>
                        <a:t>Le chacal se tourna alors vers le lion et se mit à médire de la vache :</a:t>
                      </a:r>
                    </a:p>
                    <a:p>
                      <a:pPr indent="216000" algn="l"/>
                      <a:r>
                        <a:rPr lang="fr-FR" sz="1100" kern="150" dirty="0">
                          <a:effectLst/>
                          <a:latin typeface="Cascadia Mono" panose="020B0609020000020004" pitchFamily="49" charset="0"/>
                          <a:cs typeface="Cascadia Mono" panose="020B0609020000020004" pitchFamily="49" charset="0"/>
                        </a:rPr>
                        <a:t>Le lion refusa d’écouter ses horreurs :</a:t>
                      </a:r>
                    </a:p>
                    <a:p>
                      <a:pPr indent="216000" algn="l"/>
                      <a:r>
                        <a:rPr lang="fr-FR" sz="1100" kern="150" dirty="0">
                          <a:effectLst/>
                          <a:latin typeface="Cascadia Mono" panose="020B0609020000020004" pitchFamily="49" charset="0"/>
                          <a:cs typeface="Cascadia Mono" panose="020B0609020000020004" pitchFamily="49" charset="0"/>
                        </a:rPr>
                        <a:t>- Je la considère comme ma mère, dit-il, Dieu la bénisse :</a:t>
                      </a:r>
                    </a:p>
                    <a:p>
                      <a:pPr indent="216000" algn="l"/>
                      <a:r>
                        <a:rPr lang="fr-FR" sz="1100" kern="150" dirty="0">
                          <a:effectLst/>
                          <a:latin typeface="Cascadia Mono" panose="020B0609020000020004" pitchFamily="49" charset="0"/>
                          <a:cs typeface="Cascadia Mono" panose="020B0609020000020004" pitchFamily="49" charset="0"/>
                        </a:rPr>
                        <a:t>Embarrassé, le chacal se tint coi. Au bout d’un certain temps il revint à la charge :</a:t>
                      </a:r>
                    </a:p>
                    <a:p>
                      <a:pPr indent="216000" algn="l"/>
                      <a:r>
                        <a:rPr lang="fr-FR" sz="1100" kern="150" dirty="0">
                          <a:effectLst/>
                          <a:latin typeface="Cascadia Mono" panose="020B0609020000020004" pitchFamily="49" charset="0"/>
                          <a:cs typeface="Cascadia Mono" panose="020B0609020000020004" pitchFamily="49" charset="0"/>
                        </a:rPr>
                        <a:t>- Roi des animaux, dit-il est vrai que la vache ne t’a pas désobéi, mais elle ne peut te faire vivre : tu n’es plus un bébé qu’on nourrit de lait et il n’est pas convenable que le roi des animaux soit réduit au rôle de berger sous peine de mourir de faim. En cas de nécessité, je ne verrais aucun inconvénient à ce que tu me dévores moi-même, (mais) maintenant que les animaux t’ont désobéi et se sont enfuis, qu’il n’y a plus de loi, comment feras-tu pour vivre ? Il te faut chasser ou te résoudre à mourir de faim. Or, ce n’est pas la viande de la vache qui m’intéresse ; c’est sa peau, qui a une très grande valeur. Un vieux sage m’a dit qu’on pouvait en confectionner de merveilleuses chaussures, quand on les chausse, on ne marche pas, on ne court pas : on vole par-dessus les buissons et les ravins ! Aucune bête ne pourra t’échapper et la chasse deviendra pour toi un vrai plaisir.</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Si, donc, tu veux suivre mon conseil, tu dois sacrifier la vache ; sa viande te permettra d’attendre des jours meilleurs et, de sa peau, je te confectionnerai les fameuses chaussures.</a:t>
                      </a:r>
                    </a:p>
                    <a:p>
                      <a:pPr indent="216000" algn="l"/>
                      <a:r>
                        <a:rPr lang="fr-FR" sz="1100" kern="150" dirty="0">
                          <a:effectLst/>
                          <a:latin typeface="Cascadia Mono" panose="020B0609020000020004" pitchFamily="49" charset="0"/>
                          <a:cs typeface="Cascadia Mono" panose="020B0609020000020004" pitchFamily="49" charset="0"/>
                        </a:rPr>
                        <a:t>Le lion accepta, à contre cœur : ils tuèrent la vache, la dépouillèrent, mangèrent sa chair en plusieurs repas et mirent le cuir de côté.</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2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343727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Ticifaḍ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mocassins de confection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Yewweḍ-d </a:t>
                      </a:r>
                      <a:r>
                        <a:rPr lang="fr-FR" sz="1100" kern="1200" err="1">
                          <a:solidFill>
                            <a:schemeClr val="tx1"/>
                          </a:solidFill>
                          <a:effectLst/>
                          <a:latin typeface="+mn-lt"/>
                          <a:ea typeface="+mn-ea"/>
                          <a:cs typeface="+mn-cs"/>
                        </a:rPr>
                        <a:t>unebdu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yuẓa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uɣamac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idhen-it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ifser-it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lɛql-is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yewǧed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igzem-it</a:t>
                      </a:r>
                      <a:r>
                        <a:rPr lang="fr-FR" sz="1100" kern="1200">
                          <a:solidFill>
                            <a:schemeClr val="tx1"/>
                          </a:solidFill>
                          <a:effectLst/>
                          <a:latin typeface="+mn-lt"/>
                          <a:ea typeface="+mn-ea"/>
                          <a:cs typeface="+mn-cs"/>
                        </a:rPr>
                        <a:t> d isriḥen d tyigiwin, </a:t>
                      </a:r>
                      <a:r>
                        <a:rPr lang="fr-FR" sz="1100" kern="1200" err="1">
                          <a:solidFill>
                            <a:schemeClr val="tx1"/>
                          </a:solidFill>
                          <a:effectLst/>
                          <a:latin typeface="+mn-lt"/>
                          <a:ea typeface="+mn-ea"/>
                          <a:cs typeface="+mn-cs"/>
                        </a:rPr>
                        <a:t>yextaṛ</a:t>
                      </a:r>
                      <a:r>
                        <a:rPr lang="fr-FR" sz="1100" kern="1200">
                          <a:solidFill>
                            <a:schemeClr val="tx1"/>
                          </a:solidFill>
                          <a:effectLst/>
                          <a:latin typeface="+mn-lt"/>
                          <a:ea typeface="+mn-ea"/>
                          <a:cs typeface="+mn-cs"/>
                        </a:rPr>
                        <a:t> seg-sent snat n </a:t>
                      </a:r>
                      <a:r>
                        <a:rPr lang="fr-FR" sz="1100" kern="1200" err="1">
                          <a:solidFill>
                            <a:schemeClr val="tx1"/>
                          </a:solidFill>
                          <a:effectLst/>
                          <a:latin typeface="+mn-lt"/>
                          <a:ea typeface="+mn-ea"/>
                          <a:cs typeface="+mn-cs"/>
                        </a:rPr>
                        <a:t>lɛali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iqass</a:t>
                      </a:r>
                      <a:r>
                        <a:rPr lang="fr-FR" sz="1100" kern="1200">
                          <a:solidFill>
                            <a:schemeClr val="tx1"/>
                          </a:solidFill>
                          <a:effectLst/>
                          <a:latin typeface="+mn-lt"/>
                          <a:ea typeface="+mn-ea"/>
                          <a:cs typeface="+mn-cs"/>
                        </a:rPr>
                        <a:t>-as-</a:t>
                      </a:r>
                      <a:r>
                        <a:rPr lang="fr-FR" sz="1100" kern="1200" err="1">
                          <a:solidFill>
                            <a:schemeClr val="tx1"/>
                          </a:solidFill>
                          <a:effectLst/>
                          <a:latin typeface="+mn-lt"/>
                          <a:ea typeface="+mn-ea"/>
                          <a:cs typeface="+mn-cs"/>
                        </a:rPr>
                        <a:t>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ṣebḥent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lexṛaza: mi d-</a:t>
                      </a:r>
                      <a:r>
                        <a:rPr lang="fr-FR" sz="1100" kern="1200" err="1">
                          <a:solidFill>
                            <a:schemeClr val="tx1"/>
                          </a:solidFill>
                          <a:effectLst/>
                          <a:latin typeface="+mn-lt"/>
                          <a:ea typeface="+mn-ea"/>
                          <a:cs typeface="+mn-cs"/>
                        </a:rPr>
                        <a:t>yebbi</a:t>
                      </a:r>
                      <a:r>
                        <a:rPr lang="fr-FR" sz="1100" kern="1200">
                          <a:solidFill>
                            <a:schemeClr val="tx1"/>
                          </a:solidFill>
                          <a:effectLst/>
                          <a:latin typeface="+mn-lt"/>
                          <a:ea typeface="+mn-ea"/>
                          <a:cs typeface="+mn-cs"/>
                        </a:rPr>
                        <a:t> seg weglim n </a:t>
                      </a:r>
                      <a:r>
                        <a:rPr lang="fr-FR" sz="1100" kern="1200" err="1">
                          <a:solidFill>
                            <a:schemeClr val="tx1"/>
                          </a:solidFill>
                          <a:effectLst/>
                          <a:latin typeface="+mn-lt"/>
                          <a:ea typeface="+mn-ea"/>
                          <a:cs typeface="+mn-cs"/>
                        </a:rPr>
                        <a:t>tfunast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-d seg weglim n yizem, </a:t>
                      </a:r>
                      <a:r>
                        <a:rPr lang="fr-FR" sz="1100" kern="1200" err="1">
                          <a:solidFill>
                            <a:schemeClr val="tx1"/>
                          </a:solidFill>
                          <a:effectLst/>
                          <a:latin typeface="+mn-lt"/>
                          <a:ea typeface="+mn-ea"/>
                          <a:cs typeface="+mn-cs"/>
                        </a:rPr>
                        <a:t>ixiḍ</a:t>
                      </a:r>
                      <a:r>
                        <a:rPr lang="fr-FR" sz="1100" kern="1200">
                          <a:solidFill>
                            <a:schemeClr val="tx1"/>
                          </a:solidFill>
                          <a:effectLst/>
                          <a:latin typeface="+mn-lt"/>
                          <a:ea typeface="+mn-ea"/>
                          <a:cs typeface="+mn-cs"/>
                        </a:rPr>
                        <a:t> tindict: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nnefda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isuɣ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yini</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Akken qerrḥent ay neffɛent!</a:t>
                      </a:r>
                    </a:p>
                    <a:p>
                      <a:pPr indent="457200"/>
                      <a:r>
                        <a:rPr lang="fr-FR" sz="1100" kern="1200" err="1">
                          <a:solidFill>
                            <a:schemeClr val="tx1"/>
                          </a:solidFill>
                          <a:effectLst/>
                          <a:latin typeface="+mn-lt"/>
                          <a:ea typeface="+mn-ea"/>
                          <a:cs typeface="+mn-cs"/>
                        </a:rPr>
                        <a:t>Ixerreẓ</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tcifaḍ</a:t>
                      </a:r>
                      <a:r>
                        <a:rPr lang="fr-FR" sz="1100" kern="1200">
                          <a:solidFill>
                            <a:schemeClr val="tx1"/>
                          </a:solidFill>
                          <a:effectLst/>
                          <a:latin typeface="+mn-lt"/>
                          <a:ea typeface="+mn-ea"/>
                          <a:cs typeface="+mn-cs"/>
                        </a:rPr>
                        <a:t> agi si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azal: yiwen yettsuɣu,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yeqqar-as: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qerrḥent</a:t>
                      </a:r>
                      <a:r>
                        <a:rPr lang="fr-FR" sz="1100" kern="1200">
                          <a:solidFill>
                            <a:schemeClr val="tx1"/>
                          </a:solidFill>
                          <a:effectLst/>
                          <a:latin typeface="+mn-lt"/>
                          <a:ea typeface="+mn-ea"/>
                          <a:cs typeface="+mn-cs"/>
                        </a:rPr>
                        <a:t> ay neffɛent!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yewwi-t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yefri</a:t>
                      </a:r>
                      <a:r>
                        <a:rPr lang="fr-FR" sz="1100" kern="1200">
                          <a:solidFill>
                            <a:schemeClr val="tx1"/>
                          </a:solidFill>
                          <a:effectLst/>
                          <a:latin typeface="+mn-lt"/>
                          <a:ea typeface="+mn-ea"/>
                          <a:cs typeface="+mn-cs"/>
                        </a:rPr>
                        <a:t> d ameqran,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tinnegnit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Mekken</a:t>
                      </a:r>
                      <a:r>
                        <a:rPr lang="fr-FR" sz="1100" kern="1200">
                          <a:solidFill>
                            <a:schemeClr val="tx1"/>
                          </a:solidFill>
                          <a:effectLst/>
                          <a:latin typeface="+mn-lt"/>
                          <a:ea typeface="+mn-ea"/>
                          <a:cs typeface="+mn-cs"/>
                        </a:rPr>
                        <a:t> iḍarren-ik i </a:t>
                      </a:r>
                      <a:r>
                        <a:rPr lang="fr-FR" sz="1100" kern="1200" err="1">
                          <a:solidFill>
                            <a:schemeClr val="tx1"/>
                          </a:solidFill>
                          <a:effectLst/>
                          <a:latin typeface="+mn-lt"/>
                          <a:ea typeface="+mn-ea"/>
                          <a:cs typeface="+mn-cs"/>
                        </a:rPr>
                        <a:t>ṛebɛa</a:t>
                      </a:r>
                      <a:r>
                        <a:rPr lang="fr-FR" sz="1100" kern="1200">
                          <a:solidFill>
                            <a:schemeClr val="tx1"/>
                          </a:solidFill>
                          <a:effectLst/>
                          <a:latin typeface="+mn-lt"/>
                          <a:ea typeface="+mn-ea"/>
                          <a:cs typeface="+mn-cs"/>
                        </a:rPr>
                        <a:t> i yiṭij: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qqurent</a:t>
                      </a:r>
                      <a:r>
                        <a:rPr lang="fr-FR" sz="1100" kern="1200">
                          <a:solidFill>
                            <a:schemeClr val="tx1"/>
                          </a:solidFill>
                          <a:effectLst/>
                          <a:latin typeface="+mn-lt"/>
                          <a:ea typeface="+mn-ea"/>
                          <a:cs typeface="+mn-cs"/>
                        </a:rPr>
                        <a:t> tcifaḍ ara </a:t>
                      </a:r>
                      <a:r>
                        <a:rPr lang="fr-FR" sz="1100" kern="1200" err="1">
                          <a:solidFill>
                            <a:schemeClr val="tx1"/>
                          </a:solidFill>
                          <a:effectLst/>
                          <a:latin typeface="+mn-lt"/>
                          <a:ea typeface="+mn-ea"/>
                          <a:cs typeface="+mn-cs"/>
                        </a:rPr>
                        <a:t>lhunt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ssmayem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d tizwa: </a:t>
                      </a:r>
                      <a:r>
                        <a:rPr lang="fr-FR" sz="1100" kern="1200" err="1">
                          <a:solidFill>
                            <a:schemeClr val="tx1"/>
                          </a:solidFill>
                          <a:effectLst/>
                          <a:latin typeface="+mn-lt"/>
                          <a:ea typeface="+mn-ea"/>
                          <a:cs typeface="+mn-cs"/>
                        </a:rPr>
                        <a:t>ssebbwen</a:t>
                      </a:r>
                      <a:r>
                        <a:rPr lang="fr-FR" sz="1100" kern="1200">
                          <a:solidFill>
                            <a:schemeClr val="tx1"/>
                          </a:solidFill>
                          <a:effectLst/>
                          <a:latin typeface="+mn-lt"/>
                          <a:ea typeface="+mn-ea"/>
                          <a:cs typeface="+mn-cs"/>
                        </a:rPr>
                        <a:t> iḍarren-is: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fell-asen weglim.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fell-as tkeffaṛt.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iqubel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i </a:t>
                      </a:r>
                      <a:r>
                        <a:rPr lang="fr-FR" sz="1100" kern="1200" err="1">
                          <a:solidFill>
                            <a:schemeClr val="tx1"/>
                          </a:solidFill>
                          <a:effectLst/>
                          <a:latin typeface="+mn-lt"/>
                          <a:ea typeface="+mn-ea"/>
                          <a:cs typeface="+mn-cs"/>
                        </a:rPr>
                        <a:t>tili</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lbeɛd</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ubeḥri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yenna-yas:</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L’été était arrivé ; la chaleur devint pénible. Le chacal avait salé la peau de la vache, l’avait huilée, étendu à l’ombre pour qu’elle séchât doucement.</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Lorsqu’elle fut prête, il la découpa en lanières et en paires. Il en choisit deux parmi les meilleurs et se pourvut d’aiguilles et de fil. Il les ajusta aux pattes du lion et , quand il jugea qu’elles allaient bien, il commença à coudre. Pour chaque point, il passait l’aiguille dans la peau de la vache, puis dans celle du roi des animaux. Le lion criait, le chacal répondait :</a:t>
                      </a:r>
                    </a:p>
                    <a:p>
                      <a:pPr indent="216000" algn="l"/>
                      <a:r>
                        <a:rPr lang="fr-FR" sz="1100" kern="150" dirty="0">
                          <a:effectLst/>
                          <a:latin typeface="Cascadia Mono" panose="020B0609020000020004" pitchFamily="49" charset="0"/>
                          <a:cs typeface="Cascadia Mono" panose="020B0609020000020004" pitchFamily="49" charset="0"/>
                        </a:rPr>
                        <a:t>- Elle sont aussi utiles que douloureuses !</a:t>
                      </a:r>
                    </a:p>
                    <a:p>
                      <a:pPr indent="216000" algn="l"/>
                      <a:r>
                        <a:rPr lang="fr-FR" sz="1100" kern="150" dirty="0">
                          <a:effectLst/>
                          <a:latin typeface="Cascadia Mono" panose="020B0609020000020004" pitchFamily="49" charset="0"/>
                          <a:cs typeface="Cascadia Mono" panose="020B0609020000020004" pitchFamily="49" charset="0"/>
                        </a:rPr>
                        <a:t>Ce travail de savetier prit au chacal toute la matinée : l’un criait de douleur et l’autre répondait :</a:t>
                      </a:r>
                    </a:p>
                    <a:p>
                      <a:pPr indent="216000" algn="l"/>
                      <a:r>
                        <a:rPr lang="fr-FR" sz="1100" kern="150" dirty="0">
                          <a:effectLst/>
                          <a:latin typeface="Cascadia Mono" panose="020B0609020000020004" pitchFamily="49" charset="0"/>
                          <a:cs typeface="Cascadia Mono" panose="020B0609020000020004" pitchFamily="49" charset="0"/>
                        </a:rPr>
                        <a:t>- Plus elles font mal, meilleures elles sont !</a:t>
                      </a:r>
                    </a:p>
                    <a:p>
                      <a:pPr indent="216000" algn="l"/>
                      <a:r>
                        <a:rPr lang="fr-FR" sz="1100" kern="150" dirty="0">
                          <a:effectLst/>
                          <a:latin typeface="Cascadia Mono" panose="020B0609020000020004" pitchFamily="49" charset="0"/>
                          <a:cs typeface="Cascadia Mono" panose="020B0609020000020004" pitchFamily="49" charset="0"/>
                        </a:rPr>
                        <a:t>Le chacal conduisit alors le lion sur une petite éminence située au-dessus d’un profond ravin. Le fit s’étendre sur le dos :</a:t>
                      </a:r>
                    </a:p>
                    <a:p>
                      <a:pPr indent="216000" algn="l"/>
                      <a:r>
                        <a:rPr lang="fr-FR" sz="1100" kern="150" dirty="0">
                          <a:effectLst/>
                          <a:latin typeface="Cascadia Mono" panose="020B0609020000020004" pitchFamily="49" charset="0"/>
                          <a:cs typeface="Cascadia Mono" panose="020B0609020000020004" pitchFamily="49" charset="0"/>
                        </a:rPr>
                        <a:t>- Présente tes quatre pattes au soleil, lui dit-il, car les chaussures ne vaudront rien tant qu’elles ne seront pas parfaitement sèches.</a:t>
                      </a:r>
                    </a:p>
                    <a:p>
                      <a:pPr indent="216000" algn="l"/>
                      <a:r>
                        <a:rPr lang="fr-FR" sz="1100" kern="150" dirty="0">
                          <a:effectLst/>
                          <a:latin typeface="Cascadia Mono" panose="020B0609020000020004" pitchFamily="49" charset="0"/>
                          <a:cs typeface="Cascadia Mono" panose="020B0609020000020004" pitchFamily="49" charset="0"/>
                        </a:rPr>
                        <a:t>Le lion resta là, par un soleil de feu, jusqu’à la première brise. Ses pieds étaient enflés et le cuir des mocassins était si racorni qu’il souffrait le martyre. Le chacal, de loin, à l’ombre, regardait. A la première fraîcheur, il lui cria :</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759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1202393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 Neggez tura : ad teẓreḍ ma ur tettafgeḍ ara am wefṛux deg genni!</a:t>
                      </a:r>
                    </a:p>
                    <a:p>
                      <a:pPr indent="457200"/>
                      <a:r>
                        <a:rPr lang="fr-FR" sz="1100" kern="1200">
                          <a:solidFill>
                            <a:schemeClr val="tx1"/>
                          </a:solidFill>
                          <a:effectLst/>
                          <a:latin typeface="+mn-lt"/>
                          <a:ea typeface="+mn-ea"/>
                          <a:cs typeface="+mn-cs"/>
                        </a:rPr>
                        <a:t>Ineggez yizem di lkaf, yegrareb f qerru f iḍarren armi d lqaɛa n yeɣẓer: yeqtel irkel: ula d addud ur yezmir ara ad ibedd. Uccen yendi-yas-tt ad t-ineɣ, ad t-yečč ula d netta, armi i t-iwala yemneɛ, yerwel.</a:t>
                      </a:r>
                    </a:p>
                    <a:p>
                      <a:pPr indent="457200"/>
                      <a:r>
                        <a:rPr lang="fr-FR" sz="1100" kern="1200">
                          <a:solidFill>
                            <a:schemeClr val="tx1"/>
                          </a:solidFill>
                          <a:effectLst/>
                          <a:latin typeface="+mn-lt"/>
                          <a:ea typeface="+mn-ea"/>
                          <a:cs typeface="+mn-cs"/>
                        </a:rPr>
                        <a:t>S udem n tmeddit, a-t-a lferg usekkur yuɣ-d iɣẓer d tasawent, yufa-d izem di yir lḥala.</a:t>
                      </a:r>
                    </a:p>
                    <a:p>
                      <a:pPr indent="457200"/>
                      <a:r>
                        <a:rPr lang="fr-FR" sz="1100" kern="1200">
                          <a:solidFill>
                            <a:schemeClr val="tx1"/>
                          </a:solidFill>
                          <a:effectLst/>
                          <a:latin typeface="+mn-lt"/>
                          <a:ea typeface="+mn-ea"/>
                          <a:cs typeface="+mn-cs"/>
                        </a:rPr>
                        <a:t>Nnant-as tsekkrin:</a:t>
                      </a:r>
                    </a:p>
                    <a:p>
                      <a:pPr indent="457200"/>
                      <a:r>
                        <a:rPr lang="fr-FR" sz="1100" kern="1200">
                          <a:solidFill>
                            <a:schemeClr val="tx1"/>
                          </a:solidFill>
                          <a:effectLst/>
                          <a:latin typeface="+mn-lt"/>
                          <a:ea typeface="+mn-ea"/>
                          <a:cs typeface="+mn-cs"/>
                        </a:rPr>
                        <a:t>- Ɛahed-aɣ s Ṛebbi ur aɣ-teččiḍ, ad k-nsellek!</a:t>
                      </a:r>
                    </a:p>
                    <a:p>
                      <a:pPr indent="457200"/>
                      <a:r>
                        <a:rPr lang="fr-FR" sz="1100" kern="1200">
                          <a:solidFill>
                            <a:schemeClr val="tx1"/>
                          </a:solidFill>
                          <a:effectLst/>
                          <a:latin typeface="+mn-lt"/>
                          <a:ea typeface="+mn-ea"/>
                          <a:cs typeface="+mn-cs"/>
                        </a:rPr>
                        <a:t>Iɛahed-itent. Uɣalent ar d-ttawint aman deg qubab-nsent, slexsent ticifaḍ armi yerḍeb weglim; xesfent-d lexyuḍ, ɣlint tcifaḍ, Yemmeɣ yizem s leḥṛaṛa f tsekkurt, yessebleɛ-itt: yerẓa leɛhud n Ṛebbi. Yuɣal ifa: tufeg-d tedder seg uɛebbuḍ-is!</a:t>
                      </a:r>
                    </a:p>
                    <a:p>
                      <a:pPr indent="457200"/>
                      <a:r>
                        <a:rPr lang="fr-FR" sz="1100" kern="1200">
                          <a:solidFill>
                            <a:schemeClr val="tx1"/>
                          </a:solidFill>
                          <a:effectLst/>
                          <a:latin typeface="+mn-lt"/>
                          <a:ea typeface="+mn-ea"/>
                          <a:cs typeface="+mn-cs"/>
                        </a:rPr>
                        <a:t>Yekker yizem la ileḥḥu inedder armi d lɣar-is, yeṭṭes: ur as-yexdim ara waṭṭan annect i s-yexdem wurrif.</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Saute maintenant : tu verras si tu ne t’envoles pas dans le ciel comme un petit oiseau !</a:t>
                      </a:r>
                    </a:p>
                    <a:p>
                      <a:pPr indent="216000" algn="l"/>
                      <a:r>
                        <a:rPr lang="fr-FR" sz="1100" kern="150" dirty="0">
                          <a:effectLst/>
                          <a:latin typeface="Cascadia Mono" panose="020B0609020000020004" pitchFamily="49" charset="0"/>
                          <a:cs typeface="Cascadia Mono" panose="020B0609020000020004" pitchFamily="49" charset="0"/>
                        </a:rPr>
                        <a:t>Le lion sauta… dans le précipice et roula, la tête la première, jusqu’au fond du ravin. Il était couvert de blessures et ne pouvait même plus se tenir debout. Le chacal, qui lui avait tendu ce piège pour le tuer et le dévorer, constatant qu’il n’était pas mort, prit la fuite.</a:t>
                      </a:r>
                    </a:p>
                    <a:p>
                      <a:pPr indent="216000" algn="l"/>
                      <a:r>
                        <a:rPr lang="fr-FR" sz="1100" kern="150" dirty="0">
                          <a:effectLst/>
                          <a:latin typeface="Cascadia Mono" panose="020B0609020000020004" pitchFamily="49" charset="0"/>
                          <a:cs typeface="Cascadia Mono" panose="020B0609020000020004" pitchFamily="49" charset="0"/>
                        </a:rPr>
                        <a:t>Vers le soir, une compagnie de perdrix remonta le ravin et découvrit le lion en piteux état :</a:t>
                      </a:r>
                    </a:p>
                    <a:p>
                      <a:pPr indent="216000" algn="l"/>
                      <a:r>
                        <a:rPr lang="fr-FR" sz="1100" kern="150" dirty="0">
                          <a:effectLst/>
                          <a:latin typeface="Cascadia Mono" panose="020B0609020000020004" pitchFamily="49" charset="0"/>
                          <a:cs typeface="Cascadia Mono" panose="020B0609020000020004" pitchFamily="49" charset="0"/>
                        </a:rPr>
                        <a:t>- Jure de ne pas nous manger, dirent-elles, et nous te délivrerons !</a:t>
                      </a:r>
                    </a:p>
                    <a:p>
                      <a:pPr indent="216000" algn="l"/>
                      <a:r>
                        <a:rPr lang="fr-FR" sz="1100" kern="150" dirty="0">
                          <a:effectLst/>
                          <a:latin typeface="Cascadia Mono" panose="020B0609020000020004" pitchFamily="49" charset="0"/>
                          <a:cs typeface="Cascadia Mono" panose="020B0609020000020004" pitchFamily="49" charset="0"/>
                        </a:rPr>
                        <a:t>Il jura. Elle se mirent alors, en apportant de l’eau dans leurs becs, à humecter les mocassins jusqu’à ce que le cuir redevienne souple : elles retirèrent alors les fils et les chaussures tombèrent. Le lion dans sa fièvre, ne put s’empêcher de croquer une perdrix. Parjure !… (Heureusement) il bailla : elle s’envola vivante de son estomac !</a:t>
                      </a:r>
                    </a:p>
                    <a:p>
                      <a:pPr indent="216000" algn="l"/>
                      <a:r>
                        <a:rPr lang="fr-FR" sz="1100" kern="150" dirty="0">
                          <a:effectLst/>
                          <a:latin typeface="Cascadia Mono" panose="020B0609020000020004" pitchFamily="49" charset="0"/>
                          <a:cs typeface="Cascadia Mono" panose="020B0609020000020004" pitchFamily="49" charset="0"/>
                        </a:rPr>
                        <a:t>Alors il se traîna vers son antre, souffrant moins de ses blessures que de sa rage contre le chacal.</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70050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136422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Ttaṛ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vengeance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Yeḥbes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n wussan di lɣar-is;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iḍarren-is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ibezgen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ṭṭreḍqen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arṣeḍ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tawla</a:t>
                      </a:r>
                      <a:r>
                        <a:rPr lang="fr-FR" sz="1100" kern="1200">
                          <a:solidFill>
                            <a:schemeClr val="tx1"/>
                          </a:solidFill>
                          <a:effectLst/>
                          <a:latin typeface="+mn-lt"/>
                          <a:ea typeface="+mn-ea"/>
                          <a:cs typeface="+mn-cs"/>
                        </a:rPr>
                        <a:t> i t-yettaɣen seg-sen.</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Mi d-</a:t>
                      </a:r>
                      <a:r>
                        <a:rPr lang="fr-FR" sz="1100" kern="1200" err="1">
                          <a:solidFill>
                            <a:schemeClr val="tx1"/>
                          </a:solidFill>
                          <a:effectLst/>
                          <a:latin typeface="+mn-lt"/>
                          <a:ea typeface="+mn-ea"/>
                          <a:cs typeface="+mn-cs"/>
                        </a:rPr>
                        <a:t>yesmekti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lexdiɛa</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yexdeɛ</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ccwi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f wuccen, ad d-</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ttaṛ-is. Yetti-d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tt-yuman,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yufi</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yessemlal-iten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deg wemḍiq: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u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d lḥiḍ n weẓru </a:t>
                      </a:r>
                      <a:r>
                        <a:rPr lang="fr-FR" sz="1100" kern="1200" err="1">
                          <a:solidFill>
                            <a:schemeClr val="tx1"/>
                          </a:solidFill>
                          <a:effectLst/>
                          <a:latin typeface="+mn-lt"/>
                          <a:ea typeface="+mn-ea"/>
                          <a:cs typeface="+mn-cs"/>
                        </a:rPr>
                        <a:t>iṣeggem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trigla</a:t>
                      </a:r>
                      <a:r>
                        <a:rPr lang="fr-FR" sz="1100" kern="1200">
                          <a:solidFill>
                            <a:schemeClr val="tx1"/>
                          </a:solidFill>
                          <a:effectLst/>
                          <a:latin typeface="+mn-lt"/>
                          <a:ea typeface="+mn-ea"/>
                          <a:cs typeface="+mn-cs"/>
                        </a:rPr>
                        <a:t>. Uccen,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ddunit: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teḥdeṛ-d: </a:t>
                      </a:r>
                      <a:r>
                        <a:rPr lang="fr-FR" sz="1100" kern="1200" err="1">
                          <a:solidFill>
                            <a:schemeClr val="tx1"/>
                          </a:solidFill>
                          <a:effectLst/>
                          <a:latin typeface="+mn-lt"/>
                          <a:ea typeface="+mn-ea"/>
                          <a:cs typeface="+mn-cs"/>
                        </a:rPr>
                        <a:t>tusa</a:t>
                      </a:r>
                      <a:r>
                        <a:rPr lang="fr-FR" sz="1100" kern="1200">
                          <a:solidFill>
                            <a:schemeClr val="tx1"/>
                          </a:solidFill>
                          <a:effectLst/>
                          <a:latin typeface="+mn-lt"/>
                          <a:ea typeface="+mn-ea"/>
                          <a:cs typeface="+mn-cs"/>
                        </a:rPr>
                        <a:t>-d mm lḥeq!</a:t>
                      </a:r>
                    </a:p>
                    <a:p>
                      <a:pPr indent="457200"/>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falku</a:t>
                      </a:r>
                      <a:r>
                        <a:rPr lang="fr-FR" sz="1100" kern="1200">
                          <a:solidFill>
                            <a:schemeClr val="tx1"/>
                          </a:solidFill>
                          <a:effectLst/>
                          <a:latin typeface="+mn-lt"/>
                          <a:ea typeface="+mn-ea"/>
                          <a:cs typeface="+mn-cs"/>
                        </a:rPr>
                        <a:t>, izgel-it: </a:t>
                      </a:r>
                      <a:r>
                        <a:rPr lang="fr-FR" sz="1100" kern="1200" err="1">
                          <a:solidFill>
                            <a:schemeClr val="tx1"/>
                          </a:solidFill>
                          <a:effectLst/>
                          <a:latin typeface="+mn-lt"/>
                          <a:ea typeface="+mn-ea"/>
                          <a:cs typeface="+mn-cs"/>
                        </a:rPr>
                        <a:t>igzem</a:t>
                      </a:r>
                      <a:r>
                        <a:rPr lang="fr-FR" sz="1100" kern="1200">
                          <a:solidFill>
                            <a:schemeClr val="tx1"/>
                          </a:solidFill>
                          <a:effectLst/>
                          <a:latin typeface="+mn-lt"/>
                          <a:ea typeface="+mn-ea"/>
                          <a:cs typeface="+mn-cs"/>
                        </a:rPr>
                        <a:t>-as kan ajeḥniḍ!</a:t>
                      </a:r>
                    </a:p>
                    <a:p>
                      <a:pPr indent="457200"/>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cṭir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tugdi</a:t>
                      </a:r>
                      <a:r>
                        <a:rPr lang="fr-FR" sz="1100" kern="1200">
                          <a:solidFill>
                            <a:schemeClr val="tx1"/>
                          </a:solidFill>
                          <a:effectLst/>
                          <a:latin typeface="+mn-lt"/>
                          <a:ea typeface="+mn-ea"/>
                          <a:cs typeface="+mn-cs"/>
                        </a:rPr>
                        <a:t> lxaffa: </a:t>
                      </a:r>
                      <a:r>
                        <a:rPr lang="fr-FR" sz="1100" kern="1200" err="1">
                          <a:solidFill>
                            <a:schemeClr val="tx1"/>
                          </a:solidFill>
                          <a:effectLst/>
                          <a:latin typeface="+mn-lt"/>
                          <a:ea typeface="+mn-ea"/>
                          <a:cs typeface="+mn-cs"/>
                        </a:rPr>
                        <a:t>yuli</a:t>
                      </a:r>
                      <a:r>
                        <a:rPr lang="fr-FR" sz="1100" kern="1200">
                          <a:solidFill>
                            <a:schemeClr val="tx1"/>
                          </a:solidFill>
                          <a:effectLst/>
                          <a:latin typeface="+mn-lt"/>
                          <a:ea typeface="+mn-ea"/>
                          <a:cs typeface="+mn-cs"/>
                        </a:rPr>
                        <a:t> deg weẓru am wemcic di </a:t>
                      </a:r>
                      <a:r>
                        <a:rPr lang="fr-FR" sz="1100" kern="1200" err="1">
                          <a:solidFill>
                            <a:schemeClr val="tx1"/>
                          </a:solidFill>
                          <a:effectLst/>
                          <a:latin typeface="+mn-lt"/>
                          <a:ea typeface="+mn-ea"/>
                          <a:cs typeface="+mn-cs"/>
                        </a:rPr>
                        <a:t>lḥiḍ</a:t>
                      </a:r>
                      <a:r>
                        <a:rPr lang="fr-FR" sz="1100" kern="1200">
                          <a:solidFill>
                            <a:schemeClr val="tx1"/>
                          </a:solidFill>
                          <a:effectLst/>
                          <a:latin typeface="+mn-lt"/>
                          <a:ea typeface="+mn-ea"/>
                          <a:cs typeface="+mn-cs"/>
                        </a:rPr>
                        <a:t>. Yewweḍ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lemneɛ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nnug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wemḍiq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din: </a:t>
                      </a:r>
                      <a:r>
                        <a:rPr lang="fr-FR" sz="1100" kern="1200" err="1">
                          <a:solidFill>
                            <a:schemeClr val="tx1"/>
                          </a:solidFill>
                          <a:effectLst/>
                          <a:latin typeface="+mn-lt"/>
                          <a:ea typeface="+mn-ea"/>
                          <a:cs typeface="+mn-cs"/>
                        </a:rPr>
                        <a:t>qquren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ifadden-is</a:t>
                      </a:r>
                      <a:r>
                        <a:rPr lang="fr-FR" sz="1100" kern="1200">
                          <a:solidFill>
                            <a:schemeClr val="tx1"/>
                          </a:solidFill>
                          <a:effectLst/>
                          <a:latin typeface="+mn-lt"/>
                          <a:ea typeface="+mn-ea"/>
                          <a:cs typeface="+mn-cs"/>
                        </a:rPr>
                        <a:t>, la yettergigi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Yesxenzer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ajeḥniḍ</a:t>
                      </a:r>
                      <a:r>
                        <a:rPr lang="fr-FR" sz="1100" kern="1200">
                          <a:solidFill>
                            <a:schemeClr val="tx1"/>
                          </a:solidFill>
                          <a:effectLst/>
                          <a:latin typeface="+mn-lt"/>
                          <a:ea typeface="+mn-ea"/>
                          <a:cs typeface="+mn-cs"/>
                        </a:rPr>
                        <a:t> n wuccen s </a:t>
                      </a:r>
                      <a:r>
                        <a:rPr lang="fr-FR" sz="1100" kern="1200" err="1">
                          <a:solidFill>
                            <a:schemeClr val="tx1"/>
                          </a:solidFill>
                          <a:effectLst/>
                          <a:latin typeface="+mn-lt"/>
                          <a:ea typeface="+mn-ea"/>
                          <a:cs typeface="+mn-cs"/>
                        </a:rPr>
                        <a:t>wuglan-is</a:t>
                      </a:r>
                      <a:r>
                        <a:rPr lang="fr-FR" sz="1100" kern="1200">
                          <a:solidFill>
                            <a:schemeClr val="tx1"/>
                          </a:solidFill>
                          <a:effectLst/>
                          <a:latin typeface="+mn-lt"/>
                          <a:ea typeface="+mn-ea"/>
                          <a:cs typeface="+mn-cs"/>
                        </a:rPr>
                        <a:t> d waccaren-is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ineẓd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gmas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axeddeɛ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cfu</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imeslayen-iw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tgeḍ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leqrar</a:t>
                      </a:r>
                      <a:r>
                        <a:rPr lang="fr-FR" sz="1100" kern="1200">
                          <a:solidFill>
                            <a:schemeClr val="tx1"/>
                          </a:solidFill>
                          <a:effectLst/>
                          <a:latin typeface="+mn-lt"/>
                          <a:ea typeface="+mn-ea"/>
                          <a:cs typeface="+mn-cs"/>
                        </a:rPr>
                        <a:t> i yiman-ik! </a:t>
                      </a:r>
                      <a:r>
                        <a:rPr lang="fr-FR" sz="1100" kern="1200" err="1">
                          <a:solidFill>
                            <a:schemeClr val="tx1"/>
                          </a:solidFill>
                          <a:effectLst/>
                          <a:latin typeface="+mn-lt"/>
                          <a:ea typeface="+mn-ea"/>
                          <a:cs typeface="+mn-cs"/>
                        </a:rPr>
                        <a:t>Tikelt</a:t>
                      </a:r>
                      <a:r>
                        <a:rPr lang="fr-FR" sz="1100" kern="1200">
                          <a:solidFill>
                            <a:schemeClr val="tx1"/>
                          </a:solidFill>
                          <a:effectLst/>
                          <a:latin typeface="+mn-lt"/>
                          <a:ea typeface="+mn-ea"/>
                          <a:cs typeface="+mn-cs"/>
                        </a:rPr>
                        <a:t> agi zegleɣ-k, </a:t>
                      </a:r>
                      <a:r>
                        <a:rPr lang="fr-FR" sz="1100" kern="1200" err="1">
                          <a:solidFill>
                            <a:schemeClr val="tx1"/>
                          </a:solidFill>
                          <a:effectLst/>
                          <a:latin typeface="+mn-lt"/>
                          <a:ea typeface="+mn-ea"/>
                          <a:cs typeface="+mn-cs"/>
                        </a:rPr>
                        <a:t>temneɛḍ-iyi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ɛllmeɣ-k: anda </a:t>
                      </a:r>
                      <a:r>
                        <a:rPr lang="fr-FR" sz="1100" kern="1200" err="1">
                          <a:solidFill>
                            <a:schemeClr val="tx1"/>
                          </a:solidFill>
                          <a:effectLst/>
                          <a:latin typeface="+mn-lt"/>
                          <a:ea typeface="+mn-ea"/>
                          <a:cs typeface="+mn-cs"/>
                        </a:rPr>
                        <a:t>telliḍ</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watma-k: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ad teqqim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ṭṭfeɣ</a:t>
                      </a:r>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rẓeɣ</a:t>
                      </a:r>
                      <a:r>
                        <a:rPr lang="fr-FR" sz="1100" kern="1200">
                          <a:solidFill>
                            <a:schemeClr val="tx1"/>
                          </a:solidFill>
                          <a:effectLst/>
                          <a:latin typeface="+mn-lt"/>
                          <a:ea typeface="+mn-ea"/>
                          <a:cs typeface="+mn-cs"/>
                        </a:rPr>
                        <a:t> deg uzagur,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tettnejbaṛeḍ ara: ad </a:t>
                      </a:r>
                      <a:r>
                        <a:rPr lang="fr-FR" sz="1100" kern="1200" err="1">
                          <a:solidFill>
                            <a:schemeClr val="tx1"/>
                          </a:solidFill>
                          <a:effectLst/>
                          <a:latin typeface="+mn-lt"/>
                          <a:ea typeface="+mn-ea"/>
                          <a:cs typeface="+mn-cs"/>
                        </a:rPr>
                        <a:t>ččeɣ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lmux</a:t>
                      </a:r>
                      <a:r>
                        <a:rPr lang="fr-FR" sz="1100" kern="1200">
                          <a:solidFill>
                            <a:schemeClr val="tx1"/>
                          </a:solidFill>
                          <a:effectLst/>
                          <a:latin typeface="+mn-lt"/>
                          <a:ea typeface="+mn-ea"/>
                          <a:cs typeface="+mn-cs"/>
                        </a:rPr>
                        <a:t>-ik, </a:t>
                      </a:r>
                      <a:r>
                        <a:rPr lang="fr-FR" sz="1100" kern="1200" err="1">
                          <a:solidFill>
                            <a:schemeClr val="tx1"/>
                          </a:solidFill>
                          <a:effectLst/>
                          <a:latin typeface="+mn-lt"/>
                          <a:ea typeface="+mn-ea"/>
                          <a:cs typeface="+mn-cs"/>
                        </a:rPr>
                        <a:t>sweɣ</a:t>
                      </a:r>
                      <a:r>
                        <a:rPr lang="fr-FR" sz="1100" kern="1200">
                          <a:solidFill>
                            <a:schemeClr val="tx1"/>
                          </a:solidFill>
                          <a:effectLst/>
                          <a:latin typeface="+mn-lt"/>
                          <a:ea typeface="+mn-ea"/>
                          <a:cs typeface="+mn-cs"/>
                        </a:rPr>
                        <a:t> idammen-ik!</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malade, reste couché quelques jours, Ses pieds enflés éclatèrent en suppurations qui lui donnèrent une bonne fièvre.</a:t>
                      </a:r>
                    </a:p>
                    <a:p>
                      <a:pPr indent="216000" algn="l"/>
                      <a:r>
                        <a:rPr lang="fr-FR" sz="1100" kern="150" dirty="0">
                          <a:effectLst/>
                          <a:latin typeface="Cascadia Mono" panose="020B0609020000020004" pitchFamily="49" charset="0"/>
                          <a:cs typeface="Cascadia Mono" panose="020B0609020000020004" pitchFamily="49" charset="0"/>
                        </a:rPr>
                        <a:t>Au souvenir du chacal qui s’était moqué de lui et l’avait proprement trahi, il rugissait comme le tonnerre dans la nue.</a:t>
                      </a:r>
                    </a:p>
                    <a:p>
                      <a:pPr indent="216000" algn="l"/>
                      <a:r>
                        <a:rPr lang="fr-FR" sz="1100" kern="150" dirty="0">
                          <a:effectLst/>
                          <a:latin typeface="Cascadia Mono" panose="020B0609020000020004" pitchFamily="49" charset="0"/>
                          <a:cs typeface="Cascadia Mono" panose="020B0609020000020004" pitchFamily="49" charset="0"/>
                        </a:rPr>
                        <a:t>Quand il se sentit mieux, il se leva, sortit et se mit à la recherche du chacal pour en tirer sa vengeance mais il parcourut toute la contrée sans le découvrir. Finalement, un beau jour, ils se trouvèrent nez à nez dans un défilé ; de chaque côté, une muraille de pierre, verticale ; le chacal faillit s’évanouir de peur ; il voyait la mort en face : la grande justicière était là !</a:t>
                      </a:r>
                    </a:p>
                    <a:p>
                      <a:pPr indent="216000" algn="l"/>
                      <a:r>
                        <a:rPr lang="fr-FR" sz="1100" kern="150" dirty="0">
                          <a:effectLst/>
                          <a:latin typeface="Cascadia Mono" panose="020B0609020000020004" pitchFamily="49" charset="0"/>
                          <a:cs typeface="Cascadia Mono" panose="020B0609020000020004" pitchFamily="49" charset="0"/>
                        </a:rPr>
                        <a:t>Le lion bondit sur lui comme le faucon et… le manqua : il lui avait seulement coupé la queue. Chacal était leste et la peur lui donnait des ailes : il grimpa comme un chat sur la muraille de rocher et parvint au sommet du défilé où il se trouva en sûreté. Il s’arrêta là, les membres raides et tremblant comme une feuille.</a:t>
                      </a:r>
                    </a:p>
                    <a:p>
                      <a:pPr indent="216000" algn="l"/>
                      <a:r>
                        <a:rPr lang="fr-FR" sz="1100" kern="150" dirty="0">
                          <a:effectLst/>
                          <a:latin typeface="Cascadia Mono" panose="020B0609020000020004" pitchFamily="49" charset="0"/>
                          <a:cs typeface="Cascadia Mono" panose="020B0609020000020004" pitchFamily="49" charset="0"/>
                        </a:rPr>
                        <a:t>Le lion déchira la queue du chacal, des dents et des griffes, jusqu’à en disperser tous les poils. Il lui cria :</a:t>
                      </a:r>
                    </a:p>
                    <a:p>
                      <a:pPr indent="216000" algn="l"/>
                      <a:r>
                        <a:rPr lang="fr-FR" sz="1100" kern="150" dirty="0">
                          <a:effectLst/>
                          <a:latin typeface="Cascadia Mono" panose="020B0609020000020004" pitchFamily="49" charset="0"/>
                          <a:cs typeface="Cascadia Mono" panose="020B0609020000020004" pitchFamily="49" charset="0"/>
                        </a:rPr>
                        <a:t>- Mohammed, traître ! Retiens mes paroles et prends et prends garde à toi ! Cette fois-ci, je t’ai manqué et tu m’as échappé, mais je t’ai marqué et je te reconnaîtrai parmi tous tes semblables : le monde ne durerait-il qu’un jour, je t’attraperai, te briserai les reins et te mangerai la cervelle ! Je boirai ton sang !</a:t>
                      </a:r>
                    </a:p>
                    <a:p>
                      <a:pPr indent="216000" algn="l"/>
                      <a:r>
                        <a:rPr lang="fr-FR" sz="1100" kern="150" dirty="0">
                          <a:effectLst/>
                          <a:latin typeface="Cascadia Mono" panose="020B0609020000020004" pitchFamily="49" charset="0"/>
                          <a:cs typeface="Cascadia Mono" panose="020B0609020000020004" pitchFamily="49" charset="0"/>
                        </a:rPr>
                        <a:t>Et chacun suivit son chemin.</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3318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322847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38-40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39-41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Tameɣrust n "ḥdeṛ bbwa"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merveilleux figuier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wasmi i s-yettwagzem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ihenna</a:t>
                      </a:r>
                      <a:r>
                        <a:rPr lang="fr-FR" sz="1100" kern="1200">
                          <a:solidFill>
                            <a:schemeClr val="tx1"/>
                          </a:solidFill>
                          <a:effectLst/>
                          <a:latin typeface="+mn-lt"/>
                          <a:ea typeface="+mn-ea"/>
                          <a:cs typeface="+mn-cs"/>
                        </a:rPr>
                        <a:t> wuccen: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ttexmim d </a:t>
                      </a:r>
                      <a:r>
                        <a:rPr lang="fr-FR" sz="1100" kern="1200" err="1">
                          <a:solidFill>
                            <a:schemeClr val="tx1"/>
                          </a:solidFill>
                          <a:effectLst/>
                          <a:latin typeface="+mn-lt"/>
                          <a:ea typeface="+mn-ea"/>
                          <a:cs typeface="+mn-cs"/>
                        </a:rPr>
                        <a:t>uḥebbeṛ</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asɣar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iḍebber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Yewwi-t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yeẓẓa</a:t>
                      </a:r>
                      <a:r>
                        <a:rPr lang="fr-FR" sz="1100" kern="1200">
                          <a:solidFill>
                            <a:schemeClr val="tx1"/>
                          </a:solidFill>
                          <a:effectLst/>
                          <a:latin typeface="+mn-lt"/>
                          <a:ea typeface="+mn-ea"/>
                          <a:cs typeface="+mn-cs"/>
                        </a:rPr>
                        <a:t>-t di </a:t>
                      </a:r>
                      <a:r>
                        <a:rPr lang="fr-FR" sz="1100" kern="1200" err="1">
                          <a:solidFill>
                            <a:schemeClr val="tx1"/>
                          </a:solidFill>
                          <a:effectLst/>
                          <a:latin typeface="+mn-lt"/>
                          <a:ea typeface="+mn-ea"/>
                          <a:cs typeface="+mn-cs"/>
                        </a:rPr>
                        <a:t>tniri</a:t>
                      </a:r>
                      <a:r>
                        <a:rPr lang="fr-FR" sz="1100" kern="1200">
                          <a:solidFill>
                            <a:schemeClr val="tx1"/>
                          </a:solidFill>
                          <a:effectLst/>
                          <a:latin typeface="+mn-lt"/>
                          <a:ea typeface="+mn-ea"/>
                          <a:cs typeface="+mn-cs"/>
                        </a:rPr>
                        <a:t>. Deg yiwet n </a:t>
                      </a:r>
                      <a:r>
                        <a:rPr lang="fr-FR" sz="1100" kern="1200" err="1">
                          <a:solidFill>
                            <a:schemeClr val="tx1"/>
                          </a:solidFill>
                          <a:effectLst/>
                          <a:latin typeface="+mn-lt"/>
                          <a:ea typeface="+mn-ea"/>
                          <a:cs typeface="+mn-cs"/>
                        </a:rPr>
                        <a:t>teswiɛt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yezzegzew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fetḥen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lɛiwen-is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fkan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iferrawen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ṣeggmen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ifurkawen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d taneqlett. </a:t>
                      </a:r>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tefruri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bbwant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tbexsisin</a:t>
                      </a:r>
                      <a:r>
                        <a:rPr lang="fr-FR" sz="1100" kern="1200">
                          <a:solidFill>
                            <a:schemeClr val="tx1"/>
                          </a:solidFill>
                          <a:effectLst/>
                          <a:latin typeface="+mn-lt"/>
                          <a:ea typeface="+mn-ea"/>
                          <a:cs typeface="+mn-cs"/>
                        </a:rPr>
                        <a:t>, la d-</a:t>
                      </a:r>
                      <a:r>
                        <a:rPr lang="fr-FR" sz="1100" kern="1200" err="1">
                          <a:solidFill>
                            <a:schemeClr val="tx1"/>
                          </a:solidFill>
                          <a:effectLst/>
                          <a:latin typeface="+mn-lt"/>
                          <a:ea typeface="+mn-ea"/>
                          <a:cs typeface="+mn-cs"/>
                        </a:rPr>
                        <a:t>ɣellin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iniɣman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ileqqaqen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lweqt-nsen.</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f watmaten-is,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 tɛeǧǧben: </a:t>
                      </a:r>
                      <a:r>
                        <a:rPr lang="fr-FR" sz="1100" kern="1200" err="1">
                          <a:solidFill>
                            <a:schemeClr val="tx1"/>
                          </a:solidFill>
                          <a:effectLst/>
                          <a:latin typeface="+mn-lt"/>
                          <a:ea typeface="+mn-ea"/>
                          <a:cs typeface="+mn-cs"/>
                        </a:rPr>
                        <a:t>tameɣrust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Belɛejjuḍ</a:t>
                      </a:r>
                      <a:r>
                        <a:rPr lang="fr-FR" sz="1100" kern="1200">
                          <a:solidFill>
                            <a:schemeClr val="tx1"/>
                          </a:solidFill>
                          <a:effectLst/>
                          <a:latin typeface="+mn-lt"/>
                          <a:ea typeface="+mn-ea"/>
                          <a:cs typeface="+mn-cs"/>
                        </a:rPr>
                        <a:t> tewwa! </a:t>
                      </a:r>
                      <a:r>
                        <a:rPr lang="fr-FR" sz="1100" kern="1200" err="1">
                          <a:solidFill>
                            <a:schemeClr val="tx1"/>
                          </a:solidFill>
                          <a:effectLst/>
                          <a:latin typeface="+mn-lt"/>
                          <a:ea typeface="+mn-ea"/>
                          <a:cs typeface="+mn-cs"/>
                        </a:rPr>
                        <a:t>Bdan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taleqqaqt</a:t>
                      </a:r>
                      <a:r>
                        <a:rPr lang="fr-FR" sz="1100" kern="1200">
                          <a:solidFill>
                            <a:schemeClr val="tx1"/>
                          </a:solidFill>
                          <a:effectLst/>
                          <a:latin typeface="+mn-lt"/>
                          <a:ea typeface="+mn-ea"/>
                          <a:cs typeface="+mn-cs"/>
                        </a:rPr>
                        <a:t>, ttnaɣen. </a:t>
                      </a:r>
                      <a:r>
                        <a:rPr lang="fr-FR" sz="1100" kern="1200" err="1">
                          <a:solidFill>
                            <a:schemeClr val="tx1"/>
                          </a:solidFill>
                          <a:effectLst/>
                          <a:latin typeface="+mn-lt"/>
                          <a:ea typeface="+mn-ea"/>
                          <a:cs typeface="+mn-cs"/>
                        </a:rPr>
                        <a:t>Yanna-yasen</a:t>
                      </a:r>
                      <a:r>
                        <a:rPr lang="fr-FR" sz="1100" kern="1200">
                          <a:solidFill>
                            <a:schemeClr val="tx1"/>
                          </a:solidFill>
                          <a:effectLst/>
                          <a:latin typeface="+mn-lt"/>
                          <a:ea typeface="+mn-ea"/>
                          <a:cs typeface="+mn-cs"/>
                        </a:rPr>
                        <a:t> Mḥemmed:</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d </a:t>
                      </a:r>
                      <a:r>
                        <a:rPr lang="fr-FR" sz="1100" kern="1200" err="1">
                          <a:solidFill>
                            <a:schemeClr val="tx1"/>
                          </a:solidFill>
                          <a:effectLst/>
                          <a:latin typeface="+mn-lt"/>
                          <a:ea typeface="+mn-ea"/>
                          <a:cs typeface="+mn-cs"/>
                        </a:rPr>
                        <a:t>leqbiḥ</a:t>
                      </a:r>
                      <a:r>
                        <a:rPr lang="fr-FR" sz="1100" kern="1200">
                          <a:solidFill>
                            <a:schemeClr val="tx1"/>
                          </a:solidFill>
                          <a:effectLst/>
                          <a:latin typeface="+mn-lt"/>
                          <a:ea typeface="+mn-ea"/>
                          <a:cs typeface="+mn-cs"/>
                        </a:rPr>
                        <a:t>, yecmet!</a:t>
                      </a:r>
                    </a:p>
                    <a:p>
                      <a:pPr indent="457200"/>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ters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leqniɛa</a:t>
                      </a:r>
                      <a:r>
                        <a:rPr lang="fr-FR" sz="1100" kern="1200">
                          <a:solidFill>
                            <a:schemeClr val="tx1"/>
                          </a:solidFill>
                          <a:effectLst/>
                          <a:latin typeface="+mn-lt"/>
                          <a:ea typeface="+mn-ea"/>
                          <a:cs typeface="+mn-cs"/>
                        </a:rPr>
                        <a:t> deg wulawen-nsen,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ad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leḥq-is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icadd-asen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tiɣaṭṭwin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wemrar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lǧedra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ihuzz-itt,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tazart</a:t>
                      </a:r>
                      <a:r>
                        <a:rPr lang="fr-FR" sz="1100" kern="1200">
                          <a:solidFill>
                            <a:schemeClr val="tx1"/>
                          </a:solidFill>
                          <a:effectLst/>
                          <a:latin typeface="+mn-lt"/>
                          <a:ea typeface="+mn-ea"/>
                          <a:cs typeface="+mn-cs"/>
                        </a:rPr>
                        <a:t> am wakal di </a:t>
                      </a:r>
                      <a:r>
                        <a:rPr lang="fr-FR" sz="1100" kern="1200" err="1">
                          <a:solidFill>
                            <a:schemeClr val="tx1"/>
                          </a:solidFill>
                          <a:effectLst/>
                          <a:latin typeface="+mn-lt"/>
                          <a:ea typeface="+mn-ea"/>
                          <a:cs typeface="+mn-cs"/>
                        </a:rPr>
                        <a:t>lqaɛa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tetten,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iqeddem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tirni</a:t>
                      </a:r>
                      <a:r>
                        <a:rPr lang="fr-FR" sz="1100" kern="1200">
                          <a:solidFill>
                            <a:schemeClr val="tx1"/>
                          </a:solidFill>
                          <a:effectLst/>
                          <a:latin typeface="+mn-lt"/>
                          <a:ea typeface="+mn-ea"/>
                          <a:cs typeface="+mn-cs"/>
                        </a:rPr>
                        <a:t>-s, netta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aɛessas</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tqureb</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iten</a:t>
                      </a:r>
                      <a:r>
                        <a:rPr lang="fr-FR" sz="1100" kern="1200">
                          <a:solidFill>
                            <a:schemeClr val="tx1"/>
                          </a:solidFill>
                          <a:effectLst/>
                          <a:latin typeface="+mn-lt"/>
                          <a:ea typeface="+mn-ea"/>
                          <a:cs typeface="+mn-cs"/>
                        </a:rPr>
                        <a:t>-id.</a:t>
                      </a:r>
                    </a:p>
                    <a:p>
                      <a:pPr indent="457200"/>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lhan d cceɣl-nsen, </a:t>
                      </a:r>
                      <a:r>
                        <a:rPr lang="fr-FR" sz="1100" kern="1200" err="1">
                          <a:solidFill>
                            <a:schemeClr val="tx1"/>
                          </a:solidFill>
                          <a:effectLst/>
                          <a:latin typeface="+mn-lt"/>
                          <a:ea typeface="+mn-ea"/>
                          <a:cs typeface="+mn-cs"/>
                        </a:rPr>
                        <a:t>stamnen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yettsuɣu:</a:t>
                      </a:r>
                    </a:p>
                    <a:p>
                      <a:pPr indent="457200"/>
                      <a:r>
                        <a:rPr lang="fr-FR" sz="1100" kern="1200">
                          <a:solidFill>
                            <a:schemeClr val="tx1"/>
                          </a:solidFill>
                          <a:effectLst/>
                          <a:latin typeface="+mn-lt"/>
                          <a:ea typeface="+mn-ea"/>
                          <a:cs typeface="+mn-cs"/>
                        </a:rPr>
                        <a:t>- Uccayen! Imnayen! A Ben Yeɛqub, atnayen!</a:t>
                      </a:r>
                    </a:p>
                    <a:p>
                      <a:pPr indent="457200"/>
                      <a:r>
                        <a:rPr lang="fr-FR" sz="1100" kern="1200" err="1">
                          <a:solidFill>
                            <a:schemeClr val="tx1"/>
                          </a:solidFill>
                          <a:effectLst/>
                          <a:latin typeface="+mn-lt"/>
                          <a:ea typeface="+mn-ea"/>
                          <a:cs typeface="+mn-cs"/>
                        </a:rPr>
                        <a:t>Mxeṛwaɛen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jebden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rewlen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abrid</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yefkan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ǧǧan</a:t>
                      </a:r>
                      <a:r>
                        <a:rPr lang="fr-FR" sz="1100" kern="1200">
                          <a:solidFill>
                            <a:schemeClr val="tx1"/>
                          </a:solidFill>
                          <a:effectLst/>
                          <a:latin typeface="+mn-lt"/>
                          <a:ea typeface="+mn-ea"/>
                          <a:cs typeface="+mn-cs"/>
                        </a:rPr>
                        <a:t> irkel tiɣaṭṭwin-nsen deg wemrar.</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yewweḍ ɣur-s: </a:t>
                      </a:r>
                      <a:r>
                        <a:rPr lang="fr-FR" sz="1100" kern="1200" err="1">
                          <a:solidFill>
                            <a:schemeClr val="tx1"/>
                          </a:solidFill>
                          <a:effectLst/>
                          <a:latin typeface="+mn-lt"/>
                          <a:ea typeface="+mn-ea"/>
                          <a:cs typeface="+mn-cs"/>
                        </a:rPr>
                        <a:t>tura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sɛin</a:t>
                      </a:r>
                      <a:r>
                        <a:rPr lang="fr-FR" sz="1100" kern="1200">
                          <a:solidFill>
                            <a:schemeClr val="tx1"/>
                          </a:solidFill>
                          <a:effectLst/>
                          <a:latin typeface="+mn-lt"/>
                          <a:ea typeface="+mn-ea"/>
                          <a:cs typeface="+mn-cs"/>
                        </a:rPr>
                        <a:t> ara ijeḥnaḍ: </a:t>
                      </a:r>
                      <a:r>
                        <a:rPr lang="fr-FR" sz="1100" kern="1200" err="1">
                          <a:solidFill>
                            <a:schemeClr val="tx1"/>
                          </a:solidFill>
                          <a:effectLst/>
                          <a:latin typeface="+mn-lt"/>
                          <a:ea typeface="+mn-ea"/>
                          <a:cs typeface="+mn-cs"/>
                        </a:rPr>
                        <a:t>ulamek</a:t>
                      </a:r>
                      <a:r>
                        <a:rPr lang="fr-FR" sz="1100" kern="1200">
                          <a:solidFill>
                            <a:schemeClr val="tx1"/>
                          </a:solidFill>
                          <a:effectLst/>
                          <a:latin typeface="+mn-lt"/>
                          <a:ea typeface="+mn-ea"/>
                          <a:cs typeface="+mn-cs"/>
                        </a:rPr>
                        <a:t> i t-</a:t>
                      </a:r>
                      <a:r>
                        <a:rPr lang="fr-FR" sz="1100" kern="1200" err="1">
                          <a:solidFill>
                            <a:schemeClr val="tx1"/>
                          </a:solidFill>
                          <a:effectLst/>
                          <a:latin typeface="+mn-lt"/>
                          <a:ea typeface="+mn-ea"/>
                          <a:cs typeface="+mn-cs"/>
                        </a:rPr>
                        <a:t>yeɛqel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gar-asen!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 partir du jour où il eut la queue coupée, le chacal ne fut plus tranquille : il connaissait maintenant les soucis, les alarmes. Ayant compris les pernicieuses intentions du lion, dans son embarras il alla consulter un vieillard chargé d’années.</a:t>
                      </a:r>
                    </a:p>
                    <a:p>
                      <a:pPr indent="216000" algn="l"/>
                      <a:r>
                        <a:rPr lang="fr-FR" sz="1100" kern="150" dirty="0">
                          <a:effectLst/>
                          <a:latin typeface="Cascadia Mono" panose="020B0609020000020004" pitchFamily="49" charset="0"/>
                          <a:cs typeface="Cascadia Mono" panose="020B0609020000020004" pitchFamily="49" charset="0"/>
                        </a:rPr>
                        <a:t>Celui-ci lui remit un rameau sec de figuier et ajouta ses conseils. Le chacal alla planter cette branchette dans une conseils. Le chacal alla planter cette branchette dans une plaine : à l’instant elle verdit, bourgeonna, donna des feuilles, des branches et devint un figuier. Puis, les figues sortirent, mûrirent et tombèrent de l’arbre bien que ce ne fût pas la saison.</a:t>
                      </a:r>
                    </a:p>
                    <a:p>
                      <a:pPr indent="216000" algn="l"/>
                      <a:r>
                        <a:rPr lang="fr-FR" sz="1100" kern="150" dirty="0">
                          <a:effectLst/>
                          <a:latin typeface="Cascadia Mono" panose="020B0609020000020004" pitchFamily="49" charset="0"/>
                          <a:cs typeface="Cascadia Mono" panose="020B0609020000020004" pitchFamily="49" charset="0"/>
                        </a:rPr>
                        <a:t>Le chacal convoqua ses congénères qui vinrent tous et s’émerveillèrent. Ils commencèrent à manger les figues tendres en se disputant, mais il les arrêta en disant :</a:t>
                      </a:r>
                    </a:p>
                    <a:p>
                      <a:pPr indent="216000" algn="l"/>
                      <a:r>
                        <a:rPr lang="fr-FR" sz="1100" kern="150" dirty="0">
                          <a:effectLst/>
                          <a:latin typeface="Cascadia Mono" panose="020B0609020000020004" pitchFamily="49" charset="0"/>
                          <a:cs typeface="Cascadia Mono" panose="020B0609020000020004" pitchFamily="49" charset="0"/>
                        </a:rPr>
                        <a:t>- Mes frères, ce que vous faites là n’est pas convenable.</a:t>
                      </a:r>
                    </a:p>
                    <a:p>
                      <a:pPr indent="216000" algn="l"/>
                      <a:r>
                        <a:rPr lang="fr-FR" sz="1100" kern="150" dirty="0">
                          <a:effectLst/>
                          <a:latin typeface="Cascadia Mono" panose="020B0609020000020004" pitchFamily="49" charset="0"/>
                          <a:cs typeface="Cascadia Mono" panose="020B0609020000020004" pitchFamily="49" charset="0"/>
                        </a:rPr>
                        <a:t>Pour prévenir leur avidité et permettre à chacun de manger sa juste part, il les attacha tous par la queue avec une corde elle-même fixée au tronc de l’arbre. Puis, il secoua le figuier et la terre disparut sous la couche de fruits.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chacals mangeaient, en rangs, chacun devant soi, pendant que Mohammed faisait le guet sur une colline voisine.</a:t>
                      </a:r>
                    </a:p>
                    <a:p>
                      <a:pPr indent="216000" algn="l"/>
                      <a:r>
                        <a:rPr lang="fr-FR" sz="1100" kern="150" dirty="0">
                          <a:effectLst/>
                          <a:latin typeface="Cascadia Mono" panose="020B0609020000020004" pitchFamily="49" charset="0"/>
                          <a:cs typeface="Cascadia Mono" panose="020B0609020000020004" pitchFamily="49" charset="0"/>
                        </a:rPr>
                        <a:t>Quand il jugea qu’ils étaient bien occupés, il se mit à pousser des cris d’alarme :</a:t>
                      </a:r>
                    </a:p>
                    <a:p>
                      <a:pPr indent="216000" algn="l"/>
                      <a:r>
                        <a:rPr lang="fr-FR" sz="1100" kern="150" dirty="0">
                          <a:effectLst/>
                          <a:latin typeface="Cascadia Mono" panose="020B0609020000020004" pitchFamily="49" charset="0"/>
                          <a:cs typeface="Cascadia Mono" panose="020B0609020000020004" pitchFamily="49" charset="0"/>
                        </a:rPr>
                        <a:t>- Les lévriers ! Les cavaliers !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ils arrivent !</a:t>
                      </a:r>
                    </a:p>
                    <a:p>
                      <a:pPr indent="216000" algn="l"/>
                      <a:r>
                        <a:rPr lang="fr-FR" sz="1100" kern="150" dirty="0">
                          <a:effectLst/>
                          <a:latin typeface="Cascadia Mono" panose="020B0609020000020004" pitchFamily="49" charset="0"/>
                          <a:cs typeface="Cascadia Mono" panose="020B0609020000020004" pitchFamily="49" charset="0"/>
                        </a:rPr>
                        <a:t>Les chacals affolés tirèrent et s’enfuirent dans toutes les directions, laissant leur queue attachée à la corde.</a:t>
                      </a:r>
                    </a:p>
                    <a:p>
                      <a:pPr indent="216000" algn="l"/>
                      <a:r>
                        <a:rPr lang="fr-FR" sz="1100" kern="150" dirty="0">
                          <a:effectLst/>
                          <a:latin typeface="Cascadia Mono" panose="020B0609020000020004" pitchFamily="49" charset="0"/>
                          <a:cs typeface="Cascadia Mono" panose="020B0609020000020004" pitchFamily="49" charset="0"/>
                        </a:rPr>
                        <a:t>Chacal était heureux. C’était ce qu’il voulait : maintenant que tous les chacals avaient perdu leur queue, le lion ne pourrait pas le reconnaître.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6061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66835415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Tibḥrt n lebṣel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jardin d’oignons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iṣegged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yemmuger</a:t>
                      </a:r>
                      <a:r>
                        <a:rPr lang="fr-FR" sz="1100" kern="1200">
                          <a:solidFill>
                            <a:schemeClr val="tx1"/>
                          </a:solidFill>
                          <a:effectLst/>
                          <a:latin typeface="+mn-lt"/>
                          <a:ea typeface="+mn-ea"/>
                          <a:cs typeface="+mn-cs"/>
                        </a:rPr>
                        <a:t> yiwen n wuccen yettwagzem-as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Yewt-it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a:t>
                      </a:r>
                      <a:r>
                        <a:rPr lang="fr-FR" sz="1100" kern="1200">
                          <a:solidFill>
                            <a:schemeClr val="tx1"/>
                          </a:solidFill>
                          <a:effectLst/>
                          <a:latin typeface="+mn-lt"/>
                          <a:ea typeface="+mn-ea"/>
                          <a:cs typeface="+mn-cs"/>
                        </a:rPr>
                        <a:t>-t, yečča </a:t>
                      </a:r>
                      <a:r>
                        <a:rPr lang="fr-FR" sz="1100" kern="1200" err="1">
                          <a:solidFill>
                            <a:schemeClr val="tx1"/>
                          </a:solidFill>
                          <a:effectLst/>
                          <a:latin typeface="+mn-lt"/>
                          <a:ea typeface="+mn-ea"/>
                          <a:cs typeface="+mn-cs"/>
                        </a:rPr>
                        <a:t>lmux-is</a:t>
                      </a:r>
                      <a:r>
                        <a:rPr lang="fr-FR" sz="1100" kern="1200">
                          <a:solidFill>
                            <a:schemeClr val="tx1"/>
                          </a:solidFill>
                          <a:effectLst/>
                          <a:latin typeface="+mn-lt"/>
                          <a:ea typeface="+mn-ea"/>
                          <a:cs typeface="+mn-cs"/>
                        </a:rPr>
                        <a:t>, yessegra </a:t>
                      </a:r>
                      <a:r>
                        <a:rPr lang="fr-FR" sz="1100" kern="1200" err="1">
                          <a:solidFill>
                            <a:schemeClr val="tx1"/>
                          </a:solidFill>
                          <a:effectLst/>
                          <a:latin typeface="+mn-lt"/>
                          <a:ea typeface="+mn-ea"/>
                          <a:cs typeface="+mn-cs"/>
                        </a:rPr>
                        <a:t>idammen-is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iɣil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aɛdaw-is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yemlal</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nniḍen yettwagzem-as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netta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ujeḥniḍ</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Yewhem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wayrad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yeṭṭef-it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yeḥka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tamsalt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tmeɣrust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ḥdeṛ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bbawa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isserreḥ</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wakken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amɣar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azemni</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iciwer</a:t>
                      </a:r>
                      <a:r>
                        <a:rPr lang="fr-FR" sz="1100" kern="1200">
                          <a:solidFill>
                            <a:schemeClr val="tx1"/>
                          </a:solidFill>
                          <a:effectLst/>
                          <a:latin typeface="+mn-lt"/>
                          <a:ea typeface="+mn-ea"/>
                          <a:cs typeface="+mn-cs"/>
                        </a:rPr>
                        <a:t>, ad iḍebber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Yenna-yas :</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tibḥirt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aqerḥan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tawiḍ</a:t>
                      </a:r>
                      <a:r>
                        <a:rPr lang="fr-FR" sz="1100" kern="1200">
                          <a:solidFill>
                            <a:schemeClr val="tx1"/>
                          </a:solidFill>
                          <a:effectLst/>
                          <a:latin typeface="+mn-lt"/>
                          <a:ea typeface="+mn-ea"/>
                          <a:cs typeface="+mn-cs"/>
                        </a:rPr>
                        <a:t> ɣur-s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irkel ad t-ɣeẓẓen: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d-yennan: ḥ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ḥ</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ay d </a:t>
                      </a:r>
                      <a:r>
                        <a:rPr lang="fr-FR" sz="1100" kern="1200" err="1">
                          <a:solidFill>
                            <a:schemeClr val="tx1"/>
                          </a:solidFill>
                          <a:effectLst/>
                          <a:latin typeface="+mn-lt"/>
                          <a:ea typeface="+mn-ea"/>
                          <a:cs typeface="+mn-cs"/>
                        </a:rPr>
                        <a:t>axṣim</a:t>
                      </a:r>
                      <a:r>
                        <a:rPr lang="fr-FR" sz="1100" kern="1200">
                          <a:solidFill>
                            <a:schemeClr val="tx1"/>
                          </a:solidFill>
                          <a:effectLst/>
                          <a:latin typeface="+mn-lt"/>
                          <a:ea typeface="+mn-ea"/>
                          <a:cs typeface="+mn-cs"/>
                        </a:rPr>
                        <a:t>-ik!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Iṛuḥ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taɣzut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kamel</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waccaren-is</a:t>
                      </a:r>
                      <a:r>
                        <a:rPr lang="fr-FR" sz="1100" kern="1200">
                          <a:solidFill>
                            <a:schemeClr val="tx1"/>
                          </a:solidFill>
                          <a:effectLst/>
                          <a:latin typeface="+mn-lt"/>
                          <a:ea typeface="+mn-ea"/>
                          <a:cs typeface="+mn-cs"/>
                        </a:rPr>
                        <a:t>, yeẓẓa-tt d </a:t>
                      </a:r>
                      <a:r>
                        <a:rPr lang="fr-FR" sz="1100" kern="1200" err="1">
                          <a:solidFill>
                            <a:schemeClr val="tx1"/>
                          </a:solidFill>
                          <a:effectLst/>
                          <a:latin typeface="+mn-lt"/>
                          <a:ea typeface="+mn-ea"/>
                          <a:cs typeface="+mn-cs"/>
                        </a:rPr>
                        <a:t>lebṣel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iketteṛ</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urḍan</a:t>
                      </a:r>
                      <a:r>
                        <a:rPr lang="fr-FR" sz="1100" kern="1200">
                          <a:solidFill>
                            <a:schemeClr val="tx1"/>
                          </a:solidFill>
                          <a:effectLst/>
                          <a:latin typeface="+mn-lt"/>
                          <a:ea typeface="+mn-ea"/>
                          <a:cs typeface="+mn-cs"/>
                        </a:rPr>
                        <a:t>. Ur </a:t>
                      </a:r>
                      <a:r>
                        <a:rPr lang="fr-FR" sz="1100" kern="1200" err="1">
                          <a:solidFill>
                            <a:schemeClr val="tx1"/>
                          </a:solidFill>
                          <a:effectLst/>
                          <a:latin typeface="+mn-lt"/>
                          <a:ea typeface="+mn-ea"/>
                          <a:cs typeface="+mn-cs"/>
                        </a:rPr>
                        <a:t>teqqim</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tebḥirt</a:t>
                      </a:r>
                      <a:r>
                        <a:rPr lang="fr-FR" sz="1100" kern="1200">
                          <a:solidFill>
                            <a:schemeClr val="tx1"/>
                          </a:solidFill>
                          <a:effectLst/>
                          <a:latin typeface="+mn-lt"/>
                          <a:ea typeface="+mn-ea"/>
                          <a:cs typeface="+mn-cs"/>
                        </a:rPr>
                        <a:t> tezzegzew am </a:t>
                      </a:r>
                      <a:r>
                        <a:rPr lang="fr-FR" sz="1100" kern="1200" err="1">
                          <a:solidFill>
                            <a:schemeClr val="tx1"/>
                          </a:solidFill>
                          <a:effectLst/>
                          <a:latin typeface="+mn-lt"/>
                          <a:ea typeface="+mn-ea"/>
                          <a:cs typeface="+mn-cs"/>
                        </a:rPr>
                        <a:t>lebḥeṛ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yendeh</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irkel.</a:t>
                      </a:r>
                    </a:p>
                    <a:p>
                      <a:pPr indent="457200"/>
                      <a:r>
                        <a:rPr lang="fr-FR" sz="1100" kern="1200" err="1">
                          <a:solidFill>
                            <a:schemeClr val="tx1"/>
                          </a:solidFill>
                          <a:effectLst/>
                          <a:latin typeface="+mn-lt"/>
                          <a:ea typeface="+mn-ea"/>
                          <a:cs typeface="+mn-cs"/>
                        </a:rPr>
                        <a:t>Yeggul</a:t>
                      </a:r>
                      <a:r>
                        <a:rPr lang="fr-FR" sz="1100" kern="1200">
                          <a:solidFill>
                            <a:schemeClr val="tx1"/>
                          </a:solidFill>
                          <a:effectLst/>
                          <a:latin typeface="+mn-lt"/>
                          <a:ea typeface="+mn-ea"/>
                          <a:cs typeface="+mn-cs"/>
                        </a:rPr>
                        <a:t> deg-sen ad t-</a:t>
                      </a:r>
                      <a:r>
                        <a:rPr lang="fr-FR" sz="1100" kern="1200" err="1">
                          <a:solidFill>
                            <a:schemeClr val="tx1"/>
                          </a:solidFill>
                          <a:effectLst/>
                          <a:latin typeface="+mn-lt"/>
                          <a:ea typeface="+mn-ea"/>
                          <a:cs typeface="+mn-cs"/>
                        </a:rPr>
                        <a:t>ɣeẓẓen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d-yettɣimi </a:t>
                      </a:r>
                      <a:r>
                        <a:rPr lang="fr-FR" sz="1100" kern="1200" err="1">
                          <a:solidFill>
                            <a:schemeClr val="tx1"/>
                          </a:solidFill>
                          <a:effectLst/>
                          <a:latin typeface="+mn-lt"/>
                          <a:ea typeface="+mn-ea"/>
                          <a:cs typeface="+mn-cs"/>
                        </a:rPr>
                        <a:t>yifer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tabellust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Yenna-yasen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lion qui chassait rencontra un chacal à la queue coupée. Il le brisa d’un coup de patte, lui dévora la cervelle et quand il eut fini de lécher la dernière goutte de sang, il était persuadé d’avoir tué son ennemi. Le lendemain, il tomba encore sur un chacal à queue coupée.</a:t>
                      </a:r>
                    </a:p>
                    <a:p>
                      <a:pPr indent="216000" algn="l"/>
                      <a:r>
                        <a:rPr lang="fr-FR" sz="1100" kern="150" dirty="0">
                          <a:effectLst/>
                          <a:latin typeface="Cascadia Mono" panose="020B0609020000020004" pitchFamily="49" charset="0"/>
                          <a:cs typeface="Cascadia Mono" panose="020B0609020000020004" pitchFamily="49" charset="0"/>
                        </a:rPr>
                        <a:t>Lion était stupéfait, Il l’entreprit de questions et le chacal lui raconta l’histoire du merveilleux figuier : le lion le laissa partir.</a:t>
                      </a:r>
                    </a:p>
                    <a:p>
                      <a:pPr indent="216000" algn="l"/>
                      <a:r>
                        <a:rPr lang="fr-FR" sz="1100" kern="150" dirty="0">
                          <a:effectLst/>
                          <a:latin typeface="Cascadia Mono" panose="020B0609020000020004" pitchFamily="49" charset="0"/>
                          <a:cs typeface="Cascadia Mono" panose="020B0609020000020004" pitchFamily="49" charset="0"/>
                        </a:rPr>
                        <a:t>Se demandant avec anxiété ce qu’il devait faire, le lion alla consulter un vieux sages et lui demande conseil :</a:t>
                      </a:r>
                    </a:p>
                    <a:p>
                      <a:pPr indent="216000" algn="l"/>
                      <a:r>
                        <a:rPr lang="fr-FR" sz="1100" kern="150" dirty="0">
                          <a:effectLst/>
                          <a:latin typeface="Cascadia Mono" panose="020B0609020000020004" pitchFamily="49" charset="0"/>
                          <a:cs typeface="Cascadia Mono" panose="020B0609020000020004" pitchFamily="49" charset="0"/>
                        </a:rPr>
                        <a:t>- Plante un jardin d’oignons très piquants, lui dit-il ; tu y feras venir tous les chacals pour qu’ils dévastent les plantes en vert ; ton ennemi se trahira en disant : h ! h ! h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laboura de ses griffes un vallon entier, y planta des oignons qu’il butta au moment voulu !</a:t>
                      </a:r>
                    </a:p>
                    <a:p>
                      <a:pPr indent="216000" algn="l"/>
                      <a:r>
                        <a:rPr lang="fr-FR" sz="1100" kern="150" dirty="0">
                          <a:effectLst/>
                          <a:latin typeface="Cascadia Mono" panose="020B0609020000020004" pitchFamily="49" charset="0"/>
                          <a:cs typeface="Cascadia Mono" panose="020B0609020000020004" pitchFamily="49" charset="0"/>
                        </a:rPr>
                        <a:t>Au bout de peu de temps, le jardin devint vert foncé. Alors il convoqua les chacals et, sous menace de mort, leur ordonna de manger tous les oignons sans en laisser une feuille ou une tête :</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6702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1815461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Win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wuccanen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ɛeddren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yenni</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p>
                    <a:p>
                      <a:pPr indent="457200"/>
                      <a:r>
                        <a:rPr lang="fr-FR" sz="1100" kern="1200" dirty="0" err="1">
                          <a:solidFill>
                            <a:schemeClr val="tx1"/>
                          </a:solidFill>
                          <a:effectLst/>
                          <a:latin typeface="+mn-lt"/>
                          <a:ea typeface="+mn-ea"/>
                          <a:cs typeface="+mn-cs"/>
                        </a:rPr>
                        <a:t>Ḥaca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yetḥeṛma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yekkes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zzeɛf</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iɣeẓẓa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a:t>
                      </a:r>
                      <a:r>
                        <a:rPr lang="fr-FR" sz="1100" kern="1200" dirty="0">
                          <a:solidFill>
                            <a:schemeClr val="tx1"/>
                          </a:solidFill>
                          <a:effectLst/>
                          <a:latin typeface="+mn-lt"/>
                          <a:ea typeface="+mn-ea"/>
                          <a:cs typeface="+mn-cs"/>
                        </a:rPr>
                        <a:t> sidi, </a:t>
                      </a:r>
                      <a:r>
                        <a:rPr lang="fr-FR" sz="1100" kern="1200" dirty="0" err="1">
                          <a:solidFill>
                            <a:schemeClr val="tx1"/>
                          </a:solidFill>
                          <a:effectLst/>
                          <a:latin typeface="+mn-lt"/>
                          <a:ea typeface="+mn-ea"/>
                          <a:cs typeface="+mn-cs"/>
                        </a:rPr>
                        <a:t>tenniḍ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ṣṣlaḥḥḥ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ccbeḥḥḥ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Swa-swa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yenṭeq</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Teslam</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Iɛeggen-awen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ɣur-wat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tettum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yinin</a:t>
                      </a:r>
                      <a:r>
                        <a:rPr lang="fr-FR" sz="1100" kern="1200" dirty="0">
                          <a:solidFill>
                            <a:schemeClr val="tx1"/>
                          </a:solidFill>
                          <a:effectLst/>
                          <a:latin typeface="+mn-lt"/>
                          <a:ea typeface="+mn-ea"/>
                          <a:cs typeface="+mn-cs"/>
                        </a:rPr>
                        <a:t>: ḥ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ṣṣeḥḥḥa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ṣṣlaḥḥḥ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lqebbwa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ccbeḥḥḥ</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as-</a:t>
                      </a:r>
                      <a:r>
                        <a:rPr lang="fr-FR" sz="1100" kern="1200" dirty="0" err="1">
                          <a:solidFill>
                            <a:schemeClr val="tx1"/>
                          </a:solidFill>
                          <a:effectLst/>
                          <a:latin typeface="+mn-lt"/>
                          <a:ea typeface="+mn-ea"/>
                          <a:cs typeface="+mn-cs"/>
                        </a:rPr>
                        <a:t>inin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Swa-swa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tbellust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yefhim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iban</a:t>
                      </a:r>
                      <a:r>
                        <a:rPr lang="fr-FR" sz="1100" kern="1200" dirty="0">
                          <a:solidFill>
                            <a:schemeClr val="tx1"/>
                          </a:solidFill>
                          <a:effectLst/>
                          <a:latin typeface="+mn-lt"/>
                          <a:ea typeface="+mn-ea"/>
                          <a:cs typeface="+mn-cs"/>
                        </a:rPr>
                        <a:t> ara.</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Celui qui dira : h ! h ! h ! je le dévorerai, santé et profit, embonpoint et blancheur !</a:t>
                      </a:r>
                    </a:p>
                    <a:p>
                      <a:pPr indent="216000" algn="l"/>
                      <a:r>
                        <a:rPr lang="fr-FR" sz="1100" kern="150" dirty="0">
                          <a:effectLst/>
                          <a:latin typeface="Cascadia Mono" panose="020B0609020000020004" pitchFamily="49" charset="0"/>
                          <a:cs typeface="Cascadia Mono" panose="020B0609020000020004" pitchFamily="49" charset="0"/>
                        </a:rPr>
                        <a:t>Les chacals se mirent à croquer les oignons verts et aucun ne dit : h ! h ! h ! à l’exception de l’ennemi du lion, mais, comme il était malin après avoir mangé un petit peu il disait :</a:t>
                      </a:r>
                    </a:p>
                    <a:p>
                      <a:pPr indent="216000" algn="l"/>
                      <a:r>
                        <a:rPr lang="fr-FR" sz="1100" kern="150" dirty="0">
                          <a:effectLst/>
                          <a:latin typeface="Cascadia Mono" panose="020B0609020000020004" pitchFamily="49" charset="0"/>
                          <a:cs typeface="Cascadia Mono" panose="020B0609020000020004" pitchFamily="49" charset="0"/>
                        </a:rPr>
                        <a:t>- N’est-ce pas, seigneur, tu as prévenu : celui qui dira : h ! h ! h ! tu le dévoreras, santé h ! h ! h ! et profit h ! h ! h ! embonpoint h ! h ! h ! et blancheur h ! h ! h !</a:t>
                      </a:r>
                    </a:p>
                    <a:p>
                      <a:pPr indent="216000" algn="l"/>
                      <a:r>
                        <a:rPr lang="fr-FR" sz="1100" kern="150" dirty="0">
                          <a:effectLst/>
                          <a:latin typeface="Cascadia Mono" panose="020B0609020000020004" pitchFamily="49" charset="0"/>
                          <a:cs typeface="Cascadia Mono" panose="020B0609020000020004" pitchFamily="49" charset="0"/>
                        </a:rPr>
                        <a:t>- Exactement, répondait le lion.</a:t>
                      </a:r>
                    </a:p>
                    <a:p>
                      <a:pPr indent="216000" algn="l"/>
                      <a:r>
                        <a:rPr lang="fr-FR" sz="1100" kern="150" dirty="0">
                          <a:effectLst/>
                          <a:latin typeface="Cascadia Mono" panose="020B0609020000020004" pitchFamily="49" charset="0"/>
                          <a:cs typeface="Cascadia Mono" panose="020B0609020000020004" pitchFamily="49" charset="0"/>
                        </a:rPr>
                        <a:t>Le chacal mangeait encore un peu, et s’adressant aux autres :</a:t>
                      </a:r>
                    </a:p>
                    <a:p>
                      <a:pPr indent="216000" algn="l"/>
                      <a:r>
                        <a:rPr lang="fr-FR" sz="1100" kern="150" dirty="0">
                          <a:effectLst/>
                          <a:latin typeface="Cascadia Mono" panose="020B0609020000020004" pitchFamily="49" charset="0"/>
                          <a:cs typeface="Cascadia Mono" panose="020B0609020000020004" pitchFamily="49" charset="0"/>
                        </a:rPr>
                        <a:t>- Vous avez entendu, mes frères ? Le roi des animaux vous a avertis : gardez-vous de l’oublier : celui qui dira : h ! h ! h ! il le dévorera, santé h ! h ! h ! et profit blancheur h ! h ! h ! h ! h ! h ! et blancheur h ! h ! h ! Les chacals répondaient :</a:t>
                      </a:r>
                    </a:p>
                    <a:p>
                      <a:pPr indent="216000" algn="l"/>
                      <a:r>
                        <a:rPr lang="fr-FR" sz="1100" kern="150" dirty="0">
                          <a:effectLst/>
                          <a:latin typeface="Cascadia Mono" panose="020B0609020000020004" pitchFamily="49" charset="0"/>
                          <a:cs typeface="Cascadia Mono" panose="020B0609020000020004" pitchFamily="49" charset="0"/>
                        </a:rPr>
                        <a:t>-Très juste !</a:t>
                      </a:r>
                    </a:p>
                    <a:p>
                      <a:pPr indent="216000" algn="l"/>
                      <a:r>
                        <a:rPr lang="fr-FR" sz="1100" kern="150" dirty="0">
                          <a:effectLst/>
                          <a:latin typeface="Cascadia Mono" panose="020B0609020000020004" pitchFamily="49" charset="0"/>
                          <a:cs typeface="Cascadia Mono" panose="020B0609020000020004" pitchFamily="49" charset="0"/>
                        </a:rPr>
                        <a:t>Les oignons furent mangés : il n’en resta ni tête ni feuilles et le lion ne put découvrir son ennemi : il n’y comprenait rien.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00391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501997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wuccanen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des chacals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yetterra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yendi-yasen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wuccanen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mmten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yettekki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wexṣim-is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Iṣubb-iten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uɛebbuḍ-nsen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tekker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tyersi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iẓerman-nsen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ad </a:t>
                      </a:r>
                      <a:r>
                        <a:rPr lang="fr-FR" sz="1100" kern="1200" dirty="0" err="1">
                          <a:solidFill>
                            <a:schemeClr val="tx1"/>
                          </a:solidFill>
                          <a:effectLst/>
                          <a:latin typeface="+mn-lt"/>
                          <a:ea typeface="+mn-ea"/>
                          <a:cs typeface="+mn-cs"/>
                        </a:rPr>
                        <a:t>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kamel</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ḥebsen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tɛeddi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tiqit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tessen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ɛellelen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ṭṭemblen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iɛebbaḍ-nsen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snukkufen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Ḥebsen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zmiren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rnun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rewlen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ifhem-itt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-s f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yenṭerr</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inheṛ-iten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wayrad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yegrareb</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ad </a:t>
                      </a:r>
                      <a:r>
                        <a:rPr lang="fr-FR" sz="1100" kern="1200" dirty="0" err="1">
                          <a:solidFill>
                            <a:schemeClr val="tx1"/>
                          </a:solidFill>
                          <a:effectLst/>
                          <a:latin typeface="+mn-lt"/>
                          <a:ea typeface="+mn-ea"/>
                          <a:cs typeface="+mn-cs"/>
                        </a:rPr>
                        <a:t>neggzen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ugaden</a:t>
                      </a:r>
                      <a:r>
                        <a:rPr lang="fr-FR" sz="1100" kern="1200" dirty="0">
                          <a:solidFill>
                            <a:schemeClr val="tx1"/>
                          </a:solidFill>
                          <a:effectLst/>
                          <a:latin typeface="+mn-lt"/>
                          <a:ea typeface="+mn-ea"/>
                          <a:cs typeface="+mn-cs"/>
                        </a:rPr>
                        <a:t> i-</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iḥreṣ-iten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ttneggizen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yegrireb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teṭṭerḍeq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tɛebbuṭ-is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yegrireb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umezwaru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Ijelleb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yeɛqel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iṛeɛɛed</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zzeɛf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nndama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baṭel</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comprit que Mohammed allait lui échapper sans qu’il puisse en tirer vengeance. Il décida de faire périr tous les chacals, de la sorte son ennemi serait dans le nombre. Il les fit descendre vers la rivière alors qu’ils avaient le ventre plein d’oignons verts très piquants, la gorge et les entrailles en feu. Il leur ordonna, sous menace de mort, de boire toute l’eau de la rivière, de n’en pas laisser passer une seule goutte.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chacals se mirent à boire jusqu’à étouffer, à avoir le ventre ballonné, plein d’oignons et d’eau. Ils s’arrêtèrent, haletants, incapables de continuer à boire, incapable de s’enfuir. L’ennemi du lion, qui se tenait sur ses gardes, s’était contenté de mettre le museau dans l’eau et … il s’en portait bien.</a:t>
                      </a:r>
                    </a:p>
                    <a:p>
                      <a:pPr indent="216000" algn="l"/>
                      <a:r>
                        <a:rPr lang="fr-FR" sz="1100" kern="150" dirty="0">
                          <a:effectLst/>
                          <a:latin typeface="Cascadia Mono" panose="020B0609020000020004" pitchFamily="49" charset="0"/>
                          <a:cs typeface="Cascadia Mono" panose="020B0609020000020004" pitchFamily="49" charset="0"/>
                        </a:rPr>
                        <a:t>Puis, le lion les emmena en troupeau jusqu’au précipice où il avait roulé et leur ordonna de sauter : c’était la mort certaine.</a:t>
                      </a:r>
                    </a:p>
                    <a:p>
                      <a:pPr indent="216000" algn="l"/>
                      <a:r>
                        <a:rPr lang="fr-FR" sz="1100" kern="150" dirty="0">
                          <a:effectLst/>
                          <a:latin typeface="Cascadia Mono" panose="020B0609020000020004" pitchFamily="49" charset="0"/>
                          <a:cs typeface="Cascadia Mono" panose="020B0609020000020004" pitchFamily="49" charset="0"/>
                        </a:rPr>
                        <a:t>Le lion qui ne voulait que ce qu’ils redoutaient se mit à les presser. Ils commencèrent à sauter ; le premier roula dans le précipice : son ventre éclata et il mourut. Le suivant sauta, roula et mourut comme le premier, et ainsi de suite jusqu’au dernier qui était l’ennemi du lion ; il sauta dans le précipice et s’enfuit, sain et sauf. Alors seulement le lion le reconnu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revint vers son antre, sans trop savoir s’il marchait sous terres ou dans les airs. Il rugissait de rage mais aussi de dépit : il avait sacrifié inutilement tous les chacals.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97545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335194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Aṭṭan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maladie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Yesteɛmel</a:t>
                      </a:r>
                      <a:r>
                        <a:rPr lang="fr-FR" sz="1100" kern="1200">
                          <a:solidFill>
                            <a:schemeClr val="tx1"/>
                          </a:solidFill>
                          <a:effectLst/>
                          <a:latin typeface="+mn-lt"/>
                          <a:ea typeface="+mn-ea"/>
                          <a:cs typeface="+mn-cs"/>
                        </a:rPr>
                        <a:t> yizem men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a:t>
                      </a:r>
                      <a:r>
                        <a:rPr lang="fr-FR" sz="1100" kern="1200" err="1">
                          <a:solidFill>
                            <a:schemeClr val="tx1"/>
                          </a:solidFill>
                          <a:effectLst/>
                          <a:latin typeface="+mn-lt"/>
                          <a:ea typeface="+mn-ea"/>
                          <a:cs typeface="+mn-cs"/>
                        </a:rPr>
                        <a:t>teḥṣl</a:t>
                      </a:r>
                      <a:r>
                        <a:rPr lang="fr-FR" sz="1100" kern="1200">
                          <a:solidFill>
                            <a:schemeClr val="tx1"/>
                          </a:solidFill>
                          <a:effectLst/>
                          <a:latin typeface="+mn-lt"/>
                          <a:ea typeface="+mn-ea"/>
                          <a:cs typeface="+mn-cs"/>
                        </a:rPr>
                        <a:t> ara lmeɛna deg wuccen. Ur </a:t>
                      </a:r>
                      <a:r>
                        <a:rPr lang="fr-FR" sz="1100" kern="1200" err="1">
                          <a:solidFill>
                            <a:schemeClr val="tx1"/>
                          </a:solidFill>
                          <a:effectLst/>
                          <a:latin typeface="+mn-lt"/>
                          <a:ea typeface="+mn-ea"/>
                          <a:cs typeface="+mn-cs"/>
                        </a:rPr>
                        <a:t>iqelleb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yesteqsa</a:t>
                      </a:r>
                      <a:r>
                        <a:rPr lang="fr-FR" sz="1100" kern="1200">
                          <a:solidFill>
                            <a:schemeClr val="tx1"/>
                          </a:solidFill>
                          <a:effectLst/>
                          <a:latin typeface="+mn-lt"/>
                          <a:ea typeface="+mn-ea"/>
                          <a:cs typeface="+mn-cs"/>
                        </a:rPr>
                        <a:t> deg-s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iwet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lamen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iǧeɛl</a:t>
                      </a:r>
                      <a:r>
                        <a:rPr lang="fr-FR" sz="1100" kern="1200">
                          <a:solidFill>
                            <a:schemeClr val="tx1"/>
                          </a:solidFill>
                          <a:effectLst/>
                          <a:latin typeface="+mn-lt"/>
                          <a:ea typeface="+mn-ea"/>
                          <a:cs typeface="+mn-cs"/>
                        </a:rPr>
                        <a:t> yettu lḥal, isers-d f </a:t>
                      </a:r>
                      <a:r>
                        <a:rPr lang="fr-FR" sz="1100" kern="1200" err="1">
                          <a:solidFill>
                            <a:schemeClr val="tx1"/>
                          </a:solidFill>
                          <a:effectLst/>
                          <a:latin typeface="+mn-lt"/>
                          <a:ea typeface="+mn-ea"/>
                          <a:cs typeface="+mn-cs"/>
                        </a:rPr>
                        <a:t>yiman-is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aṭṭan</a:t>
                      </a:r>
                      <a:r>
                        <a:rPr lang="fr-FR" sz="1100" kern="1200">
                          <a:solidFill>
                            <a:schemeClr val="tx1"/>
                          </a:solidFill>
                          <a:effectLst/>
                          <a:latin typeface="+mn-lt"/>
                          <a:ea typeface="+mn-ea"/>
                          <a:cs typeface="+mn-cs"/>
                        </a:rPr>
                        <a:t> ameqran, la yettergigi, </a:t>
                      </a:r>
                      <a:r>
                        <a:rPr lang="fr-FR" sz="1100" kern="1200" err="1">
                          <a:solidFill>
                            <a:schemeClr val="tx1"/>
                          </a:solidFill>
                          <a:effectLst/>
                          <a:latin typeface="+mn-lt"/>
                          <a:ea typeface="+mn-ea"/>
                          <a:cs typeface="+mn-cs"/>
                        </a:rPr>
                        <a:t>inedder</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Iceggeɛ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asen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mmeẓren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msamaḥen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Umnen</a:t>
                      </a:r>
                      <a:r>
                        <a:rPr lang="fr-FR" sz="1100" kern="1200">
                          <a:solidFill>
                            <a:schemeClr val="tx1"/>
                          </a:solidFill>
                          <a:effectLst/>
                          <a:latin typeface="+mn-lt"/>
                          <a:ea typeface="+mn-ea"/>
                          <a:cs typeface="+mn-cs"/>
                        </a:rPr>
                        <a:t> lewḥuc: </a:t>
                      </a:r>
                      <a:r>
                        <a:rPr lang="fr-FR" sz="1100" kern="1200" err="1">
                          <a:solidFill>
                            <a:schemeClr val="tx1"/>
                          </a:solidFill>
                          <a:effectLst/>
                          <a:latin typeface="+mn-lt"/>
                          <a:ea typeface="+mn-ea"/>
                          <a:cs typeface="+mn-cs"/>
                        </a:rPr>
                        <a:t>usan</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ikecmen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lɣar-is</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iẓer</a:t>
                      </a:r>
                      <a:r>
                        <a:rPr lang="fr-FR" sz="1100" kern="1200">
                          <a:solidFill>
                            <a:schemeClr val="tx1"/>
                          </a:solidFill>
                          <a:effectLst/>
                          <a:latin typeface="+mn-lt"/>
                          <a:ea typeface="+mn-ea"/>
                          <a:cs typeface="+mn-cs"/>
                        </a:rPr>
                        <a:t>, yečč-it!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d ssalem!</a:t>
                      </a:r>
                    </a:p>
                    <a:p>
                      <a:pPr indent="457200"/>
                      <a:r>
                        <a:rPr lang="fr-FR" sz="1100" kern="1200" err="1">
                          <a:solidFill>
                            <a:schemeClr val="tx1"/>
                          </a:solidFill>
                          <a:effectLst/>
                          <a:latin typeface="+mn-lt"/>
                          <a:ea typeface="+mn-ea"/>
                          <a:cs typeface="+mn-cs"/>
                        </a:rPr>
                        <a:t>Yusa</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ula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 si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telliḍ?</a:t>
                      </a:r>
                    </a:p>
                    <a:p>
                      <a:pPr indent="457200"/>
                      <a:r>
                        <a:rPr lang="fr-FR" sz="1100" kern="1200" err="1">
                          <a:solidFill>
                            <a:schemeClr val="tx1"/>
                          </a:solidFill>
                          <a:effectLst/>
                          <a:latin typeface="+mn-lt"/>
                          <a:ea typeface="+mn-ea"/>
                          <a:cs typeface="+mn-cs"/>
                        </a:rPr>
                        <a:t>Iɛeql</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yeldi</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yebɛed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d-yettru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tewweḍ-it-id mm lḥeq:</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Kecm</a:t>
                      </a:r>
                      <a:r>
                        <a:rPr lang="fr-FR" sz="1100" kern="1200">
                          <a:solidFill>
                            <a:schemeClr val="tx1"/>
                          </a:solidFill>
                          <a:effectLst/>
                          <a:latin typeface="+mn-lt"/>
                          <a:ea typeface="+mn-ea"/>
                          <a:cs typeface="+mn-cs"/>
                        </a:rPr>
                        <a:t>-d, a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ad nemsamaḥ!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a-tt-a </a:t>
                      </a:r>
                      <a:r>
                        <a:rPr lang="fr-FR" sz="1100" kern="1200" err="1">
                          <a:solidFill>
                            <a:schemeClr val="tx1"/>
                          </a:solidFill>
                          <a:effectLst/>
                          <a:latin typeface="+mn-lt"/>
                          <a:ea typeface="+mn-ea"/>
                          <a:cs typeface="+mn-cs"/>
                        </a:rPr>
                        <a:t>teṛwiḥt</a:t>
                      </a:r>
                      <a:r>
                        <a:rPr lang="fr-FR" sz="1100" kern="1200">
                          <a:solidFill>
                            <a:schemeClr val="tx1"/>
                          </a:solidFill>
                          <a:effectLst/>
                          <a:latin typeface="+mn-lt"/>
                          <a:ea typeface="+mn-ea"/>
                          <a:cs typeface="+mn-cs"/>
                        </a:rPr>
                        <a:t> di lfawatt!</a:t>
                      </a:r>
                    </a:p>
                    <a:p>
                      <a:pPr indent="457200"/>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a:t>
                      </a:r>
                    </a:p>
                    <a:p>
                      <a:pPr indent="457200"/>
                      <a:r>
                        <a:rPr lang="fr-FR" sz="1100" kern="1200">
                          <a:solidFill>
                            <a:schemeClr val="tx1"/>
                          </a:solidFill>
                          <a:effectLst/>
                          <a:latin typeface="+mn-lt"/>
                          <a:ea typeface="+mn-ea"/>
                          <a:cs typeface="+mn-cs"/>
                        </a:rPr>
                        <a:t>- Ad nesamaḥ kan </a:t>
                      </a:r>
                      <a:r>
                        <a:rPr lang="fr-FR" sz="1100" kern="1200" err="1">
                          <a:solidFill>
                            <a:schemeClr val="tx1"/>
                          </a:solidFill>
                          <a:effectLst/>
                          <a:latin typeface="+mn-lt"/>
                          <a:ea typeface="+mn-ea"/>
                          <a:cs typeface="+mn-cs"/>
                        </a:rPr>
                        <a:t>ssya</a:t>
                      </a:r>
                      <a:r>
                        <a:rPr lang="fr-FR" sz="1100" kern="1200">
                          <a:solidFill>
                            <a:schemeClr val="tx1"/>
                          </a:solidFill>
                          <a:effectLst/>
                          <a:latin typeface="+mn-lt"/>
                          <a:ea typeface="+mn-ea"/>
                          <a:cs typeface="+mn-cs"/>
                        </a:rPr>
                        <a:t>. Ḥareɣ: ɣur-i ccɣel!</a:t>
                      </a:r>
                    </a:p>
                    <a:p>
                      <a:pPr indent="457200"/>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i t-id-</a:t>
                      </a:r>
                      <a:r>
                        <a:rPr lang="fr-FR" sz="1100" kern="1200" err="1">
                          <a:solidFill>
                            <a:schemeClr val="tx1"/>
                          </a:solidFill>
                          <a:effectLst/>
                          <a:latin typeface="+mn-lt"/>
                          <a:ea typeface="+mn-ea"/>
                          <a:cs typeface="+mn-cs"/>
                        </a:rPr>
                        <a:t>yeḥṛes</a:t>
                      </a:r>
                      <a:r>
                        <a:rPr lang="fr-FR" sz="1100" kern="1200">
                          <a:solidFill>
                            <a:schemeClr val="tx1"/>
                          </a:solidFill>
                          <a:effectLst/>
                          <a:latin typeface="+mn-lt"/>
                          <a:ea typeface="+mn-ea"/>
                          <a:cs typeface="+mn-cs"/>
                        </a:rPr>
                        <a:t> yizem, yenna-yas:</a:t>
                      </a:r>
                    </a:p>
                    <a:p>
                      <a:pPr indent="457200"/>
                      <a:r>
                        <a:rPr lang="fr-FR" sz="1100" kern="1200">
                          <a:solidFill>
                            <a:schemeClr val="tx1"/>
                          </a:solidFill>
                          <a:effectLst/>
                          <a:latin typeface="+mn-lt"/>
                          <a:ea typeface="+mn-ea"/>
                          <a:cs typeface="+mn-cs"/>
                        </a:rPr>
                        <a:t>-Ala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uṣubbu</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tin n </a:t>
                      </a:r>
                      <a:r>
                        <a:rPr lang="fr-FR" sz="1100" kern="1200" err="1">
                          <a:solidFill>
                            <a:schemeClr val="tx1"/>
                          </a:solidFill>
                          <a:effectLst/>
                          <a:latin typeface="+mn-lt"/>
                          <a:ea typeface="+mn-ea"/>
                          <a:cs typeface="+mn-cs"/>
                        </a:rPr>
                        <a:t>tuɣalin</a:t>
                      </a:r>
                      <a:r>
                        <a:rPr lang="fr-FR" sz="1100" kern="1200">
                          <a:solidFill>
                            <a:schemeClr val="tx1"/>
                          </a:solidFill>
                          <a:effectLst/>
                          <a:latin typeface="+mn-lt"/>
                          <a:ea typeface="+mn-ea"/>
                          <a:cs typeface="+mn-cs"/>
                        </a:rPr>
                        <a:t>, ulac!</a:t>
                      </a:r>
                      <a:endParaRPr lang="en-GB" sz="11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Pendant un certain temps, le lion sembla avoir pris son parti de l’affaire et se désintéressa du chacal. Il ne le recherchait plus, ne s’enquérait plus de lui. Il voulait l’allécher … et l’atteindre par surprise.</a:t>
                      </a:r>
                    </a:p>
                    <a:p>
                      <a:pPr indent="216000" algn="l"/>
                      <a:r>
                        <a:rPr lang="fr-FR" sz="1100" kern="150" dirty="0">
                          <a:effectLst/>
                          <a:latin typeface="Cascadia Mono" panose="020B0609020000020004" pitchFamily="49" charset="0"/>
                          <a:cs typeface="Cascadia Mono" panose="020B0609020000020004" pitchFamily="49" charset="0"/>
                        </a:rPr>
                        <a:t>Lorsqu’il estima que le temps avait fait son œuvre, il simula une grave maladie et se mit à trembler et à geindre comme un moribond.</a:t>
                      </a:r>
                    </a:p>
                    <a:p>
                      <a:pPr indent="216000" algn="l"/>
                      <a:r>
                        <a:rPr lang="fr-FR" sz="1100" kern="150" dirty="0">
                          <a:effectLst/>
                          <a:latin typeface="Cascadia Mono" panose="020B0609020000020004" pitchFamily="49" charset="0"/>
                          <a:cs typeface="Cascadia Mono" panose="020B0609020000020004" pitchFamily="49" charset="0"/>
                        </a:rPr>
                        <a:t>Il envoya demander à tous les animaux de venir lui rendre visite afin, disait-il, que tous pussent se revoir et se pardonner leurs torts réciproques. Les animaux le crurent et vinrent. Il les dévora au fur et à mesure qu’ils pénétraient dans son antre : aucun d’eaux n’en ressortit vivant.</a:t>
                      </a:r>
                    </a:p>
                    <a:p>
                      <a:pPr indent="216000" algn="l"/>
                      <a:r>
                        <a:rPr lang="fr-FR" sz="1100" kern="150" dirty="0">
                          <a:effectLst/>
                          <a:latin typeface="Cascadia Mono" panose="020B0609020000020004" pitchFamily="49" charset="0"/>
                          <a:cs typeface="Cascadia Mono" panose="020B0609020000020004" pitchFamily="49" charset="0"/>
                        </a:rPr>
                        <a:t>Le chacal arriva à son tour. Il cria de loin :</a:t>
                      </a:r>
                    </a:p>
                    <a:p>
                      <a:pPr indent="216000" algn="l"/>
                      <a:r>
                        <a:rPr lang="fr-FR" sz="1100" kern="150" dirty="0">
                          <a:effectLst/>
                          <a:latin typeface="Cascadia Mono" panose="020B0609020000020004" pitchFamily="49" charset="0"/>
                          <a:cs typeface="Cascadia Mono" panose="020B0609020000020004" pitchFamily="49" charset="0"/>
                        </a:rPr>
                        <a:t>- Comment vas-tu, roi des animaux ?</a:t>
                      </a:r>
                    </a:p>
                    <a:p>
                      <a:pPr indent="216000" algn="l"/>
                      <a:r>
                        <a:rPr lang="fr-FR" sz="1100" kern="150" dirty="0">
                          <a:effectLst/>
                          <a:latin typeface="Cascadia Mono" panose="020B0609020000020004" pitchFamily="49" charset="0"/>
                          <a:cs typeface="Cascadia Mono" panose="020B0609020000020004" pitchFamily="49" charset="0"/>
                        </a:rPr>
                        <a:t>Le lion ouvrit les yeux, le reconnut, et le jugea hors d’atteinte. Alors il se mit à gémir comme si la grande justicière eût été là :</a:t>
                      </a:r>
                    </a:p>
                    <a:p>
                      <a:pPr indent="216000" algn="l"/>
                      <a:r>
                        <a:rPr lang="fr-FR" sz="1100" kern="150" dirty="0">
                          <a:effectLst/>
                          <a:latin typeface="Cascadia Mono" panose="020B0609020000020004" pitchFamily="49" charset="0"/>
                          <a:cs typeface="Cascadia Mono" panose="020B0609020000020004" pitchFamily="49" charset="0"/>
                        </a:rPr>
                        <a:t>- Entre, Mohammed, que nous nous donnions le baiser de paix, je suis en train de passer !</a:t>
                      </a:r>
                    </a:p>
                    <a:p>
                      <a:pPr indent="216000" algn="l"/>
                      <a:r>
                        <a:rPr lang="fr-FR" sz="1100" kern="150" dirty="0">
                          <a:effectLst/>
                          <a:latin typeface="Cascadia Mono" panose="020B0609020000020004" pitchFamily="49" charset="0"/>
                          <a:cs typeface="Cascadia Mono" panose="020B0609020000020004" pitchFamily="49" charset="0"/>
                        </a:rPr>
                        <a:t>Pas d’accord, chacal répondit :</a:t>
                      </a:r>
                    </a:p>
                    <a:p>
                      <a:pPr indent="216000" algn="l"/>
                      <a:r>
                        <a:rPr lang="fr-FR" sz="1100" kern="150" dirty="0">
                          <a:effectLst/>
                          <a:latin typeface="Cascadia Mono" panose="020B0609020000020004" pitchFamily="49" charset="0"/>
                          <a:cs typeface="Cascadia Mono" panose="020B0609020000020004" pitchFamily="49" charset="0"/>
                        </a:rPr>
                        <a:t>- Faisons la paix de loin, je suis pressé par mes occupations !</a:t>
                      </a:r>
                    </a:p>
                    <a:p>
                      <a:pPr indent="216000" algn="l"/>
                      <a:r>
                        <a:rPr lang="fr-FR" sz="1100" kern="150" dirty="0">
                          <a:effectLst/>
                          <a:latin typeface="Cascadia Mono" panose="020B0609020000020004" pitchFamily="49" charset="0"/>
                          <a:cs typeface="Cascadia Mono" panose="020B0609020000020004" pitchFamily="49" charset="0"/>
                        </a:rPr>
                        <a:t>Et comme le lion insistait, il ajouta :</a:t>
                      </a:r>
                    </a:p>
                    <a:p>
                      <a:pPr indent="216000" algn="l"/>
                      <a:r>
                        <a:rPr lang="fr-FR" sz="1100" kern="150" dirty="0">
                          <a:effectLst/>
                          <a:latin typeface="Cascadia Mono" panose="020B0609020000020004" pitchFamily="49" charset="0"/>
                          <a:cs typeface="Cascadia Mono" panose="020B0609020000020004" pitchFamily="49" charset="0"/>
                        </a:rPr>
                        <a:t>- Je ne trouve que la trace de l’entrée vers ton antre ; trace de sortie, il n’y en a pas.</a:t>
                      </a:r>
                      <a:endParaRPr lang="en-GB" sz="1100"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7008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177322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Iṛɛed </a:t>
                      </a:r>
                      <a:r>
                        <a:rPr lang="fr-FR" sz="1100" kern="1200" err="1">
                          <a:solidFill>
                            <a:schemeClr val="tx1"/>
                          </a:solidFill>
                          <a:effectLst/>
                          <a:latin typeface="+mn-lt"/>
                          <a:ea typeface="+mn-ea"/>
                          <a:cs typeface="+mn-cs"/>
                        </a:rPr>
                        <a:t>yizem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tegnewt</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Ad k-</a:t>
                      </a:r>
                      <a:r>
                        <a:rPr lang="fr-FR" sz="1100" kern="1200" err="1">
                          <a:solidFill>
                            <a:schemeClr val="tx1"/>
                          </a:solidFill>
                          <a:effectLst/>
                          <a:latin typeface="+mn-lt"/>
                          <a:ea typeface="+mn-ea"/>
                          <a:cs typeface="+mn-cs"/>
                        </a:rPr>
                        <a:t>ineɛl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ay axeddeɛ! A </a:t>
                      </a:r>
                      <a:r>
                        <a:rPr lang="fr-FR" sz="1100" kern="1200" err="1">
                          <a:solidFill>
                            <a:schemeClr val="tx1"/>
                          </a:solidFill>
                          <a:effectLst/>
                          <a:latin typeface="+mn-lt"/>
                          <a:ea typeface="+mn-ea"/>
                          <a:cs typeface="+mn-cs"/>
                        </a:rPr>
                        <a:t>cciṭan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yerẓan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leɛhud</a:t>
                      </a:r>
                      <a:r>
                        <a:rPr lang="fr-FR" sz="1100" kern="1200">
                          <a:solidFill>
                            <a:schemeClr val="tx1"/>
                          </a:solidFill>
                          <a:effectLst/>
                          <a:latin typeface="+mn-lt"/>
                          <a:ea typeface="+mn-ea"/>
                          <a:cs typeface="+mn-cs"/>
                        </a:rPr>
                        <a:t> n Ṛebbi! Ad </a:t>
                      </a:r>
                      <a:r>
                        <a:rPr lang="fr-FR" sz="1100" kern="1200" err="1">
                          <a:solidFill>
                            <a:schemeClr val="tx1"/>
                          </a:solidFill>
                          <a:effectLst/>
                          <a:latin typeface="+mn-lt"/>
                          <a:ea typeface="+mn-ea"/>
                          <a:cs typeface="+mn-cs"/>
                        </a:rPr>
                        <a:t>ig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ddnub</a:t>
                      </a:r>
                      <a:r>
                        <a:rPr lang="fr-FR" sz="1100" kern="1200">
                          <a:solidFill>
                            <a:schemeClr val="tx1"/>
                          </a:solidFill>
                          <a:effectLst/>
                          <a:latin typeface="+mn-lt"/>
                          <a:ea typeface="+mn-ea"/>
                          <a:cs typeface="+mn-cs"/>
                        </a:rPr>
                        <a:t> n widen irkel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tsewwqeḍ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ten-nɣiɣ</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ak-ɛellqen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yiri</a:t>
                      </a:r>
                      <a:r>
                        <a:rPr lang="fr-FR" sz="1100" kern="1200">
                          <a:solidFill>
                            <a:schemeClr val="tx1"/>
                          </a:solidFill>
                          <a:effectLst/>
                          <a:latin typeface="+mn-lt"/>
                          <a:ea typeface="+mn-ea"/>
                          <a:cs typeface="+mn-cs"/>
                        </a:rPr>
                        <a:t> weḥd-k </a:t>
                      </a:r>
                      <a:r>
                        <a:rPr lang="fr-FR" sz="1100" kern="1200" err="1">
                          <a:solidFill>
                            <a:schemeClr val="tx1"/>
                          </a:solidFill>
                          <a:effectLst/>
                          <a:latin typeface="+mn-lt"/>
                          <a:ea typeface="+mn-ea"/>
                          <a:cs typeface="+mn-cs"/>
                        </a:rPr>
                        <a:t>ass</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lḥisab</a:t>
                      </a:r>
                      <a:r>
                        <a:rPr lang="fr-FR" sz="1100" kern="1200">
                          <a:solidFill>
                            <a:schemeClr val="tx1"/>
                          </a:solidFill>
                          <a:effectLst/>
                          <a:latin typeface="+mn-lt"/>
                          <a:ea typeface="+mn-ea"/>
                          <a:cs typeface="+mn-cs"/>
                        </a:rPr>
                        <a:t> d lɛiqab! Seg wassa d tasawent,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terṣa; seg wassa d tasawent,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-w d </a:t>
                      </a:r>
                      <a:r>
                        <a:rPr lang="fr-FR" sz="1100" kern="1200" err="1">
                          <a:solidFill>
                            <a:schemeClr val="tx1"/>
                          </a:solidFill>
                          <a:effectLst/>
                          <a:latin typeface="+mn-lt"/>
                          <a:ea typeface="+mn-ea"/>
                          <a:cs typeface="+mn-cs"/>
                        </a:rPr>
                        <a:t>dderya</a:t>
                      </a:r>
                      <a:r>
                        <a:rPr lang="fr-FR" sz="1100" kern="1200">
                          <a:solidFill>
                            <a:schemeClr val="tx1"/>
                          </a:solidFill>
                          <a:effectLst/>
                          <a:latin typeface="+mn-lt"/>
                          <a:ea typeface="+mn-ea"/>
                          <a:cs typeface="+mn-cs"/>
                        </a:rPr>
                        <a:t>-k,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alamma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tenger</a:t>
                      </a:r>
                      <a:r>
                        <a:rPr lang="fr-FR" sz="1100" kern="1200">
                          <a:solidFill>
                            <a:schemeClr val="tx1"/>
                          </a:solidFill>
                          <a:effectLst/>
                          <a:latin typeface="+mn-lt"/>
                          <a:ea typeface="+mn-ea"/>
                          <a:cs typeface="+mn-cs"/>
                        </a:rPr>
                        <a:t> ddunit!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abrid-is!</a:t>
                      </a:r>
                    </a:p>
                    <a:p>
                      <a:pPr indent="457200"/>
                      <a:r>
                        <a:rPr lang="fr-FR" sz="1100" kern="1200" err="1">
                          <a:solidFill>
                            <a:schemeClr val="tx1"/>
                          </a:solidFill>
                          <a:effectLst/>
                          <a:latin typeface="+mn-lt"/>
                          <a:ea typeface="+mn-ea"/>
                          <a:cs typeface="+mn-cs"/>
                        </a:rPr>
                        <a:t>Mazal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assa, </a:t>
                      </a:r>
                      <a:r>
                        <a:rPr lang="fr-FR" sz="1100" kern="1200" err="1">
                          <a:solidFill>
                            <a:schemeClr val="tx1"/>
                          </a:solidFill>
                          <a:effectLst/>
                          <a:latin typeface="+mn-lt"/>
                          <a:ea typeface="+mn-ea"/>
                          <a:cs typeface="+mn-cs"/>
                        </a:rPr>
                        <a:t>taɛdawt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yezmawen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Mi k-</a:t>
                      </a:r>
                      <a:r>
                        <a:rPr lang="fr-FR" sz="1100" kern="1200" err="1">
                          <a:solidFill>
                            <a:schemeClr val="tx1"/>
                          </a:solidFill>
                          <a:effectLst/>
                          <a:latin typeface="+mn-lt"/>
                          <a:ea typeface="+mn-ea"/>
                          <a:cs typeface="+mn-cs"/>
                        </a:rPr>
                        <a:t>tuɣ</a:t>
                      </a:r>
                      <a:r>
                        <a:rPr lang="fr-FR" sz="1100" kern="1200">
                          <a:solidFill>
                            <a:schemeClr val="tx1"/>
                          </a:solidFill>
                          <a:effectLst/>
                          <a:latin typeface="+mn-lt"/>
                          <a:ea typeface="+mn-ea"/>
                          <a:cs typeface="+mn-cs"/>
                        </a:rPr>
                        <a:t> deg yiḍ di </a:t>
                      </a:r>
                      <a:r>
                        <a:rPr lang="fr-FR" sz="1100" kern="1200" err="1">
                          <a:solidFill>
                            <a:schemeClr val="tx1"/>
                          </a:solidFill>
                          <a:effectLst/>
                          <a:latin typeface="+mn-lt"/>
                          <a:ea typeface="+mn-ea"/>
                          <a:cs typeface="+mn-cs"/>
                        </a:rPr>
                        <a:t>lexla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uccanen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sekkren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timeḥbibert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bu tissas </a:t>
                      </a:r>
                      <a:r>
                        <a:rPr lang="fr-FR" sz="1100" kern="1200" err="1">
                          <a:solidFill>
                            <a:schemeClr val="tx1"/>
                          </a:solidFill>
                          <a:effectLst/>
                          <a:latin typeface="+mn-lt"/>
                          <a:ea typeface="+mn-ea"/>
                          <a:cs typeface="+mn-cs"/>
                        </a:rPr>
                        <a:t>ulaḥed-it</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nni; ma </a:t>
                      </a:r>
                      <a:r>
                        <a:rPr lang="fr-FR" sz="1100" kern="1200" err="1">
                          <a:solidFill>
                            <a:schemeClr val="tx1"/>
                          </a:solidFill>
                          <a:effectLst/>
                          <a:latin typeface="+mn-lt"/>
                          <a:ea typeface="+mn-ea"/>
                          <a:cs typeface="+mn-cs"/>
                        </a:rPr>
                        <a:t>temsusam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neṭṭqen</a:t>
                      </a:r>
                      <a:r>
                        <a:rPr lang="fr-FR" sz="1100" kern="1200">
                          <a:solidFill>
                            <a:schemeClr val="tx1"/>
                          </a:solidFill>
                          <a:effectLst/>
                          <a:latin typeface="+mn-lt"/>
                          <a:ea typeface="+mn-ea"/>
                          <a:cs typeface="+mn-cs"/>
                        </a:rPr>
                        <a:t> ara </a:t>
                      </a:r>
                      <a:r>
                        <a:rPr lang="fr-FR" sz="1100" kern="1200" err="1">
                          <a:solidFill>
                            <a:schemeClr val="tx1"/>
                          </a:solidFill>
                          <a:effectLst/>
                          <a:latin typeface="+mn-lt"/>
                          <a:ea typeface="+mn-ea"/>
                          <a:cs typeface="+mn-cs"/>
                        </a:rPr>
                        <a:t>wuccanen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yekkat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walbeɛḍ</a:t>
                      </a:r>
                      <a:r>
                        <a:rPr lang="fr-FR" sz="1100" kern="1200">
                          <a:solidFill>
                            <a:schemeClr val="tx1"/>
                          </a:solidFill>
                          <a:effectLst/>
                          <a:latin typeface="+mn-lt"/>
                          <a:ea typeface="+mn-ea"/>
                          <a:cs typeface="+mn-cs"/>
                        </a:rPr>
                        <a:t> seg-sen agemmaḍ, </a:t>
                      </a:r>
                      <a:r>
                        <a:rPr lang="fr-FR" sz="1100" kern="1200" err="1">
                          <a:solidFill>
                            <a:schemeClr val="tx1"/>
                          </a:solidFill>
                          <a:effectLst/>
                          <a:latin typeface="+mn-lt"/>
                          <a:ea typeface="+mn-ea"/>
                          <a:cs typeface="+mn-cs"/>
                        </a:rPr>
                        <a:t>fhem</a:t>
                      </a:r>
                      <a:r>
                        <a:rPr lang="fr-FR" sz="1100" kern="1200">
                          <a:solidFill>
                            <a:schemeClr val="tx1"/>
                          </a:solidFill>
                          <a:effectLst/>
                          <a:latin typeface="+mn-lt"/>
                          <a:ea typeface="+mn-ea"/>
                          <a:cs typeface="+mn-cs"/>
                        </a:rPr>
                        <a:t> belli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tmurt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dit </a:t>
                      </a:r>
                      <a:r>
                        <a:rPr lang="fr-FR" sz="1100" kern="1200" err="1">
                          <a:solidFill>
                            <a:schemeClr val="tx1"/>
                          </a:solidFill>
                          <a:effectLst/>
                          <a:latin typeface="+mn-lt"/>
                          <a:ea typeface="+mn-ea"/>
                          <a:cs typeface="+mn-cs"/>
                        </a:rPr>
                        <a:t>twanaṭ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gronda un bon coup :</a:t>
                      </a:r>
                    </a:p>
                    <a:p>
                      <a:pPr indent="216000" algn="l"/>
                      <a:r>
                        <a:rPr lang="fr-FR" sz="1100" kern="150" dirty="0">
                          <a:effectLst/>
                          <a:latin typeface="Cascadia Mono" panose="020B0609020000020004" pitchFamily="49" charset="0"/>
                          <a:cs typeface="Cascadia Mono" panose="020B0609020000020004" pitchFamily="49" charset="0"/>
                        </a:rPr>
                        <a:t>- Sois maudit, traître, démon parjure ! Que le crime que tu m’as fait commettre par le meurtre de tous ceux que tu as livrés te reste sur le cou au jour du jugement et de la rétribution !</a:t>
                      </a:r>
                    </a:p>
                    <a:p>
                      <a:pPr indent="216000" algn="l"/>
                      <a:r>
                        <a:rPr lang="fr-FR" sz="1100" kern="150" dirty="0">
                          <a:effectLst/>
                          <a:latin typeface="Cascadia Mono" panose="020B0609020000020004" pitchFamily="49" charset="0"/>
                          <a:cs typeface="Cascadia Mono" panose="020B0609020000020004" pitchFamily="49" charset="0"/>
                        </a:rPr>
                        <a:t>Désormais, nous sommes ennemis ; à partir d’aujourd’hui, entre ta postérité et la mienne, la guerre est déclarée, jusqu’à la fin du monde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se séparèrent et chacun alla de son côté.</a:t>
                      </a:r>
                    </a:p>
                    <a:p>
                      <a:pPr indent="216000" algn="l"/>
                      <a:r>
                        <a:rPr lang="fr-FR" sz="1100" kern="150" dirty="0">
                          <a:effectLst/>
                          <a:latin typeface="Cascadia Mono" panose="020B0609020000020004" pitchFamily="49" charset="0"/>
                          <a:cs typeface="Cascadia Mono" panose="020B0609020000020004" pitchFamily="49" charset="0"/>
                        </a:rPr>
                        <a:t>Encore aujourd’hui, l’inimitié demeure entre les lions et les chacals, Lorsque, la nuit, dans la campagne, on entend les chacals glapir isolément ou en bandes, on peut dire que le prestigieux n’est pas là. Quand, au contraire, un grand silence règne, que les chacals se taisent, à l’exception d’un isolé sur le versant d’en face, c’est que le roi des animaux, le maître du pays, est dans les parages.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9599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8599827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l"/>
                      <a:r>
                        <a:rPr lang="fr-FR" sz="1100" kern="1200" dirty="0" err="1">
                          <a:solidFill>
                            <a:schemeClr val="tx1"/>
                          </a:solidFill>
                          <a:effectLst/>
                          <a:latin typeface="+mn-lt"/>
                          <a:ea typeface="+mn-ea"/>
                          <a:cs typeface="+mn-cs"/>
                        </a:rPr>
                        <a:t>Tigi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timuchuha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wedrar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Ǧeṛǧeṛ</a:t>
                      </a:r>
                      <a:r>
                        <a:rPr lang="fr-FR" sz="1100" kern="1200" dirty="0">
                          <a:solidFill>
                            <a:schemeClr val="tx1"/>
                          </a:solidFill>
                          <a:effectLst/>
                          <a:latin typeface="+mn-lt"/>
                          <a:ea typeface="+mn-ea"/>
                          <a:cs typeface="+mn-cs"/>
                        </a:rPr>
                        <a:t>, adrar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adrar n </a:t>
                      </a:r>
                      <a:r>
                        <a:rPr lang="fr-FR" sz="1100" kern="1200" dirty="0" err="1">
                          <a:solidFill>
                            <a:schemeClr val="tx1"/>
                          </a:solidFill>
                          <a:effectLst/>
                          <a:latin typeface="+mn-lt"/>
                          <a:ea typeface="+mn-ea"/>
                          <a:cs typeface="+mn-cs"/>
                        </a:rPr>
                        <a:t>nnif</a:t>
                      </a:r>
                      <a:r>
                        <a:rPr lang="fr-FR" sz="1100" kern="1200" dirty="0">
                          <a:solidFill>
                            <a:schemeClr val="tx1"/>
                          </a:solidFill>
                          <a:effectLst/>
                          <a:latin typeface="+mn-lt"/>
                          <a:ea typeface="+mn-ea"/>
                          <a:cs typeface="+mn-cs"/>
                        </a:rPr>
                        <a:t>, adrar n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zzman</a:t>
                      </a:r>
                      <a:r>
                        <a:rPr lang="fr-FR" sz="1100" kern="1200" dirty="0">
                          <a:solidFill>
                            <a:schemeClr val="tx1"/>
                          </a:solidFill>
                          <a:effectLst/>
                          <a:latin typeface="+mn-lt"/>
                          <a:ea typeface="+mn-ea"/>
                          <a:cs typeface="+mn-cs"/>
                        </a:rPr>
                        <a:t>:</a:t>
                      </a:r>
                    </a:p>
                    <a:p>
                      <a:pPr indent="457200" algn="l"/>
                      <a:endParaRPr lang="fr-FR" sz="1100" kern="1200" dirty="0">
                        <a:solidFill>
                          <a:schemeClr val="tx1"/>
                        </a:solidFill>
                        <a:effectLst/>
                        <a:latin typeface="+mn-lt"/>
                        <a:ea typeface="+mn-ea"/>
                        <a:cs typeface="+mn-cs"/>
                      </a:endParaRPr>
                    </a:p>
                    <a:p>
                      <a:pPr indent="457200" algn="l"/>
                      <a:r>
                        <a:rPr lang="fr-FR" sz="1100" i="1" kern="1200" dirty="0" err="1">
                          <a:solidFill>
                            <a:schemeClr val="tx1"/>
                          </a:solidFill>
                          <a:effectLst/>
                          <a:latin typeface="+mn-lt"/>
                          <a:ea typeface="+mn-ea"/>
                          <a:cs typeface="+mn-cs"/>
                        </a:rPr>
                        <a:t>W’ibɣan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lḥeṛma</a:t>
                      </a:r>
                      <a:r>
                        <a:rPr lang="fr-FR" sz="1100" i="1" kern="1200" dirty="0">
                          <a:solidFill>
                            <a:schemeClr val="tx1"/>
                          </a:solidFill>
                          <a:effectLst/>
                          <a:latin typeface="+mn-lt"/>
                          <a:ea typeface="+mn-ea"/>
                          <a:cs typeface="+mn-cs"/>
                        </a:rPr>
                        <a:t> ad </a:t>
                      </a:r>
                      <a:r>
                        <a:rPr lang="fr-FR" sz="1100" i="1" kern="1200" dirty="0" err="1">
                          <a:solidFill>
                            <a:schemeClr val="tx1"/>
                          </a:solidFill>
                          <a:effectLst/>
                          <a:latin typeface="+mn-lt"/>
                          <a:ea typeface="+mn-ea"/>
                          <a:cs typeface="+mn-cs"/>
                        </a:rPr>
                        <a:t>tagar</a:t>
                      </a:r>
                      <a:endParaRPr lang="fr-FR" sz="1100" i="1" kern="1200" dirty="0">
                        <a:solidFill>
                          <a:schemeClr val="tx1"/>
                        </a:solidFill>
                        <a:effectLst/>
                        <a:latin typeface="+mn-lt"/>
                        <a:ea typeface="+mn-ea"/>
                        <a:cs typeface="+mn-cs"/>
                      </a:endParaRPr>
                    </a:p>
                    <a:p>
                      <a:pPr indent="457200" algn="l"/>
                      <a:r>
                        <a:rPr lang="fr-FR" sz="1100" i="1" kern="1200" dirty="0">
                          <a:solidFill>
                            <a:schemeClr val="tx1"/>
                          </a:solidFill>
                          <a:effectLst/>
                          <a:latin typeface="+mn-lt"/>
                          <a:ea typeface="+mn-ea"/>
                          <a:cs typeface="+mn-cs"/>
                        </a:rPr>
                        <a:t>Yali s adrar,</a:t>
                      </a:r>
                    </a:p>
                    <a:p>
                      <a:pPr indent="457200" algn="l"/>
                      <a:r>
                        <a:rPr lang="fr-FR" sz="1100" i="1" kern="1200" dirty="0" err="1">
                          <a:solidFill>
                            <a:schemeClr val="tx1"/>
                          </a:solidFill>
                          <a:effectLst/>
                          <a:latin typeface="+mn-lt"/>
                          <a:ea typeface="+mn-ea"/>
                          <a:cs typeface="+mn-cs"/>
                        </a:rPr>
                        <a:t>Yečč</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abelluḍ</a:t>
                      </a:r>
                      <a:r>
                        <a:rPr lang="fr-FR" sz="1100" i="1" kern="1200" dirty="0">
                          <a:solidFill>
                            <a:schemeClr val="tx1"/>
                          </a:solidFill>
                          <a:effectLst/>
                          <a:latin typeface="+mn-lt"/>
                          <a:ea typeface="+mn-ea"/>
                          <a:cs typeface="+mn-cs"/>
                        </a:rPr>
                        <a:t> bu </a:t>
                      </a:r>
                      <a:r>
                        <a:rPr lang="fr-FR" sz="1100" i="1" kern="1200" dirty="0" err="1">
                          <a:solidFill>
                            <a:schemeClr val="tx1"/>
                          </a:solidFill>
                          <a:effectLst/>
                          <a:latin typeface="+mn-lt"/>
                          <a:ea typeface="+mn-ea"/>
                          <a:cs typeface="+mn-cs"/>
                        </a:rPr>
                        <a:t>tcacit</a:t>
                      </a:r>
                      <a:r>
                        <a:rPr lang="fr-FR" sz="1100" i="1" kern="1200" dirty="0">
                          <a:solidFill>
                            <a:schemeClr val="tx1"/>
                          </a:solidFill>
                          <a:effectLst/>
                          <a:latin typeface="+mn-lt"/>
                          <a:ea typeface="+mn-ea"/>
                          <a:cs typeface="+mn-cs"/>
                        </a:rPr>
                        <a:t>;</a:t>
                      </a:r>
                    </a:p>
                    <a:p>
                      <a:pPr indent="457200" algn="l"/>
                      <a:r>
                        <a:rPr lang="fr-FR" sz="1100" i="1" kern="1200" dirty="0" err="1">
                          <a:solidFill>
                            <a:schemeClr val="tx1"/>
                          </a:solidFill>
                          <a:effectLst/>
                          <a:latin typeface="+mn-lt"/>
                          <a:ea typeface="+mn-ea"/>
                          <a:cs typeface="+mn-cs"/>
                        </a:rPr>
                        <a:t>W’ibɣan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irden</a:t>
                      </a:r>
                      <a:r>
                        <a:rPr lang="fr-FR" sz="1100" i="1" kern="1200" dirty="0">
                          <a:solidFill>
                            <a:schemeClr val="tx1"/>
                          </a:solidFill>
                          <a:effectLst/>
                          <a:latin typeface="+mn-lt"/>
                          <a:ea typeface="+mn-ea"/>
                          <a:cs typeface="+mn-cs"/>
                        </a:rPr>
                        <a:t> n </a:t>
                      </a:r>
                      <a:r>
                        <a:rPr lang="fr-FR" sz="1100" i="1" kern="1200" dirty="0" err="1">
                          <a:solidFill>
                            <a:schemeClr val="tx1"/>
                          </a:solidFill>
                          <a:effectLst/>
                          <a:latin typeface="+mn-lt"/>
                          <a:ea typeface="+mn-ea"/>
                          <a:cs typeface="+mn-cs"/>
                        </a:rPr>
                        <a:t>tfazit</a:t>
                      </a:r>
                      <a:endParaRPr lang="fr-FR" sz="1100" i="1" kern="1200" dirty="0">
                        <a:solidFill>
                          <a:schemeClr val="tx1"/>
                        </a:solidFill>
                        <a:effectLst/>
                        <a:latin typeface="+mn-lt"/>
                        <a:ea typeface="+mn-ea"/>
                        <a:cs typeface="+mn-cs"/>
                      </a:endParaRPr>
                    </a:p>
                    <a:p>
                      <a:pPr indent="457200" algn="l"/>
                      <a:r>
                        <a:rPr lang="fr-FR" sz="1100" i="1" kern="1200" dirty="0" err="1">
                          <a:solidFill>
                            <a:schemeClr val="tx1"/>
                          </a:solidFill>
                          <a:effectLst/>
                          <a:latin typeface="+mn-lt"/>
                          <a:ea typeface="+mn-ea"/>
                          <a:cs typeface="+mn-cs"/>
                        </a:rPr>
                        <a:t>Iṣubb</a:t>
                      </a:r>
                      <a:r>
                        <a:rPr lang="fr-FR" sz="1100" i="1" kern="1200" dirty="0">
                          <a:solidFill>
                            <a:schemeClr val="tx1"/>
                          </a:solidFill>
                          <a:effectLst/>
                          <a:latin typeface="+mn-lt"/>
                          <a:ea typeface="+mn-ea"/>
                          <a:cs typeface="+mn-cs"/>
                        </a:rPr>
                        <a:t> s </a:t>
                      </a:r>
                      <a:r>
                        <a:rPr lang="fr-FR" sz="1100" i="1" kern="1200" dirty="0" err="1">
                          <a:solidFill>
                            <a:schemeClr val="tx1"/>
                          </a:solidFill>
                          <a:effectLst/>
                          <a:latin typeface="+mn-lt"/>
                          <a:ea typeface="+mn-ea"/>
                          <a:cs typeface="+mn-cs"/>
                        </a:rPr>
                        <a:t>azaɣar</a:t>
                      </a:r>
                      <a:r>
                        <a:rPr lang="fr-FR" sz="1100" i="1" kern="1200" dirty="0">
                          <a:solidFill>
                            <a:schemeClr val="tx1"/>
                          </a:solidFill>
                          <a:effectLst/>
                          <a:latin typeface="+mn-lt"/>
                          <a:ea typeface="+mn-ea"/>
                          <a:cs typeface="+mn-cs"/>
                        </a:rPr>
                        <a:t>:</a:t>
                      </a:r>
                    </a:p>
                    <a:p>
                      <a:pPr indent="457200" algn="l"/>
                      <a:r>
                        <a:rPr lang="fr-FR" sz="1100" i="1" kern="1200" dirty="0">
                          <a:solidFill>
                            <a:schemeClr val="tx1"/>
                          </a:solidFill>
                          <a:effectLst/>
                          <a:latin typeface="+mn-lt"/>
                          <a:ea typeface="+mn-ea"/>
                          <a:cs typeface="+mn-cs"/>
                        </a:rPr>
                        <a:t>Ad </a:t>
                      </a:r>
                      <a:r>
                        <a:rPr lang="fr-FR" sz="1100" i="1" kern="1200" dirty="0" err="1">
                          <a:solidFill>
                            <a:schemeClr val="tx1"/>
                          </a:solidFill>
                          <a:effectLst/>
                          <a:latin typeface="+mn-lt"/>
                          <a:ea typeface="+mn-ea"/>
                          <a:cs typeface="+mn-cs"/>
                        </a:rPr>
                        <a:t>yeɣleb</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agdi</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țțemrit</a:t>
                      </a:r>
                      <a:r>
                        <a:rPr lang="fr-FR" sz="1100" i="1" kern="1200" dirty="0">
                          <a:solidFill>
                            <a:schemeClr val="tx1"/>
                          </a:solidFill>
                          <a:effectLst/>
                          <a:latin typeface="+mn-lt"/>
                          <a:ea typeface="+mn-ea"/>
                          <a:cs typeface="+mn-cs"/>
                        </a:rPr>
                        <a:t>!</a:t>
                      </a:r>
                    </a:p>
                    <a:p>
                      <a:pPr indent="457200" algn="l"/>
                      <a:endParaRPr lang="fr-FR" sz="1100" kern="1200" dirty="0">
                        <a:solidFill>
                          <a:schemeClr val="tx1"/>
                        </a:solidFill>
                        <a:effectLst/>
                        <a:latin typeface="+mn-lt"/>
                        <a:ea typeface="+mn-ea"/>
                        <a:cs typeface="+mn-cs"/>
                      </a:endParaRPr>
                    </a:p>
                    <a:p>
                      <a:pPr indent="457200" algn="l"/>
                      <a:r>
                        <a:rPr lang="fr-FR" sz="1100" kern="1200" dirty="0" err="1">
                          <a:solidFill>
                            <a:schemeClr val="tx1"/>
                          </a:solidFill>
                          <a:effectLst/>
                          <a:latin typeface="+mn-lt"/>
                          <a:ea typeface="+mn-ea"/>
                          <a:cs typeface="+mn-cs"/>
                        </a:rPr>
                        <a:t>Yura-tent</a:t>
                      </a:r>
                      <a:r>
                        <a:rPr lang="fr-FR" sz="1100" kern="1200" dirty="0">
                          <a:solidFill>
                            <a:schemeClr val="tx1"/>
                          </a:solidFill>
                          <a:effectLst/>
                          <a:latin typeface="+mn-lt"/>
                          <a:ea typeface="+mn-ea"/>
                          <a:cs typeface="+mn-cs"/>
                        </a:rPr>
                        <a:t> ccix </a:t>
                      </a:r>
                      <a:r>
                        <a:rPr lang="fr-FR" sz="1100" kern="1200" dirty="0" err="1">
                          <a:solidFill>
                            <a:schemeClr val="tx1"/>
                          </a:solidFill>
                          <a:effectLst/>
                          <a:latin typeface="+mn-lt"/>
                          <a:ea typeface="+mn-ea"/>
                          <a:cs typeface="+mn-cs"/>
                        </a:rPr>
                        <a:t>Yebṛahim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Asedqaw</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ttnaṣfa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lqern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ṛbeɛṭac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yessifes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yeɛfu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di </a:t>
                      </a:r>
                      <a:r>
                        <a:rPr lang="fr-FR" sz="1100" kern="1200" dirty="0" err="1">
                          <a:solidFill>
                            <a:schemeClr val="tx1"/>
                          </a:solidFill>
                          <a:effectLst/>
                          <a:latin typeface="+mn-lt"/>
                          <a:ea typeface="+mn-ea"/>
                          <a:cs typeface="+mn-cs"/>
                        </a:rPr>
                        <a:t>laxeṛt</a:t>
                      </a:r>
                      <a:r>
                        <a:rPr lang="fr-FR" sz="1100" kern="1200" dirty="0">
                          <a:solidFill>
                            <a:schemeClr val="tx1"/>
                          </a:solidFill>
                          <a:effectLst/>
                          <a:latin typeface="+mn-lt"/>
                          <a:ea typeface="+mn-ea"/>
                          <a:cs typeface="+mn-cs"/>
                        </a:rPr>
                        <a:t>! Amin!</a:t>
                      </a:r>
                    </a:p>
                    <a:p>
                      <a:pPr indent="457200" algn="ctr"/>
                      <a:endParaRPr lang="fr-FR" sz="1100" kern="1200" dirty="0">
                        <a:solidFill>
                          <a:schemeClr val="tx1"/>
                        </a:solidFill>
                        <a:effectLst/>
                        <a:latin typeface="+mn-lt"/>
                        <a:ea typeface="+mn-ea"/>
                        <a:cs typeface="+mn-cs"/>
                      </a:endParaRPr>
                    </a:p>
                    <a:p>
                      <a:pPr indent="457200" algn="ct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dirty="0">
                          <a:effectLst/>
                          <a:latin typeface="Cascadia Mono" panose="020B0609020000020004" pitchFamily="49" charset="0"/>
                          <a:cs typeface="Cascadia Mono" panose="020B0609020000020004" pitchFamily="49" charset="0"/>
                        </a:rPr>
                        <a:t>Que celui qui désir vivre dans l’honneur</a:t>
                      </a:r>
                    </a:p>
                    <a:p>
                      <a:pPr indent="216000" algn="ctr"/>
                      <a:r>
                        <a:rPr lang="fr-FR" sz="1100" kern="150" dirty="0">
                          <a:effectLst/>
                          <a:latin typeface="Cascadia Mono" panose="020B0609020000020004" pitchFamily="49" charset="0"/>
                          <a:cs typeface="Cascadia Mono" panose="020B0609020000020004" pitchFamily="49" charset="0"/>
                        </a:rPr>
                        <a:t>Monte dans la Montagne</a:t>
                      </a:r>
                    </a:p>
                    <a:p>
                      <a:pPr indent="216000" algn="ctr"/>
                      <a:r>
                        <a:rPr lang="fr-FR" sz="1100" kern="150" dirty="0">
                          <a:effectLst/>
                          <a:latin typeface="Cascadia Mono" panose="020B0609020000020004" pitchFamily="49" charset="0"/>
                          <a:cs typeface="Cascadia Mono" panose="020B0609020000020004" pitchFamily="49" charset="0"/>
                        </a:rPr>
                        <a:t>Et se nourrisse d’(amers) glands à cupule.</a:t>
                      </a:r>
                    </a:p>
                    <a:p>
                      <a:pPr indent="216000" algn="ctr"/>
                      <a:r>
                        <a:rPr lang="fr-FR" sz="1100" kern="150" dirty="0">
                          <a:effectLst/>
                          <a:latin typeface="Cascadia Mono" panose="020B0609020000020004" pitchFamily="49" charset="0"/>
                          <a:cs typeface="Cascadia Mono" panose="020B0609020000020004" pitchFamily="49" charset="0"/>
                        </a:rPr>
                        <a:t>Que celui qui désire le pur froment</a:t>
                      </a:r>
                    </a:p>
                    <a:p>
                      <a:pPr indent="216000" algn="ctr"/>
                      <a:r>
                        <a:rPr lang="fr-FR" sz="1100" kern="150" dirty="0">
                          <a:effectLst/>
                          <a:latin typeface="Cascadia Mono" panose="020B0609020000020004" pitchFamily="49" charset="0"/>
                          <a:cs typeface="Cascadia Mono" panose="020B0609020000020004" pitchFamily="49" charset="0"/>
                        </a:rPr>
                        <a:t>Descende dans la plaine :</a:t>
                      </a:r>
                    </a:p>
                    <a:p>
                      <a:pPr indent="216000" algn="ctr"/>
                      <a:r>
                        <a:rPr lang="fr-FR" sz="1100" kern="150" dirty="0">
                          <a:effectLst/>
                          <a:latin typeface="Cascadia Mono" panose="020B0609020000020004" pitchFamily="49" charset="0"/>
                          <a:cs typeface="Cascadia Mono" panose="020B0609020000020004" pitchFamily="49" charset="0"/>
                        </a:rPr>
                        <a:t>Il y sera plus maltraité qu’un chien...</a:t>
                      </a: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8472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8361404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#2</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inisi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hérisson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49989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0472755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tebḥirt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potager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tḥilett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yettsellik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nnefṣ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ireṭṭel-it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yemdukal-is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Assenni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akren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ssarmen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yettkatab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Bab-is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yules-itt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izebbel-itt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iḥemmeṛ-itt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yessew-itt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ẓẓerb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yeṭṭilli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tgusa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kecemen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tawant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taxsayt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afeqqus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ṭumaṭic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sxelḍen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ifelfel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lebṣel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ticcert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leḥbeq</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akeyyas</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iqiss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yeṭṭembel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Slan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lhaffa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bab</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yessefqed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rewlen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-d di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yeffeɣ-it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Err</a:t>
                      </a:r>
                      <a:r>
                        <a:rPr lang="fr-FR" sz="1100" kern="1200" dirty="0">
                          <a:solidFill>
                            <a:schemeClr val="tx1"/>
                          </a:solidFill>
                          <a:effectLst/>
                          <a:latin typeface="+mn-lt"/>
                          <a:ea typeface="+mn-ea"/>
                          <a:cs typeface="+mn-cs"/>
                        </a:rPr>
                        <a:t> iman-ik </a:t>
                      </a:r>
                      <a:r>
                        <a:rPr lang="fr-FR" sz="1100" kern="1200" dirty="0" err="1">
                          <a:solidFill>
                            <a:schemeClr val="tx1"/>
                          </a:solidFill>
                          <a:effectLst/>
                          <a:latin typeface="+mn-lt"/>
                          <a:ea typeface="+mn-ea"/>
                          <a:cs typeface="+mn-cs"/>
                        </a:rPr>
                        <a:t>temmuteḍ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Yekcem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bab</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yebzeg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uyeddid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iḥseb-it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Yessusel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yeskifif</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aux cent ruses vint s’associer avec le hérisson, qui a une ruse pour se tirer d’affaire et une demie ruse qu’il prête à ses amis.</a:t>
                      </a:r>
                    </a:p>
                    <a:p>
                      <a:pPr indent="216000" algn="l"/>
                      <a:r>
                        <a:rPr lang="fr-FR" sz="1100" kern="150" dirty="0">
                          <a:effectLst/>
                          <a:latin typeface="Cascadia Mono" panose="020B0609020000020004" pitchFamily="49" charset="0"/>
                          <a:cs typeface="Cascadia Mono" panose="020B0609020000020004" pitchFamily="49" charset="0"/>
                        </a:rPr>
                        <a:t>Un jour, ils allèrent de concert voler dans un potager qu’ils avaient déjà reconnu. Le propriétaire l’avait labouré deux fois et fumé : il avait butté les plantes, assuré d’arrosage. Les légumes y brillaient comme les étoiles dans le ciel. Il avait entouré le jardin d’une haie que même un lévrier n’aurait pu franchir. Mais les deux compères découvrirent une ouverture entre deux piquets et entrèrent, Ils mangèrent, à satiété, des courges, des melons, des haricots, des tomates et assaisonnèrent le tout de poivron, d’oignon, de basilic.</a:t>
                      </a:r>
                    </a:p>
                    <a:p>
                      <a:pPr indent="216000" algn="l"/>
                      <a:r>
                        <a:rPr lang="fr-FR" sz="1100" kern="150" dirty="0">
                          <a:effectLst/>
                          <a:latin typeface="Cascadia Mono" panose="020B0609020000020004" pitchFamily="49" charset="0"/>
                          <a:cs typeface="Cascadia Mono" panose="020B0609020000020004" pitchFamily="49" charset="0"/>
                        </a:rPr>
                        <a:t>Le hérisson, malin, venait de temps en temps s’essayer dans le passage alors que le chacal se gavait, à avoir un ventre comme un tambour. Ils entendirent un bruit : (c’était) le propriétaire qui venait jeter un coup d’œil. Ils déguerpirent. Le hérisson repassa par l’ouverture de la haie ; mais le chacal resta coincé ; il allait perdre la tête.</a:t>
                      </a:r>
                    </a:p>
                    <a:p>
                      <a:pPr indent="216000" algn="l"/>
                      <a:r>
                        <a:rPr lang="fr-FR" sz="1100" kern="150" dirty="0">
                          <a:effectLst/>
                          <a:latin typeface="Cascadia Mono" panose="020B0609020000020004" pitchFamily="49" charset="0"/>
                          <a:cs typeface="Cascadia Mono" panose="020B0609020000020004" pitchFamily="49" charset="0"/>
                        </a:rPr>
                        <a:t>- Fais le mort, lui conseilla le hérisson.</a:t>
                      </a:r>
                    </a:p>
                    <a:p>
                      <a:pPr indent="216000" algn="l"/>
                      <a:r>
                        <a:rPr lang="fr-FR" sz="1100" kern="150" dirty="0">
                          <a:effectLst/>
                          <a:latin typeface="Cascadia Mono" panose="020B0609020000020004" pitchFamily="49" charset="0"/>
                          <a:cs typeface="Cascadia Mono" panose="020B0609020000020004" pitchFamily="49" charset="0"/>
                        </a:rPr>
                        <a:t>Le propriétaire qui le trouva étendu, gonflé comme une outre, crut en effet qu’il s’agissait d’un chacal crevé. Ayant craché, puis prononcé une invocation. Il saisit le chacal par (le bout de) la patte et le jeta dehors. L’animal s’enfuit.</a:t>
                      </a:r>
                    </a:p>
                    <a:p>
                      <a:pPr indent="216000" algn="l"/>
                      <a:r>
                        <a:rPr lang="fr-FR" sz="1100" kern="150" dirty="0">
                          <a:effectLst/>
                          <a:latin typeface="Cascadia Mono" panose="020B0609020000020004" pitchFamily="49" charset="0"/>
                          <a:cs typeface="Cascadia Mono" panose="020B0609020000020004" pitchFamily="49" charset="0"/>
                        </a:rPr>
                        <a:t>L’homme prit son temps pour l’injurier.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0293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352261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tesraft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silo à grains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teggara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lxṛif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akren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tesraft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Yekkes</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aɣummu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iɛemmeṛ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uṛciḥen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-tt ad </a:t>
                      </a:r>
                      <a:r>
                        <a:rPr lang="fr-FR" sz="1100" kern="1200" dirty="0" err="1">
                          <a:solidFill>
                            <a:schemeClr val="tx1"/>
                          </a:solidFill>
                          <a:effectLst/>
                          <a:latin typeface="+mn-lt"/>
                          <a:ea typeface="+mn-ea"/>
                          <a:cs typeface="+mn-cs"/>
                        </a:rPr>
                        <a:t>tekkaw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Jellben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daxel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a:t>
                      </a:r>
                      <a:r>
                        <a:rPr lang="fr-FR" sz="1100" kern="1200" dirty="0">
                          <a:solidFill>
                            <a:schemeClr val="tx1"/>
                          </a:solidFill>
                          <a:effectLst/>
                          <a:latin typeface="+mn-lt"/>
                          <a:ea typeface="+mn-ea"/>
                          <a:cs typeface="+mn-cs"/>
                        </a:rPr>
                        <a:t> ara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yekteb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Eg-iyi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taɛrurt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muqleɣ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ɣ-d-</a:t>
                      </a:r>
                      <a:r>
                        <a:rPr lang="fr-FR" sz="1100" kern="1200" dirty="0" err="1">
                          <a:solidFill>
                            <a:schemeClr val="tx1"/>
                          </a:solidFill>
                          <a:effectLst/>
                          <a:latin typeface="+mn-lt"/>
                          <a:ea typeface="+mn-ea"/>
                          <a:cs typeface="+mn-cs"/>
                        </a:rPr>
                        <a:t>yettafen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zagur-is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temgerṭ-is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yas-tent-iwwet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iɛecca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yettneggiz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ileḥḥu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yemsex</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lxuf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yexdem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tebḥirt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ufellaḥ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yebzeg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uyeddid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-s d </a:t>
                      </a:r>
                      <a:r>
                        <a:rPr lang="fr-FR" sz="1100" kern="1200" dirty="0" err="1">
                          <a:solidFill>
                            <a:schemeClr val="tx1"/>
                          </a:solidFill>
                          <a:effectLst/>
                          <a:latin typeface="+mn-lt"/>
                          <a:ea typeface="+mn-ea"/>
                          <a:cs typeface="+mn-cs"/>
                        </a:rPr>
                        <a:t>imeẓẓuɣen-is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ččuṛen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tasraft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iɛefn-itt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iǧeɛl-it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fassen-is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isuɣ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zzehṛ-iw</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daxel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tesraft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yessusef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uceṭṭiḍ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wudem-is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tamseḍ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Vers la fin de l’automne, les pluies tombèrent, la terre se détrempa et fut bientôt prête pour les labours. Un jour, le chacal proposa au hérisson d’aller voler du grain dans un silo.</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paysan avait décoiffé la hutte puis, ayant constaté que l’eau y avait pénétré, il en avait retiré le grain mouillé pour permettre à la réserve de sécher. Nos deux compères sautèrent à l’intérieur et se mirent à manger. Le hérisson, qui ne perdait pas sa présence d’esprit, après avoir mangé une certaine quantité, dit au chacal :</a:t>
                      </a:r>
                    </a:p>
                    <a:p>
                      <a:pPr indent="216000" algn="l"/>
                      <a:r>
                        <a:rPr lang="fr-FR" sz="1100" kern="150" dirty="0">
                          <a:effectLst/>
                          <a:latin typeface="Cascadia Mono" panose="020B0609020000020004" pitchFamily="49" charset="0"/>
                          <a:cs typeface="Cascadia Mono" panose="020B0609020000020004" pitchFamily="49" charset="0"/>
                        </a:rPr>
                        <a:t>- Laisse-moi monter sur ton dos et donner un coup d’œil dehors pour éviter toute surprise.</a:t>
                      </a:r>
                    </a:p>
                    <a:p>
                      <a:pPr indent="216000" algn="l"/>
                      <a:r>
                        <a:rPr lang="fr-FR" sz="1100" kern="150" dirty="0">
                          <a:effectLst/>
                          <a:latin typeface="Cascadia Mono" panose="020B0609020000020004" pitchFamily="49" charset="0"/>
                          <a:cs typeface="Cascadia Mono" panose="020B0609020000020004" pitchFamily="49" charset="0"/>
                        </a:rPr>
                        <a:t>Le chacal s’étant dressé sur ses pattes, son compagnon grimpa par son dos jusqu’à son cou puis sauta dehors et s’enfuit.</a:t>
                      </a:r>
                    </a:p>
                    <a:p>
                      <a:pPr indent="216000" algn="l"/>
                      <a:r>
                        <a:rPr lang="fr-FR" sz="1100" kern="150" dirty="0">
                          <a:effectLst/>
                          <a:latin typeface="Cascadia Mono" panose="020B0609020000020004" pitchFamily="49" charset="0"/>
                          <a:cs typeface="Cascadia Mono" panose="020B0609020000020004" pitchFamily="49" charset="0"/>
                        </a:rPr>
                        <a:t>Ce fut alors seulement que le chacal se rendit compte de la situation. Il eut beau sauter et essayer de sortir, ce fut peine perdue. En entendant venir le paysan, de frayeur il fit dans son froc. Puis il s’étendit sur le sol et fit le mort, comme dans le potager, Le cultivateur, qui vit le chacal gonflé comme une outre, avec la gueule et les oreilles pleines de blé le silo souillé, pensa qu’il mort. Il frappa dans ses mains (en dépit) et dit :</a:t>
                      </a:r>
                    </a:p>
                    <a:p>
                      <a:pPr indent="216000" algn="l"/>
                      <a:r>
                        <a:rPr lang="fr-FR" sz="1100" kern="150" dirty="0">
                          <a:effectLst/>
                          <a:latin typeface="Cascadia Mono" panose="020B0609020000020004" pitchFamily="49" charset="0"/>
                          <a:cs typeface="Cascadia Mono" panose="020B0609020000020004" pitchFamily="49" charset="0"/>
                        </a:rPr>
                        <a:t>- Voilà bien ma chance !</a:t>
                      </a:r>
                    </a:p>
                    <a:p>
                      <a:pPr indent="216000" algn="l"/>
                      <a:r>
                        <a:rPr lang="fr-FR" sz="1100" kern="150" dirty="0">
                          <a:effectLst/>
                          <a:latin typeface="Cascadia Mono" panose="020B0609020000020004" pitchFamily="49" charset="0"/>
                          <a:cs typeface="Cascadia Mono" panose="020B0609020000020004" pitchFamily="49" charset="0"/>
                        </a:rPr>
                        <a:t>Puis il descendit dans le silo, cracha, prononça une formule d’adjuration, prit (une patte du) chacal avec un chiffon et le jeta dehors … La bête s’enfuit !</a:t>
                      </a:r>
                    </a:p>
                    <a:p>
                      <a:pPr indent="216000" algn="l"/>
                      <a:r>
                        <a:rPr lang="fr-FR" sz="1100" kern="150" dirty="0">
                          <a:effectLst/>
                          <a:latin typeface="Cascadia Mono" panose="020B0609020000020004" pitchFamily="49" charset="0"/>
                          <a:cs typeface="Cascadia Mono" panose="020B0609020000020004" pitchFamily="49" charset="0"/>
                        </a:rPr>
                        <a:t>Le paysan en était noir de rage.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2580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14583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58-60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59-61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leɛmeṛ</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Question d’âge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ccetwa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ageffur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abruri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adfel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yeddukel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Lluẓen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ttqelliben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lexṛif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lxiṛ-im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tameɣrust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Tura, mi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ɛmu</a:t>
                      </a:r>
                      <a:r>
                        <a:rPr lang="fr-FR" sz="1100" kern="1200" dirty="0">
                          <a:solidFill>
                            <a:schemeClr val="tx1"/>
                          </a:solidFill>
                          <a:effectLst/>
                          <a:latin typeface="+mn-lt"/>
                          <a:ea typeface="+mn-ea"/>
                          <a:cs typeface="+mn-cs"/>
                        </a:rPr>
                        <a:t>-yi-d! Mi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tarbibt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waḍil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tecwawt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ttejṛa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semmum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semmum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imeksawen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meqqren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Melmi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tluleḍ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lebḥeṛ</a:t>
                      </a:r>
                      <a:r>
                        <a:rPr lang="fr-FR" sz="1100" kern="1200" dirty="0">
                          <a:solidFill>
                            <a:schemeClr val="tx1"/>
                          </a:solidFill>
                          <a:effectLst/>
                          <a:latin typeface="+mn-lt"/>
                          <a:ea typeface="+mn-ea"/>
                          <a:cs typeface="+mn-cs"/>
                        </a:rPr>
                        <a:t> (Wi d-</a:t>
                      </a:r>
                      <a:r>
                        <a:rPr lang="fr-FR" sz="1100" kern="1200" dirty="0" err="1">
                          <a:solidFill>
                            <a:schemeClr val="tx1"/>
                          </a:solidFill>
                          <a:effectLst/>
                          <a:latin typeface="+mn-lt"/>
                          <a:ea typeface="+mn-ea"/>
                          <a:cs typeface="+mn-cs"/>
                        </a:rPr>
                        <a:t>yecfan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-tt-id-</a:t>
                      </a:r>
                      <a:r>
                        <a:rPr lang="fr-FR" sz="1100" kern="1200" dirty="0" err="1">
                          <a:solidFill>
                            <a:schemeClr val="tx1"/>
                          </a:solidFill>
                          <a:effectLst/>
                          <a:latin typeface="+mn-lt"/>
                          <a:ea typeface="+mn-ea"/>
                          <a:cs typeface="+mn-cs"/>
                        </a:rPr>
                        <a:t>yellfen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pPr indent="457200"/>
                      <a:r>
                        <a:rPr lang="fr-FR" sz="1100" kern="1200" dirty="0" err="1">
                          <a:solidFill>
                            <a:schemeClr val="tx1"/>
                          </a:solidFill>
                          <a:effectLst/>
                          <a:latin typeface="+mn-lt"/>
                          <a:ea typeface="+mn-ea"/>
                          <a:cs typeface="+mn-cs"/>
                        </a:rPr>
                        <a:t>Kemmlen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aftat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yemsewwqen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ablaḍ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kan: ad tt-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meẓẓiyen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Melmi</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tluleḍ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iḍelli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Ṭṭef</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-n ad n-</a:t>
                      </a:r>
                      <a:r>
                        <a:rPr lang="fr-FR" sz="1100" kern="1200" dirty="0" err="1">
                          <a:solidFill>
                            <a:schemeClr val="tx1"/>
                          </a:solidFill>
                          <a:effectLst/>
                          <a:latin typeface="+mn-lt"/>
                          <a:ea typeface="+mn-ea"/>
                          <a:cs typeface="+mn-cs"/>
                        </a:rPr>
                        <a:t>laleɣ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iteffeɣ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tebḍant-is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laẓ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-as-tt d </a:t>
                      </a:r>
                      <a:r>
                        <a:rPr lang="fr-FR" sz="1100" kern="1200" dirty="0" err="1">
                          <a:solidFill>
                            <a:schemeClr val="tx1"/>
                          </a:solidFill>
                          <a:effectLst/>
                          <a:latin typeface="+mn-lt"/>
                          <a:ea typeface="+mn-ea"/>
                          <a:cs typeface="+mn-cs"/>
                        </a:rPr>
                        <a:t>tuḥsift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L’hiver arriva : pluie, vent, prêle, neige.</a:t>
                      </a:r>
                    </a:p>
                    <a:p>
                      <a:pPr indent="216000" algn="l"/>
                      <a:r>
                        <a:rPr lang="fr-FR" sz="1100" kern="150" dirty="0">
                          <a:effectLst/>
                          <a:latin typeface="Cascadia Mono" panose="020B0609020000020004" pitchFamily="49" charset="0"/>
                          <a:cs typeface="Cascadia Mono" panose="020B0609020000020004" pitchFamily="49" charset="0"/>
                        </a:rPr>
                        <a:t>Finie l’abondance de l’automne, lorsque, trouvant la terre couverte de figues, le chacal avait dit : reprends ton bien, figuier ! Maintenant, quand il passe sous un figuier, il crie : éborgne-moi, éborgne-moi ! Aperçoit-il un grappillon de raisin à la cime d’un arbre, il déclare : trop vert ! trop vert !</a:t>
                      </a:r>
                    </a:p>
                    <a:p>
                      <a:pPr indent="216000" algn="l"/>
                      <a:r>
                        <a:rPr lang="fr-FR" sz="1100" kern="150" dirty="0">
                          <a:effectLst/>
                          <a:latin typeface="Cascadia Mono" panose="020B0609020000020004" pitchFamily="49" charset="0"/>
                          <a:cs typeface="Cascadia Mono" panose="020B0609020000020004" pitchFamily="49" charset="0"/>
                        </a:rPr>
                        <a:t>Les deux compères trouvèrent en chemin une figue perdue par quelque berger :</a:t>
                      </a:r>
                    </a:p>
                    <a:p>
                      <a:pPr indent="216000" algn="l"/>
                      <a:r>
                        <a:rPr lang="fr-FR" sz="1100" kern="150" dirty="0">
                          <a:effectLst/>
                          <a:latin typeface="Cascadia Mono" panose="020B0609020000020004" pitchFamily="49" charset="0"/>
                          <a:cs typeface="Cascadia Mono" panose="020B0609020000020004" pitchFamily="49" charset="0"/>
                        </a:rPr>
                        <a:t>- Partageons-la, proposa le hérisson.</a:t>
                      </a:r>
                    </a:p>
                    <a:p>
                      <a:pPr indent="216000" algn="l"/>
                      <a:r>
                        <a:rPr lang="fr-FR" sz="1100" kern="150" dirty="0">
                          <a:effectLst/>
                          <a:latin typeface="Cascadia Mono" panose="020B0609020000020004" pitchFamily="49" charset="0"/>
                          <a:cs typeface="Cascadia Mono" panose="020B0609020000020004" pitchFamily="49" charset="0"/>
                        </a:rPr>
                        <a:t>- Non, répartit le chacal, le plus âgé de nous deux la mangera.</a:t>
                      </a:r>
                    </a:p>
                    <a:p>
                      <a:pPr indent="216000" algn="l"/>
                      <a:r>
                        <a:rPr lang="fr-FR" sz="1100" kern="150" dirty="0">
                          <a:effectLst/>
                          <a:latin typeface="Cascadia Mono" panose="020B0609020000020004" pitchFamily="49" charset="0"/>
                          <a:cs typeface="Cascadia Mono" panose="020B0609020000020004" pitchFamily="49" charset="0"/>
                        </a:rPr>
                        <a:t>- Quand es-tu né ? demanda le hérisson.</a:t>
                      </a:r>
                    </a:p>
                    <a:p>
                      <a:pPr indent="216000" algn="l"/>
                      <a:r>
                        <a:rPr lang="fr-FR" sz="1100" kern="150" dirty="0">
                          <a:effectLst/>
                          <a:latin typeface="Cascadia Mono" panose="020B0609020000020004" pitchFamily="49" charset="0"/>
                          <a:cs typeface="Cascadia Mono" panose="020B0609020000020004" pitchFamily="49" charset="0"/>
                        </a:rPr>
                        <a:t>- Le jour où la mer fut incendiée ! (Qui a gardé souvenir d’un tel désastre ?)</a:t>
                      </a:r>
                    </a:p>
                    <a:p>
                      <a:pPr indent="216000" algn="l"/>
                      <a:r>
                        <a:rPr lang="fr-FR" sz="1100" kern="150" dirty="0">
                          <a:effectLst/>
                          <a:latin typeface="Cascadia Mono" panose="020B0609020000020004" pitchFamily="49" charset="0"/>
                          <a:cs typeface="Cascadia Mono" panose="020B0609020000020004" pitchFamily="49" charset="0"/>
                        </a:rPr>
                        <a:t>Le hérisson dit :</a:t>
                      </a:r>
                    </a:p>
                    <a:p>
                      <a:pPr indent="216000" algn="l"/>
                      <a:r>
                        <a:rPr lang="fr-FR" sz="1100" kern="150" dirty="0">
                          <a:effectLst/>
                          <a:latin typeface="Cascadia Mono" panose="020B0609020000020004" pitchFamily="49" charset="0"/>
                          <a:cs typeface="Cascadia Mono" panose="020B0609020000020004" pitchFamily="49" charset="0"/>
                        </a:rPr>
                        <a:t>- C’est moi qui y avais mis le feu !</a:t>
                      </a:r>
                    </a:p>
                    <a:p>
                      <a:pPr indent="216000" algn="l"/>
                      <a:r>
                        <a:rPr lang="fr-FR" sz="1100" kern="150" dirty="0">
                          <a:effectLst/>
                          <a:latin typeface="Cascadia Mono" panose="020B0609020000020004" pitchFamily="49" charset="0"/>
                          <a:cs typeface="Cascadia Mono" panose="020B0609020000020004" pitchFamily="49" charset="0"/>
                        </a:rPr>
                        <a:t>- Et il mangea la figue.</a:t>
                      </a:r>
                    </a:p>
                    <a:p>
                      <a:pPr indent="216000" algn="l"/>
                      <a:r>
                        <a:rPr lang="fr-FR" sz="1100" kern="150" dirty="0">
                          <a:effectLst/>
                          <a:latin typeface="Cascadia Mono" panose="020B0609020000020004" pitchFamily="49" charset="0"/>
                          <a:cs typeface="Cascadia Mono" panose="020B0609020000020004" pitchFamily="49" charset="0"/>
                        </a:rPr>
                        <a:t>Poursuivant leur chemin, ils trouvèrent un morceau de foie perdu par quelqu’un qui, sans doute, revenait du marché. Le chacal prétendit d’abord que c’était une pierre plate. Il voulait le manger seul :</a:t>
                      </a:r>
                    </a:p>
                    <a:p>
                      <a:pPr indent="216000" algn="l"/>
                      <a:r>
                        <a:rPr lang="fr-FR" sz="1100" kern="150" dirty="0">
                          <a:effectLst/>
                          <a:latin typeface="Cascadia Mono" panose="020B0609020000020004" pitchFamily="49" charset="0"/>
                          <a:cs typeface="Cascadia Mono" panose="020B0609020000020004" pitchFamily="49" charset="0"/>
                        </a:rPr>
                        <a:t>- Non, dit le hérisson : c’est du foie : partageons-le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 Pas question, dit le chacal ; le plus jeune le mangera.</a:t>
                      </a:r>
                    </a:p>
                    <a:p>
                      <a:pPr indent="216000" algn="l"/>
                      <a:r>
                        <a:rPr lang="fr-FR" sz="1100" kern="150" dirty="0">
                          <a:effectLst/>
                          <a:latin typeface="Cascadia Mono" panose="020B0609020000020004" pitchFamily="49" charset="0"/>
                          <a:cs typeface="Cascadia Mono" panose="020B0609020000020004" pitchFamily="49" charset="0"/>
                        </a:rPr>
                        <a:t>- Quand es-tu né ? demande le hérisson.</a:t>
                      </a:r>
                    </a:p>
                    <a:p>
                      <a:pPr indent="216000" algn="l"/>
                      <a:r>
                        <a:rPr lang="fr-FR" sz="1100" kern="150" dirty="0">
                          <a:effectLst/>
                          <a:latin typeface="Cascadia Mono" panose="020B0609020000020004" pitchFamily="49" charset="0"/>
                          <a:cs typeface="Cascadia Mono" panose="020B0609020000020004" pitchFamily="49" charset="0"/>
                        </a:rPr>
                        <a:t>- Hier ! dit le chacal.</a:t>
                      </a:r>
                    </a:p>
                    <a:p>
                      <a:pPr indent="216000" algn="l"/>
                      <a:r>
                        <a:rPr lang="fr-FR" sz="1100" kern="150" dirty="0">
                          <a:effectLst/>
                          <a:latin typeface="Cascadia Mono" panose="020B0609020000020004" pitchFamily="49" charset="0"/>
                          <a:cs typeface="Cascadia Mono" panose="020B0609020000020004" pitchFamily="49" charset="0"/>
                        </a:rPr>
                        <a:t>- Alors, tiens-moi, dit le hérissions ; je vais naître.</a:t>
                      </a:r>
                    </a:p>
                    <a:p>
                      <a:pPr indent="216000" algn="l"/>
                      <a:r>
                        <a:rPr lang="fr-FR" sz="1100" kern="150" dirty="0">
                          <a:effectLst/>
                          <a:latin typeface="Cascadia Mono" panose="020B0609020000020004" pitchFamily="49" charset="0"/>
                          <a:cs typeface="Cascadia Mono" panose="020B0609020000020004" pitchFamily="49" charset="0"/>
                        </a:rPr>
                        <a:t>- Et le hérisson, (qui s’était mis en boule), sortie de sa carapace. Il mangea le morceau de foie. Le chacal garda sa faim pour lui et, pour le hérissions, une certaine rancune.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7052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02153297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62-64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63-65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tqellalt n lexliɛa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la jarre de viande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n wergaz </a:t>
                      </a:r>
                      <a:r>
                        <a:rPr lang="fr-FR" sz="1100" kern="1200" err="1">
                          <a:solidFill>
                            <a:schemeClr val="tx1"/>
                          </a:solidFill>
                          <a:effectLst/>
                          <a:latin typeface="+mn-lt"/>
                          <a:ea typeface="+mn-ea"/>
                          <a:cs typeface="+mn-cs"/>
                        </a:rPr>
                        <a:t>axeṛfi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ameɛluf</a:t>
                      </a:r>
                      <a:r>
                        <a:rPr lang="fr-FR" sz="1100" kern="1200">
                          <a:solidFill>
                            <a:schemeClr val="tx1"/>
                          </a:solidFill>
                          <a:effectLst/>
                          <a:latin typeface="+mn-lt"/>
                          <a:ea typeface="+mn-ea"/>
                          <a:cs typeface="+mn-cs"/>
                        </a:rPr>
                        <a:t> i lɛid tameqrant.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seg-s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netta d lwacul-is;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d-yeqqimen, </a:t>
                      </a:r>
                      <a:r>
                        <a:rPr lang="fr-FR" sz="1100" kern="1200" err="1">
                          <a:solidFill>
                            <a:schemeClr val="tx1"/>
                          </a:solidFill>
                          <a:effectLst/>
                          <a:latin typeface="+mn-lt"/>
                          <a:ea typeface="+mn-ea"/>
                          <a:cs typeface="+mn-cs"/>
                        </a:rPr>
                        <a:t>icelleḥ-it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imelleḥ-it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fesren</a:t>
                      </a:r>
                      <a:r>
                        <a:rPr lang="fr-FR" sz="1100" kern="1200">
                          <a:solidFill>
                            <a:schemeClr val="tx1"/>
                          </a:solidFill>
                          <a:effectLst/>
                          <a:latin typeface="+mn-lt"/>
                          <a:ea typeface="+mn-ea"/>
                          <a:cs typeface="+mn-cs"/>
                        </a:rPr>
                        <a: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yeqqur</a:t>
                      </a:r>
                      <a:r>
                        <a:rPr lang="fr-FR" sz="1100" kern="1200">
                          <a:solidFill>
                            <a:schemeClr val="tx1"/>
                          </a:solidFill>
                          <a:effectLst/>
                          <a:latin typeface="+mn-lt"/>
                          <a:ea typeface="+mn-ea"/>
                          <a:cs typeface="+mn-cs"/>
                        </a:rPr>
                        <a:t>, terra-t </a:t>
                      </a:r>
                      <a:r>
                        <a:rPr lang="fr-FR" sz="1100" kern="1200" err="1">
                          <a:solidFill>
                            <a:schemeClr val="tx1"/>
                          </a:solidFill>
                          <a:effectLst/>
                          <a:latin typeface="+mn-lt"/>
                          <a:ea typeface="+mn-ea"/>
                          <a:cs typeface="+mn-cs"/>
                        </a:rPr>
                        <a:t>tmeṭṭut</a:t>
                      </a:r>
                      <a:r>
                        <a:rPr lang="fr-FR" sz="1100" kern="1200">
                          <a:solidFill>
                            <a:schemeClr val="tx1"/>
                          </a:solidFill>
                          <a:effectLst/>
                          <a:latin typeface="+mn-lt"/>
                          <a:ea typeface="+mn-ea"/>
                          <a:cs typeface="+mn-cs"/>
                        </a:rPr>
                        <a:t> di tqellalt, tesleɣ-itt.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Yebbawas, </a:t>
                      </a:r>
                      <a:r>
                        <a:rPr lang="fr-FR" sz="1100" kern="1200" err="1">
                          <a:solidFill>
                            <a:schemeClr val="tx1"/>
                          </a:solidFill>
                          <a:effectLst/>
                          <a:latin typeface="+mn-lt"/>
                          <a:ea typeface="+mn-ea"/>
                          <a:cs typeface="+mn-cs"/>
                        </a:rPr>
                        <a:t>tedla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tufa</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ikcem-it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buṣuf</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Teddem</a:t>
                      </a:r>
                      <a:r>
                        <a:rPr lang="fr-FR" sz="1100" kern="1200">
                          <a:solidFill>
                            <a:schemeClr val="tx1"/>
                          </a:solidFill>
                          <a:effectLst/>
                          <a:latin typeface="+mn-lt"/>
                          <a:ea typeface="+mn-ea"/>
                          <a:cs typeface="+mn-cs"/>
                        </a:rPr>
                        <a:t> taqellalt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beṛṛa</a:t>
                      </a:r>
                      <a:r>
                        <a:rPr lang="fr-FR" sz="1100" kern="1200">
                          <a:solidFill>
                            <a:schemeClr val="tx1"/>
                          </a:solidFill>
                          <a:effectLst/>
                          <a:latin typeface="+mn-lt"/>
                          <a:ea typeface="+mn-ea"/>
                          <a:cs typeface="+mn-cs"/>
                        </a:rPr>
                        <a:t>, tsers-itt i </a:t>
                      </a:r>
                      <a:r>
                        <a:rPr lang="fr-FR" sz="1100" kern="1200" err="1">
                          <a:solidFill>
                            <a:schemeClr val="tx1"/>
                          </a:solidFill>
                          <a:effectLst/>
                          <a:latin typeface="+mn-lt"/>
                          <a:ea typeface="+mn-ea"/>
                          <a:cs typeface="+mn-cs"/>
                        </a:rPr>
                        <a:t>yiṭij</a:t>
                      </a:r>
                      <a:r>
                        <a:rPr lang="fr-FR" sz="1100" kern="1200">
                          <a:solidFill>
                            <a:schemeClr val="tx1"/>
                          </a:solidFill>
                          <a:effectLst/>
                          <a:latin typeface="+mn-lt"/>
                          <a:ea typeface="+mn-ea"/>
                          <a:cs typeface="+mn-cs"/>
                        </a:rPr>
                        <a:t>, tṛuḥ </a:t>
                      </a:r>
                      <a:r>
                        <a:rPr lang="fr-FR" sz="1100" kern="1200" err="1">
                          <a:solidFill>
                            <a:schemeClr val="tx1"/>
                          </a:solidFill>
                          <a:effectLst/>
                          <a:latin typeface="+mn-lt"/>
                          <a:ea typeface="+mn-ea"/>
                          <a:cs typeface="+mn-cs"/>
                        </a:rPr>
                        <a:t>tger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tissirt</a:t>
                      </a:r>
                      <a:r>
                        <a:rPr lang="fr-FR" sz="1100" kern="1200">
                          <a:solidFill>
                            <a:schemeClr val="tx1"/>
                          </a:solidFill>
                          <a:effectLst/>
                          <a:latin typeface="+mn-lt"/>
                          <a:ea typeface="+mn-ea"/>
                          <a:cs typeface="+mn-cs"/>
                        </a:rPr>
                        <a:t> n wawal nettat d tǧaṛett-is. </a:t>
                      </a:r>
                      <a:r>
                        <a:rPr lang="fr-FR" sz="1100" kern="1200" err="1">
                          <a:solidFill>
                            <a:schemeClr val="tx1"/>
                          </a:solidFill>
                          <a:effectLst/>
                          <a:latin typeface="+mn-lt"/>
                          <a:ea typeface="+mn-ea"/>
                          <a:cs typeface="+mn-cs"/>
                        </a:rPr>
                        <a:t>Igubeṛ-iṭ</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dduklen</a:t>
                      </a:r>
                      <a:r>
                        <a:rPr lang="fr-FR" sz="1100" kern="1200">
                          <a:solidFill>
                            <a:schemeClr val="tx1"/>
                          </a:solidFill>
                          <a:effectLst/>
                          <a:latin typeface="+mn-lt"/>
                          <a:ea typeface="+mn-ea"/>
                          <a:cs typeface="+mn-cs"/>
                        </a:rPr>
                        <a:t> netta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yettuɛi, </a:t>
                      </a:r>
                      <a:r>
                        <a:rPr lang="fr-FR" sz="1100" kern="1200" err="1">
                          <a:solidFill>
                            <a:schemeClr val="tx1"/>
                          </a:solidFill>
                          <a:effectLst/>
                          <a:latin typeface="+mn-lt"/>
                          <a:ea typeface="+mn-ea"/>
                          <a:cs typeface="+mn-cs"/>
                        </a:rPr>
                        <a:t>yečča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yeṛwa;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irfed-it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isers-it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zdaxel</a:t>
                      </a:r>
                      <a:r>
                        <a:rPr lang="fr-FR" sz="1100" kern="1200">
                          <a:solidFill>
                            <a:schemeClr val="tx1"/>
                          </a:solidFill>
                          <a:effectLst/>
                          <a:latin typeface="+mn-lt"/>
                          <a:ea typeface="+mn-ea"/>
                          <a:cs typeface="+mn-cs"/>
                        </a:rPr>
                        <a:t> n tqellalt: </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ula d netta </a:t>
                      </a:r>
                      <a:r>
                        <a:rPr lang="fr-FR" sz="1100" kern="1200" err="1">
                          <a:solidFill>
                            <a:schemeClr val="tx1"/>
                          </a:solidFill>
                          <a:effectLst/>
                          <a:latin typeface="+mn-lt"/>
                          <a:ea typeface="+mn-ea"/>
                          <a:cs typeface="+mn-cs"/>
                        </a:rPr>
                        <a:t>ayen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yas-yekteb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yeɛreḍ</a:t>
                      </a:r>
                      <a:r>
                        <a:rPr lang="fr-FR" sz="1100" kern="1200">
                          <a:solidFill>
                            <a:schemeClr val="tx1"/>
                          </a:solidFill>
                          <a:effectLst/>
                          <a:latin typeface="+mn-lt"/>
                          <a:ea typeface="+mn-ea"/>
                          <a:cs typeface="+mn-cs"/>
                        </a:rPr>
                        <a:t> deg umeddakel-is ad t-id-</a:t>
                      </a:r>
                      <a:r>
                        <a:rPr lang="fr-FR" sz="1100" kern="1200" err="1">
                          <a:solidFill>
                            <a:schemeClr val="tx1"/>
                          </a:solidFill>
                          <a:effectLst/>
                          <a:latin typeface="+mn-lt"/>
                          <a:ea typeface="+mn-ea"/>
                          <a:cs typeface="+mn-cs"/>
                        </a:rPr>
                        <a:t>yessufeɣ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Si Mḥemmed:</a:t>
                      </a:r>
                    </a:p>
                    <a:p>
                      <a:pPr indent="457200"/>
                      <a:r>
                        <a:rPr lang="fr-FR" sz="1100" kern="1200">
                          <a:solidFill>
                            <a:schemeClr val="tx1"/>
                          </a:solidFill>
                          <a:effectLst/>
                          <a:latin typeface="+mn-lt"/>
                          <a:ea typeface="+mn-ea"/>
                          <a:cs typeface="+mn-cs"/>
                        </a:rPr>
                        <a:t>- Ta di tin n yiḍelli, a Muḥend! </a:t>
                      </a:r>
                      <a:r>
                        <a:rPr lang="fr-FR" sz="1100" kern="1200" err="1">
                          <a:solidFill>
                            <a:schemeClr val="tx1"/>
                          </a:solidFill>
                          <a:effectLst/>
                          <a:latin typeface="+mn-lt"/>
                          <a:ea typeface="+mn-ea"/>
                          <a:cs typeface="+mn-cs"/>
                        </a:rPr>
                        <a:t>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k-id-taf lalla-k: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deg-s imensi!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mmuteɣ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ffreɣ</a:t>
                      </a:r>
                      <a:r>
                        <a:rPr lang="fr-FR" sz="1100" kern="1200">
                          <a:solidFill>
                            <a:schemeClr val="tx1"/>
                          </a:solidFill>
                          <a:effectLst/>
                          <a:latin typeface="+mn-lt"/>
                          <a:ea typeface="+mn-ea"/>
                          <a:cs typeface="+mn-cs"/>
                        </a:rPr>
                        <a:t> agerruj: qerreb-d, ad </a:t>
                      </a:r>
                      <a:r>
                        <a:rPr lang="fr-FR" sz="1100" kern="1200" err="1">
                          <a:solidFill>
                            <a:schemeClr val="tx1"/>
                          </a:solidFill>
                          <a:effectLst/>
                          <a:latin typeface="+mn-lt"/>
                          <a:ea typeface="+mn-ea"/>
                          <a:cs typeface="+mn-cs"/>
                        </a:rPr>
                        <a:t>ak</a:t>
                      </a:r>
                      <a:r>
                        <a:rPr lang="fr-FR" sz="1100" kern="1200">
                          <a:solidFill>
                            <a:schemeClr val="tx1"/>
                          </a:solidFill>
                          <a:effectLst/>
                          <a:latin typeface="+mn-lt"/>
                          <a:ea typeface="+mn-ea"/>
                          <a:cs typeface="+mn-cs"/>
                        </a:rPr>
                        <a:t>-t-</a:t>
                      </a:r>
                      <a:r>
                        <a:rPr lang="fr-FR" sz="1100" kern="1200" err="1">
                          <a:solidFill>
                            <a:schemeClr val="tx1"/>
                          </a:solidFill>
                          <a:effectLst/>
                          <a:latin typeface="+mn-lt"/>
                          <a:ea typeface="+mn-ea"/>
                          <a:cs typeface="+mn-cs"/>
                        </a:rPr>
                        <a:t>meleɣ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tferqeḍ</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warrawiw</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 Anida? Anida?</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 inisi: Aha-t! Aha-t… </a:t>
                      </a:r>
                      <a:r>
                        <a:rPr lang="fr-FR" sz="1100" kern="1200" err="1">
                          <a:solidFill>
                            <a:schemeClr val="tx1"/>
                          </a:solidFill>
                          <a:effectLst/>
                          <a:latin typeface="+mn-lt"/>
                          <a:ea typeface="+mn-ea"/>
                          <a:cs typeface="+mn-cs"/>
                        </a:rPr>
                        <a:t>ugerruj</a:t>
                      </a:r>
                      <a:r>
                        <a:rPr lang="fr-FR" sz="1100" kern="1200">
                          <a:solidFill>
                            <a:schemeClr val="tx1"/>
                          </a:solidFill>
                          <a:effectLst/>
                          <a:latin typeface="+mn-lt"/>
                          <a:ea typeface="+mn-ea"/>
                          <a:cs typeface="+mn-cs"/>
                        </a:rPr>
                        <a:t> ! Qerreb-d ameẓẓuɣ-ik!</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Iqerreb-d </a:t>
                      </a:r>
                      <a:r>
                        <a:rPr lang="fr-FR" sz="1100" kern="1200" err="1">
                          <a:solidFill>
                            <a:schemeClr val="tx1"/>
                          </a:solidFill>
                          <a:effectLst/>
                          <a:latin typeface="+mn-lt"/>
                          <a:ea typeface="+mn-ea"/>
                          <a:cs typeface="+mn-cs"/>
                        </a:rPr>
                        <a:t>tameẓẓuɣt-is</a:t>
                      </a:r>
                      <a:r>
                        <a:rPr lang="fr-FR" sz="1100" kern="1200">
                          <a:solidFill>
                            <a:schemeClr val="tx1"/>
                          </a:solidFill>
                          <a:effectLst/>
                          <a:latin typeface="+mn-lt"/>
                          <a:ea typeface="+mn-ea"/>
                          <a:cs typeface="+mn-cs"/>
                        </a:rPr>
                        <a:t> wuccen: iḥuza-tt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iɣeẓẓa-tt. </a:t>
                      </a:r>
                      <a:r>
                        <a:rPr lang="fr-FR" sz="1100" kern="1200" err="1">
                          <a:solidFill>
                            <a:schemeClr val="tx1"/>
                          </a:solidFill>
                          <a:effectLst/>
                          <a:latin typeface="+mn-lt"/>
                          <a:ea typeface="+mn-ea"/>
                          <a:cs typeface="+mn-cs"/>
                        </a:rPr>
                        <a:t>ineggez</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deffir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Muḥend si tqellalt, </a:t>
                      </a:r>
                      <a:r>
                        <a:rPr lang="fr-FR" sz="1100" kern="1200" err="1">
                          <a:solidFill>
                            <a:schemeClr val="tx1"/>
                          </a:solidFill>
                          <a:effectLst/>
                          <a:latin typeface="+mn-lt"/>
                          <a:ea typeface="+mn-ea"/>
                          <a:cs typeface="+mn-cs"/>
                        </a:rPr>
                        <a:t>yemneɛ</a:t>
                      </a:r>
                      <a:r>
                        <a:rPr lang="fr-FR" sz="1100" kern="1200">
                          <a:solidFill>
                            <a:schemeClr val="tx1"/>
                          </a:solidFill>
                          <a:effectLst/>
                          <a:latin typeface="+mn-lt"/>
                          <a:ea typeface="+mn-ea"/>
                          <a:cs typeface="+mn-cs"/>
                        </a:rPr>
                        <a:t>, Ɣas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tameṭṭut</a:t>
                      </a:r>
                      <a:r>
                        <a:rPr lang="fr-FR" sz="1100" kern="1200">
                          <a:solidFill>
                            <a:schemeClr val="tx1"/>
                          </a:solidFill>
                          <a:effectLst/>
                          <a:latin typeface="+mn-lt"/>
                          <a:ea typeface="+mn-ea"/>
                          <a:cs typeface="+mn-cs"/>
                        </a:rPr>
                        <a:t>, seg wakken </a:t>
                      </a:r>
                      <a:r>
                        <a:rPr lang="fr-FR" sz="1100" kern="1200" err="1">
                          <a:solidFill>
                            <a:schemeClr val="tx1"/>
                          </a:solidFill>
                          <a:effectLst/>
                          <a:latin typeface="+mn-lt"/>
                          <a:ea typeface="+mn-ea"/>
                          <a:cs typeface="+mn-cs"/>
                        </a:rPr>
                        <a:t>tugad</a:t>
                      </a:r>
                      <a:r>
                        <a:rPr lang="fr-FR" sz="1100" kern="1200">
                          <a:solidFill>
                            <a:schemeClr val="tx1"/>
                          </a:solidFill>
                          <a:effectLst/>
                          <a:latin typeface="+mn-lt"/>
                          <a:ea typeface="+mn-ea"/>
                          <a:cs typeface="+mn-cs"/>
                        </a:rPr>
                        <a:t> ad tt-yennaɣ </a:t>
                      </a:r>
                      <a:r>
                        <a:rPr lang="fr-FR" sz="1100" kern="1200" err="1">
                          <a:solidFill>
                            <a:schemeClr val="tx1"/>
                          </a:solidFill>
                          <a:effectLst/>
                          <a:latin typeface="+mn-lt"/>
                          <a:ea typeface="+mn-ea"/>
                          <a:cs typeface="+mn-cs"/>
                        </a:rPr>
                        <a:t>wergaz</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tuɣ-itent</a:t>
                      </a:r>
                      <a:r>
                        <a:rPr lang="fr-FR" sz="1100" kern="1200">
                          <a:solidFill>
                            <a:schemeClr val="tx1"/>
                          </a:solidFill>
                          <a:effectLst/>
                          <a:latin typeface="+mn-lt"/>
                          <a:ea typeface="+mn-ea"/>
                          <a:cs typeface="+mn-cs"/>
                        </a:rPr>
                        <a:t> mkemmda.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Pour l’</a:t>
                      </a:r>
                      <a:r>
                        <a:rPr lang="fr-FR" sz="1100" kern="150" dirty="0" err="1">
                          <a:effectLst/>
                          <a:latin typeface="Cascadia Mono" panose="020B0609020000020004" pitchFamily="49" charset="0"/>
                          <a:cs typeface="Cascadia Mono" panose="020B0609020000020004" pitchFamily="49" charset="0"/>
                        </a:rPr>
                        <a:t>Aid-El-kebir</a:t>
                      </a:r>
                      <a:r>
                        <a:rPr lang="fr-FR" sz="1100" kern="150" dirty="0">
                          <a:effectLst/>
                          <a:latin typeface="Cascadia Mono" panose="020B0609020000020004" pitchFamily="49" charset="0"/>
                          <a:cs typeface="Cascadia Mono" panose="020B0609020000020004" pitchFamily="49" charset="0"/>
                        </a:rPr>
                        <a:t>, un homme avait égorgé un mouton bien engraissé. Il en mangea une partie avec les membres de sa famille ; le reste, il le découpa, le sala, l’exposa au soleil. Quand la viande fut sèche, sa femme la déposa dans une jarre.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Un jour, s’étant aperçue que la teigne s’y était mise, elle prit la jarre de viande, la porta au soleil et alla bavarder avec une voisine. Le chacal, qui la guettait, prévint le hérisson et tous deux allèrent voler la viande. Le chacal en mangea d’abord, et à satiété, puis il prit le hérissions et le déposa dans la jarre. Celui-ci mangea à son tour, mais, quand il eut fini ce qu’il croyait être sa part, il eut beau supplier son compagnon de le retirer de là, l’autre refusa :</a:t>
                      </a:r>
                    </a:p>
                    <a:p>
                      <a:pPr indent="216000" algn="l"/>
                      <a:r>
                        <a:rPr lang="fr-FR" sz="1100" kern="150" dirty="0">
                          <a:effectLst/>
                          <a:latin typeface="Cascadia Mono" panose="020B0609020000020004" pitchFamily="49" charset="0"/>
                          <a:cs typeface="Cascadia Mono" panose="020B0609020000020004" pitchFamily="49" charset="0"/>
                        </a:rPr>
                        <a:t>- C’est ma revanche ! lui dit-il. Reste là et attends ta maîtresse ! Un hérisson peut fournir un bon souper.</a:t>
                      </a:r>
                    </a:p>
                    <a:p>
                      <a:pPr indent="216000" algn="l"/>
                      <a:r>
                        <a:rPr lang="fr-FR" sz="1100" kern="150" dirty="0">
                          <a:effectLst/>
                          <a:latin typeface="Cascadia Mono" panose="020B0609020000020004" pitchFamily="49" charset="0"/>
                          <a:cs typeface="Cascadia Mono" panose="020B0609020000020004" pitchFamily="49" charset="0"/>
                        </a:rPr>
                        <a:t>- Bon ! dit le hérisson, mais, puisque je dois mourir, (il faut que je t’avoue que) j’ai caché un trésor. Approche, que je t’indique où il se trouve et tu le partageras avec mes fils.</a:t>
                      </a:r>
                    </a:p>
                    <a:p>
                      <a:pPr indent="216000" algn="l"/>
                      <a:r>
                        <a:rPr lang="fr-FR" sz="1100" kern="150" dirty="0">
                          <a:effectLst/>
                          <a:latin typeface="Cascadia Mono" panose="020B0609020000020004" pitchFamily="49" charset="0"/>
                          <a:cs typeface="Cascadia Mono" panose="020B0609020000020004" pitchFamily="49" charset="0"/>
                        </a:rPr>
                        <a:t>- Quoi ? Quoi ? dit le chacal.</a:t>
                      </a:r>
                    </a:p>
                    <a:p>
                      <a:pPr indent="216000" algn="l"/>
                      <a:r>
                        <a:rPr lang="fr-FR" sz="1100" kern="150" dirty="0">
                          <a:effectLst/>
                          <a:latin typeface="Cascadia Mono" panose="020B0609020000020004" pitchFamily="49" charset="0"/>
                          <a:cs typeface="Cascadia Mono" panose="020B0609020000020004" pitchFamily="49" charset="0"/>
                        </a:rPr>
                        <a:t>- Un trésor ! Oui, un trésor ! Je veux te le dire à l’oreille. Approche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ayant tendu une oreille, le hérisson la saisit d’un bon coup de dents et la mordit jusqu’au sang. Si Mohammed fit un bond en arrière et retira (du même coup) Si Mohand de la jarre, sain et sauf. Quant à la femme, craignant d’être battue par son mari, elle ne souffla mot de l’affaire.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3671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7761787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66-68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67-69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Di tdewwiṛt n tzizwa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Dans le rucher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ad d-akren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tdewwiṛt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yebna</a:t>
                      </a:r>
                      <a:r>
                        <a:rPr lang="fr-FR" sz="1100" kern="1200">
                          <a:solidFill>
                            <a:schemeClr val="tx1"/>
                          </a:solidFill>
                          <a:effectLst/>
                          <a:latin typeface="+mn-lt"/>
                          <a:ea typeface="+mn-ea"/>
                          <a:cs typeface="+mn-cs"/>
                        </a:rPr>
                        <a:t> ad d-yerr seg wuccen ttaṛ n tqellalt n </a:t>
                      </a:r>
                      <a:r>
                        <a:rPr lang="fr-FR" sz="1100" kern="1200" err="1">
                          <a:solidFill>
                            <a:schemeClr val="tx1"/>
                          </a:solidFill>
                          <a:effectLst/>
                          <a:latin typeface="+mn-lt"/>
                          <a:ea typeface="+mn-ea"/>
                          <a:cs typeface="+mn-cs"/>
                        </a:rPr>
                        <a:t>lexliɛa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Ufan-n ad </a:t>
                      </a:r>
                      <a:r>
                        <a:rPr lang="fr-FR" sz="1100" kern="1200" err="1">
                          <a:solidFill>
                            <a:schemeClr val="tx1"/>
                          </a:solidFill>
                          <a:effectLst/>
                          <a:latin typeface="+mn-lt"/>
                          <a:ea typeface="+mn-ea"/>
                          <a:cs typeface="+mn-cs"/>
                        </a:rPr>
                        <a:t>ilint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teɣrasin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uqeccuc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rsent</a:t>
                      </a:r>
                      <a:r>
                        <a:rPr lang="fr-FR" sz="1100" kern="1200">
                          <a:solidFill>
                            <a:schemeClr val="tx1"/>
                          </a:solidFill>
                          <a:effectLst/>
                          <a:latin typeface="+mn-lt"/>
                          <a:ea typeface="+mn-ea"/>
                          <a:cs typeface="+mn-cs"/>
                        </a:rPr>
                        <a:t> f </a:t>
                      </a:r>
                      <a:r>
                        <a:rPr lang="fr-FR" sz="1100" kern="1200" err="1">
                          <a:solidFill>
                            <a:schemeClr val="tx1"/>
                          </a:solidFill>
                          <a:effectLst/>
                          <a:latin typeface="+mn-lt"/>
                          <a:ea typeface="+mn-ea"/>
                          <a:cs typeface="+mn-cs"/>
                        </a:rPr>
                        <a:t>tqamtin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ɣumment</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idilen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udellas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therrew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temdint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Xtaṛen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d tameqrant ǧeɛlen-tt </a:t>
                      </a:r>
                      <a:r>
                        <a:rPr lang="fr-FR" sz="1100" kern="1200" err="1">
                          <a:solidFill>
                            <a:schemeClr val="tx1"/>
                          </a:solidFill>
                          <a:effectLst/>
                          <a:latin typeface="+mn-lt"/>
                          <a:ea typeface="+mn-ea"/>
                          <a:cs typeface="+mn-cs"/>
                        </a:rPr>
                        <a:t>teččuṛ</a:t>
                      </a:r>
                      <a:r>
                        <a:rPr lang="fr-FR" sz="1100" kern="1200">
                          <a:solidFill>
                            <a:schemeClr val="tx1"/>
                          </a:solidFill>
                          <a:effectLst/>
                          <a:latin typeface="+mn-lt"/>
                          <a:ea typeface="+mn-ea"/>
                          <a:cs typeface="+mn-cs"/>
                        </a:rPr>
                        <a:t> d tament.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Qerreb</a:t>
                      </a:r>
                      <a:r>
                        <a:rPr lang="fr-FR" sz="1100" kern="1200">
                          <a:solidFill>
                            <a:schemeClr val="tx1"/>
                          </a:solidFill>
                          <a:effectLst/>
                          <a:latin typeface="+mn-lt"/>
                          <a:ea typeface="+mn-ea"/>
                          <a:cs typeface="+mn-cs"/>
                        </a:rPr>
                        <a:t>, a Muḥend: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meẓẓiyeḍ: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k-id</a:t>
                      </a:r>
                      <a:r>
                        <a:rPr lang="fr-FR" sz="1100" kern="1200">
                          <a:solidFill>
                            <a:schemeClr val="tx1"/>
                          </a:solidFill>
                          <a:effectLst/>
                          <a:latin typeface="+mn-lt"/>
                          <a:ea typeface="+mn-ea"/>
                          <a:cs typeface="+mn-cs"/>
                        </a:rPr>
                        <a:t> yettwali ḥed: </a:t>
                      </a:r>
                      <a:r>
                        <a:rPr lang="fr-FR" sz="1100" kern="1200" err="1">
                          <a:solidFill>
                            <a:schemeClr val="tx1"/>
                          </a:solidFill>
                          <a:effectLst/>
                          <a:latin typeface="+mn-lt"/>
                          <a:ea typeface="+mn-ea"/>
                          <a:cs typeface="+mn-cs"/>
                        </a:rPr>
                        <a:t>tferseḍ</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 A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afus-iw</a:t>
                      </a:r>
                      <a:r>
                        <a:rPr lang="fr-FR" sz="1100" kern="1200">
                          <a:solidFill>
                            <a:schemeClr val="tx1"/>
                          </a:solidFill>
                          <a:effectLst/>
                          <a:latin typeface="+mn-lt"/>
                          <a:ea typeface="+mn-ea"/>
                          <a:cs typeface="+mn-cs"/>
                        </a:rPr>
                        <a:t> wezzi: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ttuɛiɣ ara: ad qqimeɣ d aɛessas: </a:t>
                      </a:r>
                      <a:r>
                        <a:rPr lang="fr-FR" sz="1100" kern="1200" err="1">
                          <a:solidFill>
                            <a:schemeClr val="tx1"/>
                          </a:solidFill>
                          <a:effectLst/>
                          <a:latin typeface="+mn-lt"/>
                          <a:ea typeface="+mn-ea"/>
                          <a:cs typeface="+mn-cs"/>
                        </a:rPr>
                        <a:t>kkes</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aɣ</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tḥedrin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Yekkes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tuɣmas-is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tadimt</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teɣrast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yemmeɣ</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ufus-is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tament</a:t>
                      </a:r>
                      <a:r>
                        <a:rPr lang="fr-FR" sz="1100" kern="1200">
                          <a:solidFill>
                            <a:schemeClr val="tx1"/>
                          </a:solidFill>
                          <a:effectLst/>
                          <a:latin typeface="+mn-lt"/>
                          <a:ea typeface="+mn-ea"/>
                          <a:cs typeface="+mn-cs"/>
                        </a:rPr>
                        <a:t>. Ẓẓgent-d deg-sen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d igelfan: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teqqsent</a:t>
                      </a:r>
                      <a:r>
                        <a:rPr lang="fr-FR" sz="1100" kern="1200">
                          <a:solidFill>
                            <a:schemeClr val="tx1"/>
                          </a:solidFill>
                          <a:effectLst/>
                          <a:latin typeface="+mn-lt"/>
                          <a:ea typeface="+mn-ea"/>
                          <a:cs typeface="+mn-cs"/>
                        </a:rPr>
                        <a:t> ireggwel, yettsuɣu, yettemririɣ,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t-</a:t>
                      </a:r>
                      <a:r>
                        <a:rPr lang="fr-FR" sz="1100" kern="1200" err="1">
                          <a:solidFill>
                            <a:schemeClr val="tx1"/>
                          </a:solidFill>
                          <a:effectLst/>
                          <a:latin typeface="+mn-lt"/>
                          <a:ea typeface="+mn-ea"/>
                          <a:cs typeface="+mn-cs"/>
                        </a:rPr>
                        <a:t>rrant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uyeddid</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Inis </a:t>
                      </a:r>
                      <a:r>
                        <a:rPr lang="fr-FR" sz="1100" kern="1200" err="1">
                          <a:solidFill>
                            <a:schemeClr val="tx1"/>
                          </a:solidFill>
                          <a:effectLst/>
                          <a:latin typeface="+mn-lt"/>
                          <a:ea typeface="+mn-ea"/>
                          <a:cs typeface="+mn-cs"/>
                        </a:rPr>
                        <a:t>yerra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taqerruct-is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daxel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yeṛwa</a:t>
                      </a:r>
                      <a:r>
                        <a:rPr lang="fr-FR" sz="1100" kern="1200">
                          <a:solidFill>
                            <a:schemeClr val="tx1"/>
                          </a:solidFill>
                          <a:effectLst/>
                          <a:latin typeface="+mn-lt"/>
                          <a:ea typeface="+mn-ea"/>
                          <a:cs typeface="+mn-cs"/>
                        </a:rPr>
                        <a:t> taḍsa: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yettegliliz, </a:t>
                      </a:r>
                      <a:r>
                        <a:rPr lang="fr-FR" sz="1100" kern="1200" err="1">
                          <a:solidFill>
                            <a:schemeClr val="tx1"/>
                          </a:solidFill>
                          <a:effectLst/>
                          <a:latin typeface="+mn-lt"/>
                          <a:ea typeface="+mn-ea"/>
                          <a:cs typeface="+mn-cs"/>
                        </a:rPr>
                        <a:t>ineqq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tizizwa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yersen</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yečča-tent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cceɣl-is</a:t>
                      </a:r>
                      <a:r>
                        <a:rPr lang="fr-FR" sz="1100" kern="1200">
                          <a:solidFill>
                            <a:schemeClr val="tx1"/>
                          </a:solidFill>
                          <a:effectLst/>
                          <a:latin typeface="+mn-lt"/>
                          <a:ea typeface="+mn-ea"/>
                          <a:cs typeface="+mn-cs"/>
                        </a:rPr>
                        <a:t>.</a:t>
                      </a:r>
                    </a:p>
                    <a:p>
                      <a:pPr indent="457200"/>
                      <a:endParaRPr lang="en-GB"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geddac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yeffiɣ</a:t>
                      </a:r>
                      <a:r>
                        <a:rPr lang="fr-FR" sz="1100" kern="1200">
                          <a:solidFill>
                            <a:schemeClr val="tx1"/>
                          </a:solidFill>
                          <a:effectLst/>
                          <a:latin typeface="+mn-lt"/>
                          <a:ea typeface="+mn-ea"/>
                          <a:cs typeface="+mn-cs"/>
                        </a:rPr>
                        <a:t> si lɣar-is: issetḥa ad </a:t>
                      </a:r>
                      <a:r>
                        <a:rPr lang="fr-FR" sz="1100" kern="1200" err="1">
                          <a:solidFill>
                            <a:schemeClr val="tx1"/>
                          </a:solidFill>
                          <a:effectLst/>
                          <a:latin typeface="+mn-lt"/>
                          <a:ea typeface="+mn-ea"/>
                          <a:cs typeface="+mn-cs"/>
                        </a:rPr>
                        <a:t>yemmẓer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liḥala</a:t>
                      </a:r>
                      <a:r>
                        <a:rPr lang="fr-FR" sz="1100" kern="1200">
                          <a:solidFill>
                            <a:schemeClr val="tx1"/>
                          </a:solidFill>
                          <a:effectLst/>
                          <a:latin typeface="+mn-lt"/>
                          <a:ea typeface="+mn-ea"/>
                          <a:cs typeface="+mn-cs"/>
                        </a:rPr>
                        <a:t> nni: </a:t>
                      </a:r>
                      <a:r>
                        <a:rPr lang="fr-FR" sz="1100" kern="1200" err="1">
                          <a:solidFill>
                            <a:schemeClr val="tx1"/>
                          </a:solidFill>
                          <a:effectLst/>
                          <a:latin typeface="+mn-lt"/>
                          <a:ea typeface="+mn-ea"/>
                          <a:cs typeface="+mn-cs"/>
                        </a:rPr>
                        <a:t>yecɛef</a:t>
                      </a:r>
                      <a:r>
                        <a:rPr lang="fr-FR" sz="1100" kern="1200">
                          <a:solidFill>
                            <a:schemeClr val="tx1"/>
                          </a:solidFill>
                          <a:effectLst/>
                          <a:latin typeface="+mn-lt"/>
                          <a:ea typeface="+mn-ea"/>
                          <a:cs typeface="+mn-cs"/>
                        </a:rPr>
                        <a:t>. 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ad as-</a:t>
                      </a:r>
                      <a:r>
                        <a:rPr lang="fr-FR" sz="1100" kern="1200" err="1">
                          <a:solidFill>
                            <a:schemeClr val="tx1"/>
                          </a:solidFill>
                          <a:effectLst/>
                          <a:latin typeface="+mn-lt"/>
                          <a:ea typeface="+mn-ea"/>
                          <a:cs typeface="+mn-cs"/>
                        </a:rPr>
                        <a:t>yendi</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hérisson et le chacal allèrent voler du miel dans un rucher. Le hérisson voulait prendre, sa revanche de l’affaire de la jarre de viande.</a:t>
                      </a:r>
                    </a:p>
                    <a:p>
                      <a:pPr indent="216000" algn="l"/>
                      <a:r>
                        <a:rPr lang="fr-FR" sz="1100" kern="150" dirty="0">
                          <a:effectLst/>
                          <a:latin typeface="Cascadia Mono" panose="020B0609020000020004" pitchFamily="49" charset="0"/>
                          <a:cs typeface="Cascadia Mono" panose="020B0609020000020004" pitchFamily="49" charset="0"/>
                        </a:rPr>
                        <a:t>Ils trouvèrent là peut-être cent ruches rangées sur des rondins et couvertes de liège et de chaume ; les abeilles y menaient un tapage de ville.</a:t>
                      </a:r>
                    </a:p>
                    <a:p>
                      <a:pPr indent="216000" algn="l"/>
                      <a:r>
                        <a:rPr lang="fr-FR" sz="1100" kern="150" dirty="0">
                          <a:effectLst/>
                          <a:latin typeface="Cascadia Mono" panose="020B0609020000020004" pitchFamily="49" charset="0"/>
                          <a:cs typeface="Cascadia Mono" panose="020B0609020000020004" pitchFamily="49" charset="0"/>
                        </a:rPr>
                        <a:t>Ils firent choix de la plus grosse des ruches qu’ils estimèrent pleine de miel.</a:t>
                      </a:r>
                    </a:p>
                    <a:p>
                      <a:pPr indent="216000" algn="l"/>
                      <a:r>
                        <a:rPr lang="fr-FR" sz="1100" kern="150" dirty="0">
                          <a:effectLst/>
                          <a:latin typeface="Cascadia Mono" panose="020B0609020000020004" pitchFamily="49" charset="0"/>
                          <a:cs typeface="Cascadia Mono" panose="020B0609020000020004" pitchFamily="49" charset="0"/>
                        </a:rPr>
                        <a:t>-	Vas-y Mohand ; tu es assez petit pour que personne ne te voie, Va nous chercher un peu de miel.</a:t>
                      </a:r>
                    </a:p>
                    <a:p>
                      <a:pPr indent="216000" algn="l"/>
                      <a:r>
                        <a:rPr lang="fr-FR" sz="1100" kern="150" dirty="0">
                          <a:effectLst/>
                          <a:latin typeface="Cascadia Mono" panose="020B0609020000020004" pitchFamily="49" charset="0"/>
                          <a:cs typeface="Cascadia Mono" panose="020B0609020000020004" pitchFamily="49" charset="0"/>
                        </a:rPr>
                        <a:t>Le hérisson répondit :</a:t>
                      </a:r>
                    </a:p>
                    <a:p>
                      <a:pPr indent="216000" algn="l"/>
                      <a:r>
                        <a:rPr lang="fr-FR" sz="1100" kern="150" dirty="0">
                          <a:effectLst/>
                          <a:latin typeface="Cascadia Mono" panose="020B0609020000020004" pitchFamily="49" charset="0"/>
                          <a:cs typeface="Cascadia Mono" panose="020B0609020000020004" pitchFamily="49" charset="0"/>
                        </a:rPr>
                        <a:t>-Si Mohammed, j’ai la patte trop courte ; je ne pourrais pas y arriver. J’aime mieux faire le guet pendant que tu iras nous chercher quelques rayons.</a:t>
                      </a:r>
                    </a:p>
                    <a:p>
                      <a:pPr indent="216000" algn="l"/>
                      <a:r>
                        <a:rPr lang="fr-FR" sz="1100" kern="150" dirty="0">
                          <a:effectLst/>
                          <a:latin typeface="Cascadia Mono" panose="020B0609020000020004" pitchFamily="49" charset="0"/>
                          <a:cs typeface="Cascadia Mono" panose="020B0609020000020004" pitchFamily="49" charset="0"/>
                        </a:rPr>
                        <a:t>Le chacal ôta le bouchon de la ruche avec ses dents et tendit la patte vers l’intérieur pour prendre le miel. Les abeilles, en troupes compactes, se précipitèrent sur eux. Le chacal se sauva en hurlant et en faisant des galipettes, ce qui n’empêcha pas que, au bout de l’opération, il ressemblait à une outre tant elles l’avaient piqué.</a:t>
                      </a:r>
                    </a:p>
                    <a:p>
                      <a:pPr indent="216000" algn="l"/>
                      <a:r>
                        <a:rPr lang="fr-FR" sz="1100" kern="150" dirty="0">
                          <a:effectLst/>
                          <a:latin typeface="Cascadia Mono" panose="020B0609020000020004" pitchFamily="49" charset="0"/>
                          <a:cs typeface="Cascadia Mono" panose="020B0609020000020004" pitchFamily="49" charset="0"/>
                        </a:rPr>
                        <a:t>Le hérissions, qui avait passé sa petite tête à l’intérieur, ne pouvait s’empêcher de rire : en se roulant par terre, il tua les abeilles qui s’étaient posées sur lui, puis, les ayants mangées, il alla à ses occupations.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resta longtemps sans quitter sa tanière : il avait honte d’être vu dans l’état où les abeilles l’avaient mis. Il se garda, depuis ce jour-là, de comploter contre le hérisson.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394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5776722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70-72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Taseqqart n jjwaǧ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loterie du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yennuɣ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tɛeggalt-is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ufrarent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wallen-is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yebɣa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iɛawed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Icaweṛ</a:t>
                      </a:r>
                      <a:r>
                        <a:rPr lang="fr-FR" sz="1100" kern="1200">
                          <a:solidFill>
                            <a:schemeClr val="tx1"/>
                          </a:solidFill>
                          <a:effectLst/>
                          <a:latin typeface="+mn-lt"/>
                          <a:ea typeface="+mn-ea"/>
                          <a:cs typeface="+mn-cs"/>
                        </a:rPr>
                        <a:t> inisi,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yesnejmeɛ</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yenna-yasen:</a:t>
                      </a:r>
                    </a:p>
                    <a:p>
                      <a:pPr indent="457200"/>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awen-mleɣ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texṣer</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jjwaǧ</a:t>
                      </a:r>
                      <a:r>
                        <a:rPr lang="fr-FR" sz="1100" kern="1200">
                          <a:solidFill>
                            <a:schemeClr val="tx1"/>
                          </a:solidFill>
                          <a:effectLst/>
                          <a:latin typeface="+mn-lt"/>
                          <a:ea typeface="+mn-ea"/>
                          <a:cs typeface="+mn-cs"/>
                        </a:rPr>
                        <a:t>, ad tt-nṣeggem. </a:t>
                      </a:r>
                      <a:r>
                        <a:rPr lang="fr-FR" sz="1100" kern="1200" err="1">
                          <a:solidFill>
                            <a:schemeClr val="tx1"/>
                          </a:solidFill>
                          <a:effectLst/>
                          <a:latin typeface="+mn-lt"/>
                          <a:ea typeface="+mn-ea"/>
                          <a:cs typeface="+mn-cs"/>
                        </a:rPr>
                        <a:t>Acimi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lemtel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awtul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tawtult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aɣyul</a:t>
                      </a:r>
                      <a:r>
                        <a:rPr lang="fr-FR" sz="1100" kern="1200">
                          <a:solidFill>
                            <a:schemeClr val="tx1"/>
                          </a:solidFill>
                          <a:effectLst/>
                          <a:latin typeface="+mn-lt"/>
                          <a:ea typeface="+mn-ea"/>
                          <a:cs typeface="+mn-cs"/>
                        </a:rPr>
                        <a:t> yettaɣ kan </a:t>
                      </a:r>
                      <a:r>
                        <a:rPr lang="fr-FR" sz="1100" kern="1200" err="1">
                          <a:solidFill>
                            <a:schemeClr val="tx1"/>
                          </a:solidFill>
                          <a:effectLst/>
                          <a:latin typeface="+mn-lt"/>
                          <a:ea typeface="+mn-ea"/>
                          <a:cs typeface="+mn-cs"/>
                        </a:rPr>
                        <a:t>taɣyult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yettaɣ kan talɣemt? </a:t>
                      </a:r>
                      <a:r>
                        <a:rPr lang="fr-FR" sz="1100" kern="1200" err="1">
                          <a:solidFill>
                            <a:schemeClr val="tx1"/>
                          </a:solidFill>
                          <a:effectLst/>
                          <a:latin typeface="+mn-lt"/>
                          <a:ea typeface="+mn-ea"/>
                          <a:cs typeface="+mn-cs"/>
                        </a:rPr>
                        <a:t>Annect</a:t>
                      </a:r>
                      <a:r>
                        <a:rPr lang="fr-FR" sz="1100" kern="1200">
                          <a:solidFill>
                            <a:schemeClr val="tx1"/>
                          </a:solidFill>
                          <a:effectLst/>
                          <a:latin typeface="+mn-lt"/>
                          <a:ea typeface="+mn-ea"/>
                          <a:cs typeface="+mn-cs"/>
                        </a:rPr>
                        <a:t> agi,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lḥeq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ṣṣwab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Yessefk-aneɣ</a:t>
                      </a:r>
                      <a:r>
                        <a:rPr lang="fr-FR" sz="1100" kern="1200">
                          <a:solidFill>
                            <a:schemeClr val="tx1"/>
                          </a:solidFill>
                          <a:effectLst/>
                          <a:latin typeface="+mn-lt"/>
                          <a:ea typeface="+mn-ea"/>
                          <a:cs typeface="+mn-cs"/>
                        </a:rPr>
                        <a:t> ad nemxalaḍ di nnesba: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ad yawi i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tamusni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ad tbeddel </a:t>
                      </a:r>
                      <a:r>
                        <a:rPr lang="fr-FR" sz="1100" kern="1200" err="1">
                          <a:solidFill>
                            <a:schemeClr val="tx1"/>
                          </a:solidFill>
                          <a:effectLst/>
                          <a:latin typeface="+mn-lt"/>
                          <a:ea typeface="+mn-ea"/>
                          <a:cs typeface="+mn-cs"/>
                        </a:rPr>
                        <a:t>ccetla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ffɣen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warraw</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lhan</a:t>
                      </a:r>
                      <a:r>
                        <a:rPr lang="fr-FR" sz="1100" kern="1200">
                          <a:solidFill>
                            <a:schemeClr val="tx1"/>
                          </a:solidFill>
                          <a:effectLst/>
                          <a:latin typeface="+mn-lt"/>
                          <a:ea typeface="+mn-ea"/>
                          <a:cs typeface="+mn-cs"/>
                        </a:rPr>
                        <a:t> irkel, </a:t>
                      </a:r>
                      <a:r>
                        <a:rPr lang="fr-FR" sz="1100" kern="1200" err="1">
                          <a:solidFill>
                            <a:schemeClr val="tx1"/>
                          </a:solidFill>
                          <a:effectLst/>
                          <a:latin typeface="+mn-lt"/>
                          <a:ea typeface="+mn-ea"/>
                          <a:cs typeface="+mn-cs"/>
                        </a:rPr>
                        <a:t>ɛedlen</a:t>
                      </a:r>
                      <a:r>
                        <a:rPr lang="fr-FR" sz="1100" kern="1200">
                          <a:solidFill>
                            <a:schemeClr val="tx1"/>
                          </a:solidFill>
                          <a:effectLst/>
                          <a:latin typeface="+mn-lt"/>
                          <a:ea typeface="+mn-ea"/>
                          <a:cs typeface="+mn-cs"/>
                        </a:rPr>
                        <a:t> irkel.</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wawal: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ten</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mseɛyan: </a:t>
                      </a:r>
                      <a:r>
                        <a:rPr lang="fr-FR" sz="1100" kern="1200" err="1">
                          <a:solidFill>
                            <a:schemeClr val="tx1"/>
                          </a:solidFill>
                          <a:effectLst/>
                          <a:latin typeface="+mn-lt"/>
                          <a:ea typeface="+mn-ea"/>
                          <a:cs typeface="+mn-cs"/>
                        </a:rPr>
                        <a:t>qeblen</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lɛadda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yagi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tajdiṭ</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snejmeɛen</a:t>
                      </a:r>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tilawin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iger-asent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taseqqart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iṣaḥ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wayen</a:t>
                      </a:r>
                      <a:r>
                        <a:rPr lang="fr-FR" sz="1100" kern="1200">
                          <a:solidFill>
                            <a:schemeClr val="tx1"/>
                          </a:solidFill>
                          <a:effectLst/>
                          <a:latin typeface="+mn-lt"/>
                          <a:ea typeface="+mn-ea"/>
                          <a:cs typeface="+mn-cs"/>
                        </a:rPr>
                        <a:t> i t-id-iṣaḥen: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telɣemt: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tṣaḥ</a:t>
                      </a:r>
                      <a:r>
                        <a:rPr lang="fr-FR" sz="1100" kern="1200">
                          <a:solidFill>
                            <a:schemeClr val="tx1"/>
                          </a:solidFill>
                          <a:effectLst/>
                          <a:latin typeface="+mn-lt"/>
                          <a:ea typeface="+mn-ea"/>
                          <a:cs typeface="+mn-cs"/>
                        </a:rPr>
                        <a:t>-</a:t>
                      </a:r>
                      <a:r>
                        <a:rPr lang="fr-FR" sz="1100" kern="1200" err="1">
                          <a:solidFill>
                            <a:schemeClr val="tx1"/>
                          </a:solidFill>
                          <a:effectLst/>
                          <a:latin typeface="+mn-lt"/>
                          <a:ea typeface="+mn-ea"/>
                          <a:cs typeface="+mn-cs"/>
                        </a:rPr>
                        <a:t>it</a:t>
                      </a:r>
                      <a:r>
                        <a:rPr lang="fr-FR" sz="1100" kern="1200">
                          <a:solidFill>
                            <a:schemeClr val="tx1"/>
                          </a:solidFill>
                          <a:effectLst/>
                          <a:latin typeface="+mn-lt"/>
                          <a:ea typeface="+mn-ea"/>
                          <a:cs typeface="+mn-cs"/>
                        </a:rPr>
                        <a:t>-id </a:t>
                      </a:r>
                      <a:r>
                        <a:rPr lang="fr-FR" sz="1100" kern="1200" err="1">
                          <a:solidFill>
                            <a:schemeClr val="tx1"/>
                          </a:solidFill>
                          <a:effectLst/>
                          <a:latin typeface="+mn-lt"/>
                          <a:ea typeface="+mn-ea"/>
                          <a:cs typeface="+mn-cs"/>
                        </a:rPr>
                        <a:t>tuccent</a:t>
                      </a:r>
                      <a:r>
                        <a:rPr lang="fr-FR" sz="1100" kern="1200">
                          <a:solidFill>
                            <a:schemeClr val="tx1"/>
                          </a:solidFill>
                          <a:effectLst/>
                          <a:latin typeface="+mn-lt"/>
                          <a:ea typeface="+mn-ea"/>
                          <a:cs typeface="+mn-cs"/>
                        </a:rPr>
                        <a:t> d taberkant d taqurent.</a:t>
                      </a:r>
                    </a:p>
                    <a:p>
                      <a:pPr indent="457200"/>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welɣem</a:t>
                      </a:r>
                      <a:r>
                        <a:rPr lang="fr-FR" sz="1100" kern="1200">
                          <a:solidFill>
                            <a:schemeClr val="tx1"/>
                          </a:solidFill>
                          <a:effectLst/>
                          <a:latin typeface="+mn-lt"/>
                          <a:ea typeface="+mn-ea"/>
                          <a:cs typeface="+mn-cs"/>
                        </a:rPr>
                        <a:t> ad iberri: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inisi:</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Yezla</a:t>
                      </a:r>
                      <a:r>
                        <a:rPr lang="fr-FR" sz="1100" kern="1200">
                          <a:solidFill>
                            <a:schemeClr val="tx1"/>
                          </a:solidFill>
                          <a:effectLst/>
                          <a:latin typeface="+mn-lt"/>
                          <a:ea typeface="+mn-ea"/>
                          <a:cs typeface="+mn-cs"/>
                        </a:rPr>
                        <a:t>-k ccṛeɛ!</a:t>
                      </a:r>
                    </a:p>
                    <a:p>
                      <a:pPr indent="457200"/>
                      <a:r>
                        <a:rPr lang="fr-FR" sz="1100" kern="1200" err="1">
                          <a:solidFill>
                            <a:schemeClr val="tx1"/>
                          </a:solidFill>
                          <a:effectLst/>
                          <a:latin typeface="+mn-lt"/>
                          <a:ea typeface="+mn-ea"/>
                          <a:cs typeface="+mn-cs"/>
                        </a:rPr>
                        <a:t>Yessusem</a:t>
                      </a:r>
                      <a:r>
                        <a:rPr lang="fr-FR" sz="1100" kern="1200">
                          <a:solidFill>
                            <a:schemeClr val="tx1"/>
                          </a:solidFill>
                          <a:effectLst/>
                          <a:latin typeface="+mn-lt"/>
                          <a:ea typeface="+mn-ea"/>
                          <a:cs typeface="+mn-cs"/>
                        </a:rPr>
                        <a:t>, yewwi-yas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tameṭṭut; ay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yerban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alɣem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ixten</a:t>
                      </a:r>
                      <a:r>
                        <a:rPr lang="fr-FR" sz="1100" kern="1200">
                          <a:solidFill>
                            <a:schemeClr val="tx1"/>
                          </a:solidFill>
                          <a:effectLst/>
                          <a:latin typeface="+mn-lt"/>
                          <a:ea typeface="+mn-ea"/>
                          <a:cs typeface="+mn-cs"/>
                        </a:rPr>
                        <a:t>-as.</a:t>
                      </a:r>
                    </a:p>
                    <a:p>
                      <a:pPr indent="457200"/>
                      <a:r>
                        <a:rPr lang="fr-FR" sz="1100" kern="1200" err="1">
                          <a:solidFill>
                            <a:schemeClr val="tx1"/>
                          </a:solidFill>
                          <a:effectLst/>
                          <a:latin typeface="+mn-lt"/>
                          <a:ea typeface="+mn-ea"/>
                          <a:cs typeface="+mn-cs"/>
                        </a:rPr>
                        <a:t>Yefṛeḥ</a:t>
                      </a:r>
                      <a:r>
                        <a:rPr lang="fr-FR" sz="1100" kern="1200">
                          <a:solidFill>
                            <a:schemeClr val="tx1"/>
                          </a:solidFill>
                          <a:effectLst/>
                          <a:latin typeface="+mn-lt"/>
                          <a:ea typeface="+mn-ea"/>
                          <a:cs typeface="+mn-cs"/>
                        </a:rPr>
                        <a:t> Si </a:t>
                      </a:r>
                      <a:r>
                        <a:rPr lang="fr-FR" sz="1100" kern="1200" err="1">
                          <a:solidFill>
                            <a:schemeClr val="tx1"/>
                          </a:solidFill>
                          <a:effectLst/>
                          <a:latin typeface="+mn-lt"/>
                          <a:ea typeface="+mn-ea"/>
                          <a:cs typeface="+mn-cs"/>
                        </a:rPr>
                        <a:t>Mḥemmed</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teslit</a:t>
                      </a:r>
                      <a:r>
                        <a:rPr lang="fr-FR" sz="1100" kern="1200">
                          <a:solidFill>
                            <a:schemeClr val="tx1"/>
                          </a:solidFill>
                          <a:effectLst/>
                          <a:latin typeface="+mn-lt"/>
                          <a:ea typeface="+mn-ea"/>
                          <a:cs typeface="+mn-cs"/>
                        </a:rPr>
                        <a:t> agi tajdiṭ: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teǧǧi</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lqed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lǧehd</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di sshala;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iɛewweq</a:t>
                      </a:r>
                      <a:r>
                        <a:rPr lang="fr-FR" sz="1100" kern="1200">
                          <a:solidFill>
                            <a:schemeClr val="tx1"/>
                          </a:solidFill>
                          <a:effectLst/>
                          <a:latin typeface="+mn-lt"/>
                          <a:ea typeface="+mn-ea"/>
                          <a:cs typeface="+mn-cs"/>
                        </a:rPr>
                        <a:t> di ṛṛay-is: </a:t>
                      </a:r>
                      <a:r>
                        <a:rPr lang="fr-FR" sz="1100" kern="1200" err="1">
                          <a:solidFill>
                            <a:schemeClr val="tx1"/>
                          </a:solidFill>
                          <a:effectLst/>
                          <a:latin typeface="+mn-lt"/>
                          <a:ea typeface="+mn-ea"/>
                          <a:cs typeface="+mn-cs"/>
                        </a:rPr>
                        <a:t>teɣleb-it</a:t>
                      </a:r>
                      <a:r>
                        <a:rPr lang="fr-FR" sz="1100" kern="1200">
                          <a:solidFill>
                            <a:schemeClr val="tx1"/>
                          </a:solidFill>
                          <a:effectLst/>
                          <a:latin typeface="+mn-lt"/>
                          <a:ea typeface="+mn-ea"/>
                          <a:cs typeface="+mn-cs"/>
                        </a:rPr>
                        <a:t> aṭas!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chacal s’étant disputé avec sa femme, se prit à la mépriser et il décida de se remarier. Après avoir pris conseil du hérisson, il réunit les animaux.</a:t>
                      </a:r>
                    </a:p>
                    <a:p>
                      <a:pPr indent="216000" algn="l"/>
                      <a:r>
                        <a:rPr lang="fr-FR" sz="1100" kern="150" dirty="0">
                          <a:effectLst/>
                          <a:latin typeface="Cascadia Mono" panose="020B0609020000020004" pitchFamily="49" charset="0"/>
                          <a:cs typeface="Cascadia Mono" panose="020B0609020000020004" pitchFamily="49" charset="0"/>
                        </a:rPr>
                        <a:t>- Frères, leur dit-il, est de mon devoir de vous signaler une coutume déplorable, et que nous devrions réformer, dans le mariage. Pourquoi, par exemple, le lièvre ne se marierait-il qu’avec une hase, l’âne avec une ânesse, le chameau avec une chamelle ? C’est contre la justice et le bon sens … Nous devrions contracter des mariages mixtes : l’un apporterait à l’autre l’intelligence, la taille ou la force, et nos enfants seraient tous parfait, tous égaux.</a:t>
                      </a:r>
                    </a:p>
                    <a:p>
                      <a:pPr indent="216000" algn="l"/>
                      <a:r>
                        <a:rPr lang="fr-FR" sz="1100" kern="150" dirty="0">
                          <a:effectLst/>
                          <a:latin typeface="Cascadia Mono" panose="020B0609020000020004" pitchFamily="49" charset="0"/>
                          <a:cs typeface="Cascadia Mono" panose="020B0609020000020004" pitchFamily="49" charset="0"/>
                        </a:rPr>
                        <a:t>(On jugea que) Si Mohammed avait été éloquent, et comme les animaux étaient partisans du changement, ils acceptèrent.</a:t>
                      </a:r>
                    </a:p>
                    <a:p>
                      <a:pPr indent="216000" algn="l"/>
                      <a:r>
                        <a:rPr lang="fr-FR" sz="1100" kern="150" dirty="0">
                          <a:effectLst/>
                          <a:latin typeface="Cascadia Mono" panose="020B0609020000020004" pitchFamily="49" charset="0"/>
                          <a:cs typeface="Cascadia Mono" panose="020B0609020000020004" pitchFamily="49" charset="0"/>
                        </a:rPr>
                        <a:t>On réunit ces dames, et le hérisson les tira au sort : chacun eut son lot. La chamelle échut au chacal et la femelle du chacal, noire et sèche, revint au chameau.</a:t>
                      </a:r>
                    </a:p>
                    <a:p>
                      <a:pPr indent="216000" algn="l"/>
                      <a:r>
                        <a:rPr lang="fr-FR" sz="1100" kern="150" dirty="0">
                          <a:effectLst/>
                          <a:latin typeface="Cascadia Mono" panose="020B0609020000020004" pitchFamily="49" charset="0"/>
                          <a:cs typeface="Cascadia Mono" panose="020B0609020000020004" pitchFamily="49" charset="0"/>
                        </a:rPr>
                        <a:t>Ce dernier voulut protester :</a:t>
                      </a:r>
                    </a:p>
                    <a:p>
                      <a:pPr indent="216000" algn="l"/>
                      <a:r>
                        <a:rPr lang="fr-FR" sz="1100" kern="150" dirty="0">
                          <a:effectLst/>
                          <a:latin typeface="Cascadia Mono" panose="020B0609020000020004" pitchFamily="49" charset="0"/>
                          <a:cs typeface="Cascadia Mono" panose="020B0609020000020004" pitchFamily="49" charset="0"/>
                        </a:rPr>
                        <a:t>- La cause est entendue, dit le hérisson.</a:t>
                      </a:r>
                    </a:p>
                    <a:p>
                      <a:pPr indent="216000" algn="l"/>
                      <a:r>
                        <a:rPr lang="fr-FR" sz="1100" kern="150" dirty="0">
                          <a:effectLst/>
                          <a:latin typeface="Cascadia Mono" panose="020B0609020000020004" pitchFamily="49" charset="0"/>
                          <a:cs typeface="Cascadia Mono" panose="020B0609020000020004" pitchFamily="49" charset="0"/>
                        </a:rPr>
                        <a:t>Le chameau se tut et le chacal lui prit son épouse… Quant au hérisson, il tenait le chameau sur ses genoux pendant que le chacal lui faisait la circoncision.</a:t>
                      </a:r>
                    </a:p>
                    <a:p>
                      <a:pPr indent="216000" algn="l"/>
                      <a:r>
                        <a:rPr lang="fr-FR" sz="1100" kern="150" dirty="0">
                          <a:effectLst/>
                          <a:latin typeface="Cascadia Mono" panose="020B0609020000020004" pitchFamily="49" charset="0"/>
                          <a:cs typeface="Cascadia Mono" panose="020B0609020000020004" pitchFamily="49" charset="0"/>
                        </a:rPr>
                        <a:t>Le chacal, lui était content de sa nouvelle fiancée ; elle ne laissait rien à désirer pour la taille, la force et la docilité. Il était cependant perplexe : elle était trop grande pour lui.</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913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24030963"/>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74-76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75-77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Tameɣṛa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Les noces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Yewqem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taqbaylit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yeqḍi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teslit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-tt d </a:t>
                      </a:r>
                      <a:r>
                        <a:rPr lang="fr-FR" sz="1100" kern="1200" dirty="0" err="1">
                          <a:solidFill>
                            <a:schemeClr val="tx1"/>
                          </a:solidFill>
                          <a:effectLst/>
                          <a:latin typeface="+mn-lt"/>
                          <a:ea typeface="+mn-ea"/>
                          <a:cs typeface="+mn-cs"/>
                        </a:rPr>
                        <a:t>tameɣbunt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leɛṛas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lḥaṣul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tameɣra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tamessast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Usan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sbarken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tteklen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ten-yessečč</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kksen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jjekk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tebliɛ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telqimt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yas-yenna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walbeɛḍ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Mebṛuk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-as-d: Ma </a:t>
                      </a:r>
                      <a:r>
                        <a:rPr lang="fr-FR" sz="1100" kern="1200" dirty="0" err="1">
                          <a:solidFill>
                            <a:schemeClr val="tx1"/>
                          </a:solidFill>
                          <a:effectLst/>
                          <a:latin typeface="+mn-lt"/>
                          <a:ea typeface="+mn-ea"/>
                          <a:cs typeface="+mn-cs"/>
                        </a:rPr>
                        <a:t>tebrek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yehwi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jjwaǧ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beggnen</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genwan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ixelṭ</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ugeffur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teslit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wanẓar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lebraq</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ṛṛɛud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webruri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bbehdeln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la s-</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Ya </a:t>
                      </a:r>
                      <a:r>
                        <a:rPr lang="fr-FR" sz="1100" kern="1200" dirty="0" err="1">
                          <a:solidFill>
                            <a:schemeClr val="tx1"/>
                          </a:solidFill>
                          <a:effectLst/>
                          <a:latin typeface="+mn-lt"/>
                          <a:ea typeface="+mn-ea"/>
                          <a:cs typeface="+mn-cs"/>
                        </a:rPr>
                        <a:t>laṭif</a:t>
                      </a:r>
                      <a:r>
                        <a:rPr lang="fr-FR" sz="1100" kern="1200" dirty="0">
                          <a:solidFill>
                            <a:schemeClr val="tx1"/>
                          </a:solidFill>
                          <a:effectLst/>
                          <a:latin typeface="+mn-lt"/>
                          <a:ea typeface="+mn-ea"/>
                          <a:cs typeface="+mn-cs"/>
                        </a:rPr>
                        <a:t>! Ya </a:t>
                      </a:r>
                      <a:r>
                        <a:rPr lang="fr-FR" sz="1100" kern="1200" dirty="0" err="1">
                          <a:solidFill>
                            <a:schemeClr val="tx1"/>
                          </a:solidFill>
                          <a:effectLst/>
                          <a:latin typeface="+mn-lt"/>
                          <a:ea typeface="+mn-ea"/>
                          <a:cs typeface="+mn-cs"/>
                        </a:rPr>
                        <a:t>laṭif</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Lehwa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tafukt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rwalut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t>
                      </a:r>
                      <a:r>
                        <a:rPr lang="fr-FR" sz="1100" kern="1200" dirty="0" err="1">
                          <a:solidFill>
                            <a:schemeClr val="tx1"/>
                          </a:solidFill>
                          <a:effectLst/>
                          <a:latin typeface="+mn-lt"/>
                          <a:ea typeface="+mn-ea"/>
                          <a:cs typeface="+mn-cs"/>
                        </a:rPr>
                        <a:t>aɣ</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taqessult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as-d-</a:t>
                      </a:r>
                      <a:r>
                        <a:rPr lang="fr-FR" sz="1100" kern="1200" dirty="0" err="1">
                          <a:solidFill>
                            <a:schemeClr val="tx1"/>
                          </a:solidFill>
                          <a:effectLst/>
                          <a:latin typeface="+mn-lt"/>
                          <a:ea typeface="+mn-ea"/>
                          <a:cs typeface="+mn-cs"/>
                        </a:rPr>
                        <a:t>yefk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taqeẓẓult</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yekkat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tqeslin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tilmawin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ijeqduṛen-is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yelḥa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tɛedda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-tt i </a:t>
                      </a:r>
                      <a:r>
                        <a:rPr lang="fr-FR" sz="1100" kern="1200" dirty="0" err="1">
                          <a:solidFill>
                            <a:schemeClr val="tx1"/>
                          </a:solidFill>
                          <a:effectLst/>
                          <a:latin typeface="+mn-lt"/>
                          <a:ea typeface="+mn-ea"/>
                          <a:cs typeface="+mn-cs"/>
                        </a:rPr>
                        <a:t>tyerza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yettaɣ-itt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yessin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leḥkaṛ-is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 l’occasion de son mariage, le chacal donna une fête, mais il ne respecta pas les coutumes honorables de la Kabylie. Il n’y eut ni trousseau, ni demoiselles d’honneur, ni festin. Ce fut une fête parfaitement ridicule.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animaux vinrent lui présenter leurs vœux, mais alors qu’ils escomptaient un bon repas, ils n’eurent même pas une bouché. Quand l’un d’eux lui disait : Bénie (soit la nouvelle épouse !). Si Mohammed répondait : Oui, si elle baraque !… et ainsi pour tous jusqu’au dernier.</a:t>
                      </a:r>
                    </a:p>
                    <a:p>
                      <a:pPr indent="216000" algn="l"/>
                      <a:r>
                        <a:rPr lang="fr-FR" sz="1100" kern="150" dirty="0">
                          <a:effectLst/>
                          <a:latin typeface="Cascadia Mono" panose="020B0609020000020004" pitchFamily="49" charset="0"/>
                          <a:cs typeface="Cascadia Mono" panose="020B0609020000020004" pitchFamily="49" charset="0"/>
                        </a:rPr>
                        <a:t>Les gardiens manifestèrent leur désapprobation d’un pareil mariage par des signes nombreux dans les cieux. Il y eut ensemble : soleil, pluie, vent, arc-en-ciel, tonnerre, éclairs, grêle, et l’on crut que la fin du monde était arrivée.</a:t>
                      </a:r>
                    </a:p>
                    <a:p>
                      <a:pPr indent="216000" algn="l"/>
                      <a:r>
                        <a:rPr lang="fr-FR" sz="1100" kern="150" dirty="0">
                          <a:effectLst/>
                          <a:latin typeface="Cascadia Mono" panose="020B0609020000020004" pitchFamily="49" charset="0"/>
                          <a:cs typeface="Cascadia Mono" panose="020B0609020000020004" pitchFamily="49" charset="0"/>
                        </a:rPr>
                        <a:t>Alors les animaux vinrent, dehors, faire le charivari au chacal. Ils criaient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Pitié, seigneur, pitié !</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r>
                        <a:rPr lang="fr-FR" sz="1100" kern="150" dirty="0">
                          <a:effectLst/>
                          <a:latin typeface="Cascadia Mono" panose="020B0609020000020004" pitchFamily="49" charset="0"/>
                          <a:cs typeface="Cascadia Mono" panose="020B0609020000020004" pitchFamily="49" charset="0"/>
                        </a:rPr>
                        <a:t>Pluie et soleil !</a:t>
                      </a:r>
                    </a:p>
                    <a:p>
                      <a:pPr indent="216000" algn="l"/>
                      <a:r>
                        <a:rPr lang="fr-FR" sz="1100" kern="150" dirty="0">
                          <a:effectLst/>
                          <a:latin typeface="Cascadia Mono" panose="020B0609020000020004" pitchFamily="49" charset="0"/>
                          <a:cs typeface="Cascadia Mono" panose="020B0609020000020004" pitchFamily="49" charset="0"/>
                        </a:rPr>
                        <a:t>Le chacal a pris femme :</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r>
                        <a:rPr lang="fr-FR" sz="1100" kern="150" dirty="0">
                          <a:effectLst/>
                          <a:latin typeface="Cascadia Mono" panose="020B0609020000020004" pitchFamily="49" charset="0"/>
                          <a:cs typeface="Cascadia Mono" panose="020B0609020000020004" pitchFamily="49" charset="0"/>
                        </a:rPr>
                        <a:t>Il ne nous a pas donné une assiettée :</a:t>
                      </a:r>
                    </a:p>
                    <a:p>
                      <a:pPr indent="216000" algn="l"/>
                      <a:r>
                        <a:rPr lang="fr-FR" sz="1100" kern="150" dirty="0">
                          <a:effectLst/>
                          <a:latin typeface="Cascadia Mono" panose="020B0609020000020004" pitchFamily="49" charset="0"/>
                          <a:cs typeface="Cascadia Mono" panose="020B0609020000020004" pitchFamily="49" charset="0"/>
                        </a:rPr>
                        <a:t>Que Dieu lui donné un abcès</a:t>
                      </a:r>
                    </a:p>
                    <a:p>
                      <a:pPr indent="216000" algn="l"/>
                      <a:r>
                        <a:rPr lang="fr-FR" sz="1100" kern="150" dirty="0">
                          <a:effectLst/>
                          <a:latin typeface="Cascadia Mono" panose="020B0609020000020004" pitchFamily="49" charset="0"/>
                          <a:cs typeface="Cascadia Mono" panose="020B0609020000020004" pitchFamily="49" charset="0"/>
                        </a:rPr>
                        <a:t>Sauvez-vous, sauvez-vous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Si Mohammed, (qui leur lançait toutes les assiette vides de sa maison) y perdit toute sa vaisselle.</a:t>
                      </a:r>
                    </a:p>
                    <a:p>
                      <a:pPr indent="216000" algn="l"/>
                      <a:r>
                        <a:rPr lang="fr-FR" sz="1100" kern="150" dirty="0">
                          <a:effectLst/>
                          <a:latin typeface="Cascadia Mono" panose="020B0609020000020004" pitchFamily="49" charset="0"/>
                          <a:cs typeface="Cascadia Mono" panose="020B0609020000020004" pitchFamily="49" charset="0"/>
                        </a:rPr>
                        <a:t>Il vécut un certain temps avec la chamelle puis, reconnaissant son infériorité vis-à-vis d’elle, il en fit une bête de labour : (ainsi veut l’aveugle fatalité qui) accorde la femme parfaite à un homme de rien qui la rend malheureuse.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2749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748769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78-80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79-81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lleft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champ de navets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taffellaḥt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tṛemmant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zzerriɛa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Heggan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lmiɛun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tagersa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tazaglutt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tafekkalt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ijebdan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imezwura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Qqnen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tayerza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yerkeb</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tsilett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agelzim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tmazirt</a:t>
                      </a:r>
                      <a:r>
                        <a:rPr lang="fr-FR" sz="1100" kern="1200" dirty="0">
                          <a:solidFill>
                            <a:schemeClr val="tx1"/>
                          </a:solidFill>
                          <a:effectLst/>
                          <a:latin typeface="+mn-lt"/>
                          <a:ea typeface="+mn-ea"/>
                          <a:cs typeface="+mn-cs"/>
                        </a:rPr>
                        <a:t>, bran, </a:t>
                      </a:r>
                      <a:r>
                        <a:rPr lang="fr-FR" sz="1100" kern="1200" dirty="0" err="1">
                          <a:solidFill>
                            <a:schemeClr val="tx1"/>
                          </a:solidFill>
                          <a:effectLst/>
                          <a:latin typeface="+mn-lt"/>
                          <a:ea typeface="+mn-ea"/>
                          <a:cs typeface="+mn-cs"/>
                        </a:rPr>
                        <a:t>steɛfan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yeggul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yensi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yemɣi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yejbed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tamezzurt</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yebberber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sserris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nefreq</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Ssextaṛeɣ</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Tɛeǧb-it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tizzegzewt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tawiḍ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Tebbawiḍ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Yemmter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temger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iḍegger-it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aḍegger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yeqqaz</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tdeggar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yessawaḍ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teččuṛ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et le hérisson s’associèrent pour faire de la culture. L’un fournit sa chamelle et l’autre, dont la maison était aussi abondamment pourvue qu’une pomme de grenade, fournit la semence. Ils préparèrent charrue, soc, joug, collier et traits.</a:t>
                      </a:r>
                    </a:p>
                    <a:p>
                      <a:pPr indent="216000" algn="l"/>
                      <a:r>
                        <a:rPr lang="fr-FR" sz="1100" kern="150" dirty="0">
                          <a:effectLst/>
                          <a:latin typeface="Cascadia Mono" panose="020B0609020000020004" pitchFamily="49" charset="0"/>
                          <a:cs typeface="Cascadia Mono" panose="020B0609020000020004" pitchFamily="49" charset="0"/>
                        </a:rPr>
                        <a:t>Lorsque les pluies tombèrent, que la terre fut bien détrempée, ils décidèrent de planter des navets. Ils attelèrent la chamelle semèrent, commencèrent les labours.</a:t>
                      </a:r>
                    </a:p>
                    <a:p>
                      <a:pPr indent="216000" algn="l"/>
                      <a:r>
                        <a:rPr lang="fr-FR" sz="1100" kern="150" dirty="0">
                          <a:effectLst/>
                          <a:latin typeface="Cascadia Mono" panose="020B0609020000020004" pitchFamily="49" charset="0"/>
                          <a:cs typeface="Cascadia Mono" panose="020B0609020000020004" pitchFamily="49" charset="0"/>
                        </a:rPr>
                        <a:t>Le hérisson, juché sur le mancheron, conduisait l’attelage ; le chacal tenait la pioche (et brisait les mottes). Quand le champ fut entièrement travaillé, ils dételèrent et se reposèrent. La graine de navet avait dû se jurer, (comme elle le fait toujours), de ne pas passer une seule nuit en terre. D’un seul coup, elle germa et poussa. Au bout de très peu de temps, le champ était couvert d’un joli tapis vert. Lorsque la récole fut prête, le hérisson dit :</a:t>
                      </a:r>
                    </a:p>
                    <a:p>
                      <a:pPr indent="216000" algn="l"/>
                      <a:r>
                        <a:rPr lang="fr-FR" sz="1100" kern="150" dirty="0">
                          <a:effectLst/>
                          <a:latin typeface="Cascadia Mono" panose="020B0609020000020004" pitchFamily="49" charset="0"/>
                          <a:cs typeface="Cascadia Mono" panose="020B0609020000020004" pitchFamily="49" charset="0"/>
                        </a:rPr>
                        <a:t>- Ramassons notre bien, nous partagerons ensuite.</a:t>
                      </a:r>
                    </a:p>
                    <a:p>
                      <a:pPr indent="216000" algn="l"/>
                      <a:r>
                        <a:rPr lang="fr-FR" sz="1100" kern="150" dirty="0">
                          <a:effectLst/>
                          <a:latin typeface="Cascadia Mono" panose="020B0609020000020004" pitchFamily="49" charset="0"/>
                          <a:cs typeface="Cascadia Mono" panose="020B0609020000020004" pitchFamily="49" charset="0"/>
                        </a:rPr>
                        <a:t>- Non, dit le chacal, qui convoitait toute cette verdure : je te donne à choisir : prends ce qui au-dessus du sol ou ce qui est en terre.</a:t>
                      </a:r>
                    </a:p>
                    <a:p>
                      <a:pPr indent="216000" algn="l"/>
                      <a:r>
                        <a:rPr lang="fr-FR" sz="1100" kern="150" dirty="0">
                          <a:effectLst/>
                          <a:latin typeface="Cascadia Mono" panose="020B0609020000020004" pitchFamily="49" charset="0"/>
                          <a:cs typeface="Cascadia Mono" panose="020B0609020000020004" pitchFamily="49" charset="0"/>
                        </a:rPr>
                        <a:t>- Que choisis-tu toi-même ? Demanda le hérisson.</a:t>
                      </a:r>
                    </a:p>
                    <a:p>
                      <a:pPr indent="216000" algn="l"/>
                      <a:r>
                        <a:rPr lang="fr-FR" sz="1100" kern="150" dirty="0">
                          <a:effectLst/>
                          <a:latin typeface="Cascadia Mono" panose="020B0609020000020004" pitchFamily="49" charset="0"/>
                          <a:cs typeface="Cascadia Mono" panose="020B0609020000020004" pitchFamily="49" charset="0"/>
                        </a:rPr>
                        <a:t>- Ce qui est au-dessus, dit le chacal.</a:t>
                      </a:r>
                    </a:p>
                    <a:p>
                      <a:pPr indent="216000" algn="l"/>
                      <a:r>
                        <a:rPr lang="fr-FR" sz="1100" kern="150" dirty="0">
                          <a:effectLst/>
                          <a:latin typeface="Cascadia Mono" panose="020B0609020000020004" pitchFamily="49" charset="0"/>
                          <a:cs typeface="Cascadia Mono" panose="020B0609020000020004" pitchFamily="49" charset="0"/>
                        </a:rPr>
                        <a:t>- C’est bien, prends-le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amena une troupe d’ouvriers, à titre d’entraide, qui moissonnèrent les feuilles de navet. Il dut les jeter quand elles furent flétries et il se retrouva les mains vides. Le hérisson commença alors à arracher les navets et à les transporter chez lui : son gîte en fut bientôt plein.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882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2696954"/>
              </p:ext>
            </p:extLst>
          </p:nvPr>
        </p:nvGraphicFramePr>
        <p:xfrm>
          <a:off x="296561" y="148280"/>
          <a:ext cx="11631828" cy="649606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82-84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83-85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Tafellaḥt n nneɛma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culture des céréales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Gan </a:t>
                      </a:r>
                      <a:r>
                        <a:rPr lang="fr-FR" sz="1100" kern="1200" dirty="0" err="1">
                          <a:solidFill>
                            <a:schemeClr val="tx1"/>
                          </a:solidFill>
                          <a:effectLst/>
                          <a:latin typeface="+mn-lt"/>
                          <a:ea typeface="+mn-ea"/>
                          <a:cs typeface="+mn-cs"/>
                        </a:rPr>
                        <a:t>asudu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fetlen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seksu</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dehnen</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zzit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yellexs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ɛerḍen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widen</a:t>
                      </a:r>
                      <a:r>
                        <a:rPr lang="fr-FR" sz="1100" kern="1200" dirty="0">
                          <a:solidFill>
                            <a:schemeClr val="tx1"/>
                          </a:solidFill>
                          <a:effectLst/>
                          <a:latin typeface="+mn-lt"/>
                          <a:ea typeface="+mn-ea"/>
                          <a:cs typeface="+mn-cs"/>
                        </a:rPr>
                        <a:t> i sen-</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iḥbiben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lǧiran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ɣran-asen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lfattiḥa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Qqnen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lxedma</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ɛellmen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taferka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-tt d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timẓin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agelzim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aḍref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yettabeɛ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aḍref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yettabeɛ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taɣezzut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tyerza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tefsut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ssusun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tafellaḥt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anɛam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lḥeb</a:t>
                      </a:r>
                      <a:r>
                        <a:rPr lang="fr-FR" sz="1100" kern="1200" dirty="0">
                          <a:solidFill>
                            <a:schemeClr val="tx1"/>
                          </a:solidFill>
                          <a:effectLst/>
                          <a:latin typeface="+mn-lt"/>
                          <a:ea typeface="+mn-ea"/>
                          <a:cs typeface="+mn-cs"/>
                        </a:rPr>
                        <a:t> alim.</a:t>
                      </a:r>
                    </a:p>
                    <a:p>
                      <a:pPr indent="457200"/>
                      <a:r>
                        <a:rPr lang="fr-FR" sz="1100" kern="1200" dirty="0" err="1">
                          <a:solidFill>
                            <a:schemeClr val="tx1"/>
                          </a:solidFill>
                          <a:effectLst/>
                          <a:latin typeface="+mn-lt"/>
                          <a:ea typeface="+mn-ea"/>
                          <a:cs typeface="+mn-cs"/>
                        </a:rPr>
                        <a:t>Cellfen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arkul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ɛerḍen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-t d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nejmeɛ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rreẓq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nebḍu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tawiḍ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tfellaḥt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lleft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temger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tafellaḥt-is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tcadd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tadliwin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irinen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Yemmter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tiwizi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adellas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iẓuran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lfareɣ</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About d’un certain temps, ils décidèrent de cultiver des céréales. Ils commencèrent par donner la fête traditionnelle du début des labours. Ils firent préparer un bon couscous aux fèves, si bien arrosé d’huile qu’il en était presque liquide. Ils invitèrent tous les parents, amis et voisins. On mangea tant qu’on put et l’on récita les invocations appropriées à la circonstance.</a:t>
                      </a:r>
                    </a:p>
                    <a:p>
                      <a:pPr indent="216000" algn="l"/>
                      <a:r>
                        <a:rPr lang="fr-FR" sz="1100" kern="150" dirty="0">
                          <a:effectLst/>
                          <a:latin typeface="Cascadia Mono" panose="020B0609020000020004" pitchFamily="49" charset="0"/>
                          <a:cs typeface="Cascadia Mono" panose="020B0609020000020004" pitchFamily="49" charset="0"/>
                        </a:rPr>
                        <a:t>Alors, le chacal et le hérisson attelèrent la chamelle et se mirent au travail. Après avoir délimité une bande de terrain, ils la semaient en blé ou en orge. Ils tinrent à tour de rôle le mancheron ou la pioche et, sillon après sillon, jour après jour, ils labourèrent tout le champ.</a:t>
                      </a:r>
                    </a:p>
                    <a:p>
                      <a:pPr indent="216000" algn="l"/>
                      <a:r>
                        <a:rPr lang="fr-FR" sz="1100" kern="150" dirty="0">
                          <a:effectLst/>
                          <a:latin typeface="Cascadia Mono" panose="020B0609020000020004" pitchFamily="49" charset="0"/>
                          <a:cs typeface="Cascadia Mono" panose="020B0609020000020004" pitchFamily="49" charset="0"/>
                        </a:rPr>
                        <a:t>Au printemps, ils sarclèrent les céréales et, quand arriva l’été, la récolte mûrit. Dieu avait été généreux. Ils pouvaient espérer plus de grains que de paille. Ils coupèrent quelques épis qu’ils firent griller sous forme </a:t>
                      </a:r>
                      <a:r>
                        <a:rPr lang="fr-FR" sz="1100" kern="150" dirty="0" err="1">
                          <a:effectLst/>
                          <a:latin typeface="Cascadia Mono" panose="020B0609020000020004" pitchFamily="49" charset="0"/>
                          <a:cs typeface="Cascadia Mono" panose="020B0609020000020004" pitchFamily="49" charset="0"/>
                        </a:rPr>
                        <a:t>d’arkoul</a:t>
                      </a:r>
                      <a:r>
                        <a:rPr lang="fr-FR" sz="1100" kern="150" dirty="0">
                          <a:effectLst/>
                          <a:latin typeface="Cascadia Mono" panose="020B0609020000020004" pitchFamily="49" charset="0"/>
                          <a:cs typeface="Cascadia Mono" panose="020B0609020000020004" pitchFamily="49" charset="0"/>
                        </a:rPr>
                        <a:t>, pour goûter le nouveau grain et ils furent très satisfaits. Quand la moisson fut prête, le hérisson dit au chacal :</a:t>
                      </a:r>
                    </a:p>
                    <a:p>
                      <a:pPr indent="216000" algn="l"/>
                      <a:r>
                        <a:rPr lang="fr-FR" sz="1100" kern="150" dirty="0">
                          <a:effectLst/>
                          <a:latin typeface="Cascadia Mono" panose="020B0609020000020004" pitchFamily="49" charset="0"/>
                          <a:cs typeface="Cascadia Mono" panose="020B0609020000020004" pitchFamily="49" charset="0"/>
                        </a:rPr>
                        <a:t>- Ramassons la récolte, nous la partagerons ensuite.</a:t>
                      </a:r>
                    </a:p>
                    <a:p>
                      <a:pPr indent="216000" algn="l"/>
                      <a:r>
                        <a:rPr lang="fr-FR" sz="1100" kern="150" dirty="0">
                          <a:effectLst/>
                          <a:latin typeface="Cascadia Mono" panose="020B0609020000020004" pitchFamily="49" charset="0"/>
                          <a:cs typeface="Cascadia Mono" panose="020B0609020000020004" pitchFamily="49" charset="0"/>
                        </a:rPr>
                        <a:t>- Non, répondit le chacal, qui voulait prendre sa revanche pour l’affaire des navets, choisis entre ce qui se trouve au-dessous du sol et ce qui est en dessous.</a:t>
                      </a:r>
                    </a:p>
                    <a:p>
                      <a:pPr indent="216000" algn="l"/>
                      <a:r>
                        <a:rPr lang="fr-FR" sz="1100" kern="150" dirty="0">
                          <a:effectLst/>
                          <a:latin typeface="Cascadia Mono" panose="020B0609020000020004" pitchFamily="49" charset="0"/>
                          <a:cs typeface="Cascadia Mono" panose="020B0609020000020004" pitchFamily="49" charset="0"/>
                        </a:rPr>
                        <a:t>- Que veux-tu prendre ? Demanda le hérisson.</a:t>
                      </a:r>
                    </a:p>
                    <a:p>
                      <a:pPr indent="216000" algn="l"/>
                      <a:r>
                        <a:rPr lang="fr-FR" sz="1100" kern="150" dirty="0">
                          <a:effectLst/>
                          <a:latin typeface="Cascadia Mono" panose="020B0609020000020004" pitchFamily="49" charset="0"/>
                          <a:cs typeface="Cascadia Mono" panose="020B0609020000020004" pitchFamily="49" charset="0"/>
                        </a:rPr>
                        <a:t>- En dessous ! Dit le chacal.</a:t>
                      </a:r>
                    </a:p>
                    <a:p>
                      <a:pPr indent="216000" algn="l"/>
                      <a:r>
                        <a:rPr lang="fr-FR" sz="1100" kern="150" dirty="0">
                          <a:effectLst/>
                          <a:latin typeface="Cascadia Mono" panose="020B0609020000020004" pitchFamily="49" charset="0"/>
                          <a:cs typeface="Cascadia Mono" panose="020B0609020000020004" pitchFamily="49" charset="0"/>
                        </a:rPr>
                        <a:t>- C’est bien, prends-le, dit le hérisson.</a:t>
                      </a:r>
                    </a:p>
                    <a:p>
                      <a:pPr indent="216000" algn="l"/>
                      <a:r>
                        <a:rPr lang="fr-FR" sz="1100" kern="150" dirty="0">
                          <a:effectLst/>
                          <a:latin typeface="Cascadia Mono" panose="020B0609020000020004" pitchFamily="49" charset="0"/>
                          <a:cs typeface="Cascadia Mono" panose="020B0609020000020004" pitchFamily="49" charset="0"/>
                        </a:rPr>
                        <a:t>Le hérisson, aidé de ses amis, fit la moisson et, en peu de temps, la récolte fut liée de javelles en gerbes, puis portée sur l’aire.</a:t>
                      </a:r>
                    </a:p>
                    <a:p>
                      <a:pPr indent="216000" algn="l"/>
                      <a:r>
                        <a:rPr lang="fr-FR" sz="1100" kern="150" dirty="0">
                          <a:effectLst/>
                          <a:latin typeface="Cascadia Mono" panose="020B0609020000020004" pitchFamily="49" charset="0"/>
                          <a:cs typeface="Cascadia Mono" panose="020B0609020000020004" pitchFamily="49" charset="0"/>
                        </a:rPr>
                        <a:t>Le chacal arriva alors avec une équipe d’ouvriers bénévoles qui ne purent trouver que les chaumes et les racines.</a:t>
                      </a:r>
                    </a:p>
                    <a:p>
                      <a:pPr indent="216000" algn="l"/>
                      <a:r>
                        <a:rPr lang="fr-FR" sz="1100" kern="150" dirty="0">
                          <a:effectLst/>
                          <a:latin typeface="Cascadia Mono" panose="020B0609020000020004" pitchFamily="49" charset="0"/>
                          <a:cs typeface="Cascadia Mono" panose="020B0609020000020004" pitchFamily="49" charset="0"/>
                        </a:rPr>
                        <a:t>Le chacal s’en alla, une fois de plus, les mains vides.</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9993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085455229"/>
              </p:ext>
            </p:extLst>
          </p:nvPr>
        </p:nvGraphicFramePr>
        <p:xfrm>
          <a:off x="296561" y="148281"/>
          <a:ext cx="11631828" cy="6359898"/>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0">
                <a:tc>
                  <a:txBody>
                    <a:bodyPr/>
                    <a:lstStyle/>
                    <a:p>
                      <a:r>
                        <a:rPr lang="en-GB" sz="900">
                          <a:latin typeface="Cascadia Mono" panose="020B0609020000020004" pitchFamily="49" charset="0"/>
                          <a:cs typeface="Cascadia Mono" panose="020B0609020000020004" pitchFamily="49" charset="0"/>
                        </a:rPr>
                        <a:t>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a:t>
                      </a:r>
                    </a:p>
                  </a:txBody>
                  <a:tcPr/>
                </a:tc>
                <a:extLst>
                  <a:ext uri="{0D108BD9-81ED-4DB2-BD59-A6C34878D82A}">
                    <a16:rowId xmlns:a16="http://schemas.microsoft.com/office/drawing/2014/main" val="12487872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Leǧmeɛ n lewḥuc</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L’assemblée des Animaux</a:t>
                      </a:r>
                      <a:endParaRPr lang="en-GB" sz="1200" kern="150">
                        <a:effectLst/>
                        <a:latin typeface="Cascadia Mono" panose="020B0609020000020004" pitchFamily="49" charset="0"/>
                        <a:ea typeface="NSimSun" panose="02010609030101010101" pitchFamily="49" charset="-122"/>
                        <a:cs typeface="Cascadia Mono" panose="020B0609020000020004" pitchFamily="49" charset="0"/>
                      </a:endParaRPr>
                    </a:p>
                    <a:p>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445498">
                <a:tc>
                  <a:txBody>
                    <a:bodyPr/>
                    <a:lstStyle/>
                    <a:p>
                      <a:pPr indent="215900" algn="l"/>
                      <a:r>
                        <a:rPr lang="fr-FR" sz="1100" kern="150" dirty="0">
                          <a:effectLst/>
                          <a:latin typeface="Cascadia Mono" panose="020B0609020000020004" pitchFamily="49" charset="0"/>
                          <a:cs typeface="Cascadia Mono" panose="020B0609020000020004" pitchFamily="49" charset="0"/>
                        </a:rPr>
                        <a:t>Di </a:t>
                      </a:r>
                      <a:r>
                        <a:rPr lang="fr-FR" sz="1100" kern="150" dirty="0" err="1">
                          <a:effectLst/>
                          <a:latin typeface="Cascadia Mono" panose="020B0609020000020004" pitchFamily="49" charset="0"/>
                          <a:cs typeface="Cascadia Mono" panose="020B0609020000020004" pitchFamily="49" charset="0"/>
                        </a:rPr>
                        <a:t>zzman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amezwaru</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nnejmɛen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lewḥuc</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akken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llan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myeɛhaden</a:t>
                      </a:r>
                      <a:r>
                        <a:rPr lang="fr-FR" sz="1100" kern="150" dirty="0">
                          <a:effectLst/>
                          <a:latin typeface="Cascadia Mono" panose="020B0609020000020004" pitchFamily="49" charset="0"/>
                          <a:cs typeface="Cascadia Mono" panose="020B0609020000020004" pitchFamily="49" charset="0"/>
                        </a:rPr>
                        <a:t> s </a:t>
                      </a:r>
                      <a:r>
                        <a:rPr lang="fr-FR" sz="1100" kern="150" dirty="0" err="1">
                          <a:effectLst/>
                          <a:latin typeface="Cascadia Mono" panose="020B0609020000020004" pitchFamily="49" charset="0"/>
                          <a:cs typeface="Cascadia Mono" panose="020B0609020000020004" pitchFamily="49" charset="0"/>
                        </a:rPr>
                        <a:t>Ṛebbi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myuččen</a:t>
                      </a:r>
                      <a:r>
                        <a:rPr lang="fr-FR" sz="1100" kern="150" dirty="0">
                          <a:effectLst/>
                          <a:latin typeface="Cascadia Mono" panose="020B0609020000020004" pitchFamily="49" charset="0"/>
                          <a:cs typeface="Cascadia Mono" panose="020B0609020000020004" pitchFamily="49" charset="0"/>
                        </a:rPr>
                        <a:t>, ad hennin di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Semman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izem</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agellid</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fell-asen</a:t>
                      </a:r>
                      <a:r>
                        <a:rPr lang="fr-FR" sz="1100" kern="150" dirty="0">
                          <a:effectLst/>
                          <a:latin typeface="Cascadia Mono" panose="020B0609020000020004" pitchFamily="49" charset="0"/>
                          <a:cs typeface="Cascadia Mono" panose="020B0609020000020004" pitchFamily="49" charset="0"/>
                        </a:rPr>
                        <a:t> (ay d </a:t>
                      </a:r>
                      <a:r>
                        <a:rPr lang="fr-FR" sz="1100" kern="150" dirty="0" err="1">
                          <a:effectLst/>
                          <a:latin typeface="Cascadia Mono" panose="020B0609020000020004" pitchFamily="49" charset="0"/>
                          <a:cs typeface="Cascadia Mono" panose="020B0609020000020004" pitchFamily="49" charset="0"/>
                        </a:rPr>
                        <a:t>agellid</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ɣas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Ṛebbi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rṣan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tilas</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inagan</a:t>
                      </a:r>
                      <a:r>
                        <a:rPr lang="fr-FR" sz="1100" kern="150" dirty="0">
                          <a:effectLst/>
                          <a:latin typeface="Cascadia Mono" panose="020B0609020000020004" pitchFamily="49" charset="0"/>
                          <a:cs typeface="Cascadia Mono" panose="020B0609020000020004" pitchFamily="49" charset="0"/>
                        </a:rPr>
                        <a:t>. </a:t>
                      </a:r>
                    </a:p>
                    <a:p>
                      <a:pPr indent="215900" algn="l"/>
                      <a:endParaRPr lang="fr-FR"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Izem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yezdeɣ</a:t>
                      </a:r>
                      <a:r>
                        <a:rPr lang="fr-FR" sz="1100" kern="150" dirty="0">
                          <a:effectLst/>
                          <a:latin typeface="Cascadia Mono" panose="020B0609020000020004" pitchFamily="49" charset="0"/>
                          <a:cs typeface="Cascadia Mono" panose="020B0609020000020004" pitchFamily="49" charset="0"/>
                        </a:rPr>
                        <a:t> di </a:t>
                      </a:r>
                      <a:r>
                        <a:rPr lang="fr-FR" sz="1100" kern="150" dirty="0" err="1">
                          <a:effectLst/>
                          <a:latin typeface="Cascadia Mono" panose="020B0609020000020004" pitchFamily="49" charset="0"/>
                          <a:cs typeface="Cascadia Mono" panose="020B0609020000020004" pitchFamily="49" charset="0"/>
                        </a:rPr>
                        <a:t>teẓgi</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tameqqrant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netta</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yilef</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tewtult</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weɣyul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tyaziṭ</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tfunast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llan</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lxeddam-is</a:t>
                      </a:r>
                      <a:r>
                        <a:rPr lang="fr-FR" sz="1100" kern="150" dirty="0">
                          <a:effectLst/>
                          <a:latin typeface="Cascadia Mono" panose="020B0609020000020004" pitchFamily="49" charset="0"/>
                          <a:cs typeface="Cascadia Mono" panose="020B0609020000020004" pitchFamily="49" charset="0"/>
                        </a:rPr>
                        <a:t>, f </a:t>
                      </a:r>
                      <a:r>
                        <a:rPr lang="fr-FR" sz="1100" kern="150" dirty="0" err="1">
                          <a:effectLst/>
                          <a:latin typeface="Cascadia Mono" panose="020B0609020000020004" pitchFamily="49" charset="0"/>
                          <a:cs typeface="Cascadia Mono" panose="020B0609020000020004" pitchFamily="49" charset="0"/>
                        </a:rPr>
                        <a:t>wakken</a:t>
                      </a:r>
                      <a:r>
                        <a:rPr lang="fr-FR" sz="1100" kern="150" dirty="0">
                          <a:effectLst/>
                          <a:latin typeface="Cascadia Mono" panose="020B0609020000020004" pitchFamily="49" charset="0"/>
                          <a:cs typeface="Cascadia Mono" panose="020B0609020000020004" pitchFamily="49" charset="0"/>
                        </a:rPr>
                        <a:t> d-</a:t>
                      </a:r>
                      <a:r>
                        <a:rPr lang="fr-FR" sz="1100" kern="150" dirty="0" err="1">
                          <a:effectLst/>
                          <a:latin typeface="Cascadia Mono" panose="020B0609020000020004" pitchFamily="49" charset="0"/>
                          <a:cs typeface="Cascadia Mono" panose="020B0609020000020004" pitchFamily="49" charset="0"/>
                        </a:rPr>
                        <a:t>ssawalen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tamacahut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Mkul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axeddim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iqeṭṭu-yas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ṣṣalḥa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ilef</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yeggan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fell</a:t>
                      </a:r>
                      <a:r>
                        <a:rPr lang="fr-FR" sz="1100" kern="150" dirty="0">
                          <a:effectLst/>
                          <a:latin typeface="Cascadia Mono" panose="020B0609020000020004" pitchFamily="49" charset="0"/>
                          <a:cs typeface="Cascadia Mono" panose="020B0609020000020004" pitchFamily="49" charset="0"/>
                        </a:rPr>
                        <a:t>-as; </a:t>
                      </a:r>
                      <a:r>
                        <a:rPr lang="fr-FR" sz="1100" kern="150" dirty="0" err="1">
                          <a:effectLst/>
                          <a:latin typeface="Cascadia Mono" panose="020B0609020000020004" pitchFamily="49" charset="0"/>
                          <a:cs typeface="Cascadia Mono" panose="020B0609020000020004" pitchFamily="49" charset="0"/>
                        </a:rPr>
                        <a:t>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yeddal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yiss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tawtult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yessummut-itt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abareɣ</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agem</a:t>
                      </a:r>
                      <a:r>
                        <a:rPr lang="fr-FR" sz="1100" kern="150" dirty="0">
                          <a:effectLst/>
                          <a:latin typeface="Cascadia Mono" panose="020B0609020000020004" pitchFamily="49" charset="0"/>
                          <a:cs typeface="Cascadia Mono" panose="020B0609020000020004" pitchFamily="49" charset="0"/>
                        </a:rPr>
                        <a:t>-as-d aman; </a:t>
                      </a:r>
                      <a:r>
                        <a:rPr lang="fr-FR" sz="1100" kern="150" dirty="0" err="1">
                          <a:effectLst/>
                          <a:latin typeface="Cascadia Mono" panose="020B0609020000020004" pitchFamily="49" charset="0"/>
                          <a:cs typeface="Cascadia Mono" panose="020B0609020000020004" pitchFamily="49" charset="0"/>
                        </a:rPr>
                        <a:t>aɣyul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izeddem</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isɣaren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tayaziṭ</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arew</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timellalin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tafunast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a:t>
                      </a:r>
                      <a:r>
                        <a:rPr lang="fr-FR" sz="1100" kern="1200" dirty="0" err="1">
                          <a:solidFill>
                            <a:schemeClr val="tx1"/>
                          </a:solidFill>
                          <a:effectLst/>
                          <a:latin typeface="+mn-lt"/>
                          <a:ea typeface="+mn-ea"/>
                          <a:cs typeface="+mn-cs"/>
                        </a:rPr>
                        <a:t>tt</a:t>
                      </a:r>
                      <a:r>
                        <a:rPr lang="fr-FR" sz="1100" kern="150" dirty="0" err="1">
                          <a:effectLst/>
                          <a:latin typeface="Cascadia Mono" panose="020B0609020000020004" pitchFamily="49" charset="0"/>
                          <a:cs typeface="Cascadia Mono" panose="020B0609020000020004" pitchFamily="49" charset="0"/>
                        </a:rPr>
                        <a:t>ak</a:t>
                      </a:r>
                      <a:r>
                        <a:rPr lang="fr-FR" sz="1100" kern="150" dirty="0">
                          <a:effectLst/>
                          <a:latin typeface="Cascadia Mono" panose="020B0609020000020004" pitchFamily="49" charset="0"/>
                          <a:cs typeface="Cascadia Mono" panose="020B0609020000020004" pitchFamily="49" charset="0"/>
                        </a:rPr>
                        <a:t>-as-d </a:t>
                      </a:r>
                      <a:r>
                        <a:rPr lang="fr-FR" sz="1100" kern="150" dirty="0" err="1">
                          <a:effectLst/>
                          <a:latin typeface="Cascadia Mono" panose="020B0609020000020004" pitchFamily="49" charset="0"/>
                          <a:cs typeface="Cascadia Mono" panose="020B0609020000020004" pitchFamily="49" charset="0"/>
                        </a:rPr>
                        <a:t>ayefki</a:t>
                      </a:r>
                      <a:r>
                        <a:rPr lang="fr-FR" sz="1100" kern="150" dirty="0">
                          <a:effectLst/>
                          <a:latin typeface="Cascadia Mono" panose="020B0609020000020004" pitchFamily="49" charset="0"/>
                          <a:cs typeface="Cascadia Mono" panose="020B0609020000020004" pitchFamily="49" charset="0"/>
                        </a:rPr>
                        <a:t>.</a:t>
                      </a:r>
                      <a:endParaRPr lang="en-GB" sz="1100" kern="150" dirty="0">
                        <a:effectLst/>
                        <a:latin typeface="Cascadia Mono" panose="020B0609020000020004" pitchFamily="49" charset="0"/>
                        <a:cs typeface="Cascadia Mono" panose="020B0609020000020004" pitchFamily="49" charset="0"/>
                      </a:endParaRPr>
                    </a:p>
                    <a:p>
                      <a:pPr indent="215900" algn="l"/>
                      <a:r>
                        <a:rPr lang="fr-FR" sz="1100" kern="150" dirty="0">
                          <a:effectLst/>
                          <a:latin typeface="Cascadia Mono" panose="020B0609020000020004" pitchFamily="49" charset="0"/>
                          <a:cs typeface="Cascadia Mono" panose="020B0609020000020004" pitchFamily="49" charset="0"/>
                        </a:rPr>
                        <a:t> </a:t>
                      </a:r>
                      <a:endParaRPr lang="en-GB"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Hennan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lewḥuc</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teksa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taɣaṭ</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Feṛḥen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aɛlaxaṭer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lehna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yeḍmen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leɣna</a:t>
                      </a:r>
                      <a:r>
                        <a:rPr lang="fr-FR" sz="1100" kern="150" dirty="0">
                          <a:effectLst/>
                          <a:latin typeface="Cascadia Mono" panose="020B0609020000020004" pitchFamily="49" charset="0"/>
                          <a:cs typeface="Cascadia Mono" panose="020B0609020000020004" pitchFamily="49" charset="0"/>
                        </a:rPr>
                        <a:t>.</a:t>
                      </a:r>
                    </a:p>
                    <a:p>
                      <a:pPr indent="215900" algn="l"/>
                      <a:endParaRPr lang="fr-FR" sz="1100" kern="150" dirty="0">
                        <a:effectLst/>
                        <a:latin typeface="Cascadia Mono" panose="020B0609020000020004" pitchFamily="49" charset="0"/>
                        <a:cs typeface="Cascadia Mono" panose="020B0609020000020004" pitchFamily="49" charset="0"/>
                      </a:endParaRPr>
                    </a:p>
                    <a:p>
                      <a:pPr indent="215900" algn="l"/>
                      <a:r>
                        <a:rPr lang="fr-FR" sz="1100" kern="150" dirty="0" err="1">
                          <a:effectLst/>
                          <a:latin typeface="Cascadia Mono" panose="020B0609020000020004" pitchFamily="49" charset="0"/>
                          <a:cs typeface="Cascadia Mono" panose="020B0609020000020004" pitchFamily="49" charset="0"/>
                        </a:rPr>
                        <a:t>Lḥaṣul</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ṣeggmen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lukan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asen</a:t>
                      </a:r>
                      <a:r>
                        <a:rPr lang="fr-FR" sz="1100" kern="150" dirty="0">
                          <a:effectLst/>
                          <a:latin typeface="Cascadia Mono" panose="020B0609020000020004" pitchFamily="49" charset="0"/>
                          <a:cs typeface="Cascadia Mono" panose="020B0609020000020004" pitchFamily="49" charset="0"/>
                        </a:rPr>
                        <a:t>-tt-</a:t>
                      </a:r>
                      <a:r>
                        <a:rPr lang="fr-FR" sz="1100" kern="150" dirty="0" err="1">
                          <a:effectLst/>
                          <a:latin typeface="Cascadia Mono" panose="020B0609020000020004" pitchFamily="49" charset="0"/>
                          <a:cs typeface="Cascadia Mono" panose="020B0609020000020004" pitchFamily="49" charset="0"/>
                        </a:rPr>
                        <a:t>yessexṣer</a:t>
                      </a:r>
                      <a:r>
                        <a:rPr lang="fr-FR" sz="1100" kern="150" dirty="0">
                          <a:effectLst/>
                          <a:latin typeface="Cascadia Mono" panose="020B0609020000020004" pitchFamily="49" charset="0"/>
                          <a:cs typeface="Cascadia Mono" panose="020B0609020000020004" pitchFamily="49" charset="0"/>
                        </a:rPr>
                        <a:t> ara </a:t>
                      </a:r>
                      <a:r>
                        <a:rPr lang="fr-FR" sz="1100" kern="150" dirty="0" err="1">
                          <a:effectLst/>
                          <a:latin typeface="Cascadia Mono" panose="020B0609020000020004" pitchFamily="49" charset="0"/>
                          <a:cs typeface="Cascadia Mono" panose="020B0609020000020004" pitchFamily="49" charset="0"/>
                        </a:rPr>
                        <a:t>wuccen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yerra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amṛaɣi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Uccen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ur</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yefṛiḥ</a:t>
                      </a:r>
                      <a:r>
                        <a:rPr lang="fr-FR" sz="1100" kern="150" dirty="0">
                          <a:effectLst/>
                          <a:latin typeface="Cascadia Mono" panose="020B0609020000020004" pitchFamily="49" charset="0"/>
                          <a:cs typeface="Cascadia Mono" panose="020B0609020000020004" pitchFamily="49" charset="0"/>
                        </a:rPr>
                        <a:t> ara s </a:t>
                      </a:r>
                      <a:r>
                        <a:rPr lang="fr-FR" sz="1100" kern="150" dirty="0" err="1">
                          <a:effectLst/>
                          <a:latin typeface="Cascadia Mono" panose="020B0609020000020004" pitchFamily="49" charset="0"/>
                          <a:cs typeface="Cascadia Mono" panose="020B0609020000020004" pitchFamily="49" charset="0"/>
                        </a:rPr>
                        <a:t>uṣeggem</a:t>
                      </a:r>
                      <a:r>
                        <a:rPr lang="fr-FR" sz="1100" kern="150" dirty="0">
                          <a:effectLst/>
                          <a:latin typeface="Cascadia Mono" panose="020B0609020000020004" pitchFamily="49" charset="0"/>
                          <a:cs typeface="Cascadia Mono" panose="020B0609020000020004" pitchFamily="49" charset="0"/>
                        </a:rPr>
                        <a:t> agi n </a:t>
                      </a:r>
                      <a:r>
                        <a:rPr lang="fr-FR" sz="1100" kern="150" dirty="0" err="1">
                          <a:effectLst/>
                          <a:latin typeface="Cascadia Mono" panose="020B0609020000020004" pitchFamily="49" charset="0"/>
                          <a:cs typeface="Cascadia Mono" panose="020B0609020000020004" pitchFamily="49" charset="0"/>
                        </a:rPr>
                        <a:t>ddunit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yuɣ</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tannumi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yekkat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timeɣriwin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yendem</a:t>
                      </a:r>
                      <a:r>
                        <a:rPr lang="fr-FR" sz="1100" kern="150" dirty="0">
                          <a:effectLst/>
                          <a:latin typeface="Cascadia Mono" panose="020B0609020000020004" pitchFamily="49" charset="0"/>
                          <a:cs typeface="Cascadia Mono" panose="020B0609020000020004" pitchFamily="49" charset="0"/>
                        </a:rPr>
                        <a:t> f </a:t>
                      </a:r>
                      <a:r>
                        <a:rPr lang="fr-FR" sz="1100" kern="150" dirty="0" err="1">
                          <a:effectLst/>
                          <a:latin typeface="Cascadia Mono" panose="020B0609020000020004" pitchFamily="49" charset="0"/>
                          <a:cs typeface="Cascadia Mono" panose="020B0609020000020004" pitchFamily="49" charset="0"/>
                        </a:rPr>
                        <a:t>liḥala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taqdimt</a:t>
                      </a:r>
                      <a:r>
                        <a:rPr lang="fr-FR" sz="1100" kern="150" dirty="0">
                          <a:effectLst/>
                          <a:latin typeface="Cascadia Mono" panose="020B0609020000020004" pitchFamily="49" charset="0"/>
                          <a:cs typeface="Cascadia Mono" panose="020B0609020000020004" pitchFamily="49" charset="0"/>
                        </a:rPr>
                        <a:t>: mi d-</a:t>
                      </a:r>
                      <a:r>
                        <a:rPr lang="fr-FR" sz="1100" kern="150" dirty="0" err="1">
                          <a:effectLst/>
                          <a:latin typeface="Cascadia Mono" panose="020B0609020000020004" pitchFamily="49" charset="0"/>
                          <a:cs typeface="Cascadia Mono" panose="020B0609020000020004" pitchFamily="49" charset="0"/>
                        </a:rPr>
                        <a:t>yesmekti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aksum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azegzaw</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idammen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yeḥman</a:t>
                      </a:r>
                      <a:r>
                        <a:rPr lang="fr-FR" sz="1100" kern="150" dirty="0">
                          <a:effectLst/>
                          <a:latin typeface="Cascadia Mono" panose="020B0609020000020004" pitchFamily="49" charset="0"/>
                          <a:cs typeface="Cascadia Mono" panose="020B0609020000020004" pitchFamily="49" charset="0"/>
                        </a:rPr>
                        <a:t>, ad as-</a:t>
                      </a:r>
                      <a:r>
                        <a:rPr lang="fr-FR" sz="1100" kern="150" dirty="0" err="1">
                          <a:effectLst/>
                          <a:latin typeface="Cascadia Mono" panose="020B0609020000020004" pitchFamily="49" charset="0"/>
                          <a:cs typeface="Cascadia Mono" panose="020B0609020000020004" pitchFamily="49" charset="0"/>
                        </a:rPr>
                        <a:t>yuɣal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tisselbi</a:t>
                      </a:r>
                      <a:r>
                        <a:rPr lang="fr-FR" sz="1100" kern="150" dirty="0">
                          <a:effectLst/>
                          <a:latin typeface="Cascadia Mono" panose="020B0609020000020004" pitchFamily="49" charset="0"/>
                          <a:cs typeface="Cascadia Mono" panose="020B0609020000020004" pitchFamily="49" charset="0"/>
                        </a:rPr>
                        <a:t>. Assa </a:t>
                      </a:r>
                      <a:r>
                        <a:rPr lang="fr-FR" sz="1100" kern="150" dirty="0" err="1">
                          <a:effectLst/>
                          <a:latin typeface="Cascadia Mono" panose="020B0609020000020004" pitchFamily="49" charset="0"/>
                          <a:cs typeface="Cascadia Mono" panose="020B0609020000020004" pitchFamily="49" charset="0"/>
                        </a:rPr>
                        <a:t>ḥeṛmen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acu</a:t>
                      </a:r>
                      <a:r>
                        <a:rPr lang="fr-FR" sz="1100" kern="150" dirty="0">
                          <a:effectLst/>
                          <a:latin typeface="Cascadia Mono" panose="020B0609020000020004" pitchFamily="49" charset="0"/>
                          <a:cs typeface="Cascadia Mono" panose="020B0609020000020004" pitchFamily="49" charset="0"/>
                        </a:rPr>
                        <a:t> ara </a:t>
                      </a:r>
                      <a:r>
                        <a:rPr lang="fr-FR" sz="1100" kern="150" dirty="0" err="1">
                          <a:effectLst/>
                          <a:latin typeface="Cascadia Mono" panose="020B0609020000020004" pitchFamily="49" charset="0"/>
                          <a:cs typeface="Cascadia Mono" panose="020B0609020000020004" pitchFamily="49" charset="0"/>
                        </a:rPr>
                        <a:t>yili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w’ixedmen</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yeɛṣu</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Accaren</a:t>
                      </a:r>
                      <a:r>
                        <a:rPr lang="fr-FR" sz="1100" kern="150" dirty="0">
                          <a:effectLst/>
                          <a:latin typeface="Cascadia Mono" panose="020B0609020000020004" pitchFamily="49" charset="0"/>
                          <a:cs typeface="Cascadia Mono" panose="020B0609020000020004" pitchFamily="49" charset="0"/>
                        </a:rPr>
                        <a:t> n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qeḍɛen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lḥekm-is</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akken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nniḍen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Ihi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ijebd</a:t>
                      </a:r>
                      <a:r>
                        <a:rPr lang="fr-FR" sz="1100" kern="150" dirty="0">
                          <a:effectLst/>
                          <a:latin typeface="Cascadia Mono" panose="020B0609020000020004" pitchFamily="49" charset="0"/>
                          <a:cs typeface="Cascadia Mono" panose="020B0609020000020004" pitchFamily="49" charset="0"/>
                        </a:rPr>
                        <a:t>-d </a:t>
                      </a:r>
                      <a:r>
                        <a:rPr lang="fr-FR" sz="1100" kern="150" dirty="0" err="1">
                          <a:effectLst/>
                          <a:latin typeface="Cascadia Mono" panose="020B0609020000020004" pitchFamily="49" charset="0"/>
                          <a:cs typeface="Cascadia Mono" panose="020B0609020000020004" pitchFamily="49" charset="0"/>
                        </a:rPr>
                        <a:t>taḥṛaymit</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yessefra</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yessefreɣ</a:t>
                      </a:r>
                      <a:r>
                        <a:rPr lang="fr-FR" sz="1100" kern="150" dirty="0">
                          <a:effectLst/>
                          <a:latin typeface="Cascadia Mono" panose="020B0609020000020004" pitchFamily="49" charset="0"/>
                          <a:cs typeface="Cascadia Mono" panose="020B0609020000020004" pitchFamily="49" charset="0"/>
                        </a:rPr>
                        <a:t> di </a:t>
                      </a:r>
                      <a:r>
                        <a:rPr lang="fr-FR" sz="1100" kern="150" dirty="0" err="1">
                          <a:effectLst/>
                          <a:latin typeface="Cascadia Mono" panose="020B0609020000020004" pitchFamily="49" charset="0"/>
                          <a:cs typeface="Cascadia Mono" panose="020B0609020000020004" pitchFamily="49" charset="0"/>
                        </a:rPr>
                        <a:t>lxeddam</a:t>
                      </a:r>
                      <a:r>
                        <a:rPr lang="fr-FR" sz="1100" kern="150" dirty="0">
                          <a:effectLst/>
                          <a:latin typeface="Cascadia Mono" panose="020B0609020000020004" pitchFamily="49" charset="0"/>
                          <a:cs typeface="Cascadia Mono" panose="020B0609020000020004" pitchFamily="49" charset="0"/>
                        </a:rPr>
                        <a:t> n </a:t>
                      </a:r>
                      <a:r>
                        <a:rPr lang="fr-FR" sz="1100" kern="150" dirty="0" err="1">
                          <a:effectLst/>
                          <a:latin typeface="Cascadia Mono" panose="020B0609020000020004" pitchFamily="49" charset="0"/>
                          <a:cs typeface="Cascadia Mono" panose="020B0609020000020004" pitchFamily="49" charset="0"/>
                        </a:rPr>
                        <a:t>yizem</a:t>
                      </a:r>
                      <a:r>
                        <a:rPr lang="fr-FR" sz="1100" kern="150" dirty="0">
                          <a:effectLst/>
                          <a:latin typeface="Cascadia Mono" panose="020B0609020000020004" pitchFamily="49" charset="0"/>
                          <a:cs typeface="Cascadia Mono" panose="020B0609020000020004" pitchFamily="49" charset="0"/>
                        </a:rPr>
                        <a:t> s </a:t>
                      </a:r>
                      <a:r>
                        <a:rPr lang="fr-FR" sz="1100" kern="150" dirty="0" err="1">
                          <a:effectLst/>
                          <a:latin typeface="Cascadia Mono" panose="020B0609020000020004" pitchFamily="49" charset="0"/>
                          <a:cs typeface="Cascadia Mono" panose="020B0609020000020004" pitchFamily="49" charset="0"/>
                        </a:rPr>
                        <a:t>tuffra</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yiwen</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yiwen</a:t>
                      </a:r>
                      <a:r>
                        <a:rPr lang="fr-FR" sz="1100" kern="150" dirty="0">
                          <a:effectLst/>
                          <a:latin typeface="Cascadia Mono" panose="020B0609020000020004" pitchFamily="49" charset="0"/>
                          <a:cs typeface="Cascadia Mono" panose="020B0609020000020004" pitchFamily="49" charset="0"/>
                        </a:rPr>
                        <a:t>, ad </a:t>
                      </a:r>
                      <a:r>
                        <a:rPr lang="fr-FR" sz="1100" kern="150" dirty="0" err="1">
                          <a:effectLst/>
                          <a:latin typeface="Cascadia Mono" panose="020B0609020000020004" pitchFamily="49" charset="0"/>
                          <a:cs typeface="Cascadia Mono" panose="020B0609020000020004" pitchFamily="49" charset="0"/>
                        </a:rPr>
                        <a:t>yuɣal</a:t>
                      </a:r>
                      <a:r>
                        <a:rPr lang="fr-FR" sz="1100" kern="150" dirty="0">
                          <a:effectLst/>
                          <a:latin typeface="Cascadia Mono" panose="020B0609020000020004" pitchFamily="49" charset="0"/>
                          <a:cs typeface="Cascadia Mono" panose="020B0609020000020004" pitchFamily="49" charset="0"/>
                        </a:rPr>
                        <a:t> d </a:t>
                      </a:r>
                      <a:r>
                        <a:rPr lang="fr-FR" sz="1100" kern="150" dirty="0" err="1">
                          <a:effectLst/>
                          <a:latin typeface="Cascadia Mono" panose="020B0609020000020004" pitchFamily="49" charset="0"/>
                          <a:cs typeface="Cascadia Mono" panose="020B0609020000020004" pitchFamily="49" charset="0"/>
                        </a:rPr>
                        <a:t>imciṭni</a:t>
                      </a:r>
                      <a:r>
                        <a:rPr lang="fr-FR" sz="1100" kern="150" dirty="0">
                          <a:effectLst/>
                          <a:latin typeface="Cascadia Mono" panose="020B0609020000020004" pitchFamily="49" charset="0"/>
                          <a:cs typeface="Cascadia Mono" panose="020B0609020000020004" pitchFamily="49" charset="0"/>
                        </a:rPr>
                        <a:t>.</a:t>
                      </a:r>
                      <a:endParaRPr lang="en-GB" sz="1100" kern="150" dirty="0">
                        <a:effectLst/>
                        <a:latin typeface="Cascadia Mono" panose="020B0609020000020004" pitchFamily="49" charset="0"/>
                        <a:ea typeface="NSimSun" panose="02010609030101010101" pitchFamily="49" charset="-122"/>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Jadis, les animaux, réunis en assemblée, jurèrent de ne plus s’entre-dévorer et de vivre en paix sur la terre. Ils nommèrent le lion roi (Dieu étant l’unique Roi), élaborèrent des lois et des sanctions.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établit sa résidence dans une vaste forêt, avec sa cour composée, à ce qu’on raconte, du chacal, du sanglier, de la hase, de l’âne, de la poule et de la vache. Chacun avait ses devoirs envers lui : le sanglier servait au lion de matelas, le chacal, de couverture et la hase, d’oreiller ; le renard faisait le transport de l’eau, l’âne transportait le bois, la poule pondait des œufs pour lui et la vache lui donnait du lait.</a:t>
                      </a:r>
                      <a:endParaRPr lang="en-GB"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 </a:t>
                      </a:r>
                      <a:endParaRPr lang="en-GB"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Les animaux vivaient en paix : la chèvre paissait en compagnie du chacal ! Tous étaient satisfaits car la tranquillité garantit le bien-être.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Bref, ils auraient eu la vie belle si le chacal, conseiller du lion, n’avait tout gâché. Coutumier de toutes les traîtrises, il était mécontent de cette organisation. Il regrettait l’ancien état des choses et, au souvenir de la chair fraîche et du sang chaud désormais interdits, il se sentait devenir fou. Que faire ? Désobéir ? Les griffes du lion étaient acérées et sa justice expéditive. Alors il se décida à user de ruse, à inciter secrètement, l’un après l’autre, les courtisans à désobéir, véritable travail de démon.</a:t>
                      </a:r>
                      <a:endParaRPr lang="en-GB" sz="1100" kern="150" dirty="0">
                        <a:effectLst/>
                        <a:latin typeface="Cascadia Mono" panose="020B0609020000020004" pitchFamily="49" charset="0"/>
                        <a:ea typeface="NSimSun" panose="02010609030101010101" pitchFamily="49" charset="-122"/>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6192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1075543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Tazzala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course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acrik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tidi</a:t>
                      </a:r>
                      <a:r>
                        <a:rPr lang="fr-FR" sz="1100" kern="1200" dirty="0">
                          <a:solidFill>
                            <a:schemeClr val="tx1"/>
                          </a:solidFill>
                          <a:effectLst/>
                          <a:latin typeface="+mn-lt"/>
                          <a:ea typeface="+mn-ea"/>
                          <a:cs typeface="+mn-cs"/>
                        </a:rPr>
                        <a:t>-w: ad </a:t>
                      </a:r>
                      <a:r>
                        <a:rPr lang="fr-FR" sz="1100" kern="1200" dirty="0" err="1">
                          <a:solidFill>
                            <a:schemeClr val="tx1"/>
                          </a:solidFill>
                          <a:effectLst/>
                          <a:latin typeface="+mn-lt"/>
                          <a:ea typeface="+mn-ea"/>
                          <a:cs typeface="+mn-cs"/>
                        </a:rPr>
                        <a:t>nɛiwed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srewten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zzazedgen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tazzert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telweḥt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ukwerfa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Ad d-</a:t>
                      </a:r>
                      <a:r>
                        <a:rPr lang="fr-FR" sz="1100" kern="1200" dirty="0" err="1">
                          <a:solidFill>
                            <a:schemeClr val="tx1"/>
                          </a:solidFill>
                          <a:effectLst/>
                          <a:latin typeface="+mn-lt"/>
                          <a:ea typeface="+mn-ea"/>
                          <a:cs typeface="+mn-cs"/>
                        </a:rPr>
                        <a:t>nemzazzal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lmuḍeɛ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leflani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yewwḍen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amezwaru</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 ad yawi </a:t>
                      </a:r>
                      <a:r>
                        <a:rPr lang="fr-FR" sz="1100" kern="1200" dirty="0" err="1">
                          <a:solidFill>
                            <a:schemeClr val="tx1"/>
                          </a:solidFill>
                          <a:effectLst/>
                          <a:latin typeface="+mn-lt"/>
                          <a:ea typeface="+mn-ea"/>
                          <a:cs typeface="+mn-cs"/>
                        </a:rPr>
                        <a:t>tafellaḥt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Iniswen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ttemcabin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Muḥend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sin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widen</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lmuḍeɛ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wiyaḍ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umecwaṛ</a:t>
                      </a:r>
                      <a:r>
                        <a:rPr lang="fr-FR" sz="1100" kern="1200" dirty="0">
                          <a:solidFill>
                            <a:schemeClr val="tx1"/>
                          </a:solidFill>
                          <a:effectLst/>
                          <a:latin typeface="+mn-lt"/>
                          <a:ea typeface="+mn-ea"/>
                          <a:cs typeface="+mn-cs"/>
                        </a:rPr>
                        <a:t>. Netta d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aɛnan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usaku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uqerwi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Yemzazzal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umeddakel-is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waḍu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zdat</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annar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yesnukkuf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yettiqi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nneɛma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lkil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La s-</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Seṭṭac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seṭṭac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sbeɛṭac</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Naqel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asaku</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aqcic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tirect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tednect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revint trouver le hérisson et lui dit :</a:t>
                      </a:r>
                    </a:p>
                    <a:p>
                      <a:pPr indent="216000" algn="l"/>
                      <a:r>
                        <a:rPr lang="fr-FR" sz="1100" kern="150" dirty="0">
                          <a:effectLst/>
                          <a:latin typeface="Cascadia Mono" panose="020B0609020000020004" pitchFamily="49" charset="0"/>
                          <a:cs typeface="Cascadia Mono" panose="020B0609020000020004" pitchFamily="49" charset="0"/>
                        </a:rPr>
                        <a:t>- O collègue ! Tu as pris la part qui me revenait et tu as bu ma sueur. Recommençons le partage.</a:t>
                      </a:r>
                    </a:p>
                    <a:p>
                      <a:pPr indent="216000" algn="l"/>
                      <a:r>
                        <a:rPr lang="fr-FR" sz="1100" kern="150" dirty="0">
                          <a:effectLst/>
                          <a:latin typeface="Cascadia Mono" panose="020B0609020000020004" pitchFamily="49" charset="0"/>
                          <a:cs typeface="Cascadia Mono" panose="020B0609020000020004" pitchFamily="49" charset="0"/>
                        </a:rPr>
                        <a:t>- Entendu, dit le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Alors ils dépiquèrent et vannèrent, à la fourche et à la pelle. Deux tas, l’un de grain net, l’autre de résidus, se dressèrent sur l’aire.</a:t>
                      </a:r>
                    </a:p>
                    <a:p>
                      <a:pPr indent="216000" algn="l"/>
                      <a:r>
                        <a:rPr lang="fr-FR" sz="1100" kern="150" dirty="0">
                          <a:effectLst/>
                          <a:latin typeface="Cascadia Mono" panose="020B0609020000020004" pitchFamily="49" charset="0"/>
                          <a:cs typeface="Cascadia Mono" panose="020B0609020000020004" pitchFamily="49" charset="0"/>
                        </a:rPr>
                        <a:t>- Jouons la récolte à la course ! Dit le chacal. Nous partirons de tel endroit et le premier arrivé à l’aire prendre tout.</a:t>
                      </a:r>
                    </a:p>
                    <a:p>
                      <a:pPr indent="216000" algn="l"/>
                      <a:r>
                        <a:rPr lang="fr-FR" sz="1100" kern="150" dirty="0">
                          <a:effectLst/>
                          <a:latin typeface="Cascadia Mono" panose="020B0609020000020004" pitchFamily="49" charset="0"/>
                          <a:cs typeface="Cascadia Mono" panose="020B0609020000020004" pitchFamily="49" charset="0"/>
                        </a:rPr>
                        <a:t>- Entendu, dit le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Comme les hérissons se ressemblent tous, il alla chercher quelques-uns de ses parents, en envoya un avec le chacal à l’endroit convenu et disposa les autres le long de la piste. Avec son fils, il resta sur l’aire, près du tas de grains, un grand sac et un double décalitre (à portée de la main).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prit le départ avec son concurrent. Si Mohammed allait comme le vent. Il distança le hérisson, le retrouva devant lui, le dépassa encore… pour le retrouver un peu plus loin et encore le dépasser avant d’arriver à l’aire qu’il touchait enfin, essoufflé et en nage : le hérisson et son fils étaient déjà près du tas de grain ! Ils mesuraient, depuis longtemps, et le père disait :</a:t>
                      </a:r>
                    </a:p>
                    <a:p>
                      <a:pPr indent="216000" algn="l"/>
                      <a:r>
                        <a:rPr lang="fr-FR" sz="1100" kern="150" dirty="0">
                          <a:effectLst/>
                          <a:latin typeface="Cascadia Mono" panose="020B0609020000020004" pitchFamily="49" charset="0"/>
                          <a:cs typeface="Cascadia Mono" panose="020B0609020000020004" pitchFamily="49" charset="0"/>
                        </a:rPr>
                        <a:t>- Seize ! seize ! Dix-sept : Secoue le sac, mon garçon !</a:t>
                      </a:r>
                    </a:p>
                    <a:p>
                      <a:pPr indent="216000" algn="l"/>
                      <a:r>
                        <a:rPr lang="fr-FR" sz="1100" kern="150" dirty="0">
                          <a:effectLst/>
                          <a:latin typeface="Cascadia Mono" panose="020B0609020000020004" pitchFamily="49" charset="0"/>
                          <a:cs typeface="Cascadia Mono" panose="020B0609020000020004" pitchFamily="49" charset="0"/>
                        </a:rPr>
                        <a:t>Le chacal aux cent ruses s’en alla sans emporter ni grain ni criblure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47860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197677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88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89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Tacekkukt n wudi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pot de beurre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bdun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tafellaḥt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ffren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tacekkukt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wudi</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mmektin</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inin</a:t>
                      </a:r>
                      <a:r>
                        <a:rPr lang="fr-FR" sz="1100" kern="1200">
                          <a:solidFill>
                            <a:schemeClr val="tx1"/>
                          </a:solidFill>
                          <a:effectLst/>
                          <a:latin typeface="+mn-lt"/>
                          <a:ea typeface="+mn-ea"/>
                          <a:cs typeface="+mn-cs"/>
                        </a:rPr>
                        <a:t>-as: Ad nekfu </a:t>
                      </a:r>
                      <a:r>
                        <a:rPr lang="fr-FR" sz="1100" kern="1200" err="1">
                          <a:solidFill>
                            <a:schemeClr val="tx1"/>
                          </a:solidFill>
                          <a:effectLst/>
                          <a:latin typeface="+mn-lt"/>
                          <a:ea typeface="+mn-ea"/>
                          <a:cs typeface="+mn-cs"/>
                        </a:rPr>
                        <a:t>lxedma</a:t>
                      </a:r>
                      <a:r>
                        <a:rPr lang="fr-FR" sz="1100" kern="1200">
                          <a:solidFill>
                            <a:schemeClr val="tx1"/>
                          </a:solidFill>
                          <a:effectLst/>
                          <a:latin typeface="+mn-lt"/>
                          <a:ea typeface="+mn-ea"/>
                          <a:cs typeface="+mn-cs"/>
                        </a:rPr>
                        <a:t>, ad neḥlu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a:t>
                      </a:r>
                    </a:p>
                    <a:p>
                      <a:pPr indent="457200"/>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tyerza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wussay</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tmegra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werwa</a:t>
                      </a:r>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deqqal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yerr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awal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a:t>
                      </a:r>
                      <a:r>
                        <a:rPr lang="fr-FR" sz="1100" kern="1200">
                          <a:solidFill>
                            <a:schemeClr val="tx1"/>
                          </a:solidFill>
                          <a:effectLst/>
                          <a:latin typeface="+mn-lt"/>
                          <a:ea typeface="+mn-ea"/>
                          <a:cs typeface="+mn-cs"/>
                        </a:rPr>
                        <a:t> s-d-</a:t>
                      </a:r>
                      <a:r>
                        <a:rPr lang="fr-FR" sz="1100" kern="1200" err="1">
                          <a:solidFill>
                            <a:schemeClr val="tx1"/>
                          </a:solidFill>
                          <a:effectLst/>
                          <a:latin typeface="+mn-lt"/>
                          <a:ea typeface="+mn-ea"/>
                          <a:cs typeface="+mn-cs"/>
                        </a:rPr>
                        <a:t>yessawlen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Anɛ</a:t>
                      </a:r>
                      <a:r>
                        <a:rPr lang="fr-FR" sz="1100" kern="1200">
                          <a:solidFill>
                            <a:schemeClr val="tx1"/>
                          </a:solidFill>
                          <a:effectLst/>
                          <a:latin typeface="+mn-lt"/>
                          <a:ea typeface="+mn-ea"/>
                          <a:cs typeface="+mn-cs"/>
                        </a:rPr>
                        <a:t> ɛ </a:t>
                      </a:r>
                      <a:r>
                        <a:rPr lang="fr-FR" sz="1100" kern="1200" err="1">
                          <a:solidFill>
                            <a:schemeClr val="tx1"/>
                          </a:solidFill>
                          <a:effectLst/>
                          <a:latin typeface="+mn-lt"/>
                          <a:ea typeface="+mn-ea"/>
                          <a:cs typeface="+mn-cs"/>
                        </a:rPr>
                        <a:t>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Imiren</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yeǧǧ</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ixeddem</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kra</a:t>
                      </a:r>
                      <a:r>
                        <a:rPr lang="fr-FR" sz="1100" kern="1200">
                          <a:solidFill>
                            <a:schemeClr val="tx1"/>
                          </a:solidFill>
                          <a:effectLst/>
                          <a:latin typeface="+mn-lt"/>
                          <a:ea typeface="+mn-ea"/>
                          <a:cs typeface="+mn-cs"/>
                        </a:rPr>
                        <a:t> si tzirett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n wudi, ad d-</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Ma </a:t>
                      </a:r>
                      <a:r>
                        <a:rPr lang="fr-FR" sz="1100" kern="1200" err="1">
                          <a:solidFill>
                            <a:schemeClr val="tx1"/>
                          </a:solidFill>
                          <a:effectLst/>
                          <a:latin typeface="+mn-lt"/>
                          <a:ea typeface="+mn-ea"/>
                          <a:cs typeface="+mn-cs"/>
                        </a:rPr>
                        <a:t>yas</a:t>
                      </a:r>
                      <a:r>
                        <a:rPr lang="fr-FR" sz="1100" kern="1200">
                          <a:solidFill>
                            <a:schemeClr val="tx1"/>
                          </a:solidFill>
                          <a:effectLst/>
                          <a:latin typeface="+mn-lt"/>
                          <a:ea typeface="+mn-ea"/>
                          <a:cs typeface="+mn-cs"/>
                        </a:rPr>
                        <a:t>-d-</a:t>
                      </a:r>
                      <a:r>
                        <a:rPr lang="fr-FR" sz="1100" kern="1200" err="1">
                          <a:solidFill>
                            <a:schemeClr val="tx1"/>
                          </a:solidFill>
                          <a:effectLst/>
                          <a:latin typeface="+mn-lt"/>
                          <a:ea typeface="+mn-ea"/>
                          <a:cs typeface="+mn-cs"/>
                        </a:rPr>
                        <a:t>yenna</a:t>
                      </a:r>
                      <a:r>
                        <a:rPr lang="fr-FR" sz="1100" kern="1200">
                          <a:solidFill>
                            <a:schemeClr val="tx1"/>
                          </a:solidFill>
                          <a:effectLst/>
                          <a:latin typeface="+mn-lt"/>
                          <a:ea typeface="+mn-ea"/>
                          <a:cs typeface="+mn-cs"/>
                        </a:rPr>
                        <a:t> umeddakel-is: D </a:t>
                      </a:r>
                      <a:r>
                        <a:rPr lang="fr-FR" sz="1100" kern="1200" err="1">
                          <a:solidFill>
                            <a:schemeClr val="tx1"/>
                          </a:solidFill>
                          <a:effectLst/>
                          <a:latin typeface="+mn-lt"/>
                          <a:ea typeface="+mn-ea"/>
                          <a:cs typeface="+mn-cs"/>
                        </a:rPr>
                        <a:t>acu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 Muḥend? yerr-as: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Terna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daɣen</a:t>
                      </a:r>
                      <a:r>
                        <a:rPr lang="fr-FR" sz="1100" kern="1200">
                          <a:solidFill>
                            <a:schemeClr val="tx1"/>
                          </a:solidFill>
                          <a:effectLst/>
                          <a:latin typeface="+mn-lt"/>
                          <a:ea typeface="+mn-ea"/>
                          <a:cs typeface="+mn-cs"/>
                        </a:rPr>
                        <a:t> ɣur-i teqcict: </a:t>
                      </a:r>
                      <a:r>
                        <a:rPr lang="fr-FR" sz="1100" kern="1200" err="1">
                          <a:solidFill>
                            <a:schemeClr val="tx1"/>
                          </a:solidFill>
                          <a:effectLst/>
                          <a:latin typeface="+mn-lt"/>
                          <a:ea typeface="+mn-ea"/>
                          <a:cs typeface="+mn-cs"/>
                        </a:rPr>
                        <a:t>nga-yas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Mebda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Mnaṣfa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Mmelqaɛ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tekfa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tcekkukt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taseɛdit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Asmi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ɣnan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dlan</a:t>
                      </a:r>
                      <a:r>
                        <a:rPr lang="fr-FR" sz="1100" kern="1200">
                          <a:solidFill>
                            <a:schemeClr val="tx1"/>
                          </a:solidFill>
                          <a:effectLst/>
                          <a:latin typeface="+mn-lt"/>
                          <a:ea typeface="+mn-ea"/>
                          <a:cs typeface="+mn-cs"/>
                        </a:rPr>
                        <a:t> fell-as, ufan-tt </a:t>
                      </a:r>
                      <a:r>
                        <a:rPr lang="fr-FR" sz="1100" kern="1200" err="1">
                          <a:solidFill>
                            <a:schemeClr val="tx1"/>
                          </a:solidFill>
                          <a:effectLst/>
                          <a:latin typeface="+mn-lt"/>
                          <a:ea typeface="+mn-ea"/>
                          <a:cs typeface="+mn-cs"/>
                        </a:rPr>
                        <a:t>temmečč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la s-yeqqar:</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Muḥend</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i tt-yeččan!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nekni i </a:t>
                      </a:r>
                      <a:r>
                        <a:rPr lang="fr-FR" sz="1100" kern="1200" err="1">
                          <a:solidFill>
                            <a:schemeClr val="tx1"/>
                          </a:solidFill>
                          <a:effectLst/>
                          <a:latin typeface="+mn-lt"/>
                          <a:ea typeface="+mn-ea"/>
                          <a:cs typeface="+mn-cs"/>
                        </a:rPr>
                        <a:t>yeẓran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anida</a:t>
                      </a:r>
                      <a:r>
                        <a:rPr lang="fr-FR" sz="1100" kern="1200">
                          <a:solidFill>
                            <a:schemeClr val="tx1"/>
                          </a:solidFill>
                          <a:effectLst/>
                          <a:latin typeface="+mn-lt"/>
                          <a:ea typeface="+mn-ea"/>
                          <a:cs typeface="+mn-cs"/>
                        </a:rPr>
                        <a:t> tt-neffer!</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Inisi</a:t>
                      </a:r>
                      <a:r>
                        <a:rPr lang="fr-FR" sz="1100" kern="1200">
                          <a:solidFill>
                            <a:schemeClr val="tx1"/>
                          </a:solidFill>
                          <a:effectLst/>
                          <a:latin typeface="+mn-lt"/>
                          <a:ea typeface="+mn-ea"/>
                          <a:cs typeface="+mn-cs"/>
                        </a:rPr>
                        <a:t> la s-yeqqar: D keč!</a:t>
                      </a:r>
                    </a:p>
                    <a:p>
                      <a:pPr indent="457200"/>
                      <a:r>
                        <a:rPr lang="fr-FR" sz="1100" kern="1200" err="1">
                          <a:solidFill>
                            <a:schemeClr val="tx1"/>
                          </a:solidFill>
                          <a:effectLst/>
                          <a:latin typeface="+mn-lt"/>
                          <a:ea typeface="+mn-ea"/>
                          <a:cs typeface="+mn-cs"/>
                        </a:rPr>
                        <a:t>Uɣalen</a:t>
                      </a:r>
                      <a:r>
                        <a:rPr lang="fr-FR" sz="1100" kern="1200">
                          <a:solidFill>
                            <a:schemeClr val="tx1"/>
                          </a:solidFill>
                          <a:effectLst/>
                          <a:latin typeface="+mn-lt"/>
                          <a:ea typeface="+mn-ea"/>
                          <a:cs typeface="+mn-cs"/>
                        </a:rPr>
                        <a:t> nnan:</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ad d-</a:t>
                      </a:r>
                      <a:r>
                        <a:rPr lang="fr-FR" sz="1100" kern="1200" err="1">
                          <a:solidFill>
                            <a:schemeClr val="tx1"/>
                          </a:solidFill>
                          <a:effectLst/>
                          <a:latin typeface="+mn-lt"/>
                          <a:ea typeface="+mn-ea"/>
                          <a:cs typeface="+mn-cs"/>
                        </a:rPr>
                        <a:t>yeffeɣ</a:t>
                      </a:r>
                      <a:r>
                        <a:rPr lang="fr-FR" sz="1100" kern="1200">
                          <a:solidFill>
                            <a:schemeClr val="tx1"/>
                          </a:solidFill>
                          <a:effectLst/>
                          <a:latin typeface="+mn-lt"/>
                          <a:ea typeface="+mn-ea"/>
                          <a:cs typeface="+mn-cs"/>
                        </a:rPr>
                        <a:t> yess: </a:t>
                      </a:r>
                      <a:r>
                        <a:rPr lang="fr-FR" sz="1100" kern="1200" err="1">
                          <a:solidFill>
                            <a:schemeClr val="tx1"/>
                          </a:solidFill>
                          <a:effectLst/>
                          <a:latin typeface="+mn-lt"/>
                          <a:ea typeface="+mn-ea"/>
                          <a:cs typeface="+mn-cs"/>
                        </a:rPr>
                        <a:t>qbel</a:t>
                      </a:r>
                      <a:r>
                        <a:rPr lang="fr-FR" sz="1100" kern="1200">
                          <a:solidFill>
                            <a:schemeClr val="tx1"/>
                          </a:solidFill>
                          <a:effectLst/>
                          <a:latin typeface="+mn-lt"/>
                          <a:ea typeface="+mn-ea"/>
                          <a:cs typeface="+mn-cs"/>
                        </a:rPr>
                        <a:t> ad neṭṭes, ad nsers d tama-tneɣ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 a-</a:t>
                      </a:r>
                      <a:r>
                        <a:rPr lang="fr-FR" sz="1100" kern="1200" err="1">
                          <a:solidFill>
                            <a:schemeClr val="tx1"/>
                          </a:solidFill>
                          <a:effectLst/>
                          <a:latin typeface="+mn-lt"/>
                          <a:ea typeface="+mn-ea"/>
                          <a:cs typeface="+mn-cs"/>
                        </a:rPr>
                        <a:t>nteffeɣ</a:t>
                      </a:r>
                      <a:r>
                        <a:rPr lang="fr-FR" sz="1100" kern="1200">
                          <a:solidFill>
                            <a:schemeClr val="tx1"/>
                          </a:solidFill>
                          <a:effectLst/>
                          <a:latin typeface="+mn-lt"/>
                          <a:ea typeface="+mn-ea"/>
                          <a:cs typeface="+mn-cs"/>
                        </a:rPr>
                        <a:t> deg-sen: ad d-</a:t>
                      </a:r>
                      <a:r>
                        <a:rPr lang="fr-FR" sz="1100" kern="1200" err="1">
                          <a:solidFill>
                            <a:schemeClr val="tx1"/>
                          </a:solidFill>
                          <a:effectLst/>
                          <a:latin typeface="+mn-lt"/>
                          <a:ea typeface="+mn-ea"/>
                          <a:cs typeface="+mn-cs"/>
                        </a:rPr>
                        <a:t>iban</a:t>
                      </a:r>
                      <a:r>
                        <a:rPr lang="fr-FR" sz="1100" kern="1200">
                          <a:solidFill>
                            <a:schemeClr val="tx1"/>
                          </a:solidFill>
                          <a:effectLst/>
                          <a:latin typeface="+mn-lt"/>
                          <a:ea typeface="+mn-ea"/>
                          <a:cs typeface="+mn-cs"/>
                        </a:rPr>
                        <a:t> ṣṣeḥḥ!</a:t>
                      </a:r>
                    </a:p>
                    <a:p>
                      <a:pPr indent="457200"/>
                      <a:r>
                        <a:rPr lang="fr-FR" sz="1100" kern="1200" err="1">
                          <a:solidFill>
                            <a:schemeClr val="tx1"/>
                          </a:solidFill>
                          <a:effectLst/>
                          <a:latin typeface="+mn-lt"/>
                          <a:ea typeface="+mn-ea"/>
                          <a:cs typeface="+mn-cs"/>
                        </a:rPr>
                        <a:t>Xedmen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akkenni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yeččan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udi</a:t>
                      </a:r>
                      <a:r>
                        <a:rPr lang="fr-FR" sz="1100" kern="1200">
                          <a:solidFill>
                            <a:schemeClr val="tx1"/>
                          </a:solidFill>
                          <a:effectLst/>
                          <a:latin typeface="+mn-lt"/>
                          <a:ea typeface="+mn-ea"/>
                          <a:cs typeface="+mn-cs"/>
                        </a:rPr>
                        <a:t> yuki: </a:t>
                      </a:r>
                      <a:r>
                        <a:rPr lang="fr-FR" sz="1100" kern="1200" err="1">
                          <a:solidFill>
                            <a:schemeClr val="tx1"/>
                          </a:solidFill>
                          <a:effectLst/>
                          <a:latin typeface="+mn-lt"/>
                          <a:ea typeface="+mn-ea"/>
                          <a:cs typeface="+mn-cs"/>
                        </a:rPr>
                        <a:t>yekker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ameddakel-is yeṭṭes: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ibeddel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lmuḍeɛ</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iceqfan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Azekka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yeqqar</a:t>
                      </a:r>
                      <a:r>
                        <a:rPr lang="fr-FR" sz="1100" kern="1200">
                          <a:solidFill>
                            <a:schemeClr val="tx1"/>
                          </a:solidFill>
                          <a:effectLst/>
                          <a:latin typeface="+mn-lt"/>
                          <a:ea typeface="+mn-ea"/>
                          <a:cs typeface="+mn-cs"/>
                        </a:rPr>
                        <a:t> i wa: D keč! Ur </a:t>
                      </a:r>
                      <a:r>
                        <a:rPr lang="fr-FR" sz="1100" kern="1200" err="1">
                          <a:solidFill>
                            <a:schemeClr val="tx1"/>
                          </a:solidFill>
                          <a:effectLst/>
                          <a:latin typeface="+mn-lt"/>
                          <a:ea typeface="+mn-ea"/>
                          <a:cs typeface="+mn-cs"/>
                        </a:rPr>
                        <a:t>tefri</a:t>
                      </a:r>
                      <a:r>
                        <a:rPr lang="fr-FR" sz="1100" kern="1200">
                          <a:solidFill>
                            <a:schemeClr val="tx1"/>
                          </a:solidFill>
                          <a:effectLst/>
                          <a:latin typeface="+mn-lt"/>
                          <a:ea typeface="+mn-ea"/>
                          <a:cs typeface="+mn-cs"/>
                        </a:rPr>
                        <a:t> gar-asen.</a:t>
                      </a:r>
                    </a:p>
                    <a:p>
                      <a:pPr indent="457200"/>
                      <a:r>
                        <a:rPr lang="fr-FR" sz="1100" kern="1200" err="1">
                          <a:solidFill>
                            <a:schemeClr val="tx1"/>
                          </a:solidFill>
                          <a:effectLst/>
                          <a:latin typeface="+mn-lt"/>
                          <a:ea typeface="+mn-ea"/>
                          <a:cs typeface="+mn-cs"/>
                        </a:rPr>
                        <a:t>Iwala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ulac</a:t>
                      </a:r>
                      <a:r>
                        <a:rPr lang="fr-FR" sz="1100" kern="1200">
                          <a:solidFill>
                            <a:schemeClr val="tx1"/>
                          </a:solidFill>
                          <a:effectLst/>
                          <a:latin typeface="+mn-lt"/>
                          <a:ea typeface="+mn-ea"/>
                          <a:cs typeface="+mn-cs"/>
                        </a:rPr>
                        <a:t> llqeḍ di </a:t>
                      </a:r>
                      <a:r>
                        <a:rPr lang="fr-FR" sz="1100" kern="1200" err="1">
                          <a:solidFill>
                            <a:schemeClr val="tx1"/>
                          </a:solidFill>
                          <a:effectLst/>
                          <a:latin typeface="+mn-lt"/>
                          <a:ea typeface="+mn-ea"/>
                          <a:cs typeface="+mn-cs"/>
                        </a:rPr>
                        <a:t>lǧeṛṛa</a:t>
                      </a:r>
                      <a:r>
                        <a:rPr lang="fr-FR" sz="1100" kern="1200">
                          <a:solidFill>
                            <a:schemeClr val="tx1"/>
                          </a:solidFill>
                          <a:effectLst/>
                          <a:latin typeface="+mn-lt"/>
                          <a:ea typeface="+mn-ea"/>
                          <a:cs typeface="+mn-cs"/>
                        </a:rPr>
                        <a:t> inisi: yeṭṭaxer-as;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Avant de se lance dans la culture, le chacal et le hérisson avaient caché un pot de beurre. Chaque fois qu’ils y pensaient, ils se disaient :</a:t>
                      </a:r>
                    </a:p>
                    <a:p>
                      <a:pPr indent="216000" algn="l"/>
                      <a:r>
                        <a:rPr lang="fr-FR" sz="1100" kern="150" dirty="0">
                          <a:effectLst/>
                          <a:latin typeface="Cascadia Mono" panose="020B0609020000020004" pitchFamily="49" charset="0"/>
                          <a:cs typeface="Cascadia Mono" panose="020B0609020000020004" pitchFamily="49" charset="0"/>
                        </a:rPr>
                        <a:t>- A la fin des travaux, nous réparerons nos forces ! Or, pendant les labours, le sarclage, la moisson et le battage, le hérisson, comme si quelqu’un l’avait appelé, criait :</a:t>
                      </a:r>
                    </a:p>
                    <a:p>
                      <a:pPr indent="216000" algn="l"/>
                      <a:r>
                        <a:rPr lang="fr-FR" sz="1100" kern="150" dirty="0">
                          <a:effectLst/>
                          <a:latin typeface="Cascadia Mono" panose="020B0609020000020004" pitchFamily="49" charset="0"/>
                          <a:cs typeface="Cascadia Mono" panose="020B0609020000020004" pitchFamily="49" charset="0"/>
                        </a:rPr>
                        <a:t>- Oui i </a:t>
                      </a:r>
                      <a:r>
                        <a:rPr lang="fr-FR" sz="1100" kern="150" dirty="0" err="1">
                          <a:effectLst/>
                          <a:latin typeface="Cascadia Mono" panose="020B0609020000020004" pitchFamily="49" charset="0"/>
                          <a:cs typeface="Cascadia Mono" panose="020B0609020000020004" pitchFamily="49" charset="0"/>
                        </a:rPr>
                        <a:t>i</a:t>
                      </a:r>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i</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Alors il laissait le chacal travailler seul et s’en allait manger un peu de beurre. A son retour, le chacal lui demandait : Qu’y a-t-il, Mohand ? Le hérisson répondait :</a:t>
                      </a:r>
                    </a:p>
                    <a:p>
                      <a:pPr indent="216000" algn="l"/>
                      <a:r>
                        <a:rPr lang="fr-FR" sz="1100" kern="150" dirty="0">
                          <a:effectLst/>
                          <a:latin typeface="Cascadia Mono" panose="020B0609020000020004" pitchFamily="49" charset="0"/>
                          <a:cs typeface="Cascadia Mono" panose="020B0609020000020004" pitchFamily="49" charset="0"/>
                        </a:rPr>
                        <a:t>- J’ai une fille de plus : nous l’avons nommée Début… Ou Moitié, ou Fond. Il en fut ainsi jusqu’à ce que le pot fût vide.</a:t>
                      </a:r>
                    </a:p>
                    <a:p>
                      <a:pPr indent="216000" algn="l"/>
                      <a:r>
                        <a:rPr lang="fr-FR" sz="1100" kern="150" dirty="0">
                          <a:effectLst/>
                          <a:latin typeface="Cascadia Mono" panose="020B0609020000020004" pitchFamily="49" charset="0"/>
                          <a:cs typeface="Cascadia Mono" panose="020B0609020000020004" pitchFamily="49" charset="0"/>
                        </a:rPr>
                        <a:t>Lorsque les travaux furent terminés. Le chacal et le hérisson allèrent rendre visite au pot de beurre. Ils (furent tout surpris) de trouver que le beurre avait été mangé :</a:t>
                      </a:r>
                    </a:p>
                    <a:p>
                      <a:pPr indent="216000" algn="l"/>
                      <a:r>
                        <a:rPr lang="fr-FR" sz="1100" kern="150" dirty="0">
                          <a:effectLst/>
                          <a:latin typeface="Cascadia Mono" panose="020B0609020000020004" pitchFamily="49" charset="0"/>
                          <a:cs typeface="Cascadia Mono" panose="020B0609020000020004" pitchFamily="49" charset="0"/>
                        </a:rPr>
                        <a:t>- C’est toi, Mohand, dit le chacal, qui l’as mangé. Nous étions les seuls à connaître la cachette.</a:t>
                      </a:r>
                    </a:p>
                    <a:p>
                      <a:pPr indent="216000" algn="l"/>
                      <a:r>
                        <a:rPr lang="fr-FR" sz="1100" kern="150" dirty="0">
                          <a:effectLst/>
                          <a:latin typeface="Cascadia Mono" panose="020B0609020000020004" pitchFamily="49" charset="0"/>
                          <a:cs typeface="Cascadia Mono" panose="020B0609020000020004" pitchFamily="49" charset="0"/>
                        </a:rPr>
                        <a:t>- Non, c’est toi ! Disait le hérisson.</a:t>
                      </a:r>
                    </a:p>
                    <a:p>
                      <a:pPr indent="216000" algn="l"/>
                      <a:r>
                        <a:rPr lang="fr-FR" sz="1100" kern="150" dirty="0">
                          <a:effectLst/>
                          <a:latin typeface="Cascadia Mono" panose="020B0609020000020004" pitchFamily="49" charset="0"/>
                          <a:cs typeface="Cascadia Mono" panose="020B0609020000020004" pitchFamily="49" charset="0"/>
                        </a:rPr>
                        <a:t>Ils furent d’accord pour dire :</a:t>
                      </a:r>
                    </a:p>
                    <a:p>
                      <a:pPr indent="216000" algn="l"/>
                      <a:r>
                        <a:rPr lang="fr-FR" sz="1100" kern="150" dirty="0">
                          <a:effectLst/>
                          <a:latin typeface="Cascadia Mono" panose="020B0609020000020004" pitchFamily="49" charset="0"/>
                          <a:cs typeface="Cascadia Mono" panose="020B0609020000020004" pitchFamily="49" charset="0"/>
                        </a:rPr>
                        <a:t>- Nous découvriront le voleur d’après les laissées. Nous nous munirons de vieux vases avant de nous coucher. Nous « irons » dedans et la vérité apparaîtra.</a:t>
                      </a:r>
                    </a:p>
                    <a:p>
                      <a:pPr indent="216000" algn="l"/>
                      <a:r>
                        <a:rPr lang="fr-FR" sz="1100" kern="150" dirty="0">
                          <a:effectLst/>
                          <a:latin typeface="Cascadia Mono" panose="020B0609020000020004" pitchFamily="49" charset="0"/>
                          <a:cs typeface="Cascadia Mono" panose="020B0609020000020004" pitchFamily="49" charset="0"/>
                        </a:rPr>
                        <a:t>Ils firent donc comme convenu, mais celui qui avait mangé le beurre se méfiait. Il se leva pendant la nuit pendant que son compagnon dormait et changea les vases de place.</a:t>
                      </a:r>
                    </a:p>
                    <a:p>
                      <a:pPr indent="216000" algn="l"/>
                      <a:r>
                        <a:rPr lang="fr-FR" sz="1100" kern="150" dirty="0">
                          <a:effectLst/>
                          <a:latin typeface="Cascadia Mono" panose="020B0609020000020004" pitchFamily="49" charset="0"/>
                          <a:cs typeface="Cascadia Mono" panose="020B0609020000020004" pitchFamily="49" charset="0"/>
                        </a:rPr>
                        <a:t>Le chacal, voyant qu’il n’y avait aucun bénéfice à tirer du hérisson, le quitta et chacun suivit sa voie.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1380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213332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Argaz d wezrem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L’homme et le serpent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tṣebḥit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igezzem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lemqes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Iɣaḍ-it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Irfed-it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aqelmun-is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yecreq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yetḥaya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yiri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ixneq-it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wallen-is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lxelq</a:t>
                      </a:r>
                      <a:r>
                        <a:rPr lang="fr-FR" sz="1100" kern="1200" dirty="0">
                          <a:solidFill>
                            <a:schemeClr val="tx1"/>
                          </a:solidFill>
                          <a:effectLst/>
                          <a:latin typeface="+mn-lt"/>
                          <a:ea typeface="+mn-ea"/>
                          <a:cs typeface="+mn-cs"/>
                        </a:rPr>
                        <a:t> agi,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iyi-tqaleḍ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Ufiɣ</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ineɣ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-k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xedmeɣ</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Anida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ixiṛ</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txetdmeḍ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wemruj-iw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ddheb</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lfeṭṭa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iyi-iwet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iɛiwed-iyi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yiṭij</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sneṣleɣ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taslest-iw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taxxamt-iw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tseɛreqḍ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cehhed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temmteḍ</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iyi-tefkiḍ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ḥkan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ssineɣ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yefhem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ddeɛwa-nsen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ṣellin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Par une matinée de froid très vif, l’homme, se rendait aux champs. Il trouva en chemin un serpent que la gelée avait engourdi. Pris de pitié, il le saisit et le mit dans son capuchon. Lorsque, le soleil levé, l’atmosphère se fut réchauffée, le serpent reprit vie ; il s’enroula autour du cou de l’homme, le serrant si fort que le pauvre diable avait les yeux qui lui sortaient de la tête.</a:t>
                      </a:r>
                    </a:p>
                    <a:p>
                      <a:pPr indent="216000" algn="l"/>
                      <a:r>
                        <a:rPr lang="fr-FR" sz="1100" kern="150" dirty="0">
                          <a:effectLst/>
                          <a:latin typeface="Cascadia Mono" panose="020B0609020000020004" pitchFamily="49" charset="0"/>
                          <a:cs typeface="Cascadia Mono" panose="020B0609020000020004" pitchFamily="49" charset="0"/>
                        </a:rPr>
                        <a:t>- Je t’en supplie, au nom de Dieu, dit l’homme, qui que tu sois, épargne-moi ! Je t’ai trouvé engourdi par la gelée, tu allais mourir, Je t’ai sauvé la vie, je ne t’ai fait que du bien.</a:t>
                      </a:r>
                    </a:p>
                    <a:p>
                      <a:pPr indent="216000" algn="l"/>
                      <a:r>
                        <a:rPr lang="fr-FR" sz="1100" kern="150" dirty="0">
                          <a:effectLst/>
                          <a:latin typeface="Cascadia Mono" panose="020B0609020000020004" pitchFamily="49" charset="0"/>
                          <a:cs typeface="Cascadia Mono" panose="020B0609020000020004" pitchFamily="49" charset="0"/>
                        </a:rPr>
                        <a:t>- Quel bien ? Demanda le serpent. J’étais sorti de mon palais d’or et d’argent pour m’exposer à la gelée, puis au soleil, afin de changer de peau. Tu m’as pris et c’est de ta faute si je suis maintenant égaré. Comment retrouverai-je ma maison ? Tu mérites la mort. Faits tes prières, tu vas mourir.</a:t>
                      </a:r>
                    </a:p>
                    <a:p>
                      <a:pPr indent="216000" algn="l"/>
                      <a:r>
                        <a:rPr lang="fr-FR" sz="1100" kern="150" dirty="0">
                          <a:effectLst/>
                          <a:latin typeface="Cascadia Mono" panose="020B0609020000020004" pitchFamily="49" charset="0"/>
                          <a:cs typeface="Cascadia Mono" panose="020B0609020000020004" pitchFamily="49" charset="0"/>
                        </a:rPr>
                        <a:t>L’homme supplia :</a:t>
                      </a:r>
                    </a:p>
                    <a:p>
                      <a:pPr indent="216000" algn="l"/>
                      <a:r>
                        <a:rPr lang="fr-FR" sz="1100" kern="150" dirty="0">
                          <a:effectLst/>
                          <a:latin typeface="Cascadia Mono" panose="020B0609020000020004" pitchFamily="49" charset="0"/>
                          <a:cs typeface="Cascadia Mono" panose="020B0609020000020004" pitchFamily="49" charset="0"/>
                        </a:rPr>
                        <a:t>- Au nom de Dieu, accorde-moi le droit de faire juger cette affaire.</a:t>
                      </a:r>
                    </a:p>
                    <a:p>
                      <a:pPr indent="216000" algn="l"/>
                      <a:r>
                        <a:rPr lang="fr-FR" sz="1100" kern="150" dirty="0">
                          <a:effectLst/>
                          <a:latin typeface="Cascadia Mono" panose="020B0609020000020004" pitchFamily="49" charset="0"/>
                          <a:cs typeface="Cascadia Mono" panose="020B0609020000020004" pitchFamily="49" charset="0"/>
                        </a:rPr>
                        <a:t>Le serpent acquiesça. Ils allèrent trouer le chacal, lui exposèrent le différend. Si Mohammed se récusa :</a:t>
                      </a:r>
                    </a:p>
                    <a:p>
                      <a:pPr indent="216000" algn="l"/>
                      <a:r>
                        <a:rPr lang="fr-FR" sz="1100" kern="150" dirty="0">
                          <a:effectLst/>
                          <a:latin typeface="Cascadia Mono" panose="020B0609020000020004" pitchFamily="49" charset="0"/>
                          <a:cs typeface="Cascadia Mono" panose="020B0609020000020004" pitchFamily="49" charset="0"/>
                        </a:rPr>
                        <a:t>- Je ne connais rien à ces histoires-là, Allez voir hérisson.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Quand ils furent arrivés, le hérisson, d’un seul coup d’œil, comprit de quoi il s’agissait. Ils allaient se lancer dans les formules préliminaires d’usage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9294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1867449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Ala!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leɛmeṛ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ers-d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axṣim</a:t>
                      </a:r>
                      <a:r>
                        <a:rPr lang="fr-FR" sz="1100" kern="1200" dirty="0">
                          <a:solidFill>
                            <a:schemeClr val="tx1"/>
                          </a:solidFill>
                          <a:effectLst/>
                          <a:latin typeface="+mn-lt"/>
                          <a:ea typeface="+mn-ea"/>
                          <a:cs typeface="+mn-cs"/>
                        </a:rPr>
                        <a:t>-ik ad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deg-wen</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icaṛeɛ</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fruɣ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gar-awen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lgn="ctr"/>
                      <a:r>
                        <a:rPr lang="fr-FR" sz="1100" i="1" kern="1200" dirty="0" err="1">
                          <a:solidFill>
                            <a:schemeClr val="tx1"/>
                          </a:solidFill>
                          <a:effectLst/>
                          <a:latin typeface="+mn-lt"/>
                          <a:ea typeface="+mn-ea"/>
                          <a:cs typeface="+mn-cs"/>
                        </a:rPr>
                        <a:t>W’iṭṭfen</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aḥdif</a:t>
                      </a:r>
                      <a:r>
                        <a:rPr lang="fr-FR" sz="1100" i="1" kern="1200" dirty="0">
                          <a:solidFill>
                            <a:schemeClr val="tx1"/>
                          </a:solidFill>
                          <a:effectLst/>
                          <a:latin typeface="+mn-lt"/>
                          <a:ea typeface="+mn-ea"/>
                          <a:cs typeface="+mn-cs"/>
                        </a:rPr>
                        <a:t> yawi </a:t>
                      </a:r>
                      <a:r>
                        <a:rPr lang="fr-FR" sz="1100" i="1" kern="1200" dirty="0" err="1">
                          <a:solidFill>
                            <a:schemeClr val="tx1"/>
                          </a:solidFill>
                          <a:effectLst/>
                          <a:latin typeface="+mn-lt"/>
                          <a:ea typeface="+mn-ea"/>
                          <a:cs typeface="+mn-cs"/>
                        </a:rPr>
                        <a:t>lḥif</a:t>
                      </a:r>
                      <a:r>
                        <a:rPr lang="fr-FR" sz="1100" i="1" kern="1200" dirty="0">
                          <a:solidFill>
                            <a:schemeClr val="tx1"/>
                          </a:solidFill>
                          <a:effectLst/>
                          <a:latin typeface="+mn-lt"/>
                          <a:ea typeface="+mn-ea"/>
                          <a:cs typeface="+mn-cs"/>
                        </a:rPr>
                        <a:t>:</a:t>
                      </a:r>
                    </a:p>
                    <a:p>
                      <a:pPr indent="457200" algn="ctr"/>
                      <a:r>
                        <a:rPr lang="fr-FR" sz="1100" i="1" kern="1200" dirty="0">
                          <a:solidFill>
                            <a:schemeClr val="tx1"/>
                          </a:solidFill>
                          <a:effectLst/>
                          <a:latin typeface="+mn-lt"/>
                          <a:ea typeface="+mn-ea"/>
                          <a:cs typeface="+mn-cs"/>
                        </a:rPr>
                        <a:t>A </a:t>
                      </a:r>
                      <a:r>
                        <a:rPr lang="fr-FR" sz="1100" i="1" kern="1200" dirty="0" err="1">
                          <a:solidFill>
                            <a:schemeClr val="tx1"/>
                          </a:solidFill>
                          <a:effectLst/>
                          <a:latin typeface="+mn-lt"/>
                          <a:ea typeface="+mn-ea"/>
                          <a:cs typeface="+mn-cs"/>
                        </a:rPr>
                        <a:t>wer</a:t>
                      </a:r>
                      <a:r>
                        <a:rPr lang="fr-FR" sz="1100" i="1" kern="1200" dirty="0">
                          <a:solidFill>
                            <a:schemeClr val="tx1"/>
                          </a:solidFill>
                          <a:effectLst/>
                          <a:latin typeface="+mn-lt"/>
                          <a:ea typeface="+mn-ea"/>
                          <a:cs typeface="+mn-cs"/>
                        </a:rPr>
                        <a:t> </a:t>
                      </a:r>
                      <a:r>
                        <a:rPr lang="fr-FR" sz="1100" i="1" kern="1200" dirty="0" err="1">
                          <a:solidFill>
                            <a:schemeClr val="tx1"/>
                          </a:solidFill>
                          <a:effectLst/>
                          <a:latin typeface="+mn-lt"/>
                          <a:ea typeface="+mn-ea"/>
                          <a:cs typeface="+mn-cs"/>
                        </a:rPr>
                        <a:t>yebḍu</a:t>
                      </a:r>
                      <a:r>
                        <a:rPr lang="fr-FR" sz="1100" i="1" kern="1200" dirty="0">
                          <a:solidFill>
                            <a:schemeClr val="tx1"/>
                          </a:solidFill>
                          <a:effectLst/>
                          <a:latin typeface="+mn-lt"/>
                          <a:ea typeface="+mn-ea"/>
                          <a:cs typeface="+mn-cs"/>
                        </a:rPr>
                        <a:t> d </a:t>
                      </a:r>
                      <a:r>
                        <a:rPr lang="fr-FR" sz="1100" i="1" kern="1200" dirty="0" err="1">
                          <a:solidFill>
                            <a:schemeClr val="tx1"/>
                          </a:solidFill>
                          <a:effectLst/>
                          <a:latin typeface="+mn-lt"/>
                          <a:ea typeface="+mn-ea"/>
                          <a:cs typeface="+mn-cs"/>
                        </a:rPr>
                        <a:t>uɣilif</a:t>
                      </a:r>
                      <a:r>
                        <a:rPr lang="fr-FR" sz="1100" i="1" kern="1200" dirty="0">
                          <a:solidFill>
                            <a:schemeClr val="tx1"/>
                          </a:solidFill>
                          <a:effectLst/>
                          <a:latin typeface="+mn-lt"/>
                          <a:ea typeface="+mn-ea"/>
                          <a:cs typeface="+mn-cs"/>
                        </a:rPr>
                        <a:t>!</a:t>
                      </a:r>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mnaṣef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inɣed</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deffir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inisi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fassen-is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isuɣ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Ah!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imensi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iɛeggalen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W’ittamnen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bnadem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Di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teẓẓiḍ</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tɣellteḍ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bnadem</a:t>
                      </a:r>
                      <a:r>
                        <a:rPr lang="fr-FR" sz="1100" kern="1200" dirty="0">
                          <a:solidFill>
                            <a:schemeClr val="tx1"/>
                          </a:solidFill>
                          <a:effectLst/>
                          <a:latin typeface="+mn-lt"/>
                          <a:ea typeface="+mn-ea"/>
                          <a:cs typeface="+mn-cs"/>
                        </a:rPr>
                        <a:t>, mi t-</a:t>
                      </a:r>
                      <a:r>
                        <a:rPr lang="fr-FR" sz="1100" kern="1200" dirty="0" err="1">
                          <a:solidFill>
                            <a:schemeClr val="tx1"/>
                          </a:solidFill>
                          <a:effectLst/>
                          <a:latin typeface="+mn-lt"/>
                          <a:ea typeface="+mn-ea"/>
                          <a:cs typeface="+mn-cs"/>
                        </a:rPr>
                        <a:t>teẓẓiḍ</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yeqleɛ</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Non ! Dit le hérisson, pas de justice en l’air, Toi, le serpent, descends et mets-toi ici : la partie adverse se mettra là. Chacun de vous plaidera sa cause et je dirai mon jugement.</a:t>
                      </a:r>
                    </a:p>
                    <a:p>
                      <a:pPr indent="216000" algn="l"/>
                      <a:r>
                        <a:rPr lang="fr-FR" sz="1100" kern="150" dirty="0">
                          <a:effectLst/>
                          <a:latin typeface="Cascadia Mono" panose="020B0609020000020004" pitchFamily="49" charset="0"/>
                          <a:cs typeface="Cascadia Mono" panose="020B0609020000020004" pitchFamily="49" charset="0"/>
                        </a:rPr>
                        <a:t>Le serpent était à peine parvenu au sol que le hérisson mit l’homme en garde :</a:t>
                      </a:r>
                    </a:p>
                    <a:p>
                      <a:pPr indent="216000" algn="ctr"/>
                      <a:r>
                        <a:rPr lang="fr-FR" sz="1100" i="1" kern="150" dirty="0">
                          <a:effectLst/>
                          <a:latin typeface="Cascadia Mono" panose="020B0609020000020004" pitchFamily="49" charset="0"/>
                          <a:cs typeface="Cascadia Mono" panose="020B0609020000020004" pitchFamily="49" charset="0"/>
                        </a:rPr>
                        <a:t>Celui qui tient un bâton et subit l’opprobre</a:t>
                      </a:r>
                    </a:p>
                    <a:p>
                      <a:pPr indent="216000" algn="ctr"/>
                      <a:r>
                        <a:rPr lang="fr-FR" sz="1100" i="1" kern="150" dirty="0">
                          <a:effectLst/>
                          <a:latin typeface="Cascadia Mono" panose="020B0609020000020004" pitchFamily="49" charset="0"/>
                          <a:cs typeface="Cascadia Mono" panose="020B0609020000020004" pitchFamily="49" charset="0"/>
                        </a:rPr>
                        <a:t>Qu’il supporte les funestes conséquences !</a:t>
                      </a:r>
                    </a:p>
                    <a:p>
                      <a:pPr indent="216000" algn="l"/>
                      <a:r>
                        <a:rPr lang="fr-FR" sz="1100" kern="150" dirty="0">
                          <a:effectLst/>
                          <a:latin typeface="Cascadia Mono" panose="020B0609020000020004" pitchFamily="49" charset="0"/>
                          <a:cs typeface="Cascadia Mono" panose="020B0609020000020004" pitchFamily="49" charset="0"/>
                        </a:rPr>
                        <a:t>- Qu’attends-tu ?</a:t>
                      </a:r>
                    </a:p>
                    <a:p>
                      <a:pPr indent="216000" algn="l"/>
                      <a:r>
                        <a:rPr lang="fr-FR" sz="1100" kern="150" dirty="0">
                          <a:effectLst/>
                          <a:latin typeface="Cascadia Mono" panose="020B0609020000020004" pitchFamily="49" charset="0"/>
                          <a:cs typeface="Cascadia Mono" panose="020B0609020000020004" pitchFamily="49" charset="0"/>
                        </a:rPr>
                        <a:t>L’homme frappa de son bâton et coupa le serpent en deux tronçons, puis il prit une pierre et lui en écrasa la tête. Quand il se retourna, le hérisson avait disparu.</a:t>
                      </a:r>
                    </a:p>
                    <a:p>
                      <a:pPr indent="216000" algn="l"/>
                      <a:r>
                        <a:rPr lang="fr-FR" sz="1100" kern="150" dirty="0">
                          <a:effectLst/>
                          <a:latin typeface="Cascadia Mono" panose="020B0609020000020004" pitchFamily="49" charset="0"/>
                          <a:cs typeface="Cascadia Mono" panose="020B0609020000020004" pitchFamily="49" charset="0"/>
                        </a:rPr>
                        <a:t>De dépit, il frappa dans ses mains :</a:t>
                      </a:r>
                    </a:p>
                    <a:p>
                      <a:pPr indent="216000" algn="l"/>
                      <a:r>
                        <a:rPr lang="fr-FR" sz="1100" kern="150" dirty="0">
                          <a:effectLst/>
                          <a:latin typeface="Cascadia Mono" panose="020B0609020000020004" pitchFamily="49" charset="0"/>
                          <a:cs typeface="Cascadia Mono" panose="020B0609020000020004" pitchFamily="49" charset="0"/>
                        </a:rPr>
                        <a:t>- Ah ! criait-il, le souper des miens m’a échappé !</a:t>
                      </a:r>
                    </a:p>
                    <a:p>
                      <a:pPr indent="216000" algn="l"/>
                      <a:r>
                        <a:rPr lang="fr-FR" sz="1100" kern="150" dirty="0">
                          <a:effectLst/>
                          <a:latin typeface="Cascadia Mono" panose="020B0609020000020004" pitchFamily="49" charset="0"/>
                          <a:cs typeface="Cascadia Mono" panose="020B0609020000020004" pitchFamily="49" charset="0"/>
                        </a:rPr>
                        <a:t>Méfiez-vous de l’homme, créature aux noirs desseins !</a:t>
                      </a:r>
                    </a:p>
                    <a:p>
                      <a:pPr indent="216000" algn="l"/>
                      <a:r>
                        <a:rPr lang="fr-FR" sz="1100" kern="150" dirty="0">
                          <a:effectLst/>
                          <a:latin typeface="Cascadia Mono" panose="020B0609020000020004" pitchFamily="49" charset="0"/>
                          <a:cs typeface="Cascadia Mono" panose="020B0609020000020004" pitchFamily="49" charset="0"/>
                        </a:rPr>
                        <a:t>En ce monde, quand on plante, on récole ; chez les hommes, quand on aide, on est payé d’ingratitude.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1897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49727050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#3</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87671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322070698"/>
              </p:ext>
            </p:extLst>
          </p:nvPr>
        </p:nvGraphicFramePr>
        <p:xfrm>
          <a:off x="296561" y="148280"/>
          <a:ext cx="11631828" cy="683134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96-98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97-99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kern="150">
                          <a:effectLst/>
                          <a:latin typeface="Cascadia Mono" panose="020B0609020000020004" pitchFamily="49" charset="0"/>
                          <a:cs typeface="Cascadia Mono" panose="020B0609020000020004" pitchFamily="49" charset="0"/>
                        </a:rPr>
                        <a:t>Ɣ</a:t>
                      </a:r>
                      <a:r>
                        <a:rPr lang="fr-FR" sz="1200" b="1" kern="150">
                          <a:effectLst/>
                          <a:latin typeface="Cascadia Mono" panose="020B0609020000020004" pitchFamily="49" charset="0"/>
                          <a:cs typeface="Cascadia Mono" panose="020B0609020000020004" pitchFamily="49" charset="0"/>
                        </a:rPr>
                        <a:t>ef tbenɛemmett n wuccen d wegdi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vieille brouille du chacal et du chien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Di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taqdimt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atmaten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isem-is</a:t>
                      </a:r>
                      <a:r>
                        <a:rPr lang="fr-FR" sz="1100" kern="1200">
                          <a:solidFill>
                            <a:schemeClr val="tx1"/>
                          </a:solidFill>
                          <a:effectLst/>
                          <a:latin typeface="+mn-lt"/>
                          <a:ea typeface="+mn-ea"/>
                          <a:cs typeface="+mn-cs"/>
                        </a:rPr>
                        <a:t> Mḥemmed; </a:t>
                      </a:r>
                      <a:r>
                        <a:rPr lang="fr-FR" sz="1100" kern="1200" err="1">
                          <a:solidFill>
                            <a:schemeClr val="tx1"/>
                          </a:solidFill>
                          <a:effectLst/>
                          <a:latin typeface="+mn-lt"/>
                          <a:ea typeface="+mn-ea"/>
                          <a:cs typeface="+mn-cs"/>
                        </a:rPr>
                        <a:t>wayeḍ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Kessen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weḥd-sen: ad brun </a:t>
                      </a:r>
                      <a:r>
                        <a:rPr lang="fr-FR" sz="1100" kern="1200" err="1">
                          <a:solidFill>
                            <a:schemeClr val="tx1"/>
                          </a:solidFill>
                          <a:effectLst/>
                          <a:latin typeface="+mn-lt"/>
                          <a:ea typeface="+mn-ea"/>
                          <a:cs typeface="+mn-cs"/>
                        </a:rPr>
                        <a:t>ṣṣbeḥ</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ksen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yeṛwu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ad t-id-</a:t>
                      </a:r>
                      <a:r>
                        <a:rPr lang="fr-FR" sz="1100" kern="1200" err="1">
                          <a:solidFill>
                            <a:schemeClr val="tx1"/>
                          </a:solidFill>
                          <a:effectLst/>
                          <a:latin typeface="+mn-lt"/>
                          <a:ea typeface="+mn-ea"/>
                          <a:cs typeface="+mn-cs"/>
                        </a:rPr>
                        <a:t>irren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Assenni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ksan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tuccag</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tixsi</a:t>
                      </a:r>
                      <a:r>
                        <a:rPr lang="fr-FR" sz="1100" kern="1200">
                          <a:solidFill>
                            <a:schemeClr val="tx1"/>
                          </a:solidFill>
                          <a:effectLst/>
                          <a:latin typeface="+mn-lt"/>
                          <a:ea typeface="+mn-ea"/>
                          <a:cs typeface="+mn-cs"/>
                        </a:rPr>
                        <a:t> deg yefri. Tsuɣ-d.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yufa</a:t>
                      </a:r>
                      <a:r>
                        <a:rPr lang="fr-FR" sz="1100" kern="1200">
                          <a:solidFill>
                            <a:schemeClr val="tx1"/>
                          </a:solidFill>
                          <a:effectLst/>
                          <a:latin typeface="+mn-lt"/>
                          <a:ea typeface="+mn-ea"/>
                          <a:cs typeface="+mn-cs"/>
                        </a:rPr>
                        <a:t>-t-id </a:t>
                      </a:r>
                      <a:r>
                        <a:rPr lang="fr-FR" sz="1100" kern="1200" err="1">
                          <a:solidFill>
                            <a:schemeClr val="tx1"/>
                          </a:solidFill>
                          <a:effectLst/>
                          <a:latin typeface="+mn-lt"/>
                          <a:ea typeface="+mn-ea"/>
                          <a:cs typeface="+mn-cs"/>
                        </a:rPr>
                        <a:t>lḥal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yecɣel</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lǧiha</a:t>
                      </a:r>
                      <a:r>
                        <a:rPr lang="fr-FR" sz="1100" kern="1200">
                          <a:solidFill>
                            <a:schemeClr val="tx1"/>
                          </a:solidFill>
                          <a:effectLst/>
                          <a:latin typeface="+mn-lt"/>
                          <a:ea typeface="+mn-ea"/>
                          <a:cs typeface="+mn-cs"/>
                        </a:rPr>
                        <a:t> nniḍen: </a:t>
                      </a:r>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Ur ttagad!</a:t>
                      </a:r>
                    </a:p>
                    <a:p>
                      <a:pPr indent="457200"/>
                      <a:r>
                        <a:rPr lang="fr-FR" sz="1100" kern="1200" err="1">
                          <a:solidFill>
                            <a:schemeClr val="tx1"/>
                          </a:solidFill>
                          <a:effectLst/>
                          <a:latin typeface="+mn-lt"/>
                          <a:ea typeface="+mn-ea"/>
                          <a:cs typeface="+mn-cs"/>
                        </a:rPr>
                        <a:t>Yers</a:t>
                      </a:r>
                      <a:r>
                        <a:rPr lang="fr-FR" sz="1100" kern="1200">
                          <a:solidFill>
                            <a:schemeClr val="tx1"/>
                          </a:solidFill>
                          <a:effectLst/>
                          <a:latin typeface="+mn-lt"/>
                          <a:ea typeface="+mn-ea"/>
                          <a:cs typeface="+mn-cs"/>
                        </a:rPr>
                        <a:t> ad tt-id-isellek: yufa-tt-in </a:t>
                      </a:r>
                      <a:r>
                        <a:rPr lang="fr-FR" sz="1100" kern="1200" err="1">
                          <a:solidFill>
                            <a:schemeClr val="tx1"/>
                          </a:solidFill>
                          <a:effectLst/>
                          <a:latin typeface="+mn-lt"/>
                          <a:ea typeface="+mn-ea"/>
                          <a:cs typeface="+mn-cs"/>
                        </a:rPr>
                        <a:t>tejreḥ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Yemceḥ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idammen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yuɣal</a:t>
                      </a:r>
                      <a:r>
                        <a:rPr lang="fr-FR" sz="1100" kern="1200">
                          <a:solidFill>
                            <a:schemeClr val="tx1"/>
                          </a:solidFill>
                          <a:effectLst/>
                          <a:latin typeface="+mn-lt"/>
                          <a:ea typeface="+mn-ea"/>
                          <a:cs typeface="+mn-cs"/>
                        </a:rPr>
                        <a:t> ikemmel-as: yenɣa-tt, yečča-tt.</a:t>
                      </a:r>
                    </a:p>
                    <a:p>
                      <a:pPr indent="457200"/>
                      <a:r>
                        <a:rPr lang="fr-FR" sz="1100" kern="1200" err="1">
                          <a:solidFill>
                            <a:schemeClr val="tx1"/>
                          </a:solidFill>
                          <a:effectLst/>
                          <a:latin typeface="+mn-lt"/>
                          <a:ea typeface="+mn-ea"/>
                          <a:cs typeface="+mn-cs"/>
                        </a:rPr>
                        <a:t>Tameddit</a:t>
                      </a:r>
                      <a:r>
                        <a:rPr lang="fr-FR" sz="1100" kern="1200">
                          <a:solidFill>
                            <a:schemeClr val="tx1"/>
                          </a:solidFill>
                          <a:effectLst/>
                          <a:latin typeface="+mn-lt"/>
                          <a:ea typeface="+mn-ea"/>
                          <a:cs typeface="+mn-cs"/>
                        </a:rPr>
                        <a:t>, mi d-</a:t>
                      </a:r>
                      <a:r>
                        <a:rPr lang="fr-FR" sz="1100" kern="1200" err="1">
                          <a:solidFill>
                            <a:schemeClr val="tx1"/>
                          </a:solidFill>
                          <a:effectLst/>
                          <a:latin typeface="+mn-lt"/>
                          <a:ea typeface="+mn-ea"/>
                          <a:cs typeface="+mn-cs"/>
                        </a:rPr>
                        <a:t>bernen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axxam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yedda</a:t>
                      </a:r>
                      <a:r>
                        <a:rPr lang="fr-FR" sz="1100" kern="1200">
                          <a:solidFill>
                            <a:schemeClr val="tx1"/>
                          </a:solidFill>
                          <a:effectLst/>
                          <a:latin typeface="+mn-lt"/>
                          <a:ea typeface="+mn-ea"/>
                          <a:cs typeface="+mn-cs"/>
                        </a:rPr>
                        <a:t>-d di </a:t>
                      </a:r>
                      <a:r>
                        <a:rPr lang="fr-FR" sz="1100" kern="1200" err="1">
                          <a:solidFill>
                            <a:schemeClr val="tx1"/>
                          </a:solidFill>
                          <a:effectLst/>
                          <a:latin typeface="+mn-lt"/>
                          <a:ea typeface="+mn-ea"/>
                          <a:cs typeface="+mn-cs"/>
                        </a:rPr>
                        <a:t>tlemmast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lmal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ɛezlen</a:t>
                      </a:r>
                      <a:r>
                        <a:rPr lang="fr-FR" sz="1100" kern="1200">
                          <a:solidFill>
                            <a:schemeClr val="tx1"/>
                          </a:solidFill>
                          <a:effectLst/>
                          <a:latin typeface="+mn-lt"/>
                          <a:ea typeface="+mn-ea"/>
                          <a:cs typeface="+mn-cs"/>
                        </a:rPr>
                        <a:t>-t </a:t>
                      </a:r>
                      <a:r>
                        <a:rPr lang="fr-FR" sz="1100" kern="1200" err="1">
                          <a:solidFill>
                            <a:schemeClr val="tx1"/>
                          </a:solidFill>
                          <a:effectLst/>
                          <a:latin typeface="+mn-lt"/>
                          <a:ea typeface="+mn-ea"/>
                          <a:cs typeface="+mn-cs"/>
                        </a:rPr>
                        <a:t>akkin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Yeqqim</a:t>
                      </a:r>
                      <a:r>
                        <a:rPr lang="fr-FR" sz="1100" kern="1200">
                          <a:solidFill>
                            <a:schemeClr val="tx1"/>
                          </a:solidFill>
                          <a:effectLst/>
                          <a:latin typeface="+mn-lt"/>
                          <a:ea typeface="+mn-ea"/>
                          <a:cs typeface="+mn-cs"/>
                        </a:rPr>
                        <a:t> weḥd-s di </a:t>
                      </a:r>
                      <a:r>
                        <a:rPr lang="fr-FR" sz="1100" kern="1200" err="1">
                          <a:solidFill>
                            <a:schemeClr val="tx1"/>
                          </a:solidFill>
                          <a:effectLst/>
                          <a:latin typeface="+mn-lt"/>
                          <a:ea typeface="+mn-ea"/>
                          <a:cs typeface="+mn-cs"/>
                        </a:rPr>
                        <a:t>teẓgi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Ussan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imezwura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yeɣli</a:t>
                      </a:r>
                      <a:r>
                        <a:rPr lang="fr-FR" sz="1100" kern="1200">
                          <a:solidFill>
                            <a:schemeClr val="tx1"/>
                          </a:solidFill>
                          <a:effectLst/>
                          <a:latin typeface="+mn-lt"/>
                          <a:ea typeface="+mn-ea"/>
                          <a:cs typeface="+mn-cs"/>
                        </a:rPr>
                        <a:t>-d fell-as </a:t>
                      </a:r>
                      <a:r>
                        <a:rPr lang="fr-FR" sz="1100" kern="1200" err="1">
                          <a:solidFill>
                            <a:schemeClr val="tx1"/>
                          </a:solidFill>
                          <a:effectLst/>
                          <a:latin typeface="+mn-lt"/>
                          <a:ea typeface="+mn-ea"/>
                          <a:cs typeface="+mn-cs"/>
                        </a:rPr>
                        <a:t>yiḍ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yendem</a:t>
                      </a:r>
                      <a:r>
                        <a:rPr lang="fr-FR" sz="1100" kern="1200">
                          <a:solidFill>
                            <a:schemeClr val="tx1"/>
                          </a:solidFill>
                          <a:effectLst/>
                          <a:latin typeface="+mn-lt"/>
                          <a:ea typeface="+mn-ea"/>
                          <a:cs typeface="+mn-cs"/>
                        </a:rPr>
                        <a:t> deg wayen </a:t>
                      </a:r>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ibedd-d f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tiɣilt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yessawel</a:t>
                      </a:r>
                      <a:r>
                        <a:rPr lang="fr-FR" sz="1100" kern="1200">
                          <a:solidFill>
                            <a:schemeClr val="tx1"/>
                          </a:solidFill>
                          <a:effectLst/>
                          <a:latin typeface="+mn-lt"/>
                          <a:ea typeface="+mn-ea"/>
                          <a:cs typeface="+mn-cs"/>
                        </a:rPr>
                        <a:t>-as-d i </a:t>
                      </a:r>
                      <a:r>
                        <a:rPr lang="fr-FR" sz="1100" kern="1200" err="1">
                          <a:solidFill>
                            <a:schemeClr val="tx1"/>
                          </a:solidFill>
                          <a:effectLst/>
                          <a:latin typeface="+mn-lt"/>
                          <a:ea typeface="+mn-ea"/>
                          <a:cs typeface="+mn-cs"/>
                        </a:rPr>
                        <a:t>wuccay</a:t>
                      </a:r>
                      <a:r>
                        <a:rPr lang="fr-FR" sz="1100" kern="1200">
                          <a:solidFill>
                            <a:schemeClr val="tx1"/>
                          </a:solidFill>
                          <a:effectLst/>
                          <a:latin typeface="+mn-lt"/>
                          <a:ea typeface="+mn-ea"/>
                          <a:cs typeface="+mn-cs"/>
                        </a:rPr>
                        <a:t>, yenna-yas-d:</a:t>
                      </a:r>
                    </a:p>
                    <a:p>
                      <a:pPr indent="457200"/>
                      <a:r>
                        <a:rPr lang="fr-FR" sz="1100" kern="1200" err="1">
                          <a:solidFill>
                            <a:schemeClr val="tx1"/>
                          </a:solidFill>
                          <a:effectLst/>
                          <a:latin typeface="+mn-lt"/>
                          <a:ea typeface="+mn-ea"/>
                          <a:cs typeface="+mn-cs"/>
                        </a:rPr>
                        <a:t>Amarezg</a:t>
                      </a:r>
                      <a:r>
                        <a:rPr lang="fr-FR" sz="1100" kern="1200">
                          <a:solidFill>
                            <a:schemeClr val="tx1"/>
                          </a:solidFill>
                          <a:effectLst/>
                          <a:latin typeface="+mn-lt"/>
                          <a:ea typeface="+mn-ea"/>
                          <a:cs typeface="+mn-cs"/>
                        </a:rPr>
                        <a:t>-ik, ay agdi:</a:t>
                      </a:r>
                    </a:p>
                    <a:p>
                      <a:pPr indent="457200"/>
                      <a:r>
                        <a:rPr lang="fr-FR" sz="1100" kern="1200">
                          <a:solidFill>
                            <a:schemeClr val="tx1"/>
                          </a:solidFill>
                          <a:effectLst/>
                          <a:latin typeface="+mn-lt"/>
                          <a:ea typeface="+mn-ea"/>
                          <a:cs typeface="+mn-cs"/>
                        </a:rPr>
                        <a:t>La </a:t>
                      </a:r>
                      <a:r>
                        <a:rPr lang="fr-FR" sz="1100" kern="1200" err="1">
                          <a:solidFill>
                            <a:schemeClr val="tx1"/>
                          </a:solidFill>
                          <a:effectLst/>
                          <a:latin typeface="+mn-lt"/>
                          <a:ea typeface="+mn-ea"/>
                          <a:cs typeface="+mn-cs"/>
                        </a:rPr>
                        <a:t>tegganeḍ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wulli!</a:t>
                      </a:r>
                    </a:p>
                    <a:p>
                      <a:pPr indent="457200"/>
                      <a:r>
                        <a:rPr lang="fr-FR" sz="1100" kern="1200" err="1">
                          <a:solidFill>
                            <a:schemeClr val="tx1"/>
                          </a:solidFill>
                          <a:effectLst/>
                          <a:latin typeface="+mn-lt"/>
                          <a:ea typeface="+mn-ea"/>
                          <a:cs typeface="+mn-cs"/>
                        </a:rPr>
                        <a:t>Yerra-yas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wuccay</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Ṛuḥ</a:t>
                      </a:r>
                      <a:r>
                        <a:rPr lang="fr-FR" sz="1100" kern="1200">
                          <a:solidFill>
                            <a:schemeClr val="tx1"/>
                          </a:solidFill>
                          <a:effectLst/>
                          <a:latin typeface="+mn-lt"/>
                          <a:ea typeface="+mn-ea"/>
                          <a:cs typeface="+mn-cs"/>
                        </a:rPr>
                        <a:t> ssyenni!</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leɛmal</a:t>
                      </a:r>
                      <a:r>
                        <a:rPr lang="fr-FR" sz="1100" kern="1200">
                          <a:solidFill>
                            <a:schemeClr val="tx1"/>
                          </a:solidFill>
                          <a:effectLst/>
                          <a:latin typeface="+mn-lt"/>
                          <a:ea typeface="+mn-ea"/>
                          <a:cs typeface="+mn-cs"/>
                        </a:rPr>
                        <a:t>-ik i </a:t>
                      </a:r>
                      <a:r>
                        <a:rPr lang="fr-FR" sz="1100" kern="1200" err="1">
                          <a:solidFill>
                            <a:schemeClr val="tx1"/>
                          </a:solidFill>
                          <a:effectLst/>
                          <a:latin typeface="+mn-lt"/>
                          <a:ea typeface="+mn-ea"/>
                          <a:cs typeface="+mn-cs"/>
                        </a:rPr>
                        <a:t>wer</a:t>
                      </a:r>
                      <a:r>
                        <a:rPr lang="fr-FR" sz="1100" kern="1200">
                          <a:solidFill>
                            <a:schemeClr val="tx1"/>
                          </a:solidFill>
                          <a:effectLst/>
                          <a:latin typeface="+mn-lt"/>
                          <a:ea typeface="+mn-ea"/>
                          <a:cs typeface="+mn-cs"/>
                        </a:rPr>
                        <a:t> nelhi:</a:t>
                      </a:r>
                    </a:p>
                    <a:p>
                      <a:pPr indent="457200"/>
                      <a:r>
                        <a:rPr lang="fr-FR" sz="1100" kern="1200" err="1">
                          <a:solidFill>
                            <a:schemeClr val="tx1"/>
                          </a:solidFill>
                          <a:effectLst/>
                          <a:latin typeface="+mn-lt"/>
                          <a:ea typeface="+mn-ea"/>
                          <a:cs typeface="+mn-cs"/>
                        </a:rPr>
                        <a:t>Talli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kečč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nekkini!</a:t>
                      </a:r>
                    </a:p>
                    <a:p>
                      <a:pPr indent="457200"/>
                      <a:r>
                        <a:rPr lang="fr-FR" sz="1100" kern="1200">
                          <a:solidFill>
                            <a:schemeClr val="tx1"/>
                          </a:solidFill>
                          <a:effectLst/>
                          <a:latin typeface="+mn-lt"/>
                          <a:ea typeface="+mn-ea"/>
                          <a:cs typeface="+mn-cs"/>
                        </a:rPr>
                        <a:t>Yerna-yas: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Nek</a:t>
                      </a:r>
                      <a:r>
                        <a:rPr lang="fr-FR" sz="1100" kern="1200">
                          <a:solidFill>
                            <a:schemeClr val="tx1"/>
                          </a:solidFill>
                          <a:effectLst/>
                          <a:latin typeface="+mn-lt"/>
                          <a:ea typeface="+mn-ea"/>
                          <a:cs typeface="+mn-cs"/>
                        </a:rPr>
                        <a:t> yid-k d atmaten: </a:t>
                      </a:r>
                      <a:r>
                        <a:rPr lang="fr-FR" sz="1100" kern="1200" err="1">
                          <a:solidFill>
                            <a:schemeClr val="tx1"/>
                          </a:solidFill>
                          <a:effectLst/>
                          <a:latin typeface="+mn-lt"/>
                          <a:ea typeface="+mn-ea"/>
                          <a:cs typeface="+mn-cs"/>
                        </a:rPr>
                        <a:t>yiwet</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tɛebbuṭ</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yaɣ-yurwen</a:t>
                      </a:r>
                      <a:r>
                        <a:rPr lang="fr-FR" sz="1100" kern="1200">
                          <a:solidFill>
                            <a:schemeClr val="tx1"/>
                          </a:solidFill>
                          <a:effectLst/>
                          <a:latin typeface="+mn-lt"/>
                          <a:ea typeface="+mn-ea"/>
                          <a:cs typeface="+mn-cs"/>
                        </a:rPr>
                        <a:t> : </a:t>
                      </a:r>
                      <a:r>
                        <a:rPr lang="fr-FR" sz="1100" kern="1200" err="1">
                          <a:solidFill>
                            <a:schemeClr val="tx1"/>
                          </a:solidFill>
                          <a:effectLst/>
                          <a:latin typeface="+mn-lt"/>
                          <a:ea typeface="+mn-ea"/>
                          <a:cs typeface="+mn-cs"/>
                        </a:rPr>
                        <a:t>yya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meqqar</a:t>
                      </a:r>
                      <a:r>
                        <a:rPr lang="fr-FR" sz="1100" kern="1200">
                          <a:solidFill>
                            <a:schemeClr val="tx1"/>
                          </a:solidFill>
                          <a:effectLst/>
                          <a:latin typeface="+mn-lt"/>
                          <a:ea typeface="+mn-ea"/>
                          <a:cs typeface="+mn-cs"/>
                        </a:rPr>
                        <a:t>, ad nemɛahad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nemyučč!</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wuccay: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k-ččiɣ!</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Yeḍsa</a:t>
                      </a:r>
                      <a:r>
                        <a:rPr lang="fr-FR" sz="1100" kern="1200">
                          <a:solidFill>
                            <a:schemeClr val="tx1"/>
                          </a:solidFill>
                          <a:effectLst/>
                          <a:latin typeface="+mn-lt"/>
                          <a:ea typeface="+mn-ea"/>
                          <a:cs typeface="+mn-cs"/>
                        </a:rPr>
                        <a:t> fell-as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yerra-yas-d:</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Ɛahdeɣ</a:t>
                      </a:r>
                      <a:r>
                        <a:rPr lang="fr-FR" sz="1100" kern="1200">
                          <a:solidFill>
                            <a:schemeClr val="tx1"/>
                          </a:solidFill>
                          <a:effectLst/>
                          <a:latin typeface="+mn-lt"/>
                          <a:ea typeface="+mn-ea"/>
                          <a:cs typeface="+mn-cs"/>
                        </a:rPr>
                        <a:t>-k s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anga</a:t>
                      </a:r>
                      <a:r>
                        <a:rPr lang="fr-FR" sz="1100" kern="1200">
                          <a:solidFill>
                            <a:schemeClr val="tx1"/>
                          </a:solidFill>
                          <a:effectLst/>
                          <a:latin typeface="+mn-lt"/>
                          <a:ea typeface="+mn-ea"/>
                          <a:cs typeface="+mn-cs"/>
                        </a:rPr>
                        <a:t> k-</a:t>
                      </a:r>
                      <a:r>
                        <a:rPr lang="fr-FR" sz="1100" kern="1200" err="1">
                          <a:solidFill>
                            <a:schemeClr val="tx1"/>
                          </a:solidFill>
                          <a:effectLst/>
                          <a:latin typeface="+mn-lt"/>
                          <a:ea typeface="+mn-ea"/>
                          <a:cs typeface="+mn-cs"/>
                        </a:rPr>
                        <a:t>ufiɣ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ard</a:t>
                      </a:r>
                      <a:r>
                        <a:rPr lang="fr-FR" sz="1100" kern="1200">
                          <a:solidFill>
                            <a:schemeClr val="tx1"/>
                          </a:solidFill>
                          <a:effectLst/>
                          <a:latin typeface="+mn-lt"/>
                          <a:ea typeface="+mn-ea"/>
                          <a:cs typeface="+mn-cs"/>
                        </a:rPr>
                        <a:t> ad k-ččeɣ!</a:t>
                      </a:r>
                    </a:p>
                    <a:p>
                      <a:pPr indent="457200"/>
                      <a:r>
                        <a:rPr lang="fr-FR" sz="1100" kern="1200" err="1">
                          <a:solidFill>
                            <a:schemeClr val="tx1"/>
                          </a:solidFill>
                          <a:effectLst/>
                          <a:latin typeface="+mn-lt"/>
                          <a:ea typeface="+mn-ea"/>
                          <a:cs typeface="+mn-cs"/>
                        </a:rPr>
                        <a:t>Ssyen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mkul</a:t>
                      </a:r>
                      <a:r>
                        <a:rPr lang="fr-FR" sz="1100" kern="1200">
                          <a:solidFill>
                            <a:schemeClr val="tx1"/>
                          </a:solidFill>
                          <a:effectLst/>
                          <a:latin typeface="+mn-lt"/>
                          <a:ea typeface="+mn-ea"/>
                          <a:cs typeface="+mn-cs"/>
                        </a:rPr>
                        <a:t> yiwen </a:t>
                      </a:r>
                      <a:r>
                        <a:rPr lang="fr-FR" sz="1100" kern="1200" err="1">
                          <a:solidFill>
                            <a:schemeClr val="tx1"/>
                          </a:solidFill>
                          <a:effectLst/>
                          <a:latin typeface="+mn-lt"/>
                          <a:ea typeface="+mn-ea"/>
                          <a:cs typeface="+mn-cs"/>
                        </a:rPr>
                        <a:t>yuɣ</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abrid-is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Seg wass </a:t>
                      </a:r>
                      <a:r>
                        <a:rPr lang="fr-FR" sz="1100" kern="1200" err="1">
                          <a:solidFill>
                            <a:schemeClr val="tx1"/>
                          </a:solidFill>
                          <a:effectLst/>
                          <a:latin typeface="+mn-lt"/>
                          <a:ea typeface="+mn-ea"/>
                          <a:cs typeface="+mn-cs"/>
                        </a:rPr>
                        <a:t>nni</a:t>
                      </a:r>
                      <a:r>
                        <a:rPr lang="fr-FR" sz="1100" kern="1200">
                          <a:solidFill>
                            <a:schemeClr val="tx1"/>
                          </a:solidFill>
                          <a:effectLst/>
                          <a:latin typeface="+mn-lt"/>
                          <a:ea typeface="+mn-ea"/>
                          <a:cs typeface="+mn-cs"/>
                        </a:rPr>
                        <a:t> ay </a:t>
                      </a:r>
                      <a:r>
                        <a:rPr lang="fr-FR" sz="1100" kern="1200" err="1">
                          <a:solidFill>
                            <a:schemeClr val="tx1"/>
                          </a:solidFill>
                          <a:effectLst/>
                          <a:latin typeface="+mn-lt"/>
                          <a:ea typeface="+mn-ea"/>
                          <a:cs typeface="+mn-cs"/>
                        </a:rPr>
                        <a:t>terṣa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teɛdawt</a:t>
                      </a:r>
                      <a:r>
                        <a:rPr lang="fr-FR" sz="1100" kern="1200">
                          <a:solidFill>
                            <a:schemeClr val="tx1"/>
                          </a:solidFill>
                          <a:effectLst/>
                          <a:latin typeface="+mn-lt"/>
                          <a:ea typeface="+mn-ea"/>
                          <a:cs typeface="+mn-cs"/>
                        </a:rPr>
                        <a:t> gar-asen, </a:t>
                      </a:r>
                      <a:r>
                        <a:rPr lang="fr-FR" sz="1100" kern="1200" err="1">
                          <a:solidFill>
                            <a:schemeClr val="tx1"/>
                          </a:solidFill>
                          <a:effectLst/>
                          <a:latin typeface="+mn-lt"/>
                          <a:ea typeface="+mn-ea"/>
                          <a:cs typeface="+mn-cs"/>
                        </a:rPr>
                        <a:t>wala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ger</a:t>
                      </a:r>
                      <a:r>
                        <a:rPr lang="fr-FR" sz="1100" kern="1200">
                          <a:solidFill>
                            <a:schemeClr val="tx1"/>
                          </a:solidFill>
                          <a:effectLst/>
                          <a:latin typeface="+mn-lt"/>
                          <a:ea typeface="+mn-ea"/>
                          <a:cs typeface="+mn-cs"/>
                        </a:rPr>
                        <a:t> dderya-nsen.</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temps jadis, le chacal et le lévrier étaient frères. L’un se nommait Mohammed et l’autre Rabah. Ils gardaient ensemble le troupeau : ils sortaient le matin, faisaient paître les bêtes jusqu’au soir et, quand elles étaient repues, les ramenaient au logis. Un jour qu’ils gardaient ainsi le troupeau, une brebis glissa dans un précipice. Elle appela à l’aide. Le lévrier était occupé ailleurs ; le chacal cria :</a:t>
                      </a:r>
                    </a:p>
                    <a:p>
                      <a:pPr indent="216000" algn="l"/>
                      <a:r>
                        <a:rPr lang="fr-FR" sz="1100" kern="150" dirty="0">
                          <a:effectLst/>
                          <a:latin typeface="Cascadia Mono" panose="020B0609020000020004" pitchFamily="49" charset="0"/>
                          <a:cs typeface="Cascadia Mono" panose="020B0609020000020004" pitchFamily="49" charset="0"/>
                        </a:rPr>
                        <a:t>- Ne crains rien !</a:t>
                      </a:r>
                    </a:p>
                    <a:p>
                      <a:pPr indent="216000" algn="l"/>
                      <a:r>
                        <a:rPr lang="fr-FR" sz="1100" kern="150" dirty="0">
                          <a:effectLst/>
                          <a:latin typeface="Cascadia Mono" panose="020B0609020000020004" pitchFamily="49" charset="0"/>
                          <a:cs typeface="Cascadia Mono" panose="020B0609020000020004" pitchFamily="49" charset="0"/>
                        </a:rPr>
                        <a:t>Il descendit lui porter secours et la trouva blessée.</a:t>
                      </a:r>
                    </a:p>
                    <a:p>
                      <a:pPr indent="216000" algn="l"/>
                      <a:r>
                        <a:rPr lang="fr-FR" sz="1100" kern="150" dirty="0">
                          <a:effectLst/>
                          <a:latin typeface="Cascadia Mono" panose="020B0609020000020004" pitchFamily="49" charset="0"/>
                          <a:cs typeface="Cascadia Mono" panose="020B0609020000020004" pitchFamily="49" charset="0"/>
                        </a:rPr>
                        <a:t>Il lécha le sang et, alors il l’acheva dévora.</a:t>
                      </a:r>
                    </a:p>
                    <a:p>
                      <a:pPr indent="216000" algn="l"/>
                      <a:r>
                        <a:rPr lang="fr-FR" sz="1100" kern="150" dirty="0">
                          <a:effectLst/>
                          <a:latin typeface="Cascadia Mono" panose="020B0609020000020004" pitchFamily="49" charset="0"/>
                          <a:cs typeface="Cascadia Mono" panose="020B0609020000020004" pitchFamily="49" charset="0"/>
                        </a:rPr>
                        <a:t>Le soir, quand ils regagnèrent la maison, le lévrier revint au milieu du troupeau.</a:t>
                      </a:r>
                    </a:p>
                    <a:p>
                      <a:pPr indent="216000" algn="l"/>
                      <a:r>
                        <a:rPr lang="fr-FR" sz="1100" kern="150" dirty="0">
                          <a:effectLst/>
                          <a:latin typeface="Cascadia Mono" panose="020B0609020000020004" pitchFamily="49" charset="0"/>
                          <a:cs typeface="Cascadia Mono" panose="020B0609020000020004" pitchFamily="49" charset="0"/>
                        </a:rPr>
                        <a:t>Quant au chacal, il fut tenu à l’écart.</a:t>
                      </a:r>
                    </a:p>
                    <a:p>
                      <a:pPr indent="216000" algn="l"/>
                      <a:r>
                        <a:rPr lang="fr-FR" sz="1100" kern="150" dirty="0">
                          <a:effectLst/>
                          <a:latin typeface="Cascadia Mono" panose="020B0609020000020004" pitchFamily="49" charset="0"/>
                          <a:cs typeface="Cascadia Mono" panose="020B0609020000020004" pitchFamily="49" charset="0"/>
                        </a:rPr>
                        <a:t>Il resta donc seul dans la forêt où, les premiers temps, il fut très malheureux, dans la solitude et les ténèbres. Un jour, pris de remords, il apparut sur une hauteur et appela le lévrier :</a:t>
                      </a:r>
                    </a:p>
                    <a:p>
                      <a:pPr indent="216000" algn="l"/>
                      <a:r>
                        <a:rPr lang="fr-FR" sz="1100" kern="150" dirty="0">
                          <a:effectLst/>
                          <a:latin typeface="Cascadia Mono" panose="020B0609020000020004" pitchFamily="49" charset="0"/>
                          <a:cs typeface="Cascadia Mono" panose="020B0609020000020004" pitchFamily="49" charset="0"/>
                        </a:rPr>
                        <a:t>Que tu es heureux, lui dit-il, ô chien !</a:t>
                      </a:r>
                    </a:p>
                    <a:p>
                      <a:pPr indent="216000" algn="l"/>
                      <a:r>
                        <a:rPr lang="fr-FR" sz="1100" kern="150" dirty="0">
                          <a:effectLst/>
                          <a:latin typeface="Cascadia Mono" panose="020B0609020000020004" pitchFamily="49" charset="0"/>
                          <a:cs typeface="Cascadia Mono" panose="020B0609020000020004" pitchFamily="49" charset="0"/>
                        </a:rPr>
                        <a:t>De dormir au milieu des brebis !</a:t>
                      </a:r>
                    </a:p>
                    <a:p>
                      <a:pPr indent="216000" algn="l"/>
                      <a:r>
                        <a:rPr lang="fr-FR" sz="1100" kern="150" dirty="0">
                          <a:effectLst/>
                          <a:latin typeface="Cascadia Mono" panose="020B0609020000020004" pitchFamily="49" charset="0"/>
                          <a:cs typeface="Cascadia Mono" panose="020B0609020000020004" pitchFamily="49" charset="0"/>
                        </a:rPr>
                        <a:t>Le lévrier lui répondit :</a:t>
                      </a:r>
                    </a:p>
                    <a:p>
                      <a:pPr indent="216000" algn="l"/>
                      <a:r>
                        <a:rPr lang="fr-FR" sz="1100" kern="150" dirty="0">
                          <a:effectLst/>
                          <a:latin typeface="Cascadia Mono" panose="020B0609020000020004" pitchFamily="49" charset="0"/>
                          <a:cs typeface="Cascadia Mono" panose="020B0609020000020004" pitchFamily="49" charset="0"/>
                        </a:rPr>
                        <a:t>Va-t’en donc d’ici !</a:t>
                      </a:r>
                    </a:p>
                    <a:p>
                      <a:pPr indent="216000" algn="l"/>
                      <a:r>
                        <a:rPr lang="fr-FR" sz="1100" kern="150" dirty="0">
                          <a:effectLst/>
                          <a:latin typeface="Cascadia Mono" panose="020B0609020000020004" pitchFamily="49" charset="0"/>
                          <a:cs typeface="Cascadia Mono" panose="020B0609020000020004" pitchFamily="49" charset="0"/>
                        </a:rPr>
                        <a:t>Sans tes mauvais instincts,</a:t>
                      </a:r>
                    </a:p>
                    <a:p>
                      <a:pPr indent="216000" algn="l"/>
                      <a:r>
                        <a:rPr lang="fr-FR" sz="1100" kern="150" dirty="0">
                          <a:effectLst/>
                          <a:latin typeface="Cascadia Mono" panose="020B0609020000020004" pitchFamily="49" charset="0"/>
                          <a:cs typeface="Cascadia Mono" panose="020B0609020000020004" pitchFamily="49" charset="0"/>
                        </a:rPr>
                        <a:t>Tu serais mon égal !</a:t>
                      </a:r>
                    </a:p>
                    <a:p>
                      <a:pPr indent="216000" algn="l"/>
                      <a:r>
                        <a:rPr lang="fr-FR" sz="1100" kern="150" dirty="0">
                          <a:effectLst/>
                          <a:latin typeface="Cascadia Mono" panose="020B0609020000020004" pitchFamily="49" charset="0"/>
                          <a:cs typeface="Cascadia Mono" panose="020B0609020000020004" pitchFamily="49" charset="0"/>
                        </a:rPr>
                        <a:t>Le chacal reprit :</a:t>
                      </a:r>
                    </a:p>
                    <a:p>
                      <a:pPr indent="216000" algn="l"/>
                      <a:r>
                        <a:rPr lang="fr-FR" sz="1100" kern="150" dirty="0">
                          <a:effectLst/>
                          <a:latin typeface="Cascadia Mono" panose="020B0609020000020004" pitchFamily="49" charset="0"/>
                          <a:cs typeface="Cascadia Mono" panose="020B0609020000020004" pitchFamily="49" charset="0"/>
                        </a:rPr>
                        <a:t>- Nous sommes frères ; le même ventre nous a portés ; jurons de ne jamais nous entre-dévorer.</a:t>
                      </a:r>
                    </a:p>
                    <a:p>
                      <a:pPr indent="216000" algn="l"/>
                      <a:r>
                        <a:rPr lang="fr-FR" sz="1100" kern="150" dirty="0">
                          <a:effectLst/>
                          <a:latin typeface="Cascadia Mono" panose="020B0609020000020004" pitchFamily="49" charset="0"/>
                          <a:cs typeface="Cascadia Mono" panose="020B0609020000020004" pitchFamily="49" charset="0"/>
                        </a:rPr>
                        <a:t>Le lévrier jura :</a:t>
                      </a:r>
                    </a:p>
                    <a:p>
                      <a:pPr indent="216000" algn="l"/>
                      <a:r>
                        <a:rPr lang="fr-FR" sz="1100" kern="150" dirty="0">
                          <a:effectLst/>
                          <a:latin typeface="Cascadia Mono" panose="020B0609020000020004" pitchFamily="49" charset="0"/>
                          <a:cs typeface="Cascadia Mono" panose="020B0609020000020004" pitchFamily="49" charset="0"/>
                        </a:rPr>
                        <a:t>- Par Dieu, je jure de ne pas te manger !</a:t>
                      </a:r>
                    </a:p>
                    <a:p>
                      <a:pPr indent="216000" algn="l"/>
                      <a:r>
                        <a:rPr lang="fr-FR" sz="1100" kern="150" dirty="0">
                          <a:effectLst/>
                          <a:latin typeface="Cascadia Mono" panose="020B0609020000020004" pitchFamily="49" charset="0"/>
                          <a:cs typeface="Cascadia Mono" panose="020B0609020000020004" pitchFamily="49" charset="0"/>
                        </a:rPr>
                        <a:t>Quant au chacal, il se moqua de lui ;</a:t>
                      </a:r>
                    </a:p>
                    <a:p>
                      <a:pPr indent="216000" algn="l"/>
                      <a:r>
                        <a:rPr lang="fr-FR" sz="1100" kern="150" dirty="0">
                          <a:effectLst/>
                          <a:latin typeface="Cascadia Mono" panose="020B0609020000020004" pitchFamily="49" charset="0"/>
                          <a:cs typeface="Cascadia Mono" panose="020B0609020000020004" pitchFamily="49" charset="0"/>
                        </a:rPr>
                        <a:t>- Je jure, dit-il de te dévorer partout où je te rencontrerai !</a:t>
                      </a:r>
                    </a:p>
                    <a:p>
                      <a:pPr indent="216000" algn="l"/>
                      <a:r>
                        <a:rPr lang="fr-FR" sz="1100" kern="150" dirty="0">
                          <a:effectLst/>
                          <a:latin typeface="Cascadia Mono" panose="020B0609020000020004" pitchFamily="49" charset="0"/>
                          <a:cs typeface="Cascadia Mono" panose="020B0609020000020004" pitchFamily="49" charset="0"/>
                        </a:rPr>
                        <a:t>Chacun poursuivi sa voie.</a:t>
                      </a:r>
                    </a:p>
                    <a:p>
                      <a:pPr indent="216000" algn="l"/>
                      <a:r>
                        <a:rPr lang="fr-FR" sz="1100" kern="150" dirty="0">
                          <a:effectLst/>
                          <a:latin typeface="Cascadia Mono" panose="020B0609020000020004" pitchFamily="49" charset="0"/>
                          <a:cs typeface="Cascadia Mono" panose="020B0609020000020004" pitchFamily="49" charset="0"/>
                        </a:rPr>
                        <a:t>C’est de ce jour que date l’inimitié entre ces deux animaux et leur descendance.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5507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5855955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taɣaṭ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chèvre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nnḍeɣ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tqejjiṛt-iw</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ṛwuɣ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Alamma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kkiɣ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sebɛa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ṛwuɣ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teqḍeɛt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rrif</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wasif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nettat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tḍehṛ</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sufella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tneqlett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tɣeẓẓ</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Lḥemdu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lilleh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Ɣileɣ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weltma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ers-d ad </a:t>
                      </a:r>
                      <a:r>
                        <a:rPr lang="fr-FR" sz="1100" kern="1200" dirty="0" err="1">
                          <a:solidFill>
                            <a:schemeClr val="tx1"/>
                          </a:solidFill>
                          <a:effectLst/>
                          <a:latin typeface="+mn-lt"/>
                          <a:ea typeface="+mn-ea"/>
                          <a:cs typeface="+mn-cs"/>
                        </a:rPr>
                        <a:t>neddukel</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Ugadeɣ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ɛahed-iyi</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Iɛuhed-itt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dduklen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teḍfeṛ-it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iḥan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cwiṭ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ibren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yugad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tesmejgareḍ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tikli</a:t>
                      </a:r>
                      <a:r>
                        <a:rPr lang="fr-FR" sz="1100" kern="1200" dirty="0">
                          <a:solidFill>
                            <a:schemeClr val="tx1"/>
                          </a:solidFill>
                          <a:effectLst/>
                          <a:latin typeface="+mn-lt"/>
                          <a:ea typeface="+mn-ea"/>
                          <a:cs typeface="+mn-cs"/>
                        </a:rPr>
                        <a:t>-w d </a:t>
                      </a:r>
                      <a:r>
                        <a:rPr lang="fr-FR" sz="1100" kern="1200" dirty="0" err="1">
                          <a:solidFill>
                            <a:schemeClr val="tx1"/>
                          </a:solidFill>
                          <a:effectLst/>
                          <a:latin typeface="+mn-lt"/>
                          <a:ea typeface="+mn-ea"/>
                          <a:cs typeface="+mn-cs"/>
                        </a:rPr>
                        <a:t>tqejbabin-iw</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Il me suffit de faire un tour sur moi-même pour être rassasiée. Dit la brebis.</a:t>
                      </a:r>
                    </a:p>
                    <a:p>
                      <a:pPr indent="216000" algn="l"/>
                      <a:r>
                        <a:rPr lang="fr-FR" sz="1100" kern="150" dirty="0">
                          <a:effectLst/>
                          <a:latin typeface="Cascadia Mono" panose="020B0609020000020004" pitchFamily="49" charset="0"/>
                          <a:cs typeface="Cascadia Mono" panose="020B0609020000020004" pitchFamily="49" charset="0"/>
                        </a:rPr>
                        <a:t>- Il me faut parcourir sept contrées pour être rassasiée, dit la chèvre.</a:t>
                      </a:r>
                    </a:p>
                    <a:p>
                      <a:pPr indent="216000" algn="l"/>
                      <a:r>
                        <a:rPr lang="fr-FR" sz="1100" kern="150" dirty="0">
                          <a:effectLst/>
                          <a:latin typeface="Cascadia Mono" panose="020B0609020000020004" pitchFamily="49" charset="0"/>
                          <a:cs typeface="Cascadia Mono" panose="020B0609020000020004" pitchFamily="49" charset="0"/>
                        </a:rPr>
                        <a:t>Cette dernière, un jour, s’écarta du troupeau et se dirigea vers le fond de la vallée. Il était midi, heure comparable à minuit pour la solitude et les dangers. Le chacal, qui vint à passer, aperçut son image réfléchie dans l’eau et, croyant que c’était elle, plongea pour la saisir, mais ne rencontra que le vide.</a:t>
                      </a:r>
                    </a:p>
                    <a:p>
                      <a:pPr indent="216000" algn="l"/>
                      <a:r>
                        <a:rPr lang="fr-FR" sz="1100" kern="150" dirty="0">
                          <a:effectLst/>
                          <a:latin typeface="Cascadia Mono" panose="020B0609020000020004" pitchFamily="49" charset="0"/>
                          <a:cs typeface="Cascadia Mono" panose="020B0609020000020004" pitchFamily="49" charset="0"/>
                        </a:rPr>
                        <a:t>Il ressortit de la rivière et aperçut la chèvre sur un figuier, broutant les jeunes pousses :</a:t>
                      </a:r>
                    </a:p>
                    <a:p>
                      <a:pPr indent="216000" algn="l"/>
                      <a:r>
                        <a:rPr lang="fr-FR" sz="1100" kern="150" dirty="0">
                          <a:effectLst/>
                          <a:latin typeface="Cascadia Mono" panose="020B0609020000020004" pitchFamily="49" charset="0"/>
                          <a:cs typeface="Cascadia Mono" panose="020B0609020000020004" pitchFamily="49" charset="0"/>
                        </a:rPr>
                        <a:t>- Dieu soit loué, ma sœur ! S’écria-t-il. J’ai cru que tu te noyais dans ce trou d’eau ; descends, nous ferons route ensemble !</a:t>
                      </a:r>
                    </a:p>
                    <a:p>
                      <a:pPr indent="216000" algn="l"/>
                      <a:r>
                        <a:rPr lang="fr-FR" sz="1100" kern="150" dirty="0">
                          <a:effectLst/>
                          <a:latin typeface="Cascadia Mono" panose="020B0609020000020004" pitchFamily="49" charset="0"/>
                          <a:cs typeface="Cascadia Mono" panose="020B0609020000020004" pitchFamily="49" charset="0"/>
                        </a:rPr>
                        <a:t>- Si Mohammed, dit-elle, je crains que tu ne me dévores, Jure de m’épargner.</a:t>
                      </a:r>
                    </a:p>
                    <a:p>
                      <a:pPr indent="216000" algn="l"/>
                      <a:r>
                        <a:rPr lang="fr-FR" sz="1100" kern="150" dirty="0">
                          <a:effectLst/>
                          <a:latin typeface="Cascadia Mono" panose="020B0609020000020004" pitchFamily="49" charset="0"/>
                          <a:cs typeface="Cascadia Mono" panose="020B0609020000020004" pitchFamily="49" charset="0"/>
                        </a:rPr>
                        <a:t>Il jura. Elle descendit et ils cheminèrent ensemble.</a:t>
                      </a:r>
                    </a:p>
                    <a:p>
                      <a:pPr indent="216000" algn="l"/>
                      <a:r>
                        <a:rPr lang="fr-FR" sz="1100" kern="150" dirty="0">
                          <a:effectLst/>
                          <a:latin typeface="Cascadia Mono" panose="020B0609020000020004" pitchFamily="49" charset="0"/>
                          <a:cs typeface="Cascadia Mono" panose="020B0609020000020004" pitchFamily="49" charset="0"/>
                        </a:rPr>
                        <a:t>Le chacal marchait devant et la chèvre le suivait :</a:t>
                      </a:r>
                    </a:p>
                    <a:p>
                      <a:pPr indent="216000" algn="l"/>
                      <a:r>
                        <a:rPr lang="fr-FR" sz="1100" kern="150" dirty="0">
                          <a:effectLst/>
                          <a:latin typeface="Cascadia Mono" panose="020B0609020000020004" pitchFamily="49" charset="0"/>
                          <a:cs typeface="Cascadia Mono" panose="020B0609020000020004" pitchFamily="49" charset="0"/>
                        </a:rPr>
                        <a:t>A chaque instant, il s’arrêtait et se retournait : il avait peur qu’elle ne prît la fuite.</a:t>
                      </a:r>
                    </a:p>
                    <a:p>
                      <a:pPr indent="216000" algn="l"/>
                      <a:r>
                        <a:rPr lang="fr-FR" sz="1100" kern="150" dirty="0">
                          <a:effectLst/>
                          <a:latin typeface="Cascadia Mono" panose="020B0609020000020004" pitchFamily="49" charset="0"/>
                          <a:cs typeface="Cascadia Mono" panose="020B0609020000020004" pitchFamily="49" charset="0"/>
                        </a:rPr>
                        <a:t>- Tu es en train de te moquer de ma démarche et de mes vilaines jambes, lui dit-il au bout d’un moment.</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99348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81217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 Ad </a:t>
                      </a:r>
                      <a:r>
                        <a:rPr lang="fr-FR" sz="1100" kern="1200" dirty="0" err="1">
                          <a:solidFill>
                            <a:schemeClr val="tx1"/>
                          </a:solidFill>
                          <a:effectLst/>
                          <a:latin typeface="+mn-lt"/>
                          <a:ea typeface="+mn-ea"/>
                          <a:cs typeface="+mn-cs"/>
                        </a:rPr>
                        <a:t>iyi-yemneɛ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zwireɣ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iḍfeṛ-itt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lefḥul-is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ceṭṭḥen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yettarew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yimi</a:t>
                      </a:r>
                      <a:r>
                        <a:rPr lang="fr-FR" sz="1100" kern="1200" dirty="0">
                          <a:solidFill>
                            <a:schemeClr val="tx1"/>
                          </a:solidFill>
                          <a:effectLst/>
                          <a:latin typeface="+mn-lt"/>
                          <a:ea typeface="+mn-ea"/>
                          <a:cs typeface="+mn-cs"/>
                        </a:rPr>
                        <a:t>-s aman.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tesɣubburreḍ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Liwelli</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tesmejgareḍ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tesɣubbureḍ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la yi-d-</a:t>
                      </a:r>
                      <a:r>
                        <a:rPr lang="fr-FR" sz="1100" kern="1200" dirty="0" err="1">
                          <a:solidFill>
                            <a:schemeClr val="tx1"/>
                          </a:solidFill>
                          <a:effectLst/>
                          <a:latin typeface="+mn-lt"/>
                          <a:ea typeface="+mn-ea"/>
                          <a:cs typeface="+mn-cs"/>
                        </a:rPr>
                        <a:t>tettafeḍ</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tisebbiwin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yeẓẓemlal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Ggall-iyi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teččeḍ-iyi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Anida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teẓrutt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La </a:t>
                      </a:r>
                      <a:r>
                        <a:rPr lang="fr-FR" sz="1100" kern="1200" dirty="0" err="1">
                          <a:solidFill>
                            <a:schemeClr val="tx1"/>
                          </a:solidFill>
                          <a:effectLst/>
                          <a:latin typeface="+mn-lt"/>
                          <a:ea typeface="+mn-ea"/>
                          <a:cs typeface="+mn-cs"/>
                        </a:rPr>
                        <a:t>leḥḥun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teẓrutt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din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yettqeggil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yesxenzer-it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Teslek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tamcumt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A Dieu ne plaise ! protesta-t-elle ; laisse-moi passer devant.</a:t>
                      </a:r>
                    </a:p>
                    <a:p>
                      <a:pPr indent="216000" algn="l"/>
                      <a:r>
                        <a:rPr lang="fr-FR" sz="1100" kern="150" dirty="0">
                          <a:effectLst/>
                          <a:latin typeface="Cascadia Mono" panose="020B0609020000020004" pitchFamily="49" charset="0"/>
                          <a:cs typeface="Cascadia Mono" panose="020B0609020000020004" pitchFamily="49" charset="0"/>
                        </a:rPr>
                        <a:t>Ils reprirent donc leur chemin, le chacal suivant la chèvre dont les muscles d’arrière-train dansaient devant ses yeux : la tentation devenait trop forte. Il en avait l’eau à la bouche.</a:t>
                      </a:r>
                    </a:p>
                    <a:p>
                      <a:pPr indent="216000" algn="l"/>
                      <a:r>
                        <a:rPr lang="fr-FR" sz="1100" kern="150" dirty="0">
                          <a:effectLst/>
                          <a:latin typeface="Cascadia Mono" panose="020B0609020000020004" pitchFamily="49" charset="0"/>
                          <a:cs typeface="Cascadia Mono" panose="020B0609020000020004" pitchFamily="49" charset="0"/>
                        </a:rPr>
                        <a:t>- Tu me fais de la poussière, grogna-t-il. Tout à l’heure, tu me singeais et maintenant tu m’envoies de la poussière dans les yeux. Il faut que je te dévore !</a:t>
                      </a:r>
                    </a:p>
                    <a:p>
                      <a:pPr indent="216000" algn="l"/>
                      <a:r>
                        <a:rPr lang="fr-FR" sz="1100" kern="150" dirty="0">
                          <a:effectLst/>
                          <a:latin typeface="Cascadia Mono" panose="020B0609020000020004" pitchFamily="49" charset="0"/>
                          <a:cs typeface="Cascadia Mono" panose="020B0609020000020004" pitchFamily="49" charset="0"/>
                        </a:rPr>
                        <a:t>- Dieu m’en préserve ! répliqua la chèvre. Tu me cherches de mauvaises querelles.</a:t>
                      </a:r>
                    </a:p>
                    <a:p>
                      <a:pPr indent="216000" algn="l"/>
                      <a:r>
                        <a:rPr lang="fr-FR" sz="1100" kern="150" dirty="0">
                          <a:effectLst/>
                          <a:latin typeface="Cascadia Mono" panose="020B0609020000020004" pitchFamily="49" charset="0"/>
                          <a:cs typeface="Cascadia Mono" panose="020B0609020000020004" pitchFamily="49" charset="0"/>
                        </a:rPr>
                        <a:t>Comme il gardait son air méchant, elle ajouta :</a:t>
                      </a:r>
                    </a:p>
                    <a:p>
                      <a:pPr indent="216000" algn="l"/>
                      <a:r>
                        <a:rPr lang="fr-FR" sz="1100" kern="150" dirty="0">
                          <a:effectLst/>
                          <a:latin typeface="Cascadia Mono" panose="020B0609020000020004" pitchFamily="49" charset="0"/>
                          <a:cs typeface="Cascadia Mono" panose="020B0609020000020004" pitchFamily="49" charset="0"/>
                        </a:rPr>
                        <a:t>- Prête-moi d’abord serment, tu me mangeras après.</a:t>
                      </a:r>
                    </a:p>
                    <a:p>
                      <a:pPr indent="216000" algn="l"/>
                      <a:r>
                        <a:rPr lang="fr-FR" sz="1100" kern="150" dirty="0">
                          <a:effectLst/>
                          <a:latin typeface="Cascadia Mono" panose="020B0609020000020004" pitchFamily="49" charset="0"/>
                          <a:cs typeface="Cascadia Mono" panose="020B0609020000020004" pitchFamily="49" charset="0"/>
                        </a:rPr>
                        <a:t>- Où ?</a:t>
                      </a:r>
                    </a:p>
                    <a:p>
                      <a:pPr indent="216000" algn="l"/>
                      <a:r>
                        <a:rPr lang="fr-FR" sz="1100" kern="150" dirty="0">
                          <a:effectLst/>
                          <a:latin typeface="Cascadia Mono" panose="020B0609020000020004" pitchFamily="49" charset="0"/>
                          <a:cs typeface="Cascadia Mono" panose="020B0609020000020004" pitchFamily="49" charset="0"/>
                        </a:rPr>
                        <a:t>- A la Pierre-Blanche…</a:t>
                      </a:r>
                    </a:p>
                    <a:p>
                      <a:pPr indent="216000" algn="l"/>
                      <a:r>
                        <a:rPr lang="fr-FR" sz="1100" kern="150" dirty="0">
                          <a:effectLst/>
                          <a:latin typeface="Cascadia Mono" panose="020B0609020000020004" pitchFamily="49" charset="0"/>
                          <a:cs typeface="Cascadia Mono" panose="020B0609020000020004" pitchFamily="49" charset="0"/>
                        </a:rPr>
                        <a:t>Ils poursuivirent leur chemin et parvinrent à la Pierre-Blanche, où le troupeau passait à l’ombre les heures chaudes de la journée. Alors le lévrier bondit sur le chacal, le fit rouler dans la poussière et le mit en piteux état. Le chacal s’enfuit : cette maudite chèvre était sauvée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718231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5466316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uḥuli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jeune bouc</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nettat</a:t>
                      </a:r>
                      <a:r>
                        <a:rPr lang="fr-FR" sz="1100" kern="1200" dirty="0">
                          <a:solidFill>
                            <a:schemeClr val="tx1"/>
                          </a:solidFill>
                          <a:effectLst/>
                          <a:latin typeface="+mn-lt"/>
                          <a:ea typeface="+mn-ea"/>
                          <a:cs typeface="+mn-cs"/>
                        </a:rPr>
                        <a:t> d sin </a:t>
                      </a:r>
                      <a:r>
                        <a:rPr lang="fr-FR" sz="1100" kern="1200" dirty="0" err="1">
                          <a:solidFill>
                            <a:schemeClr val="tx1"/>
                          </a:solidFill>
                          <a:effectLst/>
                          <a:latin typeface="+mn-lt"/>
                          <a:ea typeface="+mn-ea"/>
                          <a:cs typeface="+mn-cs"/>
                        </a:rPr>
                        <a:t>iɣiden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tesɛa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amenzu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amalas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Ixutel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Tqubel-it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taɣaṭ</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wacciwen-is</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iqeddem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iɣiden</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tberrez</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iwexxeṛ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teddun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 la tt-</a:t>
                      </a:r>
                      <a:r>
                        <a:rPr lang="fr-FR" sz="1100" kern="1200" dirty="0" err="1">
                          <a:solidFill>
                            <a:schemeClr val="tx1"/>
                          </a:solidFill>
                          <a:effectLst/>
                          <a:latin typeface="+mn-lt"/>
                          <a:ea typeface="+mn-ea"/>
                          <a:cs typeface="+mn-cs"/>
                        </a:rPr>
                        <a:t>ttdarayen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tikelt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ifureq-itt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umenzu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d </a:t>
                      </a:r>
                      <a:r>
                        <a:rPr lang="fr-FR" sz="1100" kern="1200" dirty="0" err="1">
                          <a:solidFill>
                            <a:schemeClr val="tx1"/>
                          </a:solidFill>
                          <a:effectLst/>
                          <a:latin typeface="+mn-lt"/>
                          <a:ea typeface="+mn-ea"/>
                          <a:cs typeface="+mn-cs"/>
                        </a:rPr>
                        <a:t>aḥuli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mɣint</a:t>
                      </a:r>
                      <a:r>
                        <a:rPr lang="fr-FR" sz="1100" kern="1200" dirty="0">
                          <a:solidFill>
                            <a:schemeClr val="tx1"/>
                          </a:solidFill>
                          <a:effectLst/>
                          <a:latin typeface="+mn-lt"/>
                          <a:ea typeface="+mn-ea"/>
                          <a:cs typeface="+mn-cs"/>
                        </a:rPr>
                        <a:t>-as-d </a:t>
                      </a:r>
                      <a:r>
                        <a:rPr lang="fr-FR" sz="1100" kern="1200" dirty="0" err="1">
                          <a:solidFill>
                            <a:schemeClr val="tx1"/>
                          </a:solidFill>
                          <a:effectLst/>
                          <a:latin typeface="+mn-lt"/>
                          <a:ea typeface="+mn-ea"/>
                          <a:cs typeface="+mn-cs"/>
                        </a:rPr>
                        <a:t>tacciwin</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yekker</a:t>
                      </a:r>
                      <a:r>
                        <a:rPr lang="fr-FR" sz="1100" kern="1200" dirty="0">
                          <a:solidFill>
                            <a:schemeClr val="tx1"/>
                          </a:solidFill>
                          <a:effectLst/>
                          <a:latin typeface="+mn-lt"/>
                          <a:ea typeface="+mn-ea"/>
                          <a:cs typeface="+mn-cs"/>
                        </a:rPr>
                        <a:t>-as d </a:t>
                      </a:r>
                      <a:r>
                        <a:rPr lang="fr-FR" sz="1100" kern="1200" dirty="0" err="1">
                          <a:solidFill>
                            <a:schemeClr val="tx1"/>
                          </a:solidFill>
                          <a:effectLst/>
                          <a:latin typeface="+mn-lt"/>
                          <a:ea typeface="+mn-ea"/>
                          <a:cs typeface="+mn-cs"/>
                        </a:rPr>
                        <a:t>wul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iberrez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neṭṭa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ifeṛṛed-it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idhem-it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Tetbeɛ-it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taɣat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yuzzel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lḥal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ten-lḥiqen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ixneq-it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wuglan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Kksen</a:t>
                      </a:r>
                      <a:r>
                        <a:rPr lang="fr-FR" sz="1100" kern="1200" dirty="0">
                          <a:solidFill>
                            <a:schemeClr val="tx1"/>
                          </a:solidFill>
                          <a:effectLst/>
                          <a:latin typeface="+mn-lt"/>
                          <a:ea typeface="+mn-ea"/>
                          <a:cs typeface="+mn-cs"/>
                        </a:rPr>
                        <a:t>-as 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iẓur</a:t>
                      </a:r>
                      <a:r>
                        <a:rPr lang="fr-FR" sz="1100" kern="1200" dirty="0">
                          <a:solidFill>
                            <a:schemeClr val="tx1"/>
                          </a:solidFill>
                          <a:effectLst/>
                          <a:latin typeface="+mn-lt"/>
                          <a:ea typeface="+mn-ea"/>
                          <a:cs typeface="+mn-cs"/>
                        </a:rPr>
                        <a:t>-d at </a:t>
                      </a:r>
                      <a:r>
                        <a:rPr lang="fr-FR" sz="1100" kern="1200" dirty="0" err="1">
                          <a:solidFill>
                            <a:schemeClr val="tx1"/>
                          </a:solidFill>
                          <a:effectLst/>
                          <a:latin typeface="+mn-lt"/>
                          <a:ea typeface="+mn-ea"/>
                          <a:cs typeface="+mn-cs"/>
                        </a:rPr>
                        <a:t>laxeṛt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yettawin</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aḥuli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tettafgeḍ</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que la chèvre était au pâturage en compagnie de ses deux chevreaux, le chacal, qui les guettait, bondit sur eux. La chèvre fit face. Les cornes en avant. Elle le repoussait chaque fois qu’il tentait de s’approcher des petits, leur faisant un rempart de son corps.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A un moment donné, le plus âgé des deux, jeune bouc aux cornes naissantes et plein de présomption, voulut lui aussi repousser le chacal à coups de cornes. A son premier assaut, Si Mohammed lui coupa toute retraite et, (le pourchassant devant lui), il le poussa vers le ravin. La chèvre se jeta à leur poursuite ; le lévrier accourut, mais les fuyards avaient déjà pris une certaine avance.</a:t>
                      </a:r>
                    </a:p>
                    <a:p>
                      <a:pPr indent="216000" algn="l"/>
                      <a:r>
                        <a:rPr lang="fr-FR" sz="1100" kern="150" dirty="0">
                          <a:effectLst/>
                          <a:latin typeface="Cascadia Mono" panose="020B0609020000020004" pitchFamily="49" charset="0"/>
                          <a:cs typeface="Cascadia Mono" panose="020B0609020000020004" pitchFamily="49" charset="0"/>
                        </a:rPr>
                        <a:t>Lorsqu’ils les atteignirent enfin, le jeune bouc était à demi étranglé et avait reçu force coups de dents.</a:t>
                      </a:r>
                    </a:p>
                    <a:p>
                      <a:pPr indent="216000" algn="l"/>
                      <a:r>
                        <a:rPr lang="fr-FR" sz="1100" kern="150" dirty="0">
                          <a:effectLst/>
                          <a:latin typeface="Cascadia Mono" panose="020B0609020000020004" pitchFamily="49" charset="0"/>
                          <a:cs typeface="Cascadia Mono" panose="020B0609020000020004" pitchFamily="49" charset="0"/>
                        </a:rPr>
                        <a:t>Ils le lui arrachèrent encore vivant, mais, s’il était sauf, il avait vu la mort de près.</a:t>
                      </a:r>
                    </a:p>
                    <a:p>
                      <a:pPr indent="216000" algn="l"/>
                      <a:r>
                        <a:rPr lang="fr-FR" sz="1100" kern="150" dirty="0">
                          <a:effectLst/>
                          <a:latin typeface="Cascadia Mono" panose="020B0609020000020004" pitchFamily="49" charset="0"/>
                          <a:cs typeface="Cascadia Mono" panose="020B0609020000020004" pitchFamily="49" charset="0"/>
                        </a:rPr>
                        <a:t>- Chevreau présomptueux, lui dit le lévrier, qui t’a donné des ailes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53942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96058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106-108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107-109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tixsi</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brebis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Yecrek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tibḥirt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Iɛued-itt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Rẓan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zerɛen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temɣi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lebḥer</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tettiwriɣ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begsen</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sswen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teṣbeḥ</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nnig</a:t>
                      </a:r>
                      <a:r>
                        <a:rPr lang="fr-FR" sz="1100" kern="1200" dirty="0">
                          <a:solidFill>
                            <a:schemeClr val="tx1"/>
                          </a:solidFill>
                          <a:effectLst/>
                          <a:latin typeface="+mn-lt"/>
                          <a:ea typeface="+mn-ea"/>
                          <a:cs typeface="+mn-cs"/>
                        </a:rPr>
                        <a:t> tala,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tuɛi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sswan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ucekkuk</a:t>
                      </a:r>
                      <a:r>
                        <a:rPr lang="fr-FR" sz="1100" kern="1200" dirty="0">
                          <a:solidFill>
                            <a:schemeClr val="tx1"/>
                          </a:solidFill>
                          <a:effectLst/>
                          <a:latin typeface="+mn-lt"/>
                          <a:ea typeface="+mn-ea"/>
                          <a:cs typeface="+mn-cs"/>
                        </a:rPr>
                        <a:t>. </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tettagem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ifelleq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yesswa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lɣella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axlaf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lwin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sseɣren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ferqen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taḍellaɛt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yektal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setta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yektil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sebɛa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tawi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yehwa-yas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nca-lleh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ihebbu</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Ur </a:t>
                      </a:r>
                      <a:r>
                        <a:rPr lang="fr-FR" sz="1100" kern="1200" dirty="0" err="1">
                          <a:solidFill>
                            <a:schemeClr val="tx1"/>
                          </a:solidFill>
                          <a:effectLst/>
                          <a:latin typeface="+mn-lt"/>
                          <a:ea typeface="+mn-ea"/>
                          <a:cs typeface="+mn-cs"/>
                        </a:rPr>
                        <a:t>teqbil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iyi-tefkiḍ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ccṛeɛ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mcaṛaɛen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Ay at </a:t>
                      </a:r>
                      <a:r>
                        <a:rPr lang="fr-FR" sz="1100" kern="1200" dirty="0" err="1">
                          <a:solidFill>
                            <a:schemeClr val="tx1"/>
                          </a:solidFill>
                          <a:effectLst/>
                          <a:latin typeface="+mn-lt"/>
                          <a:ea typeface="+mn-ea"/>
                          <a:cs typeface="+mn-cs"/>
                        </a:rPr>
                        <a:t>leɛraḍ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d 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nnefṣ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ifelleq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wul-iw</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lekdeb</a:t>
                      </a:r>
                      <a:r>
                        <a:rPr lang="fr-FR" sz="1100" kern="1200" dirty="0">
                          <a:solidFill>
                            <a:schemeClr val="tx1"/>
                          </a:solidFill>
                          <a:effectLst/>
                          <a:latin typeface="+mn-lt"/>
                          <a:ea typeface="+mn-ea"/>
                          <a:cs typeface="+mn-cs"/>
                        </a:rPr>
                        <a:t>! 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umi</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teslam</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s’associa à la brebis pour cultiver un jardin potager, après avoir juré solennellement de n’attenter ni à sa vie, ni à ses intérêts. Ils ameublirent donc le sol par deux labours successifs et semèrent des haricots. Il plut : les plantes germèrent et verdirent joliment.</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Puis l’été vint et les feuillages commencèrent à jaunir. Il fallut penser à arroser, Malheureusement, le jardin se trouvait situé plus haut que la source : et on ne pouvait pas creuser de rigole. Il fallait donc arroser à la cruche.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Pendant que la brebis s’exténuait à porter l’eau. Maître Mohammed arrosait en chantant une complainte.</a:t>
                      </a:r>
                    </a:p>
                    <a:p>
                      <a:pPr indent="216000" algn="l"/>
                      <a:r>
                        <a:rPr lang="fr-FR" sz="1100" kern="150" dirty="0">
                          <a:effectLst/>
                          <a:latin typeface="Cascadia Mono" panose="020B0609020000020004" pitchFamily="49" charset="0"/>
                          <a:cs typeface="Cascadia Mono" panose="020B0609020000020004" pitchFamily="49" charset="0"/>
                        </a:rPr>
                        <a:t>Enfin, ce fut la récolte, grâce à Dieu, abondante, Une fois recueillie, séchée, battue, il n’y avait plus qu’à la partager. Le chacal prit un couffin. Il fit six mesures pour lui et en mit une septième de côté en disant : c’est la part de ma tante la brebis, si elle en veut, et je souhaite qu’elle n’en veuille pas. La brebis refusa ce partage et demanda, au nom de Dieu, le droit de faire juger cette affaire. Le chacal accepta et le différend fut porté devant les autres animaux :</a:t>
                      </a:r>
                    </a:p>
                    <a:p>
                      <a:pPr indent="216000" algn="l"/>
                      <a:r>
                        <a:rPr lang="fr-FR" sz="1100" kern="150" dirty="0">
                          <a:effectLst/>
                          <a:latin typeface="Cascadia Mono" panose="020B0609020000020004" pitchFamily="49" charset="0"/>
                          <a:cs typeface="Cascadia Mono" panose="020B0609020000020004" pitchFamily="49" charset="0"/>
                        </a:rPr>
                        <a:t>- O gens de bien, dit le chacal, comment pourrais-je lui accorder la moitié de la récolte alors que je me suis exténué à porter l’eau !</a:t>
                      </a:r>
                    </a:p>
                    <a:p>
                      <a:pPr indent="216000" algn="l"/>
                      <a:r>
                        <a:rPr lang="fr-FR" sz="1100" kern="150" dirty="0">
                          <a:effectLst/>
                          <a:latin typeface="Cascadia Mono" panose="020B0609020000020004" pitchFamily="49" charset="0"/>
                          <a:cs typeface="Cascadia Mono" panose="020B0609020000020004" pitchFamily="49" charset="0"/>
                        </a:rPr>
                        <a:t>- C’est faux ! Répliqua la brebis. N’est-ce pas Si Mohammed que vous avez entendu chanter ? On n’a pas envie de chanter en portant de l’eau !</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14094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8668505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Lmux ubaṛeɣ</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cervelle du renard</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iḥili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lxeddam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mmi-s n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yuki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lexṛaza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yebna</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yeḍru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urant</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aṭṭan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ubeḥri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timellalin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yesnejmeɛ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lxeddam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icaweṛ-iten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aḥeckul</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ubareɣ</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Ttcekkiṛen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ddwa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ameqqran</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Yexẓer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-as.</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Iǧaweb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ṣṣeḥḥ</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xelṭen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lmux</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ubareɣ</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Iwwet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iɣḍel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lmux-is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Yejreḥ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ljerḥ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ameẓyan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yesquddeṛ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xedmen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ddwa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yenṭel</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taglimt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yeɣsan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Tura,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wugur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aɛekkeṛ</a:t>
                      </a:r>
                      <a:r>
                        <a:rPr lang="fr-FR"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se vantait d’être le plus malin des courtisans du lion, à l’exception, toutefois, de son cousin, le renard. Ce dernier se méfiait des agissements de l’autre, mais ce qui devait arriver arriva. C’était écrit.</a:t>
                      </a:r>
                    </a:p>
                    <a:p>
                      <a:pPr indent="216000" algn="l"/>
                      <a:r>
                        <a:rPr lang="fr-FR" sz="1100" kern="150" dirty="0">
                          <a:effectLst/>
                          <a:latin typeface="Cascadia Mono" panose="020B0609020000020004" pitchFamily="49" charset="0"/>
                          <a:cs typeface="Cascadia Mono" panose="020B0609020000020004" pitchFamily="49" charset="0"/>
                        </a:rPr>
                        <a:t>Un jour, le lion tomba malade, d’une légère maladie : il s’était enrhumé ! Il mangea bien une omelette à l’ail mais aucune amélioration ne se fit sentir. Alors il réunit tous ses courtisans et leur demanda conseil. Chacun vanta un remède plus ou moins magique :</a:t>
                      </a:r>
                    </a:p>
                    <a:p>
                      <a:pPr indent="216000" algn="l"/>
                      <a:r>
                        <a:rPr lang="fr-FR" sz="1100" kern="150" dirty="0">
                          <a:effectLst/>
                          <a:latin typeface="Cascadia Mono" panose="020B0609020000020004" pitchFamily="49" charset="0"/>
                          <a:cs typeface="Cascadia Mono" panose="020B0609020000020004" pitchFamily="49" charset="0"/>
                        </a:rPr>
                        <a:t>- Le sang de chacal est un remède souverain , à ce qu’on prétend, dit le renard.</a:t>
                      </a:r>
                    </a:p>
                    <a:p>
                      <a:pPr indent="216000" algn="l"/>
                      <a:r>
                        <a:rPr lang="fr-FR" sz="1100" kern="150" dirty="0">
                          <a:effectLst/>
                          <a:latin typeface="Cascadia Mono" panose="020B0609020000020004" pitchFamily="49" charset="0"/>
                          <a:cs typeface="Cascadia Mono" panose="020B0609020000020004" pitchFamily="49" charset="0"/>
                        </a:rPr>
                        <a:t>Le lion jeta un regard sur Sidi Mohammed qui, du coup s’était… oublié.</a:t>
                      </a:r>
                    </a:p>
                    <a:p>
                      <a:pPr indent="216000" algn="l"/>
                      <a:r>
                        <a:rPr lang="fr-FR" sz="1100" kern="150" dirty="0">
                          <a:effectLst/>
                          <a:latin typeface="Cascadia Mono" panose="020B0609020000020004" pitchFamily="49" charset="0"/>
                          <a:cs typeface="Cascadia Mono" panose="020B0609020000020004" pitchFamily="49" charset="0"/>
                        </a:rPr>
                        <a:t>- C’est exact, ô Roi des Animaux, dit-il, mais il faut que (mon sang) soit mélangé à la cervelle de renard.</a:t>
                      </a:r>
                    </a:p>
                    <a:p>
                      <a:pPr indent="216000" algn="l"/>
                      <a:r>
                        <a:rPr lang="fr-FR" sz="1100" kern="150" dirty="0">
                          <a:effectLst/>
                          <a:latin typeface="Cascadia Mono" panose="020B0609020000020004" pitchFamily="49" charset="0"/>
                          <a:cs typeface="Cascadia Mono" panose="020B0609020000020004" pitchFamily="49" charset="0"/>
                        </a:rPr>
                        <a:t>D’un coup de patte, le lion fracassa la tête du renard, qui en mourut, Le chacal se fit une petite coupure (d’où) quelques gouttes de sang perlèrent et l’on confectionna un médicament pour le roi des animaux :</a:t>
                      </a:r>
                    </a:p>
                    <a:p>
                      <a:pPr indent="216000" algn="l"/>
                      <a:r>
                        <a:rPr lang="fr-FR" sz="1100" kern="150" dirty="0">
                          <a:effectLst/>
                          <a:latin typeface="Cascadia Mono" panose="020B0609020000020004" pitchFamily="49" charset="0"/>
                          <a:cs typeface="Cascadia Mono" panose="020B0609020000020004" pitchFamily="49" charset="0"/>
                        </a:rPr>
                        <a:t>- Va enterrer,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 Dit le lion,</a:t>
                      </a:r>
                    </a:p>
                    <a:p>
                      <a:pPr indent="216000" algn="l"/>
                      <a:r>
                        <a:rPr lang="fr-FR" sz="1100" kern="150" dirty="0">
                          <a:effectLst/>
                          <a:latin typeface="Cascadia Mono" panose="020B0609020000020004" pitchFamily="49" charset="0"/>
                          <a:cs typeface="Cascadia Mono" panose="020B0609020000020004" pitchFamily="49" charset="0"/>
                        </a:rPr>
                        <a:t>Le chacal emporta la dépouille vers le ravin et la dévora, n’enterrant que la peau et les os.</a:t>
                      </a:r>
                    </a:p>
                    <a:p>
                      <a:pPr indent="216000" algn="l"/>
                      <a:r>
                        <a:rPr lang="fr-FR" sz="1100" kern="150" dirty="0">
                          <a:effectLst/>
                          <a:latin typeface="Cascadia Mono" panose="020B0609020000020004" pitchFamily="49" charset="0"/>
                          <a:cs typeface="Cascadia Mono" panose="020B0609020000020004" pitchFamily="49" charset="0"/>
                        </a:rPr>
                        <a:t>Joyeux il pensait : désormais. Il n’y a plus le moindre obstacle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496009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92926890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108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109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Inkeṛ-itt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tsers-it</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ccfeṛ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wennar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tanalt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iqeddem</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ḍehrent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la d-</a:t>
                      </a:r>
                      <a:r>
                        <a:rPr lang="fr-FR" sz="1100" kern="1200" dirty="0" err="1">
                          <a:solidFill>
                            <a:schemeClr val="tx1"/>
                          </a:solidFill>
                          <a:effectLst/>
                          <a:latin typeface="+mn-lt"/>
                          <a:ea typeface="+mn-ea"/>
                          <a:cs typeface="+mn-cs"/>
                        </a:rPr>
                        <a:t>reqqent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zdaxel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nazir.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lbaṭel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yektal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taḍellaɛt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yektil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setta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aṭas</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teɛteb</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Les animaux en convinrent, mais le chacal ne voulut rient entendre. Alors la brebis alla chercher le lévrier qu’elle déposa, dans un sac, au bord de l’aire. Si Mohammed crut qu’il s’agissait d’un sac. Il s’approcha pour se servir (quand il eut entrouvert le sac), les yeux du lévrier lui apparurent, qui jetaient des flammes.</a:t>
                      </a:r>
                    </a:p>
                    <a:p>
                      <a:pPr indent="216000" algn="l"/>
                      <a:r>
                        <a:rPr lang="fr-FR" sz="1100" kern="150" dirty="0">
                          <a:effectLst/>
                          <a:latin typeface="Cascadia Mono" panose="020B0609020000020004" pitchFamily="49" charset="0"/>
                          <a:cs typeface="Cascadia Mono" panose="020B0609020000020004" pitchFamily="49" charset="0"/>
                        </a:rPr>
                        <a:t>Alors il accepta le juste et l’injuste et fit le partage inverse : une part pour lui et six pour la brebis, en disant :</a:t>
                      </a:r>
                    </a:p>
                    <a:p>
                      <a:pPr indent="216000" algn="l"/>
                      <a:r>
                        <a:rPr lang="fr-FR" sz="1100" kern="150" dirty="0">
                          <a:effectLst/>
                          <a:latin typeface="Cascadia Mono" panose="020B0609020000020004" pitchFamily="49" charset="0"/>
                          <a:cs typeface="Cascadia Mono" panose="020B0609020000020004" pitchFamily="49" charset="0"/>
                        </a:rPr>
                        <a:t>- Ma pauvre tante a tant peiné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646497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94052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110-112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111-113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izimer</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l’agneau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terga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Mṛeḥba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yessek</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ɛemmti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fad</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fudeɣ</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usiɣ</a:t>
                      </a:r>
                      <a:r>
                        <a:rPr lang="fr-FR" sz="1100" kern="1200" dirty="0">
                          <a:solidFill>
                            <a:schemeClr val="tx1"/>
                          </a:solidFill>
                          <a:effectLst/>
                          <a:latin typeface="+mn-lt"/>
                          <a:ea typeface="+mn-ea"/>
                          <a:cs typeface="+mn-cs"/>
                        </a:rPr>
                        <a:t>-d ad </a:t>
                      </a:r>
                      <a:r>
                        <a:rPr lang="fr-FR" sz="1100" kern="1200" dirty="0" err="1">
                          <a:solidFill>
                            <a:schemeClr val="tx1"/>
                          </a:solidFill>
                          <a:effectLst/>
                          <a:latin typeface="+mn-lt"/>
                          <a:ea typeface="+mn-ea"/>
                          <a:cs typeface="+mn-cs"/>
                        </a:rPr>
                        <a:t>sweɣ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Teskaddbeḍ</a:t>
                      </a:r>
                      <a:r>
                        <a:rPr lang="fr-FR" sz="1100" kern="1200" dirty="0">
                          <a:solidFill>
                            <a:schemeClr val="tx1"/>
                          </a:solidFill>
                          <a:effectLst/>
                          <a:latin typeface="+mn-lt"/>
                          <a:ea typeface="+mn-ea"/>
                          <a:cs typeface="+mn-cs"/>
                        </a:rPr>
                        <a:t>! Kra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lḥeq-iw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llubyan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ttaṛ-iw</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teččêḍ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-i, a Si </a:t>
                      </a:r>
                      <a:r>
                        <a:rPr lang="fr-FR" sz="1100" kern="1200" dirty="0" err="1">
                          <a:solidFill>
                            <a:schemeClr val="tx1"/>
                          </a:solidFill>
                          <a:effectLst/>
                          <a:latin typeface="+mn-lt"/>
                          <a:ea typeface="+mn-ea"/>
                          <a:cs typeface="+mn-cs"/>
                        </a:rPr>
                        <a:t>Mḥemmend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taglimt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tɣeswatin</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iɛemṛen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Sebru</a:t>
                      </a:r>
                      <a:r>
                        <a:rPr lang="fr-FR" sz="1100" kern="1200" dirty="0">
                          <a:solidFill>
                            <a:schemeClr val="tx1"/>
                          </a:solidFill>
                          <a:effectLst/>
                          <a:latin typeface="+mn-lt"/>
                          <a:ea typeface="+mn-ea"/>
                          <a:cs typeface="+mn-cs"/>
                        </a:rPr>
                        <a:t>-yi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wagguren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nnerniɣ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qebbwiɣ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ɛuhdeɣ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yemla-yas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Ata </a:t>
                      </a:r>
                      <a:r>
                        <a:rPr lang="fr-FR" sz="1100" kern="1200" dirty="0" err="1">
                          <a:solidFill>
                            <a:schemeClr val="tx1"/>
                          </a:solidFill>
                          <a:effectLst/>
                          <a:latin typeface="+mn-lt"/>
                          <a:ea typeface="+mn-ea"/>
                          <a:cs typeface="+mn-cs"/>
                        </a:rPr>
                        <a:t>yusa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yezmumeg</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taḍsa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d bu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tusiḍ</a:t>
                      </a:r>
                      <a:r>
                        <a:rPr lang="fr-FR" sz="1100" kern="1200" dirty="0">
                          <a:solidFill>
                            <a:schemeClr val="tx1"/>
                          </a:solidFill>
                          <a:effectLst/>
                          <a:latin typeface="+mn-lt"/>
                          <a:ea typeface="+mn-ea"/>
                          <a:cs typeface="+mn-cs"/>
                        </a:rPr>
                        <a:t>-d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Ggall-iyi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yemmaleɛtab</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teččeḍ-iyi</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Yerfed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taqejjiṛt-is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isers-itt</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yesni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yeggall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iɣeẓẓa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yeskeɛwiw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yebri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iḥuza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texxamt-is</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yeslek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abaḥan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chacal rencontra l’agneau près d’un ruisselet.</a:t>
                      </a:r>
                    </a:p>
                    <a:p>
                      <a:pPr indent="216000" algn="l"/>
                      <a:r>
                        <a:rPr lang="fr-FR" sz="1100" kern="150" dirty="0">
                          <a:effectLst/>
                          <a:latin typeface="Cascadia Mono" panose="020B0609020000020004" pitchFamily="49" charset="0"/>
                          <a:cs typeface="Cascadia Mono" panose="020B0609020000020004" pitchFamily="49" charset="0"/>
                        </a:rPr>
                        <a:t>- Sois le bienvenu, petit cousin, lui dit-il. Qu’est-ce qui t’amène ?</a:t>
                      </a:r>
                    </a:p>
                    <a:p>
                      <a:pPr indent="216000" algn="l"/>
                      <a:r>
                        <a:rPr lang="fr-FR" sz="1100" kern="150" dirty="0">
                          <a:effectLst/>
                          <a:latin typeface="Cascadia Mono" panose="020B0609020000020004" pitchFamily="49" charset="0"/>
                          <a:cs typeface="Cascadia Mono" panose="020B0609020000020004" pitchFamily="49" charset="0"/>
                        </a:rPr>
                        <a:t>- La soif, répondit l’agneau ? J’avais soif, je suis venu boire.</a:t>
                      </a:r>
                    </a:p>
                    <a:p>
                      <a:pPr indent="216000" algn="l"/>
                      <a:r>
                        <a:rPr lang="fr-FR" sz="1100" kern="150" dirty="0">
                          <a:effectLst/>
                          <a:latin typeface="Cascadia Mono" panose="020B0609020000020004" pitchFamily="49" charset="0"/>
                          <a:cs typeface="Cascadia Mono" panose="020B0609020000020004" pitchFamily="49" charset="0"/>
                        </a:rPr>
                        <a:t>- Tu mens ! Répliqua le chacal. Tu as quelque chose en tête. D’ailleurs, ta mère ne m’a-t-elle par volé ma part de haricots ? C’est Dieu qui t’envoie pour me permettre d’en tirer vengeance !</a:t>
                      </a:r>
                    </a:p>
                    <a:p>
                      <a:pPr indent="216000" algn="l"/>
                      <a:r>
                        <a:rPr lang="fr-FR" sz="1100" kern="150" dirty="0">
                          <a:effectLst/>
                          <a:latin typeface="Cascadia Mono" panose="020B0609020000020004" pitchFamily="49" charset="0"/>
                          <a:cs typeface="Cascadia Mono" panose="020B0609020000020004" pitchFamily="49" charset="0"/>
                        </a:rPr>
                        <a:t>L’agneau répondit :</a:t>
                      </a:r>
                    </a:p>
                    <a:p>
                      <a:pPr indent="216000" algn="l"/>
                      <a:r>
                        <a:rPr lang="fr-FR" sz="1100" kern="150" dirty="0">
                          <a:effectLst/>
                          <a:latin typeface="Cascadia Mono" panose="020B0609020000020004" pitchFamily="49" charset="0"/>
                          <a:cs typeface="Cascadia Mono" panose="020B0609020000020004" pitchFamily="49" charset="0"/>
                        </a:rPr>
                        <a:t>- Ce serait un crime bien inutile. Que trouverais-tu à manger ? Je n’ai que la peau et les os. Donne-moi quelques mois pour grandir et engraisser. Je jure de revenir ici même.</a:t>
                      </a:r>
                    </a:p>
                    <a:p>
                      <a:pPr indent="216000" algn="l"/>
                      <a:r>
                        <a:rPr lang="fr-FR" sz="1100" kern="150" dirty="0">
                          <a:effectLst/>
                          <a:latin typeface="Cascadia Mono" panose="020B0609020000020004" pitchFamily="49" charset="0"/>
                          <a:cs typeface="Cascadia Mono" panose="020B0609020000020004" pitchFamily="49" charset="0"/>
                        </a:rPr>
                        <a:t>Le chacal le laissa partir. L’agneau retourna auprès de sa mère à qui il raconta tout.</a:t>
                      </a:r>
                    </a:p>
                    <a:p>
                      <a:pPr indent="216000" algn="l"/>
                      <a:r>
                        <a:rPr lang="fr-FR" sz="1100" kern="150" dirty="0">
                          <a:effectLst/>
                          <a:latin typeface="Cascadia Mono" panose="020B0609020000020004" pitchFamily="49" charset="0"/>
                          <a:cs typeface="Cascadia Mono" panose="020B0609020000020004" pitchFamily="49" charset="0"/>
                        </a:rPr>
                        <a:t>Au bout d’un certain temps, ils se rendirent au bord du ruisseau, mais en compagnie du lévrier qu’ils avaient caché dans un panier. Le chacal arriva. Quand il vit l’agneau, sa face s’épanouit en sourire :</a:t>
                      </a:r>
                    </a:p>
                    <a:p>
                      <a:pPr indent="216000" algn="l"/>
                      <a:r>
                        <a:rPr lang="fr-FR" sz="1100" kern="150" dirty="0">
                          <a:effectLst/>
                          <a:latin typeface="Cascadia Mono" panose="020B0609020000020004" pitchFamily="49" charset="0"/>
                          <a:cs typeface="Cascadia Mono" panose="020B0609020000020004" pitchFamily="49" charset="0"/>
                        </a:rPr>
                        <a:t>- Tu es homme de parole, lui dit-il, tu reviens pour que je te mange...</a:t>
                      </a:r>
                    </a:p>
                    <a:p>
                      <a:pPr indent="216000" algn="l"/>
                      <a:r>
                        <a:rPr lang="fr-FR" sz="1100" kern="150" dirty="0">
                          <a:effectLst/>
                          <a:latin typeface="Cascadia Mono" panose="020B0609020000020004" pitchFamily="49" charset="0"/>
                          <a:cs typeface="Cascadia Mono" panose="020B0609020000020004" pitchFamily="49" charset="0"/>
                        </a:rPr>
                        <a:t>- Jure sur ce panier, dit-il, que ma mère t’a privé du prix de tes fatigues et tu pourras me dévorer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leva la patte et la posa sur le panier pour prêter serment. Alors le lévrier la lui saisit et la mordit jusqu’au sang. Le chacal eut beau hurler, il ne le lâcha qu’après qu’il se fût copieusement sali lui-même.</a:t>
                      </a:r>
                    </a:p>
                    <a:p>
                      <a:pPr indent="216000" algn="l"/>
                      <a:r>
                        <a:rPr lang="fr-FR" sz="1100" kern="150" dirty="0">
                          <a:effectLst/>
                          <a:latin typeface="Cascadia Mono" panose="020B0609020000020004" pitchFamily="49" charset="0"/>
                          <a:cs typeface="Cascadia Mono" panose="020B0609020000020004" pitchFamily="49" charset="0"/>
                        </a:rPr>
                        <a:t>Si Mohammed retourna chez lui sur trois pattes.</a:t>
                      </a:r>
                    </a:p>
                    <a:p>
                      <a:pPr indent="216000" algn="l"/>
                      <a:r>
                        <a:rPr lang="fr-FR" sz="1100" kern="150" dirty="0">
                          <a:effectLst/>
                          <a:latin typeface="Cascadia Mono" panose="020B0609020000020004" pitchFamily="49" charset="0"/>
                          <a:cs typeface="Cascadia Mono" panose="020B0609020000020004" pitchFamily="49" charset="0"/>
                        </a:rPr>
                        <a:t>L’agneau gentil était sauvé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13979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3054169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uyaẓiḍ</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coq</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yunag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inig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ameqran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Ḍallen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idurar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zegren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isaffen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qegglen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tɣezza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tluta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fell-asen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yuli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tasaft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taɛlayant</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yekcem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uruz</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yeddari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izewweq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lefjer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ihuzz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afriwen-is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yesɣuggu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lǧedra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Ttbarik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lleh</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taɣect</a:t>
                      </a:r>
                      <a:r>
                        <a:rPr lang="fr-FR" sz="1100" kern="1200" dirty="0">
                          <a:solidFill>
                            <a:schemeClr val="tx1"/>
                          </a:solidFill>
                          <a:effectLst/>
                          <a:latin typeface="+mn-lt"/>
                          <a:ea typeface="+mn-ea"/>
                          <a:cs typeface="+mn-cs"/>
                        </a:rPr>
                        <a:t> i k-</a:t>
                      </a:r>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i s-d-</a:t>
                      </a:r>
                      <a:r>
                        <a:rPr lang="fr-FR" sz="1100" kern="1200" dirty="0" err="1">
                          <a:solidFill>
                            <a:schemeClr val="tx1"/>
                          </a:solidFill>
                          <a:effectLst/>
                          <a:latin typeface="+mn-lt"/>
                          <a:ea typeface="+mn-ea"/>
                          <a:cs typeface="+mn-cs"/>
                        </a:rPr>
                        <a:t>yeslan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yiḥnin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yejjem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taẓallit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yeṣbeḥ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ṣṣut-is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umeẓẓuɣ-iw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ndekwaleɣ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uzzleɣ</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Tura, a </a:t>
                      </a:r>
                      <a:r>
                        <a:rPr lang="fr-FR" sz="1100" kern="1200" dirty="0" err="1">
                          <a:solidFill>
                            <a:schemeClr val="tx1"/>
                          </a:solidFill>
                          <a:effectLst/>
                          <a:latin typeface="+mn-lt"/>
                          <a:ea typeface="+mn-ea"/>
                          <a:cs typeface="+mn-cs"/>
                        </a:rPr>
                        <a:t>lḥaǧ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tuddna</a:t>
                      </a:r>
                      <a:r>
                        <a:rPr lang="fr-FR" sz="1100" kern="1200" dirty="0">
                          <a:solidFill>
                            <a:schemeClr val="tx1"/>
                          </a:solidFill>
                          <a:effectLst/>
                          <a:latin typeface="+mn-lt"/>
                          <a:ea typeface="+mn-ea"/>
                          <a:cs typeface="+mn-cs"/>
                        </a:rPr>
                        <a:t>, ers-d an </a:t>
                      </a:r>
                      <a:r>
                        <a:rPr lang="fr-FR" sz="1100" kern="1200" dirty="0" err="1">
                          <a:solidFill>
                            <a:schemeClr val="tx1"/>
                          </a:solidFill>
                          <a:effectLst/>
                          <a:latin typeface="+mn-lt"/>
                          <a:ea typeface="+mn-ea"/>
                          <a:cs typeface="+mn-cs"/>
                        </a:rPr>
                        <a:t>neẓẓal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Ixẓer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yefhem</a:t>
                      </a:r>
                      <a:r>
                        <a:rPr lang="fr-FR" sz="1100" kern="1200" dirty="0">
                          <a:solidFill>
                            <a:schemeClr val="tx1"/>
                          </a:solidFill>
                          <a:effectLst/>
                          <a:latin typeface="+mn-lt"/>
                          <a:ea typeface="+mn-ea"/>
                          <a:cs typeface="+mn-cs"/>
                        </a:rPr>
                        <a:t> belli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ṭṭaɛa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i t-id-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-s kan i </a:t>
                      </a:r>
                      <a:r>
                        <a:rPr lang="fr-FR" sz="1100" kern="1200" dirty="0" err="1">
                          <a:solidFill>
                            <a:schemeClr val="tx1"/>
                          </a:solidFill>
                          <a:effectLst/>
                          <a:latin typeface="+mn-lt"/>
                          <a:ea typeface="+mn-ea"/>
                          <a:cs typeface="+mn-cs"/>
                        </a:rPr>
                        <a:t>yebɣa</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iɣeẓẓ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A-t-an </a:t>
                      </a:r>
                      <a:r>
                        <a:rPr lang="fr-FR" sz="1100" kern="1200" dirty="0" err="1">
                          <a:solidFill>
                            <a:schemeClr val="tx1"/>
                          </a:solidFill>
                          <a:effectLst/>
                          <a:latin typeface="+mn-lt"/>
                          <a:ea typeface="+mn-ea"/>
                          <a:cs typeface="+mn-cs"/>
                        </a:rPr>
                        <a:t>wemṛabeḍ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wuruz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ssakwi</a:t>
                      </a:r>
                      <a:r>
                        <a:rPr lang="fr-FR" sz="1100" kern="1200" dirty="0">
                          <a:solidFill>
                            <a:schemeClr val="tx1"/>
                          </a:solidFill>
                          <a:effectLst/>
                          <a:latin typeface="+mn-lt"/>
                          <a:ea typeface="+mn-ea"/>
                          <a:cs typeface="+mn-cs"/>
                        </a:rPr>
                        <a:t>-t-id si </a:t>
                      </a:r>
                      <a:r>
                        <a:rPr lang="fr-FR" sz="1100" kern="1200" dirty="0" err="1">
                          <a:solidFill>
                            <a:schemeClr val="tx1"/>
                          </a:solidFill>
                          <a:effectLst/>
                          <a:latin typeface="+mn-lt"/>
                          <a:ea typeface="+mn-ea"/>
                          <a:cs typeface="+mn-cs"/>
                        </a:rPr>
                        <a:t>meɛḍil</a:t>
                      </a:r>
                      <a:r>
                        <a:rPr lang="fr-FR" sz="1100" kern="1200" dirty="0">
                          <a:solidFill>
                            <a:schemeClr val="tx1"/>
                          </a:solidFill>
                          <a:effectLst/>
                          <a:latin typeface="+mn-lt"/>
                          <a:ea typeface="+mn-ea"/>
                          <a:cs typeface="+mn-cs"/>
                        </a:rPr>
                        <a:t> ad n-</a:t>
                      </a:r>
                      <a:r>
                        <a:rPr lang="fr-FR" sz="1100" kern="1200" dirty="0" err="1">
                          <a:solidFill>
                            <a:schemeClr val="tx1"/>
                          </a:solidFill>
                          <a:effectLst/>
                          <a:latin typeface="+mn-lt"/>
                          <a:ea typeface="+mn-ea"/>
                          <a:cs typeface="+mn-cs"/>
                        </a:rPr>
                        <a:t>rseɣ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Iga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uruz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lǧedra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iɛawez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aǧel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aɛessas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iḥwes</a:t>
                      </a:r>
                      <a:r>
                        <a:rPr lang="fr-FR" sz="1100" kern="1200" dirty="0">
                          <a:solidFill>
                            <a:schemeClr val="tx1"/>
                          </a:solidFill>
                          <a:effectLst/>
                          <a:latin typeface="+mn-lt"/>
                          <a:ea typeface="+mn-ea"/>
                          <a:cs typeface="+mn-cs"/>
                        </a:rPr>
                        <a:t>-as-</a:t>
                      </a:r>
                      <a:r>
                        <a:rPr lang="fr-FR" sz="1100" kern="1200" dirty="0" err="1">
                          <a:solidFill>
                            <a:schemeClr val="tx1"/>
                          </a:solidFill>
                          <a:effectLst/>
                          <a:latin typeface="+mn-lt"/>
                          <a:ea typeface="+mn-ea"/>
                          <a:cs typeface="+mn-cs"/>
                        </a:rPr>
                        <a:t>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nadam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udem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uyaziḍ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Ṛǧu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ṛǧu</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sebɣeɣ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luḍu</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Yennser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wezrem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usaɣur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abrid-is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Une fois, le lévrier et le coq étaient partis pour un long voyage. Ils passèrent des montagnes et des collines, traversèrent des rivières, se reposent dans les champs, dans des vallons. Il arriva que la nuit les surprit un soir dans une forêt. Le coq se percha sur un chêne élevé et le lévrier pénétra dans un creux de l’arbre, pour s’abriter et faire le guet. Quand le jour se leva, le coq chanta en battant des ailes. Il n’avait pas terminé son couplet que le chacal était déjà au pied de l’arbre.</a:t>
                      </a:r>
                    </a:p>
                    <a:p>
                      <a:pPr indent="216000" algn="l"/>
                      <a:r>
                        <a:rPr lang="fr-FR" sz="1100" kern="150" dirty="0">
                          <a:effectLst/>
                          <a:latin typeface="Cascadia Mono" panose="020B0609020000020004" pitchFamily="49" charset="0"/>
                          <a:cs typeface="Cascadia Mono" panose="020B0609020000020004" pitchFamily="49" charset="0"/>
                        </a:rPr>
                        <a:t>- Louange à Dieu, dit-il, qui t’a donné cette voix magnifique ! Rien qu’à t’entendre on se sent l’envie de devenir meilleur et de mener une vie de prière. A peine a-t-elle touché mon oreille que je me suis arraché au sommeil et me voici accouru. Hadj, maintenant que tu as terminé l’Appel, descends, que nous priions ensemble.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coq comprit vite que la piété était loin des préoccupations de Si Mohammed et que seul l’espoir de lui croquer la tête l’amenait là.</a:t>
                      </a:r>
                    </a:p>
                    <a:p>
                      <a:pPr indent="216000" algn="l"/>
                      <a:r>
                        <a:rPr lang="fr-FR" sz="1100" kern="150" dirty="0">
                          <a:effectLst/>
                          <a:latin typeface="Cascadia Mono" panose="020B0609020000020004" pitchFamily="49" charset="0"/>
                          <a:cs typeface="Cascadia Mono" panose="020B0609020000020004" pitchFamily="49" charset="0"/>
                        </a:rPr>
                        <a:t>- Le marabout est dans le creux de l’arbre, répondit-il. Réveille-le pendant que je descends.</a:t>
                      </a:r>
                    </a:p>
                    <a:p>
                      <a:pPr indent="216000" algn="l"/>
                      <a:r>
                        <a:rPr lang="fr-FR" sz="1100" kern="150" dirty="0">
                          <a:effectLst/>
                          <a:latin typeface="Cascadia Mono" panose="020B0609020000020004" pitchFamily="49" charset="0"/>
                          <a:cs typeface="Cascadia Mono" panose="020B0609020000020004" pitchFamily="49" charset="0"/>
                        </a:rPr>
                        <a:t>Le chacal jeta un coup d’œil vers le creux de l’arbre et y aperçut le lévrier qui, ayant monté toute la nuit une garde vigilante, s’était, vers le matin, assoupi un instant.</a:t>
                      </a:r>
                    </a:p>
                    <a:p>
                      <a:pPr indent="216000" algn="l"/>
                      <a:r>
                        <a:rPr lang="fr-FR" sz="1100" kern="150" dirty="0">
                          <a:effectLst/>
                          <a:latin typeface="Cascadia Mono" panose="020B0609020000020004" pitchFamily="49" charset="0"/>
                          <a:cs typeface="Cascadia Mono" panose="020B0609020000020004" pitchFamily="49" charset="0"/>
                        </a:rPr>
                        <a:t>- Attends, attends ! bégaya-t-il, saisi de peur. Je cours refaire mes ablutions et je reviens !</a:t>
                      </a:r>
                    </a:p>
                    <a:p>
                      <a:pPr indent="216000" algn="l"/>
                      <a:r>
                        <a:rPr lang="fr-FR" sz="1100" kern="150" dirty="0">
                          <a:effectLst/>
                          <a:latin typeface="Cascadia Mono" panose="020B0609020000020004" pitchFamily="49" charset="0"/>
                          <a:cs typeface="Cascadia Mono" panose="020B0609020000020004" pitchFamily="49" charset="0"/>
                        </a:rPr>
                        <a:t>Il s’enfuit comme le serpent glissant dans les herbes sèches…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0317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607636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wergaz</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l’homme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yesnegr-iyi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zmireɣ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tḍebbreḍ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a:t>
                      </a:r>
                      <a:r>
                        <a:rPr lang="fr-FR" sz="1100" kern="1200" dirty="0">
                          <a:solidFill>
                            <a:schemeClr val="tx1"/>
                          </a:solidFill>
                          <a:effectLst/>
                          <a:latin typeface="+mn-lt"/>
                          <a:ea typeface="+mn-ea"/>
                          <a:cs typeface="+mn-cs"/>
                        </a:rPr>
                        <a:t>-ik.</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ddebb-is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Mesewwaqen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iqebbwan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mɛahaden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myexdeɛen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Yeččuṛ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tatiṭuḥt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yettilin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igelfan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Yekkat-itt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tuɣmas-is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tkeččem</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meẓẓuɣen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lemnaxeṛ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tessufuɣ-it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lɛeql-is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iteddu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umehbul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yesmar-itt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wemṛaḥ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tizit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teččuṛ</a:t>
                      </a:r>
                      <a:r>
                        <a:rPr lang="fr-FR" sz="1100" kern="1200" dirty="0">
                          <a:solidFill>
                            <a:schemeClr val="tx1"/>
                          </a:solidFill>
                          <a:effectLst/>
                          <a:latin typeface="+mn-lt"/>
                          <a:ea typeface="+mn-ea"/>
                          <a:cs typeface="+mn-cs"/>
                        </a:rPr>
                        <a:t> afrag.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yeẓẓel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uzeqqur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Yeddem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ameslut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azegzaw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yekker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yessebbw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aɛrur-is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Yecɛef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l’homme alla voir le chacal pour lui demander conseil.</a:t>
                      </a:r>
                    </a:p>
                    <a:p>
                      <a:pPr indent="216000" algn="l"/>
                      <a:r>
                        <a:rPr lang="fr-FR" sz="1100" kern="150" dirty="0">
                          <a:effectLst/>
                          <a:latin typeface="Cascadia Mono" panose="020B0609020000020004" pitchFamily="49" charset="0"/>
                          <a:cs typeface="Cascadia Mono" panose="020B0609020000020004" pitchFamily="49" charset="0"/>
                        </a:rPr>
                        <a:t>- Si Mohammed, dit-il, le lion détruit mon troupeau. Ni le lévrier ni moi n’y pouvons rien. Donne-moi un bon conseil, tu auras ta récompense.</a:t>
                      </a:r>
                    </a:p>
                    <a:p>
                      <a:pPr indent="216000" algn="l"/>
                      <a:r>
                        <a:rPr lang="fr-FR" sz="1100" kern="150" dirty="0">
                          <a:effectLst/>
                          <a:latin typeface="Cascadia Mono" panose="020B0609020000020004" pitchFamily="49" charset="0"/>
                          <a:cs typeface="Cascadia Mono" panose="020B0609020000020004" pitchFamily="49" charset="0"/>
                        </a:rPr>
                        <a:t>- Certes, répondit le chacal, le lion est fort ; mais on peut en venir à bout !</a:t>
                      </a:r>
                    </a:p>
                    <a:p>
                      <a:pPr indent="216000" algn="l"/>
                      <a:r>
                        <a:rPr lang="fr-FR" sz="1100" kern="150" dirty="0">
                          <a:effectLst/>
                          <a:latin typeface="Cascadia Mono" panose="020B0609020000020004" pitchFamily="49" charset="0"/>
                          <a:cs typeface="Cascadia Mono" panose="020B0609020000020004" pitchFamily="49" charset="0"/>
                        </a:rPr>
                        <a:t>Le marché fut conclu, moyennant un agneau bien gras et sous la foi de solennels serments. Alors le chacal alla emplir un sac de ces moucherons tenaces que l’on voit tourbillonner par essaims dans les marécages et dont le lion a une peur panique. Il essaie de les chasser à coups de dents, mais ils pénètrent dans ses oreilles. Dans ses naseaux, l’énervent à un tel point qu’il quitte le couvert et bat la campagne comme un fou.</a:t>
                      </a:r>
                    </a:p>
                    <a:p>
                      <a:pPr indent="216000" algn="l"/>
                      <a:r>
                        <a:rPr lang="fr-FR" sz="1100" kern="150" dirty="0">
                          <a:effectLst/>
                          <a:latin typeface="Cascadia Mono" panose="020B0609020000020004" pitchFamily="49" charset="0"/>
                          <a:cs typeface="Cascadia Mono" panose="020B0609020000020004" pitchFamily="49" charset="0"/>
                        </a:rPr>
                        <a:t>Le chacal remit le sac à l’homme qui, au crépuscule, en versa le contenu dans l’enclos.</a:t>
                      </a:r>
                    </a:p>
                    <a:p>
                      <a:pPr indent="216000" algn="l"/>
                      <a:r>
                        <a:rPr lang="fr-FR" sz="1100" kern="150" dirty="0">
                          <a:effectLst/>
                          <a:latin typeface="Cascadia Mono" panose="020B0609020000020004" pitchFamily="49" charset="0"/>
                          <a:cs typeface="Cascadia Mono" panose="020B0609020000020004" pitchFamily="49" charset="0"/>
                        </a:rPr>
                        <a:t>Lorsque le roi des animaux sauta </a:t>
                      </a:r>
                      <a:r>
                        <a:rPr lang="fr-FR" sz="1100" kern="150" dirty="0" err="1">
                          <a:effectLst/>
                          <a:latin typeface="Cascadia Mono" panose="020B0609020000020004" pitchFamily="49" charset="0"/>
                          <a:cs typeface="Cascadia Mono" panose="020B0609020000020004" pitchFamily="49" charset="0"/>
                        </a:rPr>
                        <a:t>par dessus</a:t>
                      </a:r>
                      <a:r>
                        <a:rPr lang="fr-FR" sz="1100" kern="150" dirty="0">
                          <a:effectLst/>
                          <a:latin typeface="Cascadia Mono" panose="020B0609020000020004" pitchFamily="49" charset="0"/>
                          <a:cs typeface="Cascadia Mono" panose="020B0609020000020004" pitchFamily="49" charset="0"/>
                        </a:rPr>
                        <a:t> la clôture, il se trouva au milieu d’un nuage de moucherons. Alors, fou de terreur, tremblant comme une feuille, il s’étendit sur le sol, comme un vieux tronc d’arbre.</a:t>
                      </a:r>
                    </a:p>
                    <a:p>
                      <a:pPr indent="216000" algn="l"/>
                      <a:r>
                        <a:rPr lang="fr-FR" sz="1100" kern="150" dirty="0">
                          <a:effectLst/>
                          <a:latin typeface="Cascadia Mono" panose="020B0609020000020004" pitchFamily="49" charset="0"/>
                          <a:cs typeface="Cascadia Mono" panose="020B0609020000020004" pitchFamily="49" charset="0"/>
                        </a:rPr>
                        <a:t>L’homme saisit une matraque de bois vert, lui administra une bastonnade propre à lui rendre le dos aussi mou que le ventre et le laissa partir.</a:t>
                      </a:r>
                    </a:p>
                    <a:p>
                      <a:pPr indent="216000" algn="l"/>
                      <a:r>
                        <a:rPr lang="fr-FR" sz="1100" kern="150" dirty="0">
                          <a:effectLst/>
                          <a:latin typeface="Cascadia Mono" panose="020B0609020000020004" pitchFamily="49" charset="0"/>
                          <a:cs typeface="Cascadia Mono" panose="020B0609020000020004" pitchFamily="49" charset="0"/>
                        </a:rPr>
                        <a:t>Le lion était corrigé ; jamais il ne revint.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79124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4864375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en-GB" sz="1100" kern="1200" dirty="0">
                          <a:solidFill>
                            <a:schemeClr val="tx1"/>
                          </a:solidFill>
                          <a:effectLst/>
                          <a:latin typeface="+mn-lt"/>
                          <a:ea typeface="+mn-ea"/>
                          <a:cs typeface="+mn-cs"/>
                        </a:rPr>
                        <a:t>Ɣ</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ssuq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Ayen d-</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ikemmel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lɛuḍ</a:t>
                      </a:r>
                      <a:r>
                        <a:rPr lang="fr-FR" sz="1100" kern="1200" dirty="0">
                          <a:solidFill>
                            <a:schemeClr val="tx1"/>
                          </a:solidFill>
                          <a:effectLst/>
                          <a:latin typeface="+mn-lt"/>
                          <a:ea typeface="+mn-ea"/>
                          <a:cs typeface="+mn-cs"/>
                        </a:rPr>
                        <a:t> ara terr,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iweṣṣa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wergaz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terra </a:t>
                      </a:r>
                      <a:r>
                        <a:rPr lang="fr-FR" sz="1100" kern="1200" dirty="0" err="1">
                          <a:solidFill>
                            <a:schemeClr val="tx1"/>
                          </a:solidFill>
                          <a:effectLst/>
                          <a:latin typeface="+mn-lt"/>
                          <a:ea typeface="+mn-ea"/>
                          <a:cs typeface="+mn-cs"/>
                        </a:rPr>
                        <a:t>uccay</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Yebbwi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taylewt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yesteɛfa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yefsi-yas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iciddi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yerki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yesxenzer-it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mesḍir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aqdim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winna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talɣemt</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yettarwen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Quant à la femme, elle pensa dans sa jugeote : Voilà une bonne affaire pour moi ! Il ne me reste plus qu’à offrir à Si Mohammed ce qui a pu échapper au roi des animaux !</a:t>
                      </a:r>
                    </a:p>
                    <a:p>
                      <a:pPr indent="216000" algn="l"/>
                      <a:r>
                        <a:rPr lang="fr-FR" sz="1100" kern="150" dirty="0">
                          <a:effectLst/>
                          <a:latin typeface="Cascadia Mono" panose="020B0609020000020004" pitchFamily="49" charset="0"/>
                          <a:cs typeface="Cascadia Mono" panose="020B0609020000020004" pitchFamily="49" charset="0"/>
                        </a:rPr>
                        <a:t>Alors, au lieu de mettre dans le sac du chacal l’agneau gras comme son mari le lui avait recommandé, elle y enferma le lévrier.</a:t>
                      </a:r>
                    </a:p>
                    <a:p>
                      <a:pPr indent="216000" algn="l"/>
                      <a:r>
                        <a:rPr lang="fr-FR" sz="1100" kern="150" dirty="0">
                          <a:effectLst/>
                          <a:latin typeface="Cascadia Mono" panose="020B0609020000020004" pitchFamily="49" charset="0"/>
                          <a:cs typeface="Cascadia Mono" panose="020B0609020000020004" pitchFamily="49" charset="0"/>
                        </a:rPr>
                        <a:t>Le chacal prit le sac. En chemin, il s’arrêta pour souffler et l’entrouvrit pour jouir de la vue de sa récompense. Le lévrier bondit, le roula dans la poussière et lui porta force coups de dent.</a:t>
                      </a:r>
                    </a:p>
                    <a:p>
                      <a:pPr indent="216000" algn="l"/>
                      <a:r>
                        <a:rPr lang="fr-FR" sz="1100" kern="150" dirty="0">
                          <a:effectLst/>
                          <a:latin typeface="Cascadia Mono" panose="020B0609020000020004" pitchFamily="49" charset="0"/>
                          <a:cs typeface="Cascadia Mono" panose="020B0609020000020004" pitchFamily="49" charset="0"/>
                        </a:rPr>
                        <a:t>Si Mohammed se dit : un bienfait porte malheur. Un ancien l’a dit : un œuf appartenant à la femme a été pondu par une chamelle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65398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2080613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tmeṭṭut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femme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terfed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taqabact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temrart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tezdem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wakken</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yesɣaren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tzeddem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tettruẓu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tetterra</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rrif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tessaweḍ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annect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W’ara</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icidden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W’ara</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issiwḍen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axxam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lqaɛa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lḥenk-is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tettxemmim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tamɣart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kem-yuɣen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ssya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teylewt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ttar</a:t>
                      </a:r>
                      <a:r>
                        <a:rPr lang="fr-FR" sz="1100" kern="1200" dirty="0">
                          <a:solidFill>
                            <a:schemeClr val="tx1"/>
                          </a:solidFill>
                          <a:effectLst/>
                          <a:latin typeface="+mn-lt"/>
                          <a:ea typeface="+mn-ea"/>
                          <a:cs typeface="+mn-cs"/>
                        </a:rPr>
                        <a:t> i s-terra: </a:t>
                      </a:r>
                      <a:r>
                        <a:rPr lang="fr-FR" sz="1100" kern="1200" dirty="0" err="1">
                          <a:solidFill>
                            <a:schemeClr val="tx1"/>
                          </a:solidFill>
                          <a:effectLst/>
                          <a:latin typeface="+mn-lt"/>
                          <a:ea typeface="+mn-ea"/>
                          <a:cs typeface="+mn-cs"/>
                        </a:rPr>
                        <a:t>tɣaḍ-it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icadd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-tt f </a:t>
                      </a:r>
                      <a:r>
                        <a:rPr lang="fr-FR" sz="1100" kern="1200" dirty="0" err="1">
                          <a:solidFill>
                            <a:schemeClr val="tx1"/>
                          </a:solidFill>
                          <a:effectLst/>
                          <a:latin typeface="+mn-lt"/>
                          <a:ea typeface="+mn-ea"/>
                          <a:cs typeface="+mn-cs"/>
                        </a:rPr>
                        <a:t>weɛrur-is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yesserkeb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zdeffir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tawwurt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tessekcem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tameẓẓuɣt-is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ccqayeq</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Mmuqlen</a:t>
                      </a:r>
                      <a:r>
                        <a:rPr lang="fr-FR" sz="1100" kern="1200" dirty="0">
                          <a:solidFill>
                            <a:schemeClr val="tx1"/>
                          </a:solidFill>
                          <a:effectLst/>
                          <a:latin typeface="+mn-lt"/>
                          <a:ea typeface="+mn-ea"/>
                          <a:cs typeface="+mn-cs"/>
                        </a:rPr>
                        <a:t> at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tezdemt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tsellkeḍ</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steqsan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tiniḍ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Tenna-yasen</a:t>
                      </a:r>
                      <a:r>
                        <a:rPr lang="fr-FR" sz="1100" kern="1200" dirty="0">
                          <a:solidFill>
                            <a:schemeClr val="tx1"/>
                          </a:solidFill>
                          <a:effectLst/>
                          <a:latin typeface="+mn-lt"/>
                          <a:ea typeface="+mn-ea"/>
                          <a:cs typeface="+mn-cs"/>
                        </a:rPr>
                        <a:t> : D </a:t>
                      </a:r>
                      <a:r>
                        <a:rPr lang="fr-FR" sz="1100" kern="1200" dirty="0" err="1">
                          <a:solidFill>
                            <a:schemeClr val="tx1"/>
                          </a:solidFill>
                          <a:effectLst/>
                          <a:latin typeface="+mn-lt"/>
                          <a:ea typeface="+mn-ea"/>
                          <a:cs typeface="+mn-cs"/>
                        </a:rPr>
                        <a:t>argaz</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lɛali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meɛna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yettfuḥ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nnefs-is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wannect</a:t>
                      </a:r>
                      <a:r>
                        <a:rPr lang="fr-FR" sz="1100" kern="1200" dirty="0">
                          <a:solidFill>
                            <a:schemeClr val="tx1"/>
                          </a:solidFill>
                          <a:effectLst/>
                          <a:latin typeface="+mn-lt"/>
                          <a:ea typeface="+mn-ea"/>
                          <a:cs typeface="+mn-cs"/>
                        </a:rPr>
                        <a:t>, agi </a:t>
                      </a:r>
                      <a:r>
                        <a:rPr lang="fr-FR" sz="1100" kern="1200" dirty="0" err="1">
                          <a:solidFill>
                            <a:schemeClr val="tx1"/>
                          </a:solidFill>
                          <a:effectLst/>
                          <a:latin typeface="+mn-lt"/>
                          <a:ea typeface="+mn-ea"/>
                          <a:cs typeface="+mn-cs"/>
                        </a:rPr>
                        <a:t>yenneḥcam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yennezrureḍ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tmeṭṭut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tezdem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yezem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Wet</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 s </a:t>
                      </a:r>
                      <a:r>
                        <a:rPr lang="fr-FR" sz="1100" kern="1200" dirty="0" err="1">
                          <a:solidFill>
                            <a:schemeClr val="tx1"/>
                          </a:solidFill>
                          <a:effectLst/>
                          <a:latin typeface="+mn-lt"/>
                          <a:ea typeface="+mn-ea"/>
                          <a:cs typeface="+mn-cs"/>
                        </a:rPr>
                        <a:t>tqabact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anyir</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la femme prit une hachette et une corde et se dirigea vers la forêt pour en rapporter du bois. Comme elle en avait grand besoin, elle fit un fagot énorme.</a:t>
                      </a:r>
                    </a:p>
                    <a:p>
                      <a:pPr indent="216000" algn="l"/>
                      <a:r>
                        <a:rPr lang="fr-FR" sz="1100" kern="150" dirty="0">
                          <a:effectLst/>
                          <a:latin typeface="Cascadia Mono" panose="020B0609020000020004" pitchFamily="49" charset="0"/>
                          <a:cs typeface="Cascadia Mono" panose="020B0609020000020004" pitchFamily="49" charset="0"/>
                        </a:rPr>
                        <a:t>Mais elle se trouva fort embarrassée lorsqu’elle voulut le lier pour le transporter à la maison. Elle s’assit donc à côté du tas de bois et, la tête dans les mains, se mit à réfléchir.</a:t>
                      </a:r>
                    </a:p>
                    <a:p>
                      <a:pPr indent="216000" algn="l"/>
                      <a:r>
                        <a:rPr lang="fr-FR" sz="1100" kern="150" dirty="0">
                          <a:effectLst/>
                          <a:latin typeface="Cascadia Mono" panose="020B0609020000020004" pitchFamily="49" charset="0"/>
                          <a:cs typeface="Cascadia Mono" panose="020B0609020000020004" pitchFamily="49" charset="0"/>
                        </a:rPr>
                        <a:t>Le lion, qui la trouva ainsi, lui demanda :</a:t>
                      </a:r>
                    </a:p>
                    <a:p>
                      <a:pPr indent="216000" algn="l"/>
                      <a:r>
                        <a:rPr lang="fr-FR" sz="1100" kern="150" dirty="0">
                          <a:effectLst/>
                          <a:latin typeface="Cascadia Mono" panose="020B0609020000020004" pitchFamily="49" charset="0"/>
                          <a:cs typeface="Cascadia Mono" panose="020B0609020000020004" pitchFamily="49" charset="0"/>
                        </a:rPr>
                        <a:t>- Qu’as-tu donc, grand-mère ?</a:t>
                      </a:r>
                    </a:p>
                    <a:p>
                      <a:pPr indent="216000" algn="l"/>
                      <a:r>
                        <a:rPr lang="fr-FR" sz="1100" kern="150" dirty="0">
                          <a:effectLst/>
                          <a:latin typeface="Cascadia Mono" panose="020B0609020000020004" pitchFamily="49" charset="0"/>
                          <a:cs typeface="Cascadia Mono" panose="020B0609020000020004" pitchFamily="49" charset="0"/>
                        </a:rPr>
                        <a:t>Elle lui exposa alors sa triste situation, le flatta quelque peu et lui rappela qu’elle l’avait vengé du chacal, son ennemi. Le lion, apitoyé, lia le fagot, prit la femme et le bois sur son dos et les ramena ainsi à la maison.</a:t>
                      </a:r>
                    </a:p>
                    <a:p>
                      <a:pPr indent="216000" algn="l"/>
                      <a:r>
                        <a:rPr lang="fr-FR" sz="1100" kern="150" dirty="0">
                          <a:effectLst/>
                          <a:latin typeface="Cascadia Mono" panose="020B0609020000020004" pitchFamily="49" charset="0"/>
                          <a:cs typeface="Cascadia Mono" panose="020B0609020000020004" pitchFamily="49" charset="0"/>
                        </a:rPr>
                        <a:t>La femme rentra le fagot tandis que le lion prêtait l’oreille par les fentes de la porte. Les membres de la famille s’étonnèrent de la taille du fagot et demandèrent des explications. La femme leur raconta son aventure.</a:t>
                      </a:r>
                    </a:p>
                    <a:p>
                      <a:pPr indent="216000" algn="l"/>
                      <a:r>
                        <a:rPr lang="fr-FR" sz="1100" kern="150" dirty="0">
                          <a:effectLst/>
                          <a:latin typeface="Cascadia Mono" panose="020B0609020000020004" pitchFamily="49" charset="0"/>
                          <a:cs typeface="Cascadia Mono" panose="020B0609020000020004" pitchFamily="49" charset="0"/>
                        </a:rPr>
                        <a:t>- Que penses-tu du roi des animaux ? Lui demanda-t-on.</a:t>
                      </a:r>
                    </a:p>
                    <a:p>
                      <a:pPr indent="216000" algn="l"/>
                      <a:r>
                        <a:rPr lang="fr-FR" sz="1100" kern="150" dirty="0">
                          <a:effectLst/>
                          <a:latin typeface="Cascadia Mono" panose="020B0609020000020004" pitchFamily="49" charset="0"/>
                          <a:cs typeface="Cascadia Mono" panose="020B0609020000020004" pitchFamily="49" charset="0"/>
                        </a:rPr>
                        <a:t>- Il a certes une âme noble, répondit-elle, mais que son haleine est fétide !</a:t>
                      </a:r>
                    </a:p>
                    <a:p>
                      <a:pPr indent="216000" algn="l"/>
                      <a:r>
                        <a:rPr lang="fr-FR" sz="1100" kern="150" dirty="0">
                          <a:effectLst/>
                          <a:latin typeface="Cascadia Mono" panose="020B0609020000020004" pitchFamily="49" charset="0"/>
                          <a:cs typeface="Cascadia Mono" panose="020B0609020000020004" pitchFamily="49" charset="0"/>
                        </a:rPr>
                        <a:t>Dès qu’il eut entendu ces dernières paroles, le lion s’enfuit, la queue basse et tout honteux.</a:t>
                      </a:r>
                    </a:p>
                    <a:p>
                      <a:pPr indent="216000" algn="l"/>
                      <a:r>
                        <a:rPr lang="fr-FR" sz="1100" kern="150" dirty="0">
                          <a:effectLst/>
                          <a:latin typeface="Cascadia Mono" panose="020B0609020000020004" pitchFamily="49" charset="0"/>
                          <a:cs typeface="Cascadia Mono" panose="020B0609020000020004" pitchFamily="49" charset="0"/>
                        </a:rPr>
                        <a:t>Quelques jours après, la femme retourna chercher du bois dans la forêt. Le lion survint et lui dit :</a:t>
                      </a:r>
                    </a:p>
                    <a:p>
                      <a:pPr indent="216000" algn="l"/>
                      <a:r>
                        <a:rPr lang="fr-FR" sz="1100" kern="150" dirty="0">
                          <a:effectLst/>
                          <a:latin typeface="Cascadia Mono" panose="020B0609020000020004" pitchFamily="49" charset="0"/>
                          <a:cs typeface="Cascadia Mono" panose="020B0609020000020004" pitchFamily="49" charset="0"/>
                        </a:rPr>
                        <a:t>- Donne-moi un coup de hachette au front.</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7920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36339252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zmireɣ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txedmeḍ-iyi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tewteḍ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kem-ččeɣ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tewt-it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tqabact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yeskeɛwiw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yezzazzal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daɣen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tzeddem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Ani-yi-d.</a:t>
                      </a:r>
                    </a:p>
                    <a:p>
                      <a:pPr indent="457200"/>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tettani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temlal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ccama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tyita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Lḥemdu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Lleh</a:t>
                      </a:r>
                      <a:r>
                        <a:rPr lang="fr-FR" sz="1100" kern="1200" dirty="0">
                          <a:solidFill>
                            <a:schemeClr val="tx1"/>
                          </a:solidFill>
                          <a:effectLst/>
                          <a:latin typeface="+mn-lt"/>
                          <a:ea typeface="+mn-ea"/>
                          <a:cs typeface="+mn-cs"/>
                        </a:rPr>
                        <a:t>, a mmi, </a:t>
                      </a:r>
                      <a:r>
                        <a:rPr lang="fr-FR" sz="1100" kern="1200" dirty="0" err="1">
                          <a:solidFill>
                            <a:schemeClr val="tx1"/>
                          </a:solidFill>
                          <a:effectLst/>
                          <a:latin typeface="+mn-lt"/>
                          <a:ea typeface="+mn-ea"/>
                          <a:cs typeface="+mn-cs"/>
                        </a:rPr>
                        <a:t>aql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ak</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teḥliḍ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Leǧruḥ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ḥellun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imeslayen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rennun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Je ne le puis, dit-elle, car tu m’as rendu service.</a:t>
                      </a:r>
                    </a:p>
                    <a:p>
                      <a:pPr indent="216000" algn="l"/>
                      <a:r>
                        <a:rPr lang="fr-FR" sz="1100" kern="150" dirty="0">
                          <a:effectLst/>
                          <a:latin typeface="Cascadia Mono" panose="020B0609020000020004" pitchFamily="49" charset="0"/>
                          <a:cs typeface="Cascadia Mono" panose="020B0609020000020004" pitchFamily="49" charset="0"/>
                        </a:rPr>
                        <a:t>- Frappe-moi, ou je te dévore !</a:t>
                      </a:r>
                    </a:p>
                    <a:p>
                      <a:pPr indent="216000" algn="l"/>
                      <a:r>
                        <a:rPr lang="fr-FR" sz="1100" kern="150" dirty="0">
                          <a:effectLst/>
                          <a:latin typeface="Cascadia Mono" panose="020B0609020000020004" pitchFamily="49" charset="0"/>
                          <a:cs typeface="Cascadia Mono" panose="020B0609020000020004" pitchFamily="49" charset="0"/>
                        </a:rPr>
                        <a:t>Elle lui donna alors un coup de hachette entre les yeux et il partit, geignant et ensanglanté.</a:t>
                      </a:r>
                    </a:p>
                    <a:p>
                      <a:pPr indent="216000" algn="l"/>
                      <a:r>
                        <a:rPr lang="fr-FR" sz="1100" kern="150" dirty="0">
                          <a:effectLst/>
                          <a:latin typeface="Cascadia Mono" panose="020B0609020000020004" pitchFamily="49" charset="0"/>
                          <a:cs typeface="Cascadia Mono" panose="020B0609020000020004" pitchFamily="49" charset="0"/>
                        </a:rPr>
                        <a:t>Enfin, une troisième fois, il rencontra la femme dans la forêt ;</a:t>
                      </a:r>
                    </a:p>
                    <a:p>
                      <a:pPr indent="216000" algn="l"/>
                      <a:r>
                        <a:rPr lang="fr-FR" sz="1100" kern="150" dirty="0">
                          <a:effectLst/>
                          <a:latin typeface="Cascadia Mono" panose="020B0609020000020004" pitchFamily="49" charset="0"/>
                          <a:cs typeface="Cascadia Mono" panose="020B0609020000020004" pitchFamily="49" charset="0"/>
                        </a:rPr>
                        <a:t>- Épouille-moi, lui dit-il.</a:t>
                      </a:r>
                    </a:p>
                    <a:p>
                      <a:pPr indent="216000" algn="l"/>
                      <a:r>
                        <a:rPr lang="fr-FR" sz="1100" kern="150" dirty="0">
                          <a:effectLst/>
                          <a:latin typeface="Cascadia Mono" panose="020B0609020000020004" pitchFamily="49" charset="0"/>
                          <a:cs typeface="Cascadia Mono" panose="020B0609020000020004" pitchFamily="49" charset="0"/>
                        </a:rPr>
                        <a:t>Elle se mit à l’épouiller. Apercevant la trace du coup de hachette, entre les yeux, elle lui dit :</a:t>
                      </a:r>
                    </a:p>
                    <a:p>
                      <a:pPr indent="216000" algn="l"/>
                      <a:r>
                        <a:rPr lang="fr-FR" sz="1100" kern="150" dirty="0">
                          <a:effectLst/>
                          <a:latin typeface="Cascadia Mono" panose="020B0609020000020004" pitchFamily="49" charset="0"/>
                          <a:cs typeface="Cascadia Mono" panose="020B0609020000020004" pitchFamily="49" charset="0"/>
                        </a:rPr>
                        <a:t>- Dieu merci, te voilà guéri, fils.</a:t>
                      </a:r>
                    </a:p>
                    <a:p>
                      <a:pPr indent="216000" algn="l"/>
                      <a:r>
                        <a:rPr lang="fr-FR" sz="1100" kern="150" dirty="0">
                          <a:effectLst/>
                          <a:latin typeface="Cascadia Mono" panose="020B0609020000020004" pitchFamily="49" charset="0"/>
                          <a:cs typeface="Cascadia Mono" panose="020B0609020000020004" pitchFamily="49" charset="0"/>
                        </a:rPr>
                        <a:t>- Les blessures, répondit-il, creusent les chairs, mais guérissent, tandis que les mauvaises paroles meurtrissent l’âme de plus en plus profondément.</a:t>
                      </a:r>
                    </a:p>
                    <a:p>
                      <a:pPr indent="216000" algn="l"/>
                      <a:r>
                        <a:rPr lang="fr-FR" sz="1100" kern="150" dirty="0">
                          <a:effectLst/>
                          <a:latin typeface="Cascadia Mono" panose="020B0609020000020004" pitchFamily="49" charset="0"/>
                          <a:cs typeface="Cascadia Mono" panose="020B0609020000020004" pitchFamily="49" charset="0"/>
                        </a:rPr>
                        <a:t>Alors il se jeta sur elle et la dévora.</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6171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795755073"/>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Tamsalt n nnesba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demande en mariage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texxamt-is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Tdiwa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wamek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Yya</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argaz</a:t>
                      </a:r>
                      <a:r>
                        <a:rPr lang="fr-FR" sz="1100" kern="1200" dirty="0">
                          <a:solidFill>
                            <a:schemeClr val="tx1"/>
                          </a:solidFill>
                          <a:effectLst/>
                          <a:latin typeface="+mn-lt"/>
                          <a:ea typeface="+mn-ea"/>
                          <a:cs typeface="+mn-cs"/>
                        </a:rPr>
                        <a:t>, ad n-</a:t>
                      </a:r>
                      <a:r>
                        <a:rPr lang="fr-FR" sz="1100" kern="1200" dirty="0" err="1">
                          <a:solidFill>
                            <a:schemeClr val="tx1"/>
                          </a:solidFill>
                          <a:effectLst/>
                          <a:latin typeface="+mn-lt"/>
                          <a:ea typeface="+mn-ea"/>
                          <a:cs typeface="+mn-cs"/>
                        </a:rPr>
                        <a:t>ḍebbreɣ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taqcict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ten-nsemyejwaǧ</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temsu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teɛdawt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gar-aneɣ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atmaten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aɛebbuḍ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iferq-iten</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aɣ-ttnasaben</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teḥṛes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ɛreḍ</a:t>
                      </a:r>
                      <a:r>
                        <a:rPr lang="fr-FR" sz="1100" kern="1200" dirty="0">
                          <a:solidFill>
                            <a:schemeClr val="tx1"/>
                          </a:solidFill>
                          <a:effectLst/>
                          <a:latin typeface="+mn-lt"/>
                          <a:ea typeface="+mn-ea"/>
                          <a:cs typeface="+mn-cs"/>
                        </a:rPr>
                        <a:t>-d iman-</a:t>
                      </a:r>
                      <a:r>
                        <a:rPr lang="fr-FR" sz="1100" kern="1200" dirty="0" err="1">
                          <a:solidFill>
                            <a:schemeClr val="tx1"/>
                          </a:solidFill>
                          <a:effectLst/>
                          <a:latin typeface="+mn-lt"/>
                          <a:ea typeface="+mn-ea"/>
                          <a:cs typeface="+mn-cs"/>
                        </a:rPr>
                        <a:t>im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Tcebbeḥ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tnawel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texḍeb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Tberra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nnesba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i yi-d-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as-</a:t>
                      </a:r>
                      <a:r>
                        <a:rPr lang="fr-FR" sz="1100" kern="1200" dirty="0" err="1">
                          <a:solidFill>
                            <a:schemeClr val="tx1"/>
                          </a:solidFill>
                          <a:effectLst/>
                          <a:latin typeface="+mn-lt"/>
                          <a:ea typeface="+mn-ea"/>
                          <a:cs typeface="+mn-cs"/>
                        </a:rPr>
                        <a:t>ssemḥessen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bezbazen</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abbu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sxenzeren</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imenɛen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-tt-id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lkanun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tțeqqed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tiyitwin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tmes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Yemmuqel-itt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temmuqel</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as-d-</a:t>
                      </a:r>
                      <a:r>
                        <a:rPr lang="fr-FR" sz="1100" kern="1200" dirty="0" err="1">
                          <a:solidFill>
                            <a:schemeClr val="tx1"/>
                          </a:solidFill>
                          <a:effectLst/>
                          <a:latin typeface="+mn-lt"/>
                          <a:ea typeface="+mn-ea"/>
                          <a:cs typeface="+mn-cs"/>
                        </a:rPr>
                        <a:t>tenni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ṛṛay-is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était rentré chez lui en piteux état. Madame chacal le soigna longtemps avant qu’il ne guérit.</a:t>
                      </a:r>
                    </a:p>
                    <a:p>
                      <a:pPr indent="216000" algn="l"/>
                      <a:r>
                        <a:rPr lang="fr-FR" sz="1100" kern="150" dirty="0">
                          <a:effectLst/>
                          <a:latin typeface="Cascadia Mono" panose="020B0609020000020004" pitchFamily="49" charset="0"/>
                          <a:cs typeface="Cascadia Mono" panose="020B0609020000020004" pitchFamily="49" charset="0"/>
                        </a:rPr>
                        <a:t>- Mon homme, lui dit-elle alors, laisse-moi donner mon avis. Les chiens ne sont-ils pas nos frères ? Or nous avons un garçon et eux ont une fille : marions-les et la vieille inimitié disparaîtra entre les deux branches de la famille.</a:t>
                      </a:r>
                    </a:p>
                    <a:p>
                      <a:pPr indent="216000" algn="l"/>
                      <a:r>
                        <a:rPr lang="fr-FR" sz="1100" kern="150" dirty="0">
                          <a:effectLst/>
                          <a:latin typeface="Cascadia Mono" panose="020B0609020000020004" pitchFamily="49" charset="0"/>
                          <a:cs typeface="Cascadia Mono" panose="020B0609020000020004" pitchFamily="49" charset="0"/>
                        </a:rPr>
                        <a:t>- Nous sommes frères, certes, répondit Si Mohammed, mais nos intérêts sont opposés ; dans ces conditions, toute alliance et impossible.</a:t>
                      </a:r>
                    </a:p>
                    <a:p>
                      <a:pPr indent="216000" algn="l"/>
                      <a:r>
                        <a:rPr lang="fr-FR" sz="1100" kern="150" dirty="0">
                          <a:effectLst/>
                          <a:latin typeface="Cascadia Mono" panose="020B0609020000020004" pitchFamily="49" charset="0"/>
                          <a:cs typeface="Cascadia Mono" panose="020B0609020000020004" pitchFamily="49" charset="0"/>
                        </a:rPr>
                        <a:t>Comme elle insistait, il finit par dire :</a:t>
                      </a:r>
                    </a:p>
                    <a:p>
                      <a:pPr indent="216000" algn="l"/>
                      <a:r>
                        <a:rPr lang="fr-FR" sz="1100" kern="150" dirty="0">
                          <a:effectLst/>
                          <a:latin typeface="Cascadia Mono" panose="020B0609020000020004" pitchFamily="49" charset="0"/>
                          <a:cs typeface="Cascadia Mono" panose="020B0609020000020004" pitchFamily="49" charset="0"/>
                        </a:rPr>
                        <a:t>- Va essayer toi-même.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Elle fit donc toilette, prépara des victuailles (de circonstance qu’elle emportait) et partit faire sa demande.</a:t>
                      </a:r>
                    </a:p>
                    <a:p>
                      <a:pPr indent="216000" algn="l"/>
                      <a:r>
                        <a:rPr lang="fr-FR" sz="1100" kern="150" dirty="0">
                          <a:effectLst/>
                          <a:latin typeface="Cascadia Mono" panose="020B0609020000020004" pitchFamily="49" charset="0"/>
                          <a:cs typeface="Cascadia Mono" panose="020B0609020000020004" pitchFamily="49" charset="0"/>
                        </a:rPr>
                        <a:t>A son approche, les chiens se portèrent, menaçants, à sa rencontre. Elle protesta :</a:t>
                      </a:r>
                    </a:p>
                    <a:p>
                      <a:pPr indent="216000" algn="l"/>
                      <a:r>
                        <a:rPr lang="fr-FR" sz="1100" kern="150" dirty="0">
                          <a:effectLst/>
                          <a:latin typeface="Cascadia Mono" panose="020B0609020000020004" pitchFamily="49" charset="0"/>
                          <a:cs typeface="Cascadia Mono" panose="020B0609020000020004" pitchFamily="49" charset="0"/>
                        </a:rPr>
                        <a:t>- Je viens demander alliance, au nom de Dieu !</a:t>
                      </a:r>
                    </a:p>
                    <a:p>
                      <a:pPr indent="216000" algn="l"/>
                      <a:r>
                        <a:rPr lang="fr-FR" sz="1100" kern="150" dirty="0">
                          <a:effectLst/>
                          <a:latin typeface="Cascadia Mono" panose="020B0609020000020004" pitchFamily="49" charset="0"/>
                          <a:cs typeface="Cascadia Mono" panose="020B0609020000020004" pitchFamily="49" charset="0"/>
                        </a:rPr>
                        <a:t>Ils ne l’écoutèrent pas. En un clin d’œil, elle fut cernée, roulée dans la poussière, meurtrie. Son cadeau de vivres fut dispersé ; elle ne dut son salut qu’à la fuite.</a:t>
                      </a:r>
                    </a:p>
                    <a:p>
                      <a:pPr indent="216000" algn="l"/>
                      <a:r>
                        <a:rPr lang="fr-FR" sz="1100" kern="150" dirty="0">
                          <a:effectLst/>
                          <a:latin typeface="Cascadia Mono" panose="020B0609020000020004" pitchFamily="49" charset="0"/>
                          <a:cs typeface="Cascadia Mono" panose="020B0609020000020004" pitchFamily="49" charset="0"/>
                        </a:rPr>
                        <a:t>Le chacal la trouva, le soir, au coin du feu, qui cautérisait ses plaies. Aucune parole inutile ne fut dite ; un coup d’œil de part et d’autre suffit ; elle n’avait à s’en prendre qu’à elle-même.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8183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828183952"/>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wuccay</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lévrier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 Ya </a:t>
                      </a:r>
                      <a:r>
                        <a:rPr lang="fr-FR" sz="1100" kern="1200" dirty="0" err="1">
                          <a:solidFill>
                            <a:schemeClr val="tx1"/>
                          </a:solidFill>
                          <a:effectLst/>
                          <a:latin typeface="+mn-lt"/>
                          <a:ea typeface="+mn-ea"/>
                          <a:cs typeface="+mn-cs"/>
                        </a:rPr>
                        <a:t>ɛǧaba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Lewlegga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nnesba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iḍarren-is</a:t>
                      </a:r>
                      <a:r>
                        <a:rPr lang="fr-FR" sz="1100" kern="1200" dirty="0">
                          <a:solidFill>
                            <a:schemeClr val="tx1"/>
                          </a:solidFill>
                          <a:effectLst/>
                          <a:latin typeface="+mn-lt"/>
                          <a:ea typeface="+mn-ea"/>
                          <a:cs typeface="+mn-cs"/>
                        </a:rPr>
                        <a:t> i tt-id-</a:t>
                      </a:r>
                      <a:r>
                        <a:rPr lang="fr-FR" sz="1100" kern="1200" dirty="0" err="1">
                          <a:solidFill>
                            <a:schemeClr val="tx1"/>
                          </a:solidFill>
                          <a:effectLst/>
                          <a:latin typeface="+mn-lt"/>
                          <a:ea typeface="+mn-ea"/>
                          <a:cs typeface="+mn-cs"/>
                        </a:rPr>
                        <a:t>imenɛen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wissen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yeḍrun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taneggarut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Ayen </a:t>
                      </a:r>
                      <a:r>
                        <a:rPr lang="fr-FR" sz="1100" kern="1200" dirty="0" err="1">
                          <a:solidFill>
                            <a:schemeClr val="tx1"/>
                          </a:solidFill>
                          <a:effectLst/>
                          <a:latin typeface="+mn-lt"/>
                          <a:ea typeface="+mn-ea"/>
                          <a:cs typeface="+mn-cs"/>
                        </a:rPr>
                        <a:t>yekkan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qbel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iḥulfa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iḥulfa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sser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yettwakksen</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tɛeggalt-is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i </a:t>
                      </a:r>
                      <a:r>
                        <a:rPr lang="fr-FR" sz="1100" kern="1200" dirty="0" err="1">
                          <a:solidFill>
                            <a:schemeClr val="tx1"/>
                          </a:solidFill>
                          <a:effectLst/>
                          <a:latin typeface="+mn-lt"/>
                          <a:ea typeface="+mn-ea"/>
                          <a:cs typeface="+mn-cs"/>
                        </a:rPr>
                        <a:t>wegdi</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yiɣil-is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ijbed</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tamusni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uday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aneggaru</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lxalayeq</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imeddukal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ečč</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-d.</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iru-yas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tameḍrurt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lḥif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iyi-tɛiwneḍ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leḥq</a:t>
                      </a:r>
                      <a:r>
                        <a:rPr lang="fr-FR" sz="1100" kern="1200" dirty="0">
                          <a:solidFill>
                            <a:schemeClr val="tx1"/>
                          </a:solidFill>
                          <a:effectLst/>
                          <a:latin typeface="+mn-lt"/>
                          <a:ea typeface="+mn-ea"/>
                          <a:cs typeface="+mn-cs"/>
                        </a:rPr>
                        <a:t>-ik.</a:t>
                      </a:r>
                    </a:p>
                    <a:p>
                      <a:pPr indent="457200"/>
                      <a:r>
                        <a:rPr lang="fr-FR" sz="1100" kern="1200" dirty="0" err="1">
                          <a:solidFill>
                            <a:schemeClr val="tx1"/>
                          </a:solidFill>
                          <a:effectLst/>
                          <a:latin typeface="+mn-lt"/>
                          <a:ea typeface="+mn-ea"/>
                          <a:cs typeface="+mn-cs"/>
                        </a:rPr>
                        <a:t>Iqbel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ufuḥan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ɛassen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ufan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asulef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qesden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yesleqwḍ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-t :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Ssyenna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nehṛen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mlalen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ijelleb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tbaqit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wammas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yeǧǧa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aɛewẓal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d bu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iḍarren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Akka i </a:t>
                      </a:r>
                      <a:r>
                        <a:rPr lang="fr-FR" sz="1100" kern="1200" dirty="0" err="1">
                          <a:solidFill>
                            <a:schemeClr val="tx1"/>
                          </a:solidFill>
                          <a:effectLst/>
                          <a:latin typeface="+mn-lt"/>
                          <a:ea typeface="+mn-ea"/>
                          <a:cs typeface="+mn-cs"/>
                        </a:rPr>
                        <a:t>yemmut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yettɛassan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agugam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Isewweq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gmas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yiffis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nesɛi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yendeq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qui ruminait ses aventures, se jugeait gravement atteint dans son honneur. C’est inconcevable, se disait-il, qu’une faible femme soit allée solliciter une alliance au nom de Dieu et qu’elle n’ait trouvé son salut que dans la fuite ! Il aurait pu lui arriver n’importe quoi !</a:t>
                      </a:r>
                    </a:p>
                    <a:p>
                      <a:pPr indent="216000" algn="l"/>
                      <a:r>
                        <a:rPr lang="fr-FR" sz="1100" kern="150" dirty="0">
                          <a:effectLst/>
                          <a:latin typeface="Cascadia Mono" panose="020B0609020000020004" pitchFamily="49" charset="0"/>
                          <a:cs typeface="Cascadia Mono" panose="020B0609020000020004" pitchFamily="49" charset="0"/>
                        </a:rPr>
                        <a:t>Entre le lévrier et moi, c’est désormais une guerre à mort.</a:t>
                      </a:r>
                    </a:p>
                    <a:p>
                      <a:pPr indent="216000" algn="l"/>
                      <a:r>
                        <a:rPr lang="fr-FR" sz="1100" kern="150" dirty="0">
                          <a:effectLst/>
                          <a:latin typeface="Cascadia Mono" panose="020B0609020000020004" pitchFamily="49" charset="0"/>
                          <a:cs typeface="Cascadia Mono" panose="020B0609020000020004" pitchFamily="49" charset="0"/>
                        </a:rPr>
                        <a:t>De fait, malgré ses mésaventures passées, le chacal n’avait jamais encore ressenti un tel désir de vengeance. Il ne pouvait supporter l’affront fait à son épouse et comme il se sentait en état d’infériorité vis-à-vis du chien, il fit alliance avec l’hyène qui, pour sa lâcheté, est la dernière des créatures. Ils devinrent camarades, voire commensaux.</a:t>
                      </a:r>
                    </a:p>
                    <a:p>
                      <a:pPr indent="216000" algn="l"/>
                      <a:r>
                        <a:rPr lang="fr-FR" sz="1100" kern="150" dirty="0">
                          <a:effectLst/>
                          <a:latin typeface="Cascadia Mono" panose="020B0609020000020004" pitchFamily="49" charset="0"/>
                          <a:cs typeface="Cascadia Mono" panose="020B0609020000020004" pitchFamily="49" charset="0"/>
                        </a:rPr>
                        <a:t>Un jour, en se lamentant, il la mit, au courant de son infortune et implora son aide, intéressée, bien sûr.</a:t>
                      </a:r>
                    </a:p>
                    <a:p>
                      <a:pPr indent="216000" algn="l"/>
                      <a:r>
                        <a:rPr lang="fr-FR" sz="1100" kern="150" dirty="0">
                          <a:effectLst/>
                          <a:latin typeface="Cascadia Mono" panose="020B0609020000020004" pitchFamily="49" charset="0"/>
                          <a:cs typeface="Cascadia Mono" panose="020B0609020000020004" pitchFamily="49" charset="0"/>
                        </a:rPr>
                        <a:t>La malodorante bête accepta. Ils surveillèrent donc le lévrier et le jour propice, l’attaquèrent. Le chacal l’attira par des provocation et l’hyène l’abattit ; ils le dévorèrent.</a:t>
                      </a:r>
                    </a:p>
                    <a:p>
                      <a:pPr indent="216000" algn="l"/>
                      <a:r>
                        <a:rPr lang="fr-FR" sz="1100" kern="150" dirty="0">
                          <a:effectLst/>
                          <a:latin typeface="Cascadia Mono" panose="020B0609020000020004" pitchFamily="49" charset="0"/>
                          <a:cs typeface="Cascadia Mono" panose="020B0609020000020004" pitchFamily="49" charset="0"/>
                        </a:rPr>
                        <a:t>Alors ils emmenèrent le troupeau mais, en chemin, ils firent la rencontre du lion. Le chacal parvint à fuir. Quant à l’hyène, Dieu lui fit expier son crime, le lion lui brisa les reins d’un coup de patte et la laissa pour morte. Elle guérit cependant mais elle resta boiteuse, et sa descendance aussi.</a:t>
                      </a:r>
                    </a:p>
                    <a:p>
                      <a:pPr indent="216000" algn="l"/>
                      <a:r>
                        <a:rPr lang="fr-FR" sz="1100" kern="150" dirty="0">
                          <a:effectLst/>
                          <a:latin typeface="Cascadia Mono" panose="020B0609020000020004" pitchFamily="49" charset="0"/>
                          <a:cs typeface="Cascadia Mono" panose="020B0609020000020004" pitchFamily="49" charset="0"/>
                        </a:rPr>
                        <a:t>Ainsi périt le noble lévrier, gardien des pauvres animaux sans parole. Il fit victime d’un guet-apens ourdi par un frère et fut abattu par l’hyène, bête sans honneur.</a:t>
                      </a:r>
                    </a:p>
                    <a:p>
                      <a:pPr indent="216000" algn="l"/>
                      <a:r>
                        <a:rPr lang="fr-FR" sz="1100" kern="150" dirty="0">
                          <a:effectLst/>
                          <a:latin typeface="Cascadia Mono" panose="020B0609020000020004" pitchFamily="49" charset="0"/>
                          <a:cs typeface="Cascadia Mono" panose="020B0609020000020004" pitchFamily="49" charset="0"/>
                        </a:rPr>
                        <a:t>C’est depuis ce jour que l’altruisme est si rare.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65924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0319929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128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129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tmelqubeɛt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l’alouette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Yiwet n tmelqubeɛt tga lɛecc-is deg yefri. Turew deg-s tezdel, tsefṛuṛx-d ifṛax. Ssyen, segmi ara d-yenqer yiṭij alamma yeɣli di lebḥeṛ, deg uzal am tmes, nettat a-tt-an tṛuḥ, a-tt-an tuɣal-d, tesselqaḍ arraw-is.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Ass nni, iɛedda-d wuccen, iwala-tt, yesla i yefṛax-is la ččewčiwen.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Tebda tmelqubeɛt tiyita n lizar, temmeɣ-d fell-as, ad t-tenqeb. Yuɣal wuccen ar idess:</a:t>
                      </a:r>
                    </a:p>
                    <a:p>
                      <a:pPr indent="457200"/>
                      <a:r>
                        <a:rPr lang="fr-FR" sz="1100" kern="1200">
                          <a:solidFill>
                            <a:schemeClr val="tx1"/>
                          </a:solidFill>
                          <a:effectLst/>
                          <a:latin typeface="+mn-lt"/>
                          <a:ea typeface="+mn-ea"/>
                          <a:cs typeface="+mn-cs"/>
                        </a:rPr>
                        <a:t>- Mačči d Si Mḥemmed umi ttkellixen! Ḍegger-d yiwen, neɣ ard n-aliɣ!</a:t>
                      </a:r>
                    </a:p>
                    <a:p>
                      <a:pPr indent="457200"/>
                      <a:r>
                        <a:rPr lang="fr-FR" sz="1100" kern="1200">
                          <a:solidFill>
                            <a:schemeClr val="tx1"/>
                          </a:solidFill>
                          <a:effectLst/>
                          <a:latin typeface="+mn-lt"/>
                          <a:ea typeface="+mn-ea"/>
                          <a:cs typeface="+mn-cs"/>
                        </a:rPr>
                        <a:t>Teṭṭef yiwen si tqejjiṛt, tḍegger-as-t-id: yečča-t, iṛuḥ.</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yuɣal-d, yenna-yas:</a:t>
                      </a:r>
                    </a:p>
                    <a:p>
                      <a:pPr indent="457200"/>
                      <a:r>
                        <a:rPr lang="fr-FR" sz="1100" kern="1200">
                          <a:solidFill>
                            <a:schemeClr val="tx1"/>
                          </a:solidFill>
                          <a:effectLst/>
                          <a:latin typeface="+mn-lt"/>
                          <a:ea typeface="+mn-ea"/>
                          <a:cs typeface="+mn-cs"/>
                        </a:rPr>
                        <a:t>- Ḍegger-d yiwen, neɣ ard n-aliɣ!</a:t>
                      </a:r>
                    </a:p>
                    <a:p>
                      <a:pPr indent="457200"/>
                      <a:r>
                        <a:rPr lang="fr-FR" sz="1100" kern="1200">
                          <a:solidFill>
                            <a:schemeClr val="tx1"/>
                          </a:solidFill>
                          <a:effectLst/>
                          <a:latin typeface="+mn-lt"/>
                          <a:ea typeface="+mn-ea"/>
                          <a:cs typeface="+mn-cs"/>
                        </a:rPr>
                        <a:t>Tḥawet, tru, ulac! Teṭṭef yiwen si tferrett, tḍegger-as-t-id: yečča-t, iruḥ.</a:t>
                      </a:r>
                    </a:p>
                    <a:p>
                      <a:pPr indent="457200"/>
                      <a:r>
                        <a:rPr lang="fr-FR" sz="1100" kern="1200">
                          <a:solidFill>
                            <a:schemeClr val="tx1"/>
                          </a:solidFill>
                          <a:effectLst/>
                          <a:latin typeface="+mn-lt"/>
                          <a:ea typeface="+mn-ea"/>
                          <a:cs typeface="+mn-cs"/>
                        </a:rPr>
                        <a:t>Teqqim tmelqubeɛt la tettru idammen, tezza tasa-s.</a:t>
                      </a:r>
                    </a:p>
                    <a:p>
                      <a:pPr indent="457200"/>
                      <a:r>
                        <a:rPr lang="fr-FR" sz="1100" kern="1200">
                          <a:solidFill>
                            <a:schemeClr val="tx1"/>
                          </a:solidFill>
                          <a:effectLst/>
                          <a:latin typeface="+mn-lt"/>
                          <a:ea typeface="+mn-ea"/>
                          <a:cs typeface="+mn-cs"/>
                        </a:rPr>
                        <a:t>Iɛedda-d ibellireǧ, yufa-tt-id di yir ḥala. Yenna-yas:</a:t>
                      </a:r>
                    </a:p>
                    <a:p>
                      <a:pPr indent="457200"/>
                      <a:r>
                        <a:rPr lang="fr-FR" sz="1100" kern="1200">
                          <a:solidFill>
                            <a:schemeClr val="tx1"/>
                          </a:solidFill>
                          <a:effectLst/>
                          <a:latin typeface="+mn-lt"/>
                          <a:ea typeface="+mn-ea"/>
                          <a:cs typeface="+mn-cs"/>
                        </a:rPr>
                        <a:t>- D acu kem-yuɣen, a weltma?</a:t>
                      </a:r>
                    </a:p>
                    <a:p>
                      <a:pPr indent="457200"/>
                      <a:r>
                        <a:rPr lang="fr-FR" sz="1100" kern="1200">
                          <a:solidFill>
                            <a:schemeClr val="tx1"/>
                          </a:solidFill>
                          <a:effectLst/>
                          <a:latin typeface="+mn-lt"/>
                          <a:ea typeface="+mn-ea"/>
                          <a:cs typeface="+mn-cs"/>
                        </a:rPr>
                        <a:t>Teḥka-yas f lbaṭel yekkan fell-as d lḥif deg tella.</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Une alouette avait fait son nid dans un trou de rocher.</a:t>
                      </a:r>
                    </a:p>
                    <a:p>
                      <a:pPr indent="216000" algn="l"/>
                      <a:r>
                        <a:rPr lang="fr-FR" sz="1100" kern="150" dirty="0">
                          <a:effectLst/>
                          <a:latin typeface="Cascadia Mono" panose="020B0609020000020004" pitchFamily="49" charset="0"/>
                          <a:cs typeface="Cascadia Mono" panose="020B0609020000020004" pitchFamily="49" charset="0"/>
                        </a:rPr>
                        <a:t>Elle y pondit, couva et les petits sortirent des œufs. Puis, du lever au coucher du soleil, sous le feu de midi, la voilà qui va, qui vient, pour leur apporter la becquée.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Un jour, le chacal la vit et entendit les oisillons pépier :</a:t>
                      </a:r>
                    </a:p>
                    <a:p>
                      <a:pPr indent="216000" algn="l"/>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Jette-m’en</a:t>
                      </a:r>
                      <a:r>
                        <a:rPr lang="fr-FR" sz="1100" kern="150" dirty="0">
                          <a:effectLst/>
                          <a:latin typeface="Cascadia Mono" panose="020B0609020000020004" pitchFamily="49" charset="0"/>
                          <a:cs typeface="Cascadia Mono" panose="020B0609020000020004" pitchFamily="49" charset="0"/>
                        </a:rPr>
                        <a:t> un ou je monte ! Lui cria-t-il.</a:t>
                      </a:r>
                    </a:p>
                    <a:p>
                      <a:pPr indent="216000" algn="l"/>
                      <a:r>
                        <a:rPr lang="fr-FR" sz="1100" kern="150" dirty="0">
                          <a:effectLst/>
                          <a:latin typeface="Cascadia Mono" panose="020B0609020000020004" pitchFamily="49" charset="0"/>
                          <a:cs typeface="Cascadia Mono" panose="020B0609020000020004" pitchFamily="49" charset="0"/>
                        </a:rPr>
                        <a:t>L’alouette entonna son chant d’alarme et se précipita sur lui pour l’attaquer du bec. Le chacal alors se mit à rire.</a:t>
                      </a:r>
                    </a:p>
                    <a:p>
                      <a:pPr indent="216000" algn="l"/>
                      <a:r>
                        <a:rPr lang="fr-FR" sz="1100" kern="150" dirty="0">
                          <a:effectLst/>
                          <a:latin typeface="Cascadia Mono" panose="020B0609020000020004" pitchFamily="49" charset="0"/>
                          <a:cs typeface="Cascadia Mono" panose="020B0609020000020004" pitchFamily="49" charset="0"/>
                        </a:rPr>
                        <a:t>- Ce n’est pas Si Mohammed que l’on peut tromper. Dit-il. Jettes-en un ou je monte !</a:t>
                      </a:r>
                    </a:p>
                    <a:p>
                      <a:pPr indent="216000" algn="l"/>
                      <a:r>
                        <a:rPr lang="fr-FR" sz="1100" kern="150" dirty="0">
                          <a:effectLst/>
                          <a:latin typeface="Cascadia Mono" panose="020B0609020000020004" pitchFamily="49" charset="0"/>
                          <a:cs typeface="Cascadia Mono" panose="020B0609020000020004" pitchFamily="49" charset="0"/>
                        </a:rPr>
                        <a:t>L’alouette prit un de ses petits par la patte et le lui jeta.</a:t>
                      </a:r>
                    </a:p>
                    <a:p>
                      <a:pPr indent="216000" algn="l"/>
                      <a:r>
                        <a:rPr lang="fr-FR" sz="1100" kern="150" dirty="0">
                          <a:effectLst/>
                          <a:latin typeface="Cascadia Mono" panose="020B0609020000020004" pitchFamily="49" charset="0"/>
                          <a:cs typeface="Cascadia Mono" panose="020B0609020000020004" pitchFamily="49" charset="0"/>
                        </a:rPr>
                        <a:t>Le chacal le croqua et s’en alla.</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il revint :</a:t>
                      </a:r>
                    </a:p>
                    <a:p>
                      <a:pPr indent="216000" algn="l"/>
                      <a:r>
                        <a:rPr lang="fr-FR" sz="1100" kern="150" dirty="0">
                          <a:effectLst/>
                          <a:latin typeface="Cascadia Mono" panose="020B0609020000020004" pitchFamily="49" charset="0"/>
                          <a:cs typeface="Cascadia Mono" panose="020B0609020000020004" pitchFamily="49" charset="0"/>
                        </a:rPr>
                        <a:t>- Jettes-en un, ou je monte !</a:t>
                      </a:r>
                    </a:p>
                    <a:p>
                      <a:pPr indent="216000" algn="l"/>
                      <a:r>
                        <a:rPr lang="fr-FR" sz="1100" kern="150" dirty="0">
                          <a:effectLst/>
                          <a:latin typeface="Cascadia Mono" panose="020B0609020000020004" pitchFamily="49" charset="0"/>
                          <a:cs typeface="Cascadia Mono" panose="020B0609020000020004" pitchFamily="49" charset="0"/>
                        </a:rPr>
                        <a:t>Elle supplia, pleura, mais en vain. Elle en saisit un par l’aile et le lui jeta. Il le croqua et s’en alla.</a:t>
                      </a:r>
                    </a:p>
                    <a:p>
                      <a:pPr indent="216000" algn="l"/>
                      <a:r>
                        <a:rPr lang="fr-FR" sz="1100" kern="150" dirty="0">
                          <a:effectLst/>
                          <a:latin typeface="Cascadia Mono" panose="020B0609020000020004" pitchFamily="49" charset="0"/>
                          <a:cs typeface="Cascadia Mono" panose="020B0609020000020004" pitchFamily="49" charset="0"/>
                        </a:rPr>
                        <a:t>L’alouette pleurait des larmes de sang, le cœur brisé.</a:t>
                      </a:r>
                    </a:p>
                    <a:p>
                      <a:pPr indent="216000" algn="l"/>
                      <a:r>
                        <a:rPr lang="fr-FR" sz="1100" kern="150" dirty="0">
                          <a:effectLst/>
                          <a:latin typeface="Cascadia Mono" panose="020B0609020000020004" pitchFamily="49" charset="0"/>
                          <a:cs typeface="Cascadia Mono" panose="020B0609020000020004" pitchFamily="49" charset="0"/>
                        </a:rPr>
                        <a:t>La cigogne vint à passer, qui la trouva dans ce triste état.</a:t>
                      </a:r>
                    </a:p>
                    <a:p>
                      <a:pPr indent="216000" algn="l"/>
                      <a:r>
                        <a:rPr lang="fr-FR" sz="1100" kern="150" dirty="0">
                          <a:effectLst/>
                          <a:latin typeface="Cascadia Mono" panose="020B0609020000020004" pitchFamily="49" charset="0"/>
                          <a:cs typeface="Cascadia Mono" panose="020B0609020000020004" pitchFamily="49" charset="0"/>
                        </a:rPr>
                        <a:t>- Qu’as-tu donc, petite sœur ? Lui demanda-t-elle.</a:t>
                      </a:r>
                    </a:p>
                    <a:p>
                      <a:pPr indent="216000" algn="l"/>
                      <a:r>
                        <a:rPr lang="fr-FR" sz="1100" kern="150" dirty="0">
                          <a:effectLst/>
                          <a:latin typeface="Cascadia Mono" panose="020B0609020000020004" pitchFamily="49" charset="0"/>
                          <a:cs typeface="Cascadia Mono" panose="020B0609020000020004" pitchFamily="49" charset="0"/>
                        </a:rPr>
                        <a:t>L’alouette la mit au courant.</a:t>
                      </a:r>
                    </a:p>
                    <a:p>
                      <a:pPr indent="216000" algn="l"/>
                      <a:endParaRPr lang="fr-FR" sz="1100" kern="150" dirty="0">
                        <a:effectLst/>
                        <a:latin typeface="Cascadia Mono" panose="020B0609020000020004" pitchFamily="49" charset="0"/>
                        <a:cs typeface="Cascadia Mono" panose="020B0609020000020004" pitchFamily="49" charset="0"/>
                      </a:endParaRP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2584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13163386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tewtult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hase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Tusa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tefsut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fsant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ttjur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ttarwen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llir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tewtult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Yessetmam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aha-tent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sɛant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arraw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nsent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ten-awint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tzirit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jgellben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zzeɛteṛ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isegmi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ufeqqus</a:t>
                      </a:r>
                      <a:r>
                        <a:rPr lang="fr-FR" sz="1100" kern="1200" dirty="0">
                          <a:solidFill>
                            <a:schemeClr val="tx1"/>
                          </a:solidFill>
                          <a:effectLst/>
                          <a:latin typeface="+mn-lt"/>
                          <a:ea typeface="+mn-ea"/>
                          <a:cs typeface="+mn-cs"/>
                        </a:rPr>
                        <a:t>. Kem,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yessummut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Ur as-d-terri </a:t>
                      </a:r>
                      <a:r>
                        <a:rPr lang="fr-FR" sz="1100" kern="1200" dirty="0" err="1">
                          <a:solidFill>
                            <a:schemeClr val="tx1"/>
                          </a:solidFill>
                          <a:effectLst/>
                          <a:latin typeface="+mn-lt"/>
                          <a:ea typeface="+mn-ea"/>
                          <a:cs typeface="+mn-cs"/>
                        </a:rPr>
                        <a:t>tewtult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aɛṛab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aqbayli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nnḍen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lehduṛ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qebren</a:t>
                      </a:r>
                      <a:r>
                        <a:rPr lang="fr-FR" sz="1100" kern="1200" dirty="0">
                          <a:solidFill>
                            <a:schemeClr val="tx1"/>
                          </a:solidFill>
                          <a:effectLst/>
                          <a:latin typeface="+mn-lt"/>
                          <a:ea typeface="+mn-ea"/>
                          <a:cs typeface="+mn-cs"/>
                        </a:rPr>
                        <a:t>-tt.</a:t>
                      </a:r>
                    </a:p>
                    <a:p>
                      <a:pPr indent="457200"/>
                      <a:r>
                        <a:rPr lang="fr-FR" sz="1100" kern="1200" dirty="0" err="1">
                          <a:solidFill>
                            <a:schemeClr val="tx1"/>
                          </a:solidFill>
                          <a:effectLst/>
                          <a:latin typeface="+mn-lt"/>
                          <a:ea typeface="+mn-ea"/>
                          <a:cs typeface="+mn-cs"/>
                        </a:rPr>
                        <a:t>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tergigit</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iyi-tserrḥeḍ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bɣiɣ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ad tt-id-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iḥawet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Teɛṣa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yemceḥ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iǧeɛl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qrib</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Vint le printemps. La terre se couvrit de verdure et de fleurs, les arbres de feuilles tendres ; les bêtes eurent leurs petits. Le chacal alla trouver la hase pour lui chanter sa chansonnette :</a:t>
                      </a:r>
                    </a:p>
                    <a:p>
                      <a:pPr indent="216000" algn="l"/>
                      <a:r>
                        <a:rPr lang="fr-FR" sz="1100" kern="150" dirty="0">
                          <a:effectLst/>
                          <a:latin typeface="Cascadia Mono" panose="020B0609020000020004" pitchFamily="49" charset="0"/>
                          <a:cs typeface="Cascadia Mono" panose="020B0609020000020004" pitchFamily="49" charset="0"/>
                        </a:rPr>
                        <a:t>- Tes pareilles, lui dit-il, ont déjà des levrauts ; elles les conduisent, au clair de lune, faire des culbutes dans l’herbe et brouter le thym ou le tiges rampantes du melon . Toi, tu restes ici pour servir d’oreiller au roi des animaux ! </a:t>
                      </a:r>
                    </a:p>
                    <a:p>
                      <a:pPr indent="216000" algn="l"/>
                      <a:r>
                        <a:rPr lang="fr-FR" sz="1100" kern="150" dirty="0">
                          <a:effectLst/>
                          <a:latin typeface="Cascadia Mono" panose="020B0609020000020004" pitchFamily="49" charset="0"/>
                          <a:cs typeface="Cascadia Mono" panose="020B0609020000020004" pitchFamily="49" charset="0"/>
                        </a:rPr>
                        <a:t>La hase ne lui répondit rien sur le moment, mais elle poussa des soupirs : les paroles du chacal lui firent d’effet d’un poison elle en avait le cœur gros.</a:t>
                      </a:r>
                    </a:p>
                    <a:p>
                      <a:pPr indent="216000" algn="l"/>
                      <a:r>
                        <a:rPr lang="fr-FR" sz="1100" kern="150" dirty="0">
                          <a:effectLst/>
                          <a:latin typeface="Cascadia Mono" panose="020B0609020000020004" pitchFamily="49" charset="0"/>
                          <a:cs typeface="Cascadia Mono" panose="020B0609020000020004" pitchFamily="49" charset="0"/>
                        </a:rPr>
                        <a:t>Au bout de quelques jours, elle suivit ses conseils, alla trouver le lien et lui dit en tremblant :</a:t>
                      </a:r>
                    </a:p>
                    <a:p>
                      <a:pPr indent="216000" algn="l"/>
                      <a:r>
                        <a:rPr lang="fr-FR" sz="1100" kern="150" dirty="0">
                          <a:effectLst/>
                          <a:latin typeface="Cascadia Mono" panose="020B0609020000020004" pitchFamily="49" charset="0"/>
                          <a:cs typeface="Cascadia Mono" panose="020B0609020000020004" pitchFamily="49" charset="0"/>
                        </a:rPr>
                        <a:t>- Roi des animaux, rends-moi ma liberté ; je voudrais m’en aller ; je suis fatiguée !</a:t>
                      </a:r>
                    </a:p>
                    <a:p>
                      <a:pPr indent="216000" algn="l"/>
                      <a:r>
                        <a:rPr lang="fr-FR" sz="1100" kern="150" dirty="0">
                          <a:effectLst/>
                          <a:latin typeface="Cascadia Mono" panose="020B0609020000020004" pitchFamily="49" charset="0"/>
                          <a:cs typeface="Cascadia Mono" panose="020B0609020000020004" pitchFamily="49" charset="0"/>
                        </a:rPr>
                        <a:t>Le lion essaya de la retenir, de la ramener à la raison. Il supplia, menaça, en vain. Alors, il la brisa d’un coup de patte et dit :</a:t>
                      </a:r>
                    </a:p>
                    <a:p>
                      <a:pPr indent="216000" algn="l"/>
                      <a:r>
                        <a:rPr lang="fr-FR" sz="1100" kern="150" dirty="0">
                          <a:effectLst/>
                          <a:latin typeface="Cascadia Mono" panose="020B0609020000020004" pitchFamily="49" charset="0"/>
                          <a:cs typeface="Cascadia Mono" panose="020B0609020000020004" pitchFamily="49" charset="0"/>
                        </a:rPr>
                        <a:t>- Allez,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va enterrer !</a:t>
                      </a:r>
                    </a:p>
                    <a:p>
                      <a:pPr indent="216000" algn="l"/>
                      <a:r>
                        <a:rPr lang="fr-FR" sz="1100" kern="150" dirty="0">
                          <a:effectLst/>
                          <a:latin typeface="Cascadia Mono" panose="020B0609020000020004" pitchFamily="49" charset="0"/>
                          <a:cs typeface="Cascadia Mono" panose="020B0609020000020004" pitchFamily="49" charset="0"/>
                        </a:rPr>
                        <a:t>Le chacal l’emporta, la dévora et se reput de sang. Il se réjouit en pensant : les beaux jours pourraient bientôt revenir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168363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5376510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Ikellex-ikem</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ad n-yali,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i m-</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tikelt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anga</a:t>
                      </a:r>
                      <a:r>
                        <a:rPr lang="fr-FR" sz="1100" kern="1200" dirty="0">
                          <a:solidFill>
                            <a:schemeClr val="tx1"/>
                          </a:solidFill>
                          <a:effectLst/>
                          <a:latin typeface="+mn-lt"/>
                          <a:ea typeface="+mn-ea"/>
                          <a:cs typeface="+mn-cs"/>
                        </a:rPr>
                        <a:t> s-</a:t>
                      </a:r>
                      <a:r>
                        <a:rPr lang="fr-FR" sz="1100" kern="1200" dirty="0" err="1">
                          <a:solidFill>
                            <a:schemeClr val="tx1"/>
                          </a:solidFill>
                          <a:effectLst/>
                          <a:latin typeface="+mn-lt"/>
                          <a:ea typeface="+mn-ea"/>
                          <a:cs typeface="+mn-cs"/>
                        </a:rPr>
                        <a:t>temmaleḍ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cceɣl-is</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Azekka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yusa</a:t>
                      </a:r>
                      <a:r>
                        <a:rPr lang="fr-FR" sz="1100" kern="1200" dirty="0">
                          <a:solidFill>
                            <a:schemeClr val="tx1"/>
                          </a:solidFill>
                          <a:effectLst/>
                          <a:latin typeface="+mn-lt"/>
                          <a:ea typeface="+mn-ea"/>
                          <a:cs typeface="+mn-cs"/>
                        </a:rPr>
                        <a:t>-d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Ḍegger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n-</a:t>
                      </a:r>
                      <a:r>
                        <a:rPr lang="fr-FR" sz="1100" kern="1200" dirty="0" err="1">
                          <a:solidFill>
                            <a:schemeClr val="tx1"/>
                          </a:solidFill>
                          <a:effectLst/>
                          <a:latin typeface="+mn-lt"/>
                          <a:ea typeface="+mn-ea"/>
                          <a:cs typeface="+mn-cs"/>
                        </a:rPr>
                        <a:t>aliɣ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Tugi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Iɛecca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yessagad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yettagges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uberwaq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yettcebbib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yefri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yeqḍi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Tamelqubeɛt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ukellex</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-yi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ibellireǧ</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tezmireḍ</a:t>
                      </a:r>
                      <a:r>
                        <a:rPr lang="fr-FR" sz="1100" kern="1200" dirty="0">
                          <a:solidFill>
                            <a:schemeClr val="tx1"/>
                          </a:solidFill>
                          <a:effectLst/>
                          <a:latin typeface="+mn-lt"/>
                          <a:ea typeface="+mn-ea"/>
                          <a:cs typeface="+mn-cs"/>
                        </a:rPr>
                        <a:t> ara ad d-</a:t>
                      </a:r>
                      <a:r>
                        <a:rPr lang="fr-FR" sz="1100" kern="1200" dirty="0" err="1">
                          <a:solidFill>
                            <a:schemeClr val="tx1"/>
                          </a:solidFill>
                          <a:effectLst/>
                          <a:latin typeface="+mn-lt"/>
                          <a:ea typeface="+mn-ea"/>
                          <a:cs typeface="+mn-cs"/>
                        </a:rPr>
                        <a:t>taliḍ</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yexdeɛ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i yi-</a:t>
                      </a:r>
                      <a:r>
                        <a:rPr lang="fr-FR" sz="1100" kern="1200" dirty="0" err="1">
                          <a:solidFill>
                            <a:schemeClr val="tx1"/>
                          </a:solidFill>
                          <a:effectLst/>
                          <a:latin typeface="+mn-lt"/>
                          <a:ea typeface="+mn-ea"/>
                          <a:cs typeface="+mn-cs"/>
                        </a:rPr>
                        <a:t>txedɛeḍ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warraw-iw</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Ah! d bu </a:t>
                      </a:r>
                      <a:r>
                        <a:rPr lang="fr-FR" sz="1100" kern="1200" dirty="0" err="1">
                          <a:solidFill>
                            <a:schemeClr val="tx1"/>
                          </a:solidFill>
                          <a:effectLst/>
                          <a:latin typeface="+mn-lt"/>
                          <a:ea typeface="+mn-ea"/>
                          <a:cs typeface="+mn-cs"/>
                        </a:rPr>
                        <a:t>iɛejquren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kem-yesḥeṛcen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ṭṭfeɣ</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iɛefnaḍ</a:t>
                      </a:r>
                      <a:r>
                        <a:rPr lang="fr-FR" sz="1100" kern="1200" dirty="0">
                          <a:solidFill>
                            <a:schemeClr val="tx1"/>
                          </a:solidFill>
                          <a:effectLst/>
                          <a:latin typeface="+mn-lt"/>
                          <a:ea typeface="+mn-ea"/>
                          <a:cs typeface="+mn-cs"/>
                        </a:rPr>
                        <a:t>: ad as-</a:t>
                      </a:r>
                      <a:r>
                        <a:rPr lang="fr-FR" sz="1100" kern="1200" dirty="0" err="1">
                          <a:solidFill>
                            <a:schemeClr val="tx1"/>
                          </a:solidFill>
                          <a:effectLst/>
                          <a:latin typeface="+mn-lt"/>
                          <a:ea typeface="+mn-ea"/>
                          <a:cs typeface="+mn-cs"/>
                        </a:rPr>
                        <a:t>mleɣ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Netta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tamelqubeɛt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tɛeggen</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ibellireǧ</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Ce vilain hypocrite te trompe, dit la cigogne. Si vraiment il pouvait grimper. Il les aurait tous dévorés d’un coup. Mais garde-toi de lui faire comprendre que tu sais ce que je viens de te dire.</a:t>
                      </a:r>
                    </a:p>
                    <a:p>
                      <a:pPr indent="216000" algn="l"/>
                      <a:r>
                        <a:rPr lang="fr-FR" sz="1100" kern="150" dirty="0">
                          <a:effectLst/>
                          <a:latin typeface="Cascadia Mono" panose="020B0609020000020004" pitchFamily="49" charset="0"/>
                          <a:cs typeface="Cascadia Mono" panose="020B0609020000020004" pitchFamily="49" charset="0"/>
                        </a:rPr>
                        <a:t>Et la cigogne alla à ses occupations.</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le chacal revint :</a:t>
                      </a:r>
                    </a:p>
                    <a:p>
                      <a:pPr indent="216000" algn="l"/>
                      <a:r>
                        <a:rPr lang="fr-FR" sz="1100" kern="150" dirty="0">
                          <a:effectLst/>
                          <a:latin typeface="Cascadia Mono" panose="020B0609020000020004" pitchFamily="49" charset="0"/>
                          <a:cs typeface="Cascadia Mono" panose="020B0609020000020004" pitchFamily="49" charset="0"/>
                        </a:rPr>
                        <a:t>- </a:t>
                      </a:r>
                      <a:r>
                        <a:rPr lang="fr-FR" sz="1100" kern="150" dirty="0" err="1">
                          <a:effectLst/>
                          <a:latin typeface="Cascadia Mono" panose="020B0609020000020004" pitchFamily="49" charset="0"/>
                          <a:cs typeface="Cascadia Mono" panose="020B0609020000020004" pitchFamily="49" charset="0"/>
                        </a:rPr>
                        <a:t>Jette-m’en</a:t>
                      </a:r>
                      <a:r>
                        <a:rPr lang="fr-FR" sz="1100" kern="150" dirty="0">
                          <a:effectLst/>
                          <a:latin typeface="Cascadia Mono" panose="020B0609020000020004" pitchFamily="49" charset="0"/>
                          <a:cs typeface="Cascadia Mono" panose="020B0609020000020004" pitchFamily="49" charset="0"/>
                        </a:rPr>
                        <a:t> un ou je monte !</a:t>
                      </a:r>
                    </a:p>
                    <a:p>
                      <a:pPr indent="216000" algn="l"/>
                      <a:r>
                        <a:rPr lang="fr-FR" sz="1100" kern="150" dirty="0">
                          <a:effectLst/>
                          <a:latin typeface="Cascadia Mono" panose="020B0609020000020004" pitchFamily="49" charset="0"/>
                          <a:cs typeface="Cascadia Mono" panose="020B0609020000020004" pitchFamily="49" charset="0"/>
                        </a:rPr>
                        <a:t>Elle refusa. Il eut beau menacer, paré de sa ceinture d’asphodèle et faisant mine de grimper il n’obtint rien.</a:t>
                      </a:r>
                    </a:p>
                    <a:p>
                      <a:pPr indent="216000" algn="l"/>
                      <a:r>
                        <a:rPr lang="fr-FR" sz="1100" kern="150" dirty="0">
                          <a:effectLst/>
                          <a:latin typeface="Cascadia Mono" panose="020B0609020000020004" pitchFamily="49" charset="0"/>
                          <a:cs typeface="Cascadia Mono" panose="020B0609020000020004" pitchFamily="49" charset="0"/>
                        </a:rPr>
                        <a:t>L’alouette, l’innocente, lui dit :</a:t>
                      </a:r>
                    </a:p>
                    <a:p>
                      <a:pPr indent="216000" algn="l"/>
                      <a:r>
                        <a:rPr lang="fr-FR" sz="1100" kern="150" dirty="0">
                          <a:effectLst/>
                          <a:latin typeface="Cascadia Mono" panose="020B0609020000020004" pitchFamily="49" charset="0"/>
                          <a:cs typeface="Cascadia Mono" panose="020B0609020000020004" pitchFamily="49" charset="0"/>
                        </a:rPr>
                        <a:t>- Tu peux t’en aller. C’est fini de te moquer de moi.</a:t>
                      </a:r>
                    </a:p>
                    <a:p>
                      <a:pPr indent="216000" algn="l"/>
                      <a:r>
                        <a:rPr lang="fr-FR" sz="1100" kern="150" dirty="0">
                          <a:effectLst/>
                          <a:latin typeface="Cascadia Mono" panose="020B0609020000020004" pitchFamily="49" charset="0"/>
                          <a:cs typeface="Cascadia Mono" panose="020B0609020000020004" pitchFamily="49" charset="0"/>
                        </a:rPr>
                        <a:t>Tante cigogne me l’a dit : tu ne fais que me tromper, car tu es incapable de grimper jusqu’ici.</a:t>
                      </a:r>
                    </a:p>
                    <a:p>
                      <a:pPr indent="216000" algn="l"/>
                      <a:r>
                        <a:rPr lang="fr-FR" sz="1100" kern="150" dirty="0">
                          <a:effectLst/>
                          <a:latin typeface="Cascadia Mono" panose="020B0609020000020004" pitchFamily="49" charset="0"/>
                          <a:cs typeface="Cascadia Mono" panose="020B0609020000020004" pitchFamily="49" charset="0"/>
                        </a:rPr>
                        <a:t>- Ah ! dit le chacal, c’est cette dégingandée qui t’a fait la leçon ! je l’attraperai, la mangeuse de saletés, et elle me la payera !</a:t>
                      </a:r>
                    </a:p>
                    <a:p>
                      <a:pPr indent="216000" algn="l"/>
                      <a:r>
                        <a:rPr lang="fr-FR" sz="1100" kern="150" dirty="0">
                          <a:effectLst/>
                          <a:latin typeface="Cascadia Mono" panose="020B0609020000020004" pitchFamily="49" charset="0"/>
                          <a:cs typeface="Cascadia Mono" panose="020B0609020000020004" pitchFamily="49" charset="0"/>
                        </a:rPr>
                        <a:t>Dès qu’il fit parti, l’alouette prévint la cigogne d’être sur ses gardes…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05985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542443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132-134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133-135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Ibellireǧ d yemqerqren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cigogne et les grenouilles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Iṛuḥ wuccen s imqurqren ad asen-d-yessebges, ad xlun ibellirǧ. Yenna-yas:</a:t>
                      </a:r>
                    </a:p>
                    <a:p>
                      <a:pPr indent="457200"/>
                      <a:r>
                        <a:rPr lang="fr-FR" sz="1100" kern="1200">
                          <a:solidFill>
                            <a:schemeClr val="tx1"/>
                          </a:solidFill>
                          <a:effectLst/>
                          <a:latin typeface="+mn-lt"/>
                          <a:ea typeface="+mn-ea"/>
                          <a:cs typeface="+mn-cs"/>
                        </a:rPr>
                        <a:t>- Ay atmaten, yečča-d tasa nnwen ibellireǧ: la ttmettaten warraw nnwen ur asen-teččuṛ. Amek tqeblem ccɣel agi, talli netta weḥd-s, kenwi ur ken-ikeffu ara ujenwi? Nnan-as:</a:t>
                      </a:r>
                    </a:p>
                    <a:p>
                      <a:pPr indent="457200"/>
                      <a:r>
                        <a:rPr lang="fr-FR" sz="1100" kern="1200">
                          <a:solidFill>
                            <a:schemeClr val="tx1"/>
                          </a:solidFill>
                          <a:effectLst/>
                          <a:latin typeface="+mn-lt"/>
                          <a:ea typeface="+mn-ea"/>
                          <a:cs typeface="+mn-cs"/>
                        </a:rPr>
                        <a:t>- Ixuṣṣ-aɣ ṛṛay. Ḍebber fell-aɣ, a Si Mḥemmed.</a:t>
                      </a:r>
                    </a:p>
                    <a:p>
                      <a:pPr indent="457200"/>
                      <a:r>
                        <a:rPr lang="fr-FR" sz="1100" kern="1200">
                          <a:solidFill>
                            <a:schemeClr val="tx1"/>
                          </a:solidFill>
                          <a:effectLst/>
                          <a:latin typeface="+mn-lt"/>
                          <a:ea typeface="+mn-ea"/>
                          <a:cs typeface="+mn-cs"/>
                        </a:rPr>
                        <a:t>Yuɣal yesnejmeɛ-iten deg yiḍ: wten lluɣa-nsen: qwer! qwer! qwer! Mkul yiwen yemmesil-d ayen d-yemmesli, armi mtafaqen f yiwen n wawal: Azekka ad nexlu ɛemmi ibellireǧ!</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Azekka nni, begsen ɣer lfetna, ferqen d tiɣeggwa. Akken d-yers ibellireǧ deg wasif, qeddmen ɣur-s s tiẓẓift. Yuɣ lḥal, yiwen seg-sen, d bab n nnif, d bab n yiɣil, yezwar zdat-sen am gellid zdat lemḥella. Yemmeɣ-d fell-as ibellireǧ s umenqar-is, yeṭṭef-it wexxṛen wiyaḍ. Yuɣal ar d-yettissix:</a:t>
                      </a:r>
                    </a:p>
                    <a:p>
                      <a:pPr indent="457200"/>
                      <a:r>
                        <a:rPr lang="fr-FR" sz="1100" kern="1200">
                          <a:solidFill>
                            <a:schemeClr val="tx1"/>
                          </a:solidFill>
                          <a:effectLst/>
                          <a:latin typeface="+mn-lt"/>
                          <a:ea typeface="+mn-ea"/>
                          <a:cs typeface="+mn-cs"/>
                        </a:rPr>
                        <a:t>- Abbuh! ay atmaten! Annaɣ, mačči akka i nenna!</a:t>
                      </a:r>
                    </a:p>
                    <a:p>
                      <a:pPr indent="457200"/>
                      <a:r>
                        <a:rPr lang="fr-FR" sz="1100" kern="1200">
                          <a:solidFill>
                            <a:schemeClr val="tx1"/>
                          </a:solidFill>
                          <a:effectLst/>
                          <a:latin typeface="+mn-lt"/>
                          <a:ea typeface="+mn-ea"/>
                          <a:cs typeface="+mn-cs"/>
                        </a:rPr>
                        <a:t>Ur as-ḥessen ara: rewlen s imerjan-nsen, am wudayen.</a:t>
                      </a:r>
                    </a:p>
                    <a:p>
                      <a:pPr indent="457200"/>
                      <a:r>
                        <a:rPr lang="fr-FR" sz="1100" kern="1200">
                          <a:solidFill>
                            <a:schemeClr val="tx1"/>
                          </a:solidFill>
                          <a:effectLst/>
                          <a:latin typeface="+mn-lt"/>
                          <a:ea typeface="+mn-ea"/>
                          <a:cs typeface="+mn-cs"/>
                        </a:rPr>
                        <a:t>Mkul yiwen, mi yeɣmes di temda, yin’as: Amcum b ṛas-u!</a:t>
                      </a:r>
                    </a:p>
                    <a:p>
                      <a:pPr indent="457200"/>
                      <a:r>
                        <a:rPr lang="fr-FR" sz="1100" kern="1200">
                          <a:solidFill>
                            <a:schemeClr val="tx1"/>
                          </a:solidFill>
                          <a:effectLst/>
                          <a:latin typeface="+mn-lt"/>
                          <a:ea typeface="+mn-ea"/>
                          <a:cs typeface="+mn-cs"/>
                        </a:rPr>
                        <a:t>Amcum b ṛas-u!</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Yewwi ibellireǧ bab n nnif nni ɣer lɛecc-is, yesxenzer-it: ččan-t warraw-is. Qqimen-d imqerqren am wezduz ur nesɛi afus.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alla trouver les grenouilles pour les exciter à combattre la cigogne :</a:t>
                      </a:r>
                    </a:p>
                    <a:p>
                      <a:pPr indent="216000" algn="l"/>
                      <a:r>
                        <a:rPr lang="fr-FR" sz="1100" kern="150" dirty="0">
                          <a:effectLst/>
                          <a:latin typeface="Cascadia Mono" panose="020B0609020000020004" pitchFamily="49" charset="0"/>
                          <a:cs typeface="Cascadia Mono" panose="020B0609020000020004" pitchFamily="49" charset="0"/>
                        </a:rPr>
                        <a:t>- Sœurs leur dit-il, la cigogne est en train de vous exterminer ; vos petits meurent avant le terme fixé par la destinée. Comment pouvez-vous accepter cela alors que la cigogne est seule et que vous êtes un peuple innombrable ?</a:t>
                      </a:r>
                    </a:p>
                    <a:p>
                      <a:pPr indent="216000" algn="l"/>
                      <a:r>
                        <a:rPr lang="fr-FR" sz="1100" kern="150" dirty="0">
                          <a:effectLst/>
                          <a:latin typeface="Cascadia Mono" panose="020B0609020000020004" pitchFamily="49" charset="0"/>
                          <a:cs typeface="Cascadia Mono" panose="020B0609020000020004" pitchFamily="49" charset="0"/>
                        </a:rPr>
                        <a:t>- Nous manquons d’organisation, répondirent-elles. Conseille-nous, Si Mohammed.</a:t>
                      </a:r>
                    </a:p>
                    <a:p>
                      <a:pPr indent="216000" algn="l"/>
                      <a:r>
                        <a:rPr lang="fr-FR" sz="1100" kern="150" dirty="0">
                          <a:effectLst/>
                          <a:latin typeface="Cascadia Mono" panose="020B0609020000020004" pitchFamily="49" charset="0"/>
                          <a:cs typeface="Cascadia Mono" panose="020B0609020000020004" pitchFamily="49" charset="0"/>
                        </a:rPr>
                        <a:t>Alors, il les réunit de nuit et elles commencèrent sur l’air familier : </a:t>
                      </a:r>
                      <a:r>
                        <a:rPr lang="fr-FR" sz="1100" kern="150" dirty="0" err="1">
                          <a:effectLst/>
                          <a:latin typeface="Cascadia Mono" panose="020B0609020000020004" pitchFamily="49" charset="0"/>
                          <a:cs typeface="Cascadia Mono" panose="020B0609020000020004" pitchFamily="49" charset="0"/>
                        </a:rPr>
                        <a:t>Korr</a:t>
                      </a:r>
                      <a:r>
                        <a:rPr lang="fr-FR" sz="1100" kern="150" dirty="0">
                          <a:effectLst/>
                          <a:latin typeface="Cascadia Mono" panose="020B0609020000020004" pitchFamily="49" charset="0"/>
                          <a:cs typeface="Cascadia Mono" panose="020B0609020000020004" pitchFamily="49" charset="0"/>
                        </a:rPr>
                        <a:t> ! </a:t>
                      </a:r>
                      <a:r>
                        <a:rPr lang="fr-FR" sz="1100" kern="150" dirty="0" err="1">
                          <a:effectLst/>
                          <a:latin typeface="Cascadia Mono" panose="020B0609020000020004" pitchFamily="49" charset="0"/>
                          <a:cs typeface="Cascadia Mono" panose="020B0609020000020004" pitchFamily="49" charset="0"/>
                        </a:rPr>
                        <a:t>Korrr</a:t>
                      </a:r>
                      <a:r>
                        <a:rPr lang="fr-FR" sz="1100" kern="150" dirty="0">
                          <a:effectLst/>
                          <a:latin typeface="Cascadia Mono" panose="020B0609020000020004" pitchFamily="49" charset="0"/>
                          <a:cs typeface="Cascadia Mono" panose="020B0609020000020004" pitchFamily="49" charset="0"/>
                        </a:rPr>
                        <a:t> ! </a:t>
                      </a:r>
                      <a:r>
                        <a:rPr lang="fr-FR" sz="1100" kern="150" dirty="0" err="1">
                          <a:effectLst/>
                          <a:latin typeface="Cascadia Mono" panose="020B0609020000020004" pitchFamily="49" charset="0"/>
                          <a:cs typeface="Cascadia Mono" panose="020B0609020000020004" pitchFamily="49" charset="0"/>
                        </a:rPr>
                        <a:t>Korrr</a:t>
                      </a:r>
                      <a:r>
                        <a:rPr lang="fr-FR" sz="1100" kern="150" dirty="0">
                          <a:effectLst/>
                          <a:latin typeface="Cascadia Mono" panose="020B0609020000020004" pitchFamily="49" charset="0"/>
                          <a:cs typeface="Cascadia Mono" panose="020B0609020000020004" pitchFamily="49" charset="0"/>
                        </a:rPr>
                        <a:t> ! leurs habituelles palabres. Chacune émit son avis sur la nécessité de partir en guerre contre l’ennemi juré. L’unanimité fut affirmée par des cris : Demain, nous anéantirons Tante cigogne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lendemain, elles s’équipèrent pour la bataille et se divisèrent en bandes qui, dès que la cigogne apparut sur la rive, se dirigèrent vers elle en poussant des cris menaçants. Or il y avait, parmi les grenouilles, un mâle qui avait de l’honneur et du courage. Il prit la tête des combattants, tel un roi devant son armée. La cigogne le saisit du bout de son long bec, les autres reculèrent. Alors il se mit à gémir :</a:t>
                      </a:r>
                    </a:p>
                    <a:p>
                      <a:pPr indent="216000" algn="l"/>
                      <a:r>
                        <a:rPr lang="fr-FR" sz="1100" kern="150" dirty="0">
                          <a:effectLst/>
                          <a:latin typeface="Cascadia Mono" panose="020B0609020000020004" pitchFamily="49" charset="0"/>
                          <a:cs typeface="Cascadia Mono" panose="020B0609020000020004" pitchFamily="49" charset="0"/>
                        </a:rPr>
                        <a:t>- Au secours, frères ! Vous oubliez nos conventions !</a:t>
                      </a:r>
                    </a:p>
                    <a:p>
                      <a:pPr indent="216000" algn="l"/>
                      <a:r>
                        <a:rPr lang="fr-FR" sz="1100" kern="150" dirty="0">
                          <a:effectLst/>
                          <a:latin typeface="Cascadia Mono" panose="020B0609020000020004" pitchFamily="49" charset="0"/>
                          <a:cs typeface="Cascadia Mono" panose="020B0609020000020004" pitchFamily="49" charset="0"/>
                        </a:rPr>
                        <a:t>Personne ne l’écouta et les grenouilles s’enfuirent lâchement vers leurs trous. Chacune, en plongeant dans la mare, s’écriait : Tant pis pour le méchant ! Tant pis pour le méchant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cigogne emporta ce héros vers son nid, le dépeça et ses petits s’en régalèrent. Le peuple des grenouilles demeura sans roi : il était comme un maillet qui n’a pas de manche.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827370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52087121"/>
              </p:ext>
            </p:extLst>
          </p:nvPr>
        </p:nvGraphicFramePr>
        <p:xfrm>
          <a:off x="296561" y="148280"/>
          <a:ext cx="11631828" cy="6998986"/>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136-138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137-139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ibellirǧ</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cigogne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Ur as-igi ara ibellireǧ i wuccen ard as-iɛawed tandit, lɛass-it: armi t-yesseɣfel, yemmeɣ fell-as, iḥuza-t seg uselsul uzagur, yufeg yess, irfed-it deg genwan.</a:t>
                      </a:r>
                    </a:p>
                    <a:p>
                      <a:pPr indent="457200"/>
                      <a:r>
                        <a:rPr lang="fr-FR" sz="1100" kern="1200">
                          <a:solidFill>
                            <a:schemeClr val="tx1"/>
                          </a:solidFill>
                          <a:effectLst/>
                          <a:latin typeface="+mn-lt"/>
                          <a:ea typeface="+mn-ea"/>
                          <a:cs typeface="+mn-cs"/>
                        </a:rPr>
                        <a:t>Ar itenneḍ yettali, itenneḍ yettali, armi i d-ixella idurar ɛlayen. Imiren, yenna-yas:</a:t>
                      </a:r>
                    </a:p>
                    <a:p>
                      <a:pPr indent="457200"/>
                      <a:r>
                        <a:rPr lang="fr-FR" sz="1100" kern="1200">
                          <a:solidFill>
                            <a:schemeClr val="tx1"/>
                          </a:solidFill>
                          <a:effectLst/>
                          <a:latin typeface="+mn-lt"/>
                          <a:ea typeface="+mn-ea"/>
                          <a:cs typeface="+mn-cs"/>
                        </a:rPr>
                        <a:t>- D acu twalaḍ, a Mḥemmed?</a:t>
                      </a:r>
                    </a:p>
                    <a:p>
                      <a:pPr indent="457200"/>
                      <a:r>
                        <a:rPr lang="fr-FR" sz="1100" kern="1200">
                          <a:solidFill>
                            <a:schemeClr val="tx1"/>
                          </a:solidFill>
                          <a:effectLst/>
                          <a:latin typeface="+mn-lt"/>
                          <a:ea typeface="+mn-ea"/>
                          <a:cs typeface="+mn-cs"/>
                        </a:rPr>
                        <a:t>- Yerra-yas-d wuccen: Idurar, izuɣar, isaffen: atna irkel ddawa-tneɣ!</a:t>
                      </a:r>
                    </a:p>
                    <a:p>
                      <a:pPr indent="457200"/>
                      <a:r>
                        <a:rPr lang="fr-FR" sz="1100" kern="1200">
                          <a:solidFill>
                            <a:schemeClr val="tx1"/>
                          </a:solidFill>
                          <a:effectLst/>
                          <a:latin typeface="+mn-lt"/>
                          <a:ea typeface="+mn-ea"/>
                          <a:cs typeface="+mn-cs"/>
                        </a:rPr>
                        <a:t>Yerna yuli yess, yenna-yas:</a:t>
                      </a:r>
                    </a:p>
                    <a:p>
                      <a:pPr indent="457200"/>
                      <a:r>
                        <a:rPr lang="fr-FR" sz="1100" kern="1200">
                          <a:solidFill>
                            <a:schemeClr val="tx1"/>
                          </a:solidFill>
                          <a:effectLst/>
                          <a:latin typeface="+mn-lt"/>
                          <a:ea typeface="+mn-ea"/>
                          <a:cs typeface="+mn-cs"/>
                        </a:rPr>
                        <a:t>- D acu twalaḍ?</a:t>
                      </a:r>
                    </a:p>
                    <a:p>
                      <a:pPr indent="457200"/>
                      <a:r>
                        <a:rPr lang="fr-FR" sz="1100" kern="1200">
                          <a:solidFill>
                            <a:schemeClr val="tx1"/>
                          </a:solidFill>
                          <a:effectLst/>
                          <a:latin typeface="+mn-lt"/>
                          <a:ea typeface="+mn-ea"/>
                          <a:cs typeface="+mn-cs"/>
                        </a:rPr>
                        <a:t>- Yerra-yas-d: Yeɣli-d calwaw f wallen-iw: ur frizeɣ ara mliḥ tamurt!</a:t>
                      </a:r>
                    </a:p>
                    <a:p>
                      <a:pPr indent="457200"/>
                      <a:r>
                        <a:rPr lang="fr-FR" sz="1100" kern="1200">
                          <a:solidFill>
                            <a:schemeClr val="tx1"/>
                          </a:solidFill>
                          <a:effectLst/>
                          <a:latin typeface="+mn-lt"/>
                          <a:ea typeface="+mn-ea"/>
                          <a:cs typeface="+mn-cs"/>
                        </a:rPr>
                        <a:t>Yerna yuli yiss, yenna-yas:</a:t>
                      </a:r>
                    </a:p>
                    <a:p>
                      <a:pPr indent="457200"/>
                      <a:r>
                        <a:rPr lang="fr-FR" sz="1100" kern="1200">
                          <a:solidFill>
                            <a:schemeClr val="tx1"/>
                          </a:solidFill>
                          <a:effectLst/>
                          <a:latin typeface="+mn-lt"/>
                          <a:ea typeface="+mn-ea"/>
                          <a:cs typeface="+mn-cs"/>
                        </a:rPr>
                        <a:t>- I tura, acu twalaḍ?</a:t>
                      </a:r>
                    </a:p>
                    <a:p>
                      <a:pPr indent="457200"/>
                      <a:r>
                        <a:rPr lang="fr-FR" sz="1100" kern="1200">
                          <a:solidFill>
                            <a:schemeClr val="tx1"/>
                          </a:solidFill>
                          <a:effectLst/>
                          <a:latin typeface="+mn-lt"/>
                          <a:ea typeface="+mn-ea"/>
                          <a:cs typeface="+mn-cs"/>
                        </a:rPr>
                        <a:t>- Yerra-yas-d: Nxella-d asigna!</a:t>
                      </a:r>
                    </a:p>
                    <a:p>
                      <a:pPr indent="457200"/>
                      <a:r>
                        <a:rPr lang="fr-FR" sz="1100" kern="1200">
                          <a:solidFill>
                            <a:schemeClr val="tx1"/>
                          </a:solidFill>
                          <a:effectLst/>
                          <a:latin typeface="+mn-lt"/>
                          <a:ea typeface="+mn-ea"/>
                          <a:cs typeface="+mn-cs"/>
                        </a:rPr>
                        <a:t>Imiren, yebra-yas-d ibellireǧ i wuccen: ad d-yeɣli si tis sebɛa, ad yeqber, ad yemmet.</a:t>
                      </a:r>
                    </a:p>
                    <a:p>
                      <a:pPr indent="457200"/>
                      <a:r>
                        <a:rPr lang="fr-FR" sz="1100" kern="1200">
                          <a:solidFill>
                            <a:schemeClr val="tx1"/>
                          </a:solidFill>
                          <a:effectLst/>
                          <a:latin typeface="+mn-lt"/>
                          <a:ea typeface="+mn-ea"/>
                          <a:cs typeface="+mn-cs"/>
                        </a:rPr>
                        <a:t>Ar d-itenneḍ wuccen, iɣelli-d, itenneḍ-d iɣelli-d, armi tasa-s tekfa, aḍiḥan yebḍa si lxuf.</a:t>
                      </a:r>
                    </a:p>
                    <a:p>
                      <a:pPr indent="457200"/>
                      <a:r>
                        <a:rPr lang="fr-FR" sz="1100" kern="1200">
                          <a:solidFill>
                            <a:schemeClr val="tx1"/>
                          </a:solidFill>
                          <a:effectLst/>
                          <a:latin typeface="+mn-lt"/>
                          <a:ea typeface="+mn-ea"/>
                          <a:cs typeface="+mn-cs"/>
                        </a:rPr>
                        <a:t>Yeffeɣ-it leɛqel: yettu Sidi ɛebdelqader, la s-yeqqar :</a:t>
                      </a:r>
                    </a:p>
                    <a:p>
                      <a:pPr indent="457200"/>
                      <a:endParaRPr lang="fr-FR" sz="1100" kern="1200">
                        <a:solidFill>
                          <a:schemeClr val="tx1"/>
                        </a:solidFill>
                        <a:effectLst/>
                        <a:latin typeface="+mn-lt"/>
                        <a:ea typeface="+mn-ea"/>
                        <a:cs typeface="+mn-cs"/>
                      </a:endParaRP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r>
                        <a:rPr lang="fr-FR" sz="1100" i="1" kern="1200">
                          <a:solidFill>
                            <a:schemeClr val="tx1"/>
                          </a:solidFill>
                          <a:effectLst/>
                          <a:latin typeface="+mn-lt"/>
                          <a:ea typeface="+mn-ea"/>
                          <a:cs typeface="+mn-cs"/>
                        </a:rPr>
                        <a:t>A Sidi ɛebdelgeṛnin</a:t>
                      </a:r>
                    </a:p>
                    <a:p>
                      <a:pPr indent="457200"/>
                      <a:r>
                        <a:rPr lang="fr-FR" sz="1100" i="1" kern="1200">
                          <a:solidFill>
                            <a:schemeClr val="tx1"/>
                          </a:solidFill>
                          <a:effectLst/>
                          <a:latin typeface="+mn-lt"/>
                          <a:ea typeface="+mn-ea"/>
                          <a:cs typeface="+mn-cs"/>
                        </a:rPr>
                        <a:t>Di temda neɣ deg walim!</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Yeṭṭerḍq-d di temda: ufgen waman s igenni; yeslek si lmut, lameɛna tekka fell-as tkeffaṛt!</a:t>
                      </a:r>
                    </a:p>
                    <a:p>
                      <a:pPr indent="457200"/>
                      <a:r>
                        <a:rPr lang="fr-FR" sz="1100" kern="1200">
                          <a:solidFill>
                            <a:schemeClr val="tx1"/>
                          </a:solidFill>
                          <a:effectLst/>
                          <a:latin typeface="+mn-lt"/>
                          <a:ea typeface="+mn-ea"/>
                          <a:cs typeface="+mn-cs"/>
                        </a:rPr>
                        <a:t>Yecɛef: seg wass nni, ur d-yecɣil d ibellireǧ.</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La cigogne ne laissa pas au chacal le temps de lui tendre un nouveau piège. Elle le surveilla et, dès qu’il eut un moment d’inattention, elle se précipita sur lui, le saisit par l’échine et l’enleva dans les airs.</a:t>
                      </a:r>
                    </a:p>
                    <a:p>
                      <a:pPr indent="216000" algn="l"/>
                      <a:r>
                        <a:rPr lang="fr-FR" sz="1100" kern="150" dirty="0">
                          <a:effectLst/>
                          <a:latin typeface="Cascadia Mono" panose="020B0609020000020004" pitchFamily="49" charset="0"/>
                          <a:cs typeface="Cascadia Mono" panose="020B0609020000020004" pitchFamily="49" charset="0"/>
                        </a:rPr>
                        <a:t>Elle tournoya, tournoya en s’élevant toujours plus haut, jusqu’à dépasser les plus hautes montagnes. Alors elle lui demanda :</a:t>
                      </a:r>
                    </a:p>
                    <a:p>
                      <a:pPr indent="216000" algn="l"/>
                      <a:r>
                        <a:rPr lang="fr-FR" sz="1100" kern="150" dirty="0">
                          <a:effectLst/>
                          <a:latin typeface="Cascadia Mono" panose="020B0609020000020004" pitchFamily="49" charset="0"/>
                          <a:cs typeface="Cascadia Mono" panose="020B0609020000020004" pitchFamily="49" charset="0"/>
                        </a:rPr>
                        <a:t>- Que vois-tu, Mohammed ?</a:t>
                      </a:r>
                    </a:p>
                    <a:p>
                      <a:pPr indent="216000" algn="l"/>
                      <a:r>
                        <a:rPr lang="fr-FR" sz="1100" kern="150" dirty="0">
                          <a:effectLst/>
                          <a:latin typeface="Cascadia Mono" panose="020B0609020000020004" pitchFamily="49" charset="0"/>
                          <a:cs typeface="Cascadia Mono" panose="020B0609020000020004" pitchFamily="49" charset="0"/>
                        </a:rPr>
                        <a:t>- Nous dominons, dit-il, les montagnes, les plaines, les rivières…</a:t>
                      </a:r>
                    </a:p>
                    <a:p>
                      <a:pPr indent="216000" algn="l"/>
                      <a:r>
                        <a:rPr lang="fr-FR" sz="1100" kern="150" dirty="0">
                          <a:effectLst/>
                          <a:latin typeface="Cascadia Mono" panose="020B0609020000020004" pitchFamily="49" charset="0"/>
                          <a:cs typeface="Cascadia Mono" panose="020B0609020000020004" pitchFamily="49" charset="0"/>
                        </a:rPr>
                        <a:t>Elle l’enleva encore plus haut ;</a:t>
                      </a:r>
                    </a:p>
                    <a:p>
                      <a:pPr indent="216000" algn="l"/>
                      <a:r>
                        <a:rPr lang="fr-FR" sz="1100" kern="150" dirty="0">
                          <a:effectLst/>
                          <a:latin typeface="Cascadia Mono" panose="020B0609020000020004" pitchFamily="49" charset="0"/>
                          <a:cs typeface="Cascadia Mono" panose="020B0609020000020004" pitchFamily="49" charset="0"/>
                        </a:rPr>
                        <a:t>- Que vois-tu ?</a:t>
                      </a:r>
                    </a:p>
                    <a:p>
                      <a:pPr indent="216000" algn="l"/>
                      <a:r>
                        <a:rPr lang="fr-FR" sz="1100" kern="150" dirty="0">
                          <a:effectLst/>
                          <a:latin typeface="Cascadia Mono" panose="020B0609020000020004" pitchFamily="49" charset="0"/>
                          <a:cs typeface="Cascadia Mono" panose="020B0609020000020004" pitchFamily="49" charset="0"/>
                        </a:rPr>
                        <a:t>- Un voile s’étend sur mes yeux, répondit-il, je ne distingue plus bien le sol.</a:t>
                      </a:r>
                    </a:p>
                    <a:p>
                      <a:pPr indent="216000" algn="l"/>
                      <a:r>
                        <a:rPr lang="fr-FR" sz="1100" kern="150" dirty="0">
                          <a:effectLst/>
                          <a:latin typeface="Cascadia Mono" panose="020B0609020000020004" pitchFamily="49" charset="0"/>
                          <a:cs typeface="Cascadia Mono" panose="020B0609020000020004" pitchFamily="49" charset="0"/>
                        </a:rPr>
                        <a:t>Elle l’emporta encore plus haut et demanda :</a:t>
                      </a:r>
                    </a:p>
                    <a:p>
                      <a:pPr indent="216000" algn="l"/>
                      <a:r>
                        <a:rPr lang="fr-FR" sz="1100" kern="150" dirty="0">
                          <a:effectLst/>
                          <a:latin typeface="Cascadia Mono" panose="020B0609020000020004" pitchFamily="49" charset="0"/>
                          <a:cs typeface="Cascadia Mono" panose="020B0609020000020004" pitchFamily="49" charset="0"/>
                        </a:rPr>
                        <a:t>- Et maintenant, que vois-tu ?</a:t>
                      </a:r>
                    </a:p>
                    <a:p>
                      <a:pPr indent="216000" algn="l"/>
                      <a:r>
                        <a:rPr lang="fr-FR" sz="1100" kern="150" dirty="0">
                          <a:effectLst/>
                          <a:latin typeface="Cascadia Mono" panose="020B0609020000020004" pitchFamily="49" charset="0"/>
                          <a:cs typeface="Cascadia Mono" panose="020B0609020000020004" pitchFamily="49" charset="0"/>
                        </a:rPr>
                        <a:t>- Nous avons dépassé les nuages, répondit-il.</a:t>
                      </a:r>
                    </a:p>
                    <a:p>
                      <a:pPr indent="216000" algn="l"/>
                      <a:r>
                        <a:rPr lang="fr-FR" sz="1100" kern="150" dirty="0">
                          <a:effectLst/>
                          <a:latin typeface="Cascadia Mono" panose="020B0609020000020004" pitchFamily="49" charset="0"/>
                          <a:cs typeface="Cascadia Mono" panose="020B0609020000020004" pitchFamily="49" charset="0"/>
                        </a:rPr>
                        <a:t>Alors la cigogne le laissa tomber de cette hauteur vertigineuse pour qu’il s’écrasât sur le sol et en mourût.</a:t>
                      </a:r>
                    </a:p>
                    <a:p>
                      <a:pPr indent="216000" algn="l"/>
                      <a:r>
                        <a:rPr lang="fr-FR" sz="1100" kern="150" dirty="0">
                          <a:effectLst/>
                          <a:latin typeface="Cascadia Mono" panose="020B0609020000020004" pitchFamily="49" charset="0"/>
                          <a:cs typeface="Cascadia Mono" panose="020B0609020000020004" pitchFamily="49" charset="0"/>
                        </a:rPr>
                        <a:t>Le chacal embat en tournoyant, tournoya en tombant, le cœur et la rate prêts à éclater sous l’effet de la peur.</a:t>
                      </a:r>
                    </a:p>
                    <a:p>
                      <a:pPr indent="216000" algn="l"/>
                      <a:r>
                        <a:rPr lang="fr-FR" sz="1100" kern="150" dirty="0">
                          <a:effectLst/>
                          <a:latin typeface="Cascadia Mono" panose="020B0609020000020004" pitchFamily="49" charset="0"/>
                          <a:cs typeface="Cascadia Mono" panose="020B0609020000020004" pitchFamily="49" charset="0"/>
                        </a:rPr>
                        <a:t>Quant à la tête, il ne lui en restait guère : il ne retrouvait même plus le nom authentique du patron des causes désespérées et il bredouillait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i="1" kern="150" dirty="0">
                          <a:effectLst/>
                          <a:latin typeface="Cascadia Mono" panose="020B0609020000020004" pitchFamily="49" charset="0"/>
                          <a:cs typeface="Cascadia Mono" panose="020B0609020000020004" pitchFamily="49" charset="0"/>
                        </a:rPr>
                        <a:t>Saint patron à la forte tête !</a:t>
                      </a:r>
                    </a:p>
                    <a:p>
                      <a:pPr indent="216000" algn="l"/>
                      <a:r>
                        <a:rPr lang="fr-FR" sz="1100" i="1" kern="150" dirty="0">
                          <a:effectLst/>
                          <a:latin typeface="Cascadia Mono" panose="020B0609020000020004" pitchFamily="49" charset="0"/>
                          <a:cs typeface="Cascadia Mono" panose="020B0609020000020004" pitchFamily="49" charset="0"/>
                        </a:rPr>
                        <a:t>Si possible dans une mare ou dans la paille !</a:t>
                      </a:r>
                    </a:p>
                    <a:p>
                      <a:pPr indent="216000" algn="l"/>
                      <a:r>
                        <a:rPr lang="fr-FR" sz="1100" i="1" kern="150" dirty="0">
                          <a:effectLst/>
                          <a:latin typeface="Cascadia Mono" panose="020B0609020000020004" pitchFamily="49" charset="0"/>
                          <a:cs typeface="Cascadia Mono" panose="020B0609020000020004" pitchFamily="49" charset="0"/>
                        </a:rPr>
                        <a:t>Saint patron à la forte tête !</a:t>
                      </a:r>
                    </a:p>
                    <a:p>
                      <a:pPr indent="216000" algn="l"/>
                      <a:r>
                        <a:rPr lang="fr-FR" sz="1100" i="1" kern="150" dirty="0">
                          <a:effectLst/>
                          <a:latin typeface="Cascadia Mono" panose="020B0609020000020004" pitchFamily="49" charset="0"/>
                          <a:cs typeface="Cascadia Mono" panose="020B0609020000020004" pitchFamily="49" charset="0"/>
                        </a:rPr>
                        <a:t>Dans une mare ou dans la paille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s’abattit dans une mare dont les eaux rejaillirent haut dans le ciel. S’il avait échappé à la mort, il avait subi un supplice choisi.</a:t>
                      </a:r>
                    </a:p>
                    <a:p>
                      <a:pPr indent="216000" algn="l"/>
                      <a:r>
                        <a:rPr lang="fr-FR" sz="1100" kern="150" dirty="0">
                          <a:effectLst/>
                          <a:latin typeface="Cascadia Mono" panose="020B0609020000020004" pitchFamily="49" charset="0"/>
                          <a:cs typeface="Cascadia Mono" panose="020B0609020000020004" pitchFamily="49" charset="0"/>
                        </a:rPr>
                        <a:t>Sur un point au moins il était corrigé : il ne devait plus s’occuper des affaires de la cigogne.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90491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6788133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atin typeface="Cascadia Mono" panose="020B0609020000020004" pitchFamily="49" charset="0"/>
                          <a:cs typeface="Cascadia Mono" panose="020B0609020000020004" pitchFamily="49" charset="0"/>
                        </a:rPr>
                        <a:t>#4</a:t>
                      </a:r>
                    </a:p>
                  </a:txBody>
                  <a:tcPr/>
                </a:tc>
                <a:extLst>
                  <a:ext uri="{0D108BD9-81ED-4DB2-BD59-A6C34878D82A}">
                    <a16:rowId xmlns:a16="http://schemas.microsoft.com/office/drawing/2014/main" val="2196547429"/>
                  </a:ext>
                </a:extLst>
              </a:tr>
              <a:tr h="5700877">
                <a:tc>
                  <a:txBody>
                    <a:bodyPr/>
                    <a:lstStyle/>
                    <a:p>
                      <a:pPr indent="457200" algn="ctr"/>
                      <a:r>
                        <a:rPr lang="fr-FR" sz="1100" kern="1200">
                          <a:solidFill>
                            <a:schemeClr val="tx1"/>
                          </a:solidFill>
                          <a:effectLst/>
                          <a:latin typeface="+mn-lt"/>
                          <a:ea typeface="+mn-ea"/>
                          <a:cs typeface="+mn-cs"/>
                        </a:rPr>
                        <a:t>Tamacahut n wuccen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r>
                        <a:rPr lang="fr-FR" sz="1100" kern="150">
                          <a:effectLst/>
                          <a:latin typeface="Cascadia Mono" panose="020B0609020000020004" pitchFamily="49" charset="0"/>
                          <a:cs typeface="Cascadia Mono" panose="020B0609020000020004" pitchFamily="49" charset="0"/>
                        </a:rPr>
                        <a:t>Le chacal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09196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72760113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Leqṛaya n wuccen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L’école du chacal</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temda</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tugdi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aɣerbal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aqdim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yeṭṭef-it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amendayer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tiyita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 </a:t>
                      </a:r>
                      <a:r>
                        <a:rPr lang="fr-FR" sz="1100" kern="1200" dirty="0" err="1">
                          <a:solidFill>
                            <a:schemeClr val="tx1"/>
                          </a:solidFill>
                          <a:effectLst/>
                          <a:latin typeface="+mn-lt"/>
                          <a:ea typeface="+mn-ea"/>
                          <a:cs typeface="+mn-cs"/>
                        </a:rPr>
                        <a:t>tefla</a:t>
                      </a:r>
                      <a:r>
                        <a:rPr lang="fr-FR" sz="1100" kern="1200" dirty="0">
                          <a:solidFill>
                            <a:schemeClr val="tx1"/>
                          </a:solidFill>
                          <a:effectLst/>
                          <a:latin typeface="+mn-lt"/>
                          <a:ea typeface="+mn-ea"/>
                          <a:cs typeface="+mn-cs"/>
                        </a:rPr>
                        <a:t>, ta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tefli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ajdid</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nufi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Twala</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yeddekkiṛ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terkeb</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liḥala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Teɣriḍ</a:t>
                      </a:r>
                      <a:r>
                        <a:rPr lang="fr-FR" sz="1100" kern="1200" dirty="0">
                          <a:solidFill>
                            <a:schemeClr val="tx1"/>
                          </a:solidFill>
                          <a:effectLst/>
                          <a:latin typeface="+mn-lt"/>
                          <a:ea typeface="+mn-ea"/>
                          <a:cs typeface="+mn-cs"/>
                        </a:rPr>
                        <a:t>, a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uxenfuf</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usenfuf</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teẓriḍ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ɣriɣ</a:t>
                      </a:r>
                      <a:r>
                        <a:rPr lang="fr-FR" sz="1100" kern="1200" dirty="0">
                          <a:solidFill>
                            <a:schemeClr val="tx1"/>
                          </a:solidFill>
                          <a:effectLst/>
                          <a:latin typeface="+mn-lt"/>
                          <a:ea typeface="+mn-ea"/>
                          <a:cs typeface="+mn-cs"/>
                        </a:rPr>
                        <a:t>: baba </a:t>
                      </a:r>
                      <a:r>
                        <a:rPr lang="fr-FR" sz="1100" kern="1200" dirty="0" err="1">
                          <a:solidFill>
                            <a:schemeClr val="tx1"/>
                          </a:solidFill>
                          <a:effectLst/>
                          <a:latin typeface="+mn-lt"/>
                          <a:ea typeface="+mn-ea"/>
                          <a:cs typeface="+mn-cs"/>
                        </a:rPr>
                        <a:t>yeɣra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jeddi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yeɣra</a:t>
                      </a:r>
                      <a:r>
                        <a:rPr lang="fr-FR" sz="1100" kern="1200" dirty="0">
                          <a:solidFill>
                            <a:schemeClr val="tx1"/>
                          </a:solidFill>
                          <a:effectLst/>
                          <a:latin typeface="+mn-lt"/>
                          <a:ea typeface="+mn-ea"/>
                          <a:cs typeface="+mn-cs"/>
                        </a:rPr>
                        <a:t>. A-tt-an </a:t>
                      </a:r>
                      <a:r>
                        <a:rPr lang="fr-FR" sz="1100" kern="1200" dirty="0" err="1">
                          <a:solidFill>
                            <a:schemeClr val="tx1"/>
                          </a:solidFill>
                          <a:effectLst/>
                          <a:latin typeface="+mn-lt"/>
                          <a:ea typeface="+mn-ea"/>
                          <a:cs typeface="+mn-cs"/>
                        </a:rPr>
                        <a:t>tqubbett-is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yiɣil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Tumen-</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Fran ad as-</a:t>
                      </a:r>
                      <a:r>
                        <a:rPr lang="fr-FR" sz="1100" kern="1200" dirty="0" err="1">
                          <a:solidFill>
                            <a:schemeClr val="tx1"/>
                          </a:solidFill>
                          <a:effectLst/>
                          <a:latin typeface="+mn-lt"/>
                          <a:ea typeface="+mn-ea"/>
                          <a:cs typeface="+mn-cs"/>
                        </a:rPr>
                        <a:t>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iṛebbi-ten</a:t>
                      </a:r>
                      <a:r>
                        <a:rPr lang="fr-FR" sz="1100" kern="1200" dirty="0">
                          <a:solidFill>
                            <a:schemeClr val="tx1"/>
                          </a:solidFill>
                          <a:effectLst/>
                          <a:latin typeface="+mn-lt"/>
                          <a:ea typeface="+mn-ea"/>
                          <a:cs typeface="+mn-cs"/>
                        </a:rPr>
                        <a:t> : ad as-</a:t>
                      </a:r>
                      <a:r>
                        <a:rPr lang="fr-FR" sz="1100" kern="1200" dirty="0" err="1">
                          <a:solidFill>
                            <a:schemeClr val="tx1"/>
                          </a:solidFill>
                          <a:effectLst/>
                          <a:latin typeface="+mn-lt"/>
                          <a:ea typeface="+mn-ea"/>
                          <a:cs typeface="+mn-cs"/>
                        </a:rPr>
                        <a:t>tefk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leɛtab-is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-id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lɣar-is</a:t>
                      </a:r>
                      <a:r>
                        <a:rPr lang="fr-FR" sz="1100" kern="1200" dirty="0">
                          <a:solidFill>
                            <a:schemeClr val="tx1"/>
                          </a:solidFill>
                          <a:effectLst/>
                          <a:latin typeface="+mn-lt"/>
                          <a:ea typeface="+mn-ea"/>
                          <a:cs typeface="+mn-cs"/>
                        </a:rPr>
                        <a:t> : di </a:t>
                      </a:r>
                      <a:r>
                        <a:rPr lang="fr-FR" sz="1100" kern="1200" dirty="0" err="1">
                          <a:solidFill>
                            <a:schemeClr val="tx1"/>
                          </a:solidFill>
                          <a:effectLst/>
                          <a:latin typeface="+mn-lt"/>
                          <a:ea typeface="+mn-ea"/>
                          <a:cs typeface="+mn-cs"/>
                        </a:rPr>
                        <a:t>tnac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-sen, d </a:t>
                      </a:r>
                      <a:r>
                        <a:rPr lang="fr-FR" sz="1100" kern="1200" dirty="0" err="1">
                          <a:solidFill>
                            <a:schemeClr val="tx1"/>
                          </a:solidFill>
                          <a:effectLst/>
                          <a:latin typeface="+mn-lt"/>
                          <a:ea typeface="+mn-ea"/>
                          <a:cs typeface="+mn-cs"/>
                        </a:rPr>
                        <a:t>ibelkuken</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temmuqel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yemmatsen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teswa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Yesself-asen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iberra</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sortit de la mare tremblant de peur et de froid.</a:t>
                      </a:r>
                    </a:p>
                    <a:p>
                      <a:pPr indent="216000" algn="l"/>
                      <a:r>
                        <a:rPr lang="fr-FR" sz="1100" kern="150" dirty="0">
                          <a:effectLst/>
                          <a:latin typeface="Cascadia Mono" panose="020B0609020000020004" pitchFamily="49" charset="0"/>
                          <a:cs typeface="Cascadia Mono" panose="020B0609020000020004" pitchFamily="49" charset="0"/>
                        </a:rPr>
                        <a:t>Il trouva un vieux tamis et, voyant venir la laie, il le tint comme un tambourin et, en s’accompagnant, se mit à chanter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Ce trou est percé :</a:t>
                      </a:r>
                    </a:p>
                    <a:p>
                      <a:pPr indent="216000" algn="l"/>
                      <a:r>
                        <a:rPr lang="fr-FR" sz="1100" kern="150" dirty="0">
                          <a:effectLst/>
                          <a:latin typeface="Cascadia Mono" panose="020B0609020000020004" pitchFamily="49" charset="0"/>
                          <a:cs typeface="Cascadia Mono" panose="020B0609020000020004" pitchFamily="49" charset="0"/>
                        </a:rPr>
                        <a:t>Celui-là ne l’est point !</a:t>
                      </a:r>
                    </a:p>
                    <a:p>
                      <a:pPr indent="216000" algn="l"/>
                      <a:r>
                        <a:rPr lang="fr-FR" sz="1100" kern="150" dirty="0">
                          <a:effectLst/>
                          <a:latin typeface="Cascadia Mono" panose="020B0609020000020004" pitchFamily="49" charset="0"/>
                          <a:cs typeface="Cascadia Mono" panose="020B0609020000020004" pitchFamily="49" charset="0"/>
                        </a:rPr>
                        <a:t>Nous n’avons pas troué plus neuf !</a:t>
                      </a:r>
                    </a:p>
                    <a:p>
                      <a:pPr indent="216000" algn="l"/>
                      <a:r>
                        <a:rPr lang="fr-FR" sz="1100" kern="150" dirty="0">
                          <a:effectLst/>
                          <a:latin typeface="Cascadia Mono" panose="020B0609020000020004" pitchFamily="49" charset="0"/>
                          <a:cs typeface="Cascadia Mono" panose="020B0609020000020004" pitchFamily="49" charset="0"/>
                        </a:rPr>
                        <a:t>La laie, le voyant frissonner en chantant, le crut en proie à une transe mystique :</a:t>
                      </a:r>
                    </a:p>
                    <a:p>
                      <a:pPr indent="216000" algn="l"/>
                      <a:r>
                        <a:rPr lang="fr-FR" sz="1100" kern="150" dirty="0">
                          <a:effectLst/>
                          <a:latin typeface="Cascadia Mono" panose="020B0609020000020004" pitchFamily="49" charset="0"/>
                          <a:cs typeface="Cascadia Mono" panose="020B0609020000020004" pitchFamily="49" charset="0"/>
                        </a:rPr>
                        <a:t>- Serais-tu versé dans les saintes écritures. Si Mohammed ? Demanda-t-elle.</a:t>
                      </a:r>
                    </a:p>
                    <a:p>
                      <a:pPr indent="216000" algn="l"/>
                      <a:r>
                        <a:rPr lang="fr-FR" sz="1100" kern="150" dirty="0">
                          <a:effectLst/>
                          <a:latin typeface="Cascadia Mono" panose="020B0609020000020004" pitchFamily="49" charset="0"/>
                          <a:cs typeface="Cascadia Mono" panose="020B0609020000020004" pitchFamily="49" charset="0"/>
                        </a:rPr>
                        <a:t>- Mère belle-hure, mère beau-groin, répondit-il, ne sais-tu pas que je suis lettré, fils de lettré, petit-fils de lettré ? Voilà le mausolée de mon aïeul sur ce mamelon.</a:t>
                      </a:r>
                    </a:p>
                    <a:p>
                      <a:pPr indent="216000" algn="l"/>
                      <a:r>
                        <a:rPr lang="fr-FR" sz="1100" kern="150" dirty="0">
                          <a:effectLst/>
                          <a:latin typeface="Cascadia Mono" panose="020B0609020000020004" pitchFamily="49" charset="0"/>
                          <a:cs typeface="Cascadia Mono" panose="020B0609020000020004" pitchFamily="49" charset="0"/>
                        </a:rPr>
                        <a:t>La laie le crut et décida de lui confier ses petits pour leur instruction et éducation, moyennant rétribution. Elle les emmena donc tous les douze vers la caverne-école. Ils étaient tous grassouillets (et grognaient le plus gentiment du monde) ; lorsque la mère les contemplait, elle sentait son cœur s’épanouir de joie et de fierté. Si Mohammed caressa les marcassins l’un après l’autre, puis il avertit la mère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63877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3873370"/>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lalla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ɣren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ttṛuḥu</a:t>
                      </a:r>
                      <a:r>
                        <a:rPr lang="fr-FR" sz="1100" kern="1200" dirty="0">
                          <a:solidFill>
                            <a:schemeClr val="tx1"/>
                          </a:solidFill>
                          <a:effectLst/>
                          <a:latin typeface="+mn-lt"/>
                          <a:ea typeface="+mn-ea"/>
                          <a:cs typeface="+mn-cs"/>
                        </a:rPr>
                        <a:t> ara a </a:t>
                      </a:r>
                      <a:r>
                        <a:rPr lang="fr-FR" sz="1100" kern="1200" dirty="0" err="1">
                          <a:solidFill>
                            <a:schemeClr val="tx1"/>
                          </a:solidFill>
                          <a:effectLst/>
                          <a:latin typeface="+mn-lt"/>
                          <a:ea typeface="+mn-ea"/>
                          <a:cs typeface="+mn-cs"/>
                        </a:rPr>
                        <a:t>ten-tettcewwileḍ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kull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mi sen-d-</a:t>
                      </a:r>
                      <a:r>
                        <a:rPr lang="fr-FR" sz="1100" kern="1200" dirty="0" err="1">
                          <a:solidFill>
                            <a:schemeClr val="tx1"/>
                          </a:solidFill>
                          <a:effectLst/>
                          <a:latin typeface="+mn-lt"/>
                          <a:ea typeface="+mn-ea"/>
                          <a:cs typeface="+mn-cs"/>
                        </a:rPr>
                        <a:t>tewwiḍ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efk</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mi n </a:t>
                      </a:r>
                      <a:r>
                        <a:rPr lang="fr-FR" sz="1100" kern="1200" dirty="0" err="1">
                          <a:solidFill>
                            <a:schemeClr val="tx1"/>
                          </a:solidFill>
                          <a:effectLst/>
                          <a:latin typeface="+mn-lt"/>
                          <a:ea typeface="+mn-ea"/>
                          <a:cs typeface="+mn-cs"/>
                        </a:rPr>
                        <a:t>tewwurt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Yirbeḥ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allen-is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ttbeɛṛuṛucent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imeṭṭawen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warraw</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iɣsan-nsen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tebḍanin-nsen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iɛelleq-itent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ttẓenẓunen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fell-asent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igelfan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wareẓẓen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yizan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izegzawen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Mi d-</a:t>
                      </a:r>
                      <a:r>
                        <a:rPr lang="fr-FR" sz="1100" kern="1200" dirty="0" err="1">
                          <a:solidFill>
                            <a:schemeClr val="tx1"/>
                          </a:solidFill>
                          <a:effectLst/>
                          <a:latin typeface="+mn-lt"/>
                          <a:ea typeface="+mn-ea"/>
                          <a:cs typeface="+mn-cs"/>
                        </a:rPr>
                        <a:t>tbedd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weɛwin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yin’as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Sel! Sel!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qqaren</a:t>
                      </a:r>
                      <a:r>
                        <a:rPr lang="fr-FR" sz="1100" kern="1200" dirty="0">
                          <a:solidFill>
                            <a:schemeClr val="tx1"/>
                          </a:solidFill>
                          <a:effectLst/>
                          <a:latin typeface="+mn-lt"/>
                          <a:ea typeface="+mn-ea"/>
                          <a:cs typeface="+mn-cs"/>
                        </a:rPr>
                        <a:t>, sel!</a:t>
                      </a:r>
                    </a:p>
                    <a:p>
                      <a:pPr indent="457200"/>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tejjem-iten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tt-</a:t>
                      </a:r>
                      <a:r>
                        <a:rPr lang="fr-FR" sz="1100" kern="1200" dirty="0" err="1">
                          <a:solidFill>
                            <a:schemeClr val="tx1"/>
                          </a:solidFill>
                          <a:effectLst/>
                          <a:latin typeface="+mn-lt"/>
                          <a:ea typeface="+mn-ea"/>
                          <a:cs typeface="+mn-cs"/>
                        </a:rPr>
                        <a:t>thenna</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tedhem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ten-tẓer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tufa</a:t>
                      </a:r>
                      <a:r>
                        <a:rPr lang="fr-FR" sz="1100" kern="1200" dirty="0">
                          <a:solidFill>
                            <a:schemeClr val="tx1"/>
                          </a:solidFill>
                          <a:effectLst/>
                          <a:latin typeface="+mn-lt"/>
                          <a:ea typeface="+mn-ea"/>
                          <a:cs typeface="+mn-cs"/>
                        </a:rPr>
                        <a:t>-n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lɣar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tetbeɛ-it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uḍar</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ṭṭlam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Uh</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teṭṭef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aẓar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tɣil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Ikellex</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tebra-ya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yeffeɣ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lǧiha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Noble dame, dit-il, pour que les enfants profitent de mon enseignement, il ne faut pas que tu viennes les déranger à chaque instant : les provisions, il faudra les déposer sur le seuil, puis te retirer.</a:t>
                      </a:r>
                    </a:p>
                    <a:p>
                      <a:pPr indent="216000" algn="l"/>
                      <a:r>
                        <a:rPr lang="fr-FR" sz="1100" kern="150" dirty="0">
                          <a:effectLst/>
                          <a:latin typeface="Cascadia Mono" panose="020B0609020000020004" pitchFamily="49" charset="0"/>
                          <a:cs typeface="Cascadia Mono" panose="020B0609020000020004" pitchFamily="49" charset="0"/>
                        </a:rPr>
                        <a:t>- C’est bien, dit-elle.</a:t>
                      </a:r>
                    </a:p>
                    <a:p>
                      <a:pPr indent="216000" algn="l"/>
                      <a:r>
                        <a:rPr lang="fr-FR" sz="1100" kern="150" dirty="0">
                          <a:effectLst/>
                          <a:latin typeface="Cascadia Mono" panose="020B0609020000020004" pitchFamily="49" charset="0"/>
                          <a:cs typeface="Cascadia Mono" panose="020B0609020000020004" pitchFamily="49" charset="0"/>
                        </a:rPr>
                        <a:t>Et elle repartit seule, les yeux pleins de larmes.</a:t>
                      </a:r>
                    </a:p>
                    <a:p>
                      <a:pPr indent="216000" algn="l"/>
                      <a:r>
                        <a:rPr lang="fr-FR" sz="1100" kern="150" dirty="0">
                          <a:effectLst/>
                          <a:latin typeface="Cascadia Mono" panose="020B0609020000020004" pitchFamily="49" charset="0"/>
                          <a:cs typeface="Cascadia Mono" panose="020B0609020000020004" pitchFamily="49" charset="0"/>
                        </a:rPr>
                        <a:t>Puis le chacal revint vers les marcassins et les dévora.</a:t>
                      </a:r>
                    </a:p>
                    <a:p>
                      <a:pPr indent="216000" algn="l"/>
                      <a:r>
                        <a:rPr lang="fr-FR" sz="1100" kern="150" dirty="0">
                          <a:effectLst/>
                          <a:latin typeface="Cascadia Mono" panose="020B0609020000020004" pitchFamily="49" charset="0"/>
                          <a:cs typeface="Cascadia Mono" panose="020B0609020000020004" pitchFamily="49" charset="0"/>
                        </a:rPr>
                        <a:t>Il plaça les os dans leurs petites dépouilles qu’il suspendit à l’intérieur de la caverne et des essaims de guêpes et de grosses mouches vertes vinrent bourdonner tout autour.</a:t>
                      </a:r>
                    </a:p>
                    <a:p>
                      <a:pPr indent="216000" algn="l"/>
                      <a:r>
                        <a:rPr lang="fr-FR" sz="1100" kern="150" dirty="0">
                          <a:effectLst/>
                          <a:latin typeface="Cascadia Mono" panose="020B0609020000020004" pitchFamily="49" charset="0"/>
                          <a:cs typeface="Cascadia Mono" panose="020B0609020000020004" pitchFamily="49" charset="0"/>
                        </a:rPr>
                        <a:t>Lorsque la laie déposait les provisions, il lui disait :</a:t>
                      </a:r>
                    </a:p>
                    <a:p>
                      <a:pPr indent="216000" algn="l"/>
                      <a:r>
                        <a:rPr lang="fr-FR" sz="1100" kern="150" dirty="0">
                          <a:effectLst/>
                          <a:latin typeface="Cascadia Mono" panose="020B0609020000020004" pitchFamily="49" charset="0"/>
                          <a:cs typeface="Cascadia Mono" panose="020B0609020000020004" pitchFamily="49" charset="0"/>
                        </a:rPr>
                        <a:t>- Ecoute ce bourdonnement ! Comme les petits sont studieux ! Écoute !</a:t>
                      </a:r>
                    </a:p>
                    <a:p>
                      <a:pPr indent="216000" algn="l"/>
                      <a:r>
                        <a:rPr lang="fr-FR" sz="1100" kern="150" dirty="0">
                          <a:effectLst/>
                          <a:latin typeface="Cascadia Mono" panose="020B0609020000020004" pitchFamily="49" charset="0"/>
                          <a:cs typeface="Cascadia Mono" panose="020B0609020000020004" pitchFamily="49" charset="0"/>
                        </a:rPr>
                        <a:t>Un jour, ne pouvant plus contenir son amour maternel, elle se précipita à l’intérieur pour voir ses petits, mais elle se trouva en face de de l’horrible réalité. Le chacal s’enfuit dans la caverne, vers une autre issue. Le laie le poursuivit dans l’obscurité et lui saisit une patte. Il se mit à ricaner :</a:t>
                      </a:r>
                    </a:p>
                    <a:p>
                      <a:pPr indent="216000" algn="l"/>
                      <a:r>
                        <a:rPr lang="fr-FR" sz="1100" kern="150" dirty="0">
                          <a:effectLst/>
                          <a:latin typeface="Cascadia Mono" panose="020B0609020000020004" pitchFamily="49" charset="0"/>
                          <a:cs typeface="Cascadia Mono" panose="020B0609020000020004" pitchFamily="49" charset="0"/>
                        </a:rPr>
                        <a:t>- Elle tient une racine et croit que c’est ma patte !</a:t>
                      </a:r>
                    </a:p>
                    <a:p>
                      <a:pPr indent="216000" algn="l"/>
                      <a:r>
                        <a:rPr lang="fr-FR" sz="1100" kern="150" dirty="0">
                          <a:effectLst/>
                          <a:latin typeface="Cascadia Mono" panose="020B0609020000020004" pitchFamily="49" charset="0"/>
                          <a:cs typeface="Cascadia Mono" panose="020B0609020000020004" pitchFamily="49" charset="0"/>
                        </a:rPr>
                        <a:t>Elle crut s’être effectivement trompée. Elle lâcha prise et il s’enfuit.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3877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22258714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146-148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147-149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tileft</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la laie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mmeččen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imenɛ</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tettru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lehwa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texdem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texdem</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tcetki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ikellex</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tefka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ɛzizen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tessɛac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ten-yečča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yemneɛ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zik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aɣeddaṛ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nṣeggem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yesxeṣr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aneɣ</a:t>
                      </a:r>
                      <a:r>
                        <a:rPr lang="fr-FR" sz="1100" kern="1200" dirty="0">
                          <a:solidFill>
                            <a:schemeClr val="tx1"/>
                          </a:solidFill>
                          <a:effectLst/>
                          <a:latin typeface="+mn-lt"/>
                          <a:ea typeface="+mn-ea"/>
                          <a:cs typeface="+mn-cs"/>
                        </a:rPr>
                        <a:t>-tt. Ad t-</a:t>
                      </a:r>
                      <a:r>
                        <a:rPr lang="fr-FR" sz="1100" kern="1200" dirty="0" err="1">
                          <a:solidFill>
                            <a:schemeClr val="tx1"/>
                          </a:solidFill>
                          <a:effectLst/>
                          <a:latin typeface="+mn-lt"/>
                          <a:ea typeface="+mn-ea"/>
                          <a:cs typeface="+mn-cs"/>
                        </a:rPr>
                        <a:t>texdeɛ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tgella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lemleḥ</a:t>
                      </a:r>
                      <a:r>
                        <a:rPr lang="fr-FR" sz="1100" kern="1200" dirty="0">
                          <a:solidFill>
                            <a:schemeClr val="tx1"/>
                          </a:solidFill>
                          <a:effectLst/>
                          <a:latin typeface="+mn-lt"/>
                          <a:ea typeface="+mn-ea"/>
                          <a:cs typeface="+mn-cs"/>
                        </a:rPr>
                        <a:t> i s-</a:t>
                      </a:r>
                      <a:r>
                        <a:rPr lang="fr-FR" sz="1100" kern="1200" dirty="0" err="1">
                          <a:solidFill>
                            <a:schemeClr val="tx1"/>
                          </a:solidFill>
                          <a:effectLst/>
                          <a:latin typeface="+mn-lt"/>
                          <a:ea typeface="+mn-ea"/>
                          <a:cs typeface="+mn-cs"/>
                        </a:rPr>
                        <a:t>tesseččeḍ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afus-is</a:t>
                      </a:r>
                      <a:r>
                        <a:rPr lang="fr-FR" sz="1100" kern="1200" dirty="0">
                          <a:solidFill>
                            <a:schemeClr val="tx1"/>
                          </a:solidFill>
                          <a:effectLst/>
                          <a:latin typeface="+mn-lt"/>
                          <a:ea typeface="+mn-ea"/>
                          <a:cs typeface="+mn-cs"/>
                        </a:rPr>
                        <a:t> a t-</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Ur </a:t>
                      </a:r>
                      <a:r>
                        <a:rPr lang="fr-FR" sz="1100" kern="1200" dirty="0" err="1">
                          <a:solidFill>
                            <a:schemeClr val="tx1"/>
                          </a:solidFill>
                          <a:effectLst/>
                          <a:latin typeface="+mn-lt"/>
                          <a:ea typeface="+mn-ea"/>
                          <a:cs typeface="+mn-cs"/>
                        </a:rPr>
                        <a:t>ttagad</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am-rreɣ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ttaṛ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lluẓeɣ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tɛemleḍ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lemzegga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iyi-tefkeḍ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-m a t-</a:t>
                      </a:r>
                      <a:r>
                        <a:rPr lang="fr-FR" sz="1100" kern="1200" dirty="0" err="1">
                          <a:solidFill>
                            <a:schemeClr val="tx1"/>
                          </a:solidFill>
                          <a:effectLst/>
                          <a:latin typeface="+mn-lt"/>
                          <a:ea typeface="+mn-ea"/>
                          <a:cs typeface="+mn-cs"/>
                        </a:rPr>
                        <a:t>ɣeẓẓeɣ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am-fkeɣ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taṣwiɛt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tḥemmel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tessemḥes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wasmi</a:t>
                      </a:r>
                      <a:r>
                        <a:rPr lang="fr-FR" sz="1100" kern="1200" dirty="0">
                          <a:solidFill>
                            <a:schemeClr val="tx1"/>
                          </a:solidFill>
                          <a:effectLst/>
                          <a:latin typeface="+mn-lt"/>
                          <a:ea typeface="+mn-ea"/>
                          <a:cs typeface="+mn-cs"/>
                        </a:rPr>
                        <a:t> i tt-</a:t>
                      </a:r>
                      <a:r>
                        <a:rPr lang="fr-FR" sz="1100" kern="1200" dirty="0" err="1">
                          <a:solidFill>
                            <a:schemeClr val="tx1"/>
                          </a:solidFill>
                          <a:effectLst/>
                          <a:latin typeface="+mn-lt"/>
                          <a:ea typeface="+mn-ea"/>
                          <a:cs typeface="+mn-cs"/>
                        </a:rPr>
                        <a:t>yeɣdeṛ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warraw-is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wwin</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waman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aql</a:t>
                      </a:r>
                      <a:r>
                        <a:rPr lang="fr-FR" sz="1100" kern="1200" dirty="0">
                          <a:solidFill>
                            <a:schemeClr val="tx1"/>
                          </a:solidFill>
                          <a:effectLst/>
                          <a:latin typeface="+mn-lt"/>
                          <a:ea typeface="+mn-ea"/>
                          <a:cs typeface="+mn-cs"/>
                        </a:rPr>
                        <a:t>-i di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ḥala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iyi-tanfeḍ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qqimeɣ</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yiman-iw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cubkeɣ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uyaleɣ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ak</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rreɣ</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lexbaṛ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La laie, dans la plus cuisante douleur, pleurait ses petits à chaudes larmes, dépitée aussi de ce que le chacal lui eût échappé. Que faire ? Que ne pas faire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Elle alla se plaindre au lion, roi des animaux et lui raconta comment elle avait été trahie par le chacal à qui elle avait confié ses petits, comment elle l’avait nourri lui-même pendant longtemps et, enfin, comment il lui avait échappé.</a:t>
                      </a:r>
                    </a:p>
                    <a:p>
                      <a:pPr indent="216000" algn="l"/>
                      <a:r>
                        <a:rPr lang="fr-FR" sz="1100" kern="150" dirty="0">
                          <a:effectLst/>
                          <a:latin typeface="Cascadia Mono" panose="020B0609020000020004" pitchFamily="49" charset="0"/>
                          <a:cs typeface="Cascadia Mono" panose="020B0609020000020004" pitchFamily="49" charset="0"/>
                        </a:rPr>
                        <a:t>- Ma fille, dit le lion, Mohammed a toujours été un traître perfide : nous avions organisé la vie de ce monde et il a tout détruit. Le pain et le sel que tu lui as fait manger lui porteront malheur ! c’est un parjure. La main de Dieu l’atteindra. Sois tranquille, je te vengerai.</a:t>
                      </a:r>
                    </a:p>
                    <a:p>
                      <a:pPr indent="216000" algn="l"/>
                      <a:r>
                        <a:rPr lang="fr-FR" sz="1100" kern="150" dirty="0">
                          <a:effectLst/>
                          <a:latin typeface="Cascadia Mono" panose="020B0609020000020004" pitchFamily="49" charset="0"/>
                          <a:cs typeface="Cascadia Mono" panose="020B0609020000020004" pitchFamily="49" charset="0"/>
                        </a:rPr>
                        <a:t>Puis, il ajouta :</a:t>
                      </a:r>
                    </a:p>
                    <a:p>
                      <a:pPr indent="216000" algn="l"/>
                      <a:r>
                        <a:rPr lang="fr-FR" sz="1100" kern="150" dirty="0">
                          <a:effectLst/>
                          <a:latin typeface="Cascadia Mono" panose="020B0609020000020004" pitchFamily="49" charset="0"/>
                          <a:cs typeface="Cascadia Mono" panose="020B0609020000020004" pitchFamily="49" charset="0"/>
                        </a:rPr>
                        <a:t>- Mais, si tu voulais bien me rendre service, - j’ai faim, - tu me donnerais ta tête à croquer contre trois double décalitres de fèves que je te livrerais à l’été.</a:t>
                      </a:r>
                    </a:p>
                    <a:p>
                      <a:pPr indent="216000" algn="l"/>
                      <a:r>
                        <a:rPr lang="fr-FR" sz="1100" kern="150" dirty="0">
                          <a:effectLst/>
                          <a:latin typeface="Cascadia Mono" panose="020B0609020000020004" pitchFamily="49" charset="0"/>
                          <a:cs typeface="Cascadia Mono" panose="020B0609020000020004" pitchFamily="49" charset="0"/>
                        </a:rPr>
                        <a:t>La laie, qui aimait bien les fèves, prêta d’abord une oreille attentive, mais depuis que le chacal lui avait perfidement ravi ses petits, elle se méfiait :</a:t>
                      </a:r>
                    </a:p>
                    <a:p>
                      <a:pPr indent="216000" algn="l"/>
                      <a:r>
                        <a:rPr lang="fr-FR" sz="1100" kern="150" dirty="0">
                          <a:effectLst/>
                          <a:latin typeface="Cascadia Mono" panose="020B0609020000020004" pitchFamily="49" charset="0"/>
                          <a:cs typeface="Cascadia Mono" panose="020B0609020000020004" pitchFamily="49" charset="0"/>
                        </a:rPr>
                        <a:t>- Roi des animaux, répondit-elle, je suis dans une triste situation. Laisse-moi le temps de la réflexion et je jure de revenir te donner une réponse.</a:t>
                      </a:r>
                    </a:p>
                    <a:p>
                      <a:pPr indent="216000" algn="l"/>
                      <a:r>
                        <a:rPr lang="fr-FR" sz="1100" kern="150" dirty="0">
                          <a:effectLst/>
                          <a:latin typeface="Cascadia Mono" panose="020B0609020000020004" pitchFamily="49" charset="0"/>
                          <a:cs typeface="Cascadia Mono" panose="020B0609020000020004" pitchFamily="49" charset="0"/>
                        </a:rPr>
                        <a:t>Il la laissa partir.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264582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979187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tileft d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la laie et le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yeẓran</a:t>
                      </a:r>
                      <a:r>
                        <a:rPr lang="fr-FR" sz="1100" kern="1200" dirty="0">
                          <a:solidFill>
                            <a:schemeClr val="tx1"/>
                          </a:solidFill>
                          <a:effectLst/>
                          <a:latin typeface="+mn-lt"/>
                          <a:ea typeface="+mn-ea"/>
                          <a:cs typeface="+mn-cs"/>
                        </a:rPr>
                        <a:t> tin </a:t>
                      </a:r>
                      <a:r>
                        <a:rPr lang="fr-FR" sz="1100" kern="1200" dirty="0" err="1">
                          <a:solidFill>
                            <a:schemeClr val="tx1"/>
                          </a:solidFill>
                          <a:effectLst/>
                          <a:latin typeface="+mn-lt"/>
                          <a:ea typeface="+mn-ea"/>
                          <a:cs typeface="+mn-cs"/>
                        </a:rPr>
                        <a:t>yexdem</a:t>
                      </a:r>
                      <a:r>
                        <a:rPr lang="fr-FR" sz="1100" kern="1200" dirty="0">
                          <a:solidFill>
                            <a:schemeClr val="tx1"/>
                          </a:solidFill>
                          <a:effectLst/>
                          <a:latin typeface="+mn-lt"/>
                          <a:ea typeface="+mn-ea"/>
                          <a:cs typeface="+mn-cs"/>
                        </a:rPr>
                        <a:t> la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yettagad</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tili</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iɛass</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ten-yettɛassa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refden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aḍar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tcetka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-as i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uxenfuf</a:t>
                      </a:r>
                      <a:r>
                        <a:rPr lang="fr-FR" sz="1100" kern="1200" dirty="0">
                          <a:solidFill>
                            <a:schemeClr val="tx1"/>
                          </a:solidFill>
                          <a:effectLst/>
                          <a:latin typeface="+mn-lt"/>
                          <a:ea typeface="+mn-ea"/>
                          <a:cs typeface="+mn-cs"/>
                        </a:rPr>
                        <a:t>, a mm </a:t>
                      </a:r>
                      <a:r>
                        <a:rPr lang="fr-FR" sz="1100" kern="1200" dirty="0" err="1">
                          <a:solidFill>
                            <a:schemeClr val="tx1"/>
                          </a:solidFill>
                          <a:effectLst/>
                          <a:latin typeface="+mn-lt"/>
                          <a:ea typeface="+mn-ea"/>
                          <a:cs typeface="+mn-cs"/>
                        </a:rPr>
                        <a:t>uzenfuf</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i m-d-</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Tergem-it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tedɛa-yas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teɛya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kem-menɛeɣ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nemxalaṣ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tamehbult</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tamebhult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d as</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tekfeḍ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-m a t-</a:t>
                      </a:r>
                      <a:r>
                        <a:rPr lang="fr-FR" sz="1100" kern="1200" dirty="0" err="1">
                          <a:solidFill>
                            <a:schemeClr val="tx1"/>
                          </a:solidFill>
                          <a:effectLst/>
                          <a:latin typeface="+mn-lt"/>
                          <a:ea typeface="+mn-ea"/>
                          <a:cs typeface="+mn-cs"/>
                        </a:rPr>
                        <a:t>iɣeẓẓ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swayes</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teẓdeḍ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ibawen-is</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tebren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tettruẓu</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Tessawel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ṛṛay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nger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yelli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qerreb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wessreɣ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yeẓri</a:t>
                      </a:r>
                      <a:r>
                        <a:rPr lang="fr-FR" sz="1100" kern="1200" dirty="0">
                          <a:solidFill>
                            <a:schemeClr val="tx1"/>
                          </a:solidFill>
                          <a:effectLst/>
                          <a:latin typeface="+mn-lt"/>
                          <a:ea typeface="+mn-ea"/>
                          <a:cs typeface="+mn-cs"/>
                        </a:rPr>
                        <a:t>-w,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aselli</a:t>
                      </a:r>
                      <a:r>
                        <a:rPr lang="fr-FR" sz="1100" kern="1200" dirty="0">
                          <a:solidFill>
                            <a:schemeClr val="tx1"/>
                          </a:solidFill>
                          <a:effectLst/>
                          <a:latin typeface="+mn-lt"/>
                          <a:ea typeface="+mn-ea"/>
                          <a:cs typeface="+mn-cs"/>
                        </a:rPr>
                        <a:t>-w…</a:t>
                      </a:r>
                    </a:p>
                    <a:p>
                      <a:pPr indent="457200"/>
                      <a:r>
                        <a:rPr lang="fr-FR" sz="1100" kern="1200" dirty="0" err="1">
                          <a:solidFill>
                            <a:schemeClr val="tx1"/>
                          </a:solidFill>
                          <a:effectLst/>
                          <a:latin typeface="+mn-lt"/>
                          <a:ea typeface="+mn-ea"/>
                          <a:cs typeface="+mn-cs"/>
                        </a:rPr>
                        <a:t>Tkukra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Mi ara d </a:t>
                      </a:r>
                      <a:r>
                        <a:rPr lang="fr-FR" sz="1100" kern="1200" dirty="0" err="1">
                          <a:solidFill>
                            <a:schemeClr val="tx1"/>
                          </a:solidFill>
                          <a:effectLst/>
                          <a:latin typeface="+mn-lt"/>
                          <a:ea typeface="+mn-ea"/>
                          <a:cs typeface="+mn-cs"/>
                        </a:rPr>
                        <a:t>ak-fkeɣ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-w a t-</a:t>
                      </a:r>
                      <a:r>
                        <a:rPr lang="fr-FR" sz="1100" kern="1200" dirty="0" err="1">
                          <a:solidFill>
                            <a:schemeClr val="tx1"/>
                          </a:solidFill>
                          <a:effectLst/>
                          <a:latin typeface="+mn-lt"/>
                          <a:ea typeface="+mn-ea"/>
                          <a:cs typeface="+mn-cs"/>
                        </a:rPr>
                        <a:t>tɣeẓẓeḍ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swayes</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ẓdeɣ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ibawen</a:t>
                      </a:r>
                      <a:r>
                        <a:rPr lang="fr-FR" sz="1100" kern="1200" dirty="0">
                          <a:solidFill>
                            <a:schemeClr val="tx1"/>
                          </a:solidFill>
                          <a:effectLst/>
                          <a:latin typeface="+mn-lt"/>
                          <a:ea typeface="+mn-ea"/>
                          <a:cs typeface="+mn-cs"/>
                        </a:rPr>
                        <a:t>-ik s </a:t>
                      </a:r>
                      <a:r>
                        <a:rPr lang="fr-FR" sz="1100" kern="1200" dirty="0" err="1">
                          <a:solidFill>
                            <a:schemeClr val="tx1"/>
                          </a:solidFill>
                          <a:effectLst/>
                          <a:latin typeface="+mn-lt"/>
                          <a:ea typeface="+mn-ea"/>
                          <a:cs typeface="+mn-cs"/>
                        </a:rPr>
                        <a:t>anebdu</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Terra-</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Mmeggreɣ</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Terwel</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chacal, qui n’oubliait pas les tours qu’il avait joués au lion et la laie, avait maintenant peur de son ombre.</a:t>
                      </a:r>
                    </a:p>
                    <a:p>
                      <a:pPr indent="216000" algn="l"/>
                      <a:r>
                        <a:rPr lang="fr-FR" sz="1100" kern="150" dirty="0">
                          <a:effectLst/>
                          <a:latin typeface="Cascadia Mono" panose="020B0609020000020004" pitchFamily="49" charset="0"/>
                          <a:cs typeface="Cascadia Mono" panose="020B0609020000020004" pitchFamily="49" charset="0"/>
                        </a:rPr>
                        <a:t>Comment se garder ? Il les surveillait constamment en les suivant à la piste.</a:t>
                      </a:r>
                    </a:p>
                    <a:p>
                      <a:pPr indent="216000" algn="l"/>
                      <a:r>
                        <a:rPr lang="fr-FR" sz="1100" kern="150" dirty="0">
                          <a:effectLst/>
                          <a:latin typeface="Cascadia Mono" panose="020B0609020000020004" pitchFamily="49" charset="0"/>
                          <a:cs typeface="Cascadia Mono" panose="020B0609020000020004" pitchFamily="49" charset="0"/>
                        </a:rPr>
                        <a:t>Le jour où la laie alla se plaindre au lion. Il les aperçut ensemble. Il se plaça alors sur son chemin de retour et lui cria :</a:t>
                      </a:r>
                    </a:p>
                    <a:p>
                      <a:pPr indent="216000" algn="l"/>
                      <a:r>
                        <a:rPr lang="fr-FR" sz="1100" kern="150" dirty="0">
                          <a:effectLst/>
                          <a:latin typeface="Cascadia Mono" panose="020B0609020000020004" pitchFamily="49" charset="0"/>
                          <a:cs typeface="Cascadia Mono" panose="020B0609020000020004" pitchFamily="49" charset="0"/>
                        </a:rPr>
                        <a:t>- Madame beau-groin : Madame belle-hure ! Que t’a raconté le roi des animaux ?</a:t>
                      </a:r>
                    </a:p>
                    <a:p>
                      <a:pPr indent="216000" algn="l"/>
                      <a:r>
                        <a:rPr lang="fr-FR" sz="1100" kern="150" dirty="0">
                          <a:effectLst/>
                          <a:latin typeface="Cascadia Mono" panose="020B0609020000020004" pitchFamily="49" charset="0"/>
                          <a:cs typeface="Cascadia Mono" panose="020B0609020000020004" pitchFamily="49" charset="0"/>
                        </a:rPr>
                        <a:t>Elle le couvrit d’injures et de malédiction, puis, de guerre lasse, le mit au courant de la proposition du lion :</a:t>
                      </a:r>
                    </a:p>
                    <a:p>
                      <a:pPr indent="216000" algn="l"/>
                      <a:r>
                        <a:rPr lang="fr-FR" sz="1100" kern="150" dirty="0">
                          <a:effectLst/>
                          <a:latin typeface="Cascadia Mono" panose="020B0609020000020004" pitchFamily="49" charset="0"/>
                          <a:cs typeface="Cascadia Mono" panose="020B0609020000020004" pitchFamily="49" charset="0"/>
                        </a:rPr>
                        <a:t>- Je veux bien, te sauver la vie dit-il, et nous serons quittes ; mais, pauvre folle, quand tu auras donné ta tête à croquer au lion, avec quoi pourras-tu mâcher ses fèves l’été prochain ?</a:t>
                      </a:r>
                    </a:p>
                    <a:p>
                      <a:pPr indent="216000" algn="l"/>
                      <a:r>
                        <a:rPr lang="fr-FR" sz="1100" kern="150" dirty="0">
                          <a:effectLst/>
                          <a:latin typeface="Cascadia Mono" panose="020B0609020000020004" pitchFamily="49" charset="0"/>
                          <a:cs typeface="Cascadia Mono" panose="020B0609020000020004" pitchFamily="49" charset="0"/>
                        </a:rPr>
                        <a:t>Au bout d’un certain temps, pour ne pas se parjurer, la laie revint chez le lion. L’ayant appelé de loi, elle dit :</a:t>
                      </a:r>
                    </a:p>
                    <a:p>
                      <a:pPr indent="216000" algn="l"/>
                      <a:r>
                        <a:rPr lang="fr-FR" sz="1100" kern="150" dirty="0">
                          <a:effectLst/>
                          <a:latin typeface="Cascadia Mono" panose="020B0609020000020004" pitchFamily="49" charset="0"/>
                          <a:cs typeface="Cascadia Mono" panose="020B0609020000020004" pitchFamily="49" charset="0"/>
                        </a:rPr>
                        <a:t>- Roi des animaux, il n’y a rien de fait à propos de ce dont nous avons parlé…</a:t>
                      </a:r>
                    </a:p>
                    <a:p>
                      <a:pPr indent="216000" algn="l"/>
                      <a:r>
                        <a:rPr lang="fr-FR" sz="1100" kern="150" dirty="0">
                          <a:effectLst/>
                          <a:latin typeface="Cascadia Mono" panose="020B0609020000020004" pitchFamily="49" charset="0"/>
                          <a:cs typeface="Cascadia Mono" panose="020B0609020000020004" pitchFamily="49" charset="0"/>
                        </a:rPr>
                        <a:t>- Ma fille, dit le lion, approche-toi, car je me fais vieux ; ma vue baisse et mon oreille…</a:t>
                      </a:r>
                    </a:p>
                    <a:p>
                      <a:pPr indent="216000" algn="l"/>
                      <a:r>
                        <a:rPr lang="fr-FR" sz="1100" kern="150" dirty="0">
                          <a:effectLst/>
                          <a:latin typeface="Cascadia Mono" panose="020B0609020000020004" pitchFamily="49" charset="0"/>
                          <a:cs typeface="Cascadia Mono" panose="020B0609020000020004" pitchFamily="49" charset="0"/>
                        </a:rPr>
                        <a:t>Elle n’osa pas et répondit :</a:t>
                      </a:r>
                    </a:p>
                    <a:p>
                      <a:pPr indent="216000" algn="l"/>
                      <a:r>
                        <a:rPr lang="fr-FR" sz="1100" kern="150" dirty="0">
                          <a:effectLst/>
                          <a:latin typeface="Cascadia Mono" panose="020B0609020000020004" pitchFamily="49" charset="0"/>
                          <a:cs typeface="Cascadia Mono" panose="020B0609020000020004" pitchFamily="49" charset="0"/>
                        </a:rPr>
                        <a:t>- Si je te donnais ma tête à croquer, avec quoi écraserais-je tes fèves l’été prochain ?</a:t>
                      </a:r>
                    </a:p>
                    <a:p>
                      <a:pPr indent="216000" algn="l"/>
                      <a:r>
                        <a:rPr lang="fr-FR" sz="1100" kern="150" dirty="0">
                          <a:effectLst/>
                          <a:latin typeface="Cascadia Mono" panose="020B0609020000020004" pitchFamily="49" charset="0"/>
                          <a:cs typeface="Cascadia Mono" panose="020B0609020000020004" pitchFamily="49" charset="0"/>
                        </a:rPr>
                        <a:t>Le lion poussa un rugissement en coup de tonnerre :</a:t>
                      </a:r>
                    </a:p>
                    <a:p>
                      <a:pPr indent="216000" algn="l"/>
                      <a:r>
                        <a:rPr lang="fr-FR" sz="1100" kern="150" dirty="0">
                          <a:effectLst/>
                          <a:latin typeface="Cascadia Mono" panose="020B0609020000020004" pitchFamily="49" charset="0"/>
                          <a:cs typeface="Cascadia Mono" panose="020B0609020000020004" pitchFamily="49" charset="0"/>
                        </a:rPr>
                        <a:t>- Tu as rencontré Mohammed !</a:t>
                      </a:r>
                    </a:p>
                    <a:p>
                      <a:pPr indent="216000" algn="l"/>
                      <a:r>
                        <a:rPr lang="fr-FR" sz="1100" kern="150" dirty="0">
                          <a:effectLst/>
                          <a:latin typeface="Cascadia Mono" panose="020B0609020000020004" pitchFamily="49" charset="0"/>
                          <a:cs typeface="Cascadia Mono" panose="020B0609020000020004" pitchFamily="49" charset="0"/>
                        </a:rPr>
                        <a:t>La laie en convint. Elle se retira vivement.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570906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14394864"/>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welɣem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et le chameau</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irwel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tebɛen</a:t>
                      </a:r>
                      <a:r>
                        <a:rPr lang="fr-FR" sz="1100" kern="1200" dirty="0">
                          <a:solidFill>
                            <a:schemeClr val="tx1"/>
                          </a:solidFill>
                          <a:effectLst/>
                          <a:latin typeface="+mn-lt"/>
                          <a:ea typeface="+mn-ea"/>
                          <a:cs typeface="+mn-cs"/>
                        </a:rPr>
                        <a:t>-t-id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Ṛebbin</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iyi-tsellkeḍ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leɛnaya</a:t>
                      </a:r>
                      <a:r>
                        <a:rPr lang="fr-FR" sz="1100" kern="1200" dirty="0">
                          <a:solidFill>
                            <a:schemeClr val="tx1"/>
                          </a:solidFill>
                          <a:effectLst/>
                          <a:latin typeface="+mn-lt"/>
                          <a:ea typeface="+mn-ea"/>
                          <a:cs typeface="+mn-cs"/>
                        </a:rPr>
                        <a:t>-k!</a:t>
                      </a:r>
                    </a:p>
                    <a:p>
                      <a:pPr indent="457200"/>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teɣrart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iɛebba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a:t>
                      </a:r>
                    </a:p>
                    <a:p>
                      <a:pPr indent="457200"/>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temmeggerḍ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Ṛuḥen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i t-</a:t>
                      </a:r>
                      <a:r>
                        <a:rPr lang="fr-FR" sz="1100" kern="1200" dirty="0" err="1">
                          <a:solidFill>
                            <a:schemeClr val="tx1"/>
                          </a:solidFill>
                          <a:effectLst/>
                          <a:latin typeface="+mn-lt"/>
                          <a:ea typeface="+mn-ea"/>
                          <a:cs typeface="+mn-cs"/>
                        </a:rPr>
                        <a:t>yessaweḍ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lemneɛ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isers-it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ibges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ɣur</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lmuḥal</a:t>
                      </a:r>
                      <a:r>
                        <a:rPr lang="fr-FR" sz="1100" kern="1200" dirty="0">
                          <a:solidFill>
                            <a:schemeClr val="tx1"/>
                          </a:solidFill>
                          <a:effectLst/>
                          <a:latin typeface="+mn-lt"/>
                          <a:ea typeface="+mn-ea"/>
                          <a:cs typeface="+mn-cs"/>
                        </a:rPr>
                        <a:t> ay d-</a:t>
                      </a:r>
                      <a:r>
                        <a:rPr lang="fr-FR" sz="1100" kern="1200" dirty="0" err="1">
                          <a:solidFill>
                            <a:schemeClr val="tx1"/>
                          </a:solidFill>
                          <a:effectLst/>
                          <a:latin typeface="+mn-lt"/>
                          <a:ea typeface="+mn-ea"/>
                          <a:cs typeface="+mn-cs"/>
                        </a:rPr>
                        <a:t>tḍelbeḍ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Tebɛen</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k-id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iṣeggaden</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nɣen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-k si </a:t>
                      </a:r>
                      <a:r>
                        <a:rPr lang="fr-FR" sz="1100" kern="1200" dirty="0" err="1">
                          <a:solidFill>
                            <a:schemeClr val="tx1"/>
                          </a:solidFill>
                          <a:effectLst/>
                          <a:latin typeface="+mn-lt"/>
                          <a:ea typeface="+mn-ea"/>
                          <a:cs typeface="+mn-cs"/>
                        </a:rPr>
                        <a:t>lmut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Xedmeɣ-ak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err</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aɛlaxaṭer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iyi-tunifeḍ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steqsiɣ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Cubkeɣ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ufiɣ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 d-</a:t>
                      </a:r>
                      <a:r>
                        <a:rPr lang="fr-FR" sz="1100" kern="1200" dirty="0" err="1">
                          <a:solidFill>
                            <a:schemeClr val="tx1"/>
                          </a:solidFill>
                          <a:effectLst/>
                          <a:latin typeface="+mn-lt"/>
                          <a:ea typeface="+mn-ea"/>
                          <a:cs typeface="+mn-cs"/>
                        </a:rPr>
                        <a:t>berneɣ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iyi-teččeḍ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Yunef</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yemmegger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yeḥku-yas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yefki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Un jour, le lion tirait ses grègues, poursuivi par des chausseurs. Il rencontra le chameau et lui dit :</a:t>
                      </a:r>
                    </a:p>
                    <a:p>
                      <a:pPr indent="216000" algn="l"/>
                      <a:r>
                        <a:rPr lang="fr-FR" sz="1100" kern="150" dirty="0">
                          <a:effectLst/>
                          <a:latin typeface="Cascadia Mono" panose="020B0609020000020004" pitchFamily="49" charset="0"/>
                          <a:cs typeface="Cascadia Mono" panose="020B0609020000020004" pitchFamily="49" charset="0"/>
                        </a:rPr>
                        <a:t>- Pour l’amour de Dieu, sauve-moi, Je me mets sous ta protection.</a:t>
                      </a:r>
                    </a:p>
                    <a:p>
                      <a:pPr indent="216000" algn="l"/>
                      <a:r>
                        <a:rPr lang="fr-FR" sz="1100" kern="150" dirty="0">
                          <a:effectLst/>
                          <a:latin typeface="Cascadia Mono" panose="020B0609020000020004" pitchFamily="49" charset="0"/>
                          <a:cs typeface="Cascadia Mono" panose="020B0609020000020004" pitchFamily="49" charset="0"/>
                        </a:rPr>
                        <a:t>Le chameau le fit entrer dans un grand sac qu’il fixe sur son dos et l’emporta. En chemin, il trouva les chasseurs qui lui demandèrent :</a:t>
                      </a:r>
                    </a:p>
                    <a:p>
                      <a:pPr indent="216000" algn="l"/>
                      <a:r>
                        <a:rPr lang="fr-FR" sz="1100" kern="150" dirty="0">
                          <a:effectLst/>
                          <a:latin typeface="Cascadia Mono" panose="020B0609020000020004" pitchFamily="49" charset="0"/>
                          <a:cs typeface="Cascadia Mono" panose="020B0609020000020004" pitchFamily="49" charset="0"/>
                        </a:rPr>
                        <a:t>- Chameau, n’aurai-tu pas vu passer le lion ?</a:t>
                      </a:r>
                    </a:p>
                    <a:p>
                      <a:pPr indent="216000" algn="l"/>
                      <a:r>
                        <a:rPr lang="fr-FR" sz="1100" kern="150" dirty="0">
                          <a:effectLst/>
                          <a:latin typeface="Cascadia Mono" panose="020B0609020000020004" pitchFamily="49" charset="0"/>
                          <a:cs typeface="Cascadia Mono" panose="020B0609020000020004" pitchFamily="49" charset="0"/>
                        </a:rPr>
                        <a:t>- Il est passé, leur répondit-il.</a:t>
                      </a:r>
                    </a:p>
                    <a:p>
                      <a:pPr indent="216000" algn="l"/>
                      <a:r>
                        <a:rPr lang="fr-FR" sz="1100" kern="150" dirty="0">
                          <a:effectLst/>
                          <a:latin typeface="Cascadia Mono" panose="020B0609020000020004" pitchFamily="49" charset="0"/>
                          <a:cs typeface="Cascadia Mono" panose="020B0609020000020004" pitchFamily="49" charset="0"/>
                        </a:rPr>
                        <a:t>- Ils s’éloignèrent. Le chameau transporta le lion en lieu sûr puis le fit descendre. Alors, le lion, avec morgue, déclara :</a:t>
                      </a:r>
                    </a:p>
                    <a:p>
                      <a:pPr indent="216000" algn="l"/>
                      <a:r>
                        <a:rPr lang="fr-FR" sz="1100" kern="150" dirty="0">
                          <a:effectLst/>
                          <a:latin typeface="Cascadia Mono" panose="020B0609020000020004" pitchFamily="49" charset="0"/>
                          <a:cs typeface="Cascadia Mono" panose="020B0609020000020004" pitchFamily="49" charset="0"/>
                        </a:rPr>
                        <a:t>- Je vais te dévorer !</a:t>
                      </a:r>
                    </a:p>
                    <a:p>
                      <a:pPr indent="216000" algn="l"/>
                      <a:r>
                        <a:rPr lang="fr-FR" sz="1100" kern="150" dirty="0">
                          <a:effectLst/>
                          <a:latin typeface="Cascadia Mono" panose="020B0609020000020004" pitchFamily="49" charset="0"/>
                          <a:cs typeface="Cascadia Mono" panose="020B0609020000020004" pitchFamily="49" charset="0"/>
                        </a:rPr>
                        <a:t>- Tu demandes une chose impossible, dit le chameau.</a:t>
                      </a:r>
                    </a:p>
                    <a:p>
                      <a:pPr indent="216000" algn="l"/>
                      <a:r>
                        <a:rPr lang="fr-FR" sz="1100" kern="150" dirty="0">
                          <a:effectLst/>
                          <a:latin typeface="Cascadia Mono" panose="020B0609020000020004" pitchFamily="49" charset="0"/>
                          <a:cs typeface="Cascadia Mono" panose="020B0609020000020004" pitchFamily="49" charset="0"/>
                        </a:rPr>
                        <a:t>Tu étais poursuivi par des chasseurs décidés à te tuer ; je t’ai sauvé la vie et, maintenant, tu voudrais me dévorer ! Je t’ai fait du bien, sois donc reconnaissant.</a:t>
                      </a:r>
                    </a:p>
                    <a:p>
                      <a:pPr indent="216000" algn="l"/>
                      <a:r>
                        <a:rPr lang="fr-FR" sz="1100" kern="150" dirty="0">
                          <a:effectLst/>
                          <a:latin typeface="Cascadia Mono" panose="020B0609020000020004" pitchFamily="49" charset="0"/>
                          <a:cs typeface="Cascadia Mono" panose="020B0609020000020004" pitchFamily="49" charset="0"/>
                        </a:rPr>
                        <a:t>- Je te dévorerai, répliqua le lion, parce qu’un bienfait est toujours perdu.</a:t>
                      </a:r>
                    </a:p>
                    <a:p>
                      <a:pPr indent="216000" algn="l"/>
                      <a:r>
                        <a:rPr lang="fr-FR" sz="1100" kern="150" dirty="0">
                          <a:effectLst/>
                          <a:latin typeface="Cascadia Mono" panose="020B0609020000020004" pitchFamily="49" charset="0"/>
                          <a:cs typeface="Cascadia Mono" panose="020B0609020000020004" pitchFamily="49" charset="0"/>
                        </a:rPr>
                        <a:t>- Je te supplie, au nom de Dieu, implora le chameau, de me laisser aller me renseigner. Si un bienfait ne doit pas être rendu, je jure de revenir me faire dévorer.</a:t>
                      </a:r>
                    </a:p>
                    <a:p>
                      <a:pPr indent="216000" algn="l"/>
                      <a:r>
                        <a:rPr lang="fr-FR" sz="1100" kern="150" dirty="0">
                          <a:effectLst/>
                          <a:latin typeface="Cascadia Mono" panose="020B0609020000020004" pitchFamily="49" charset="0"/>
                          <a:cs typeface="Cascadia Mono" panose="020B0609020000020004" pitchFamily="49" charset="0"/>
                        </a:rPr>
                        <a:t>Le lion le laissa aller.</a:t>
                      </a:r>
                    </a:p>
                    <a:p>
                      <a:pPr indent="216000" algn="l"/>
                      <a:r>
                        <a:rPr lang="fr-FR" sz="1100" kern="150" dirty="0">
                          <a:effectLst/>
                          <a:latin typeface="Cascadia Mono" panose="020B0609020000020004" pitchFamily="49" charset="0"/>
                          <a:cs typeface="Cascadia Mono" panose="020B0609020000020004" pitchFamily="49" charset="0"/>
                        </a:rPr>
                        <a:t>Le chameau alla trouver les autres animaux et, à tous ceux qu’il rencontrait, il soumettait son cas. Pas un seul ne lui donna raison.</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709444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5176577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a:solidFill>
                            <a:schemeClr val="tx1"/>
                          </a:solidFill>
                          <a:effectLst/>
                          <a:latin typeface="+mn-lt"/>
                          <a:ea typeface="+mn-ea"/>
                          <a:cs typeface="+mn-cs"/>
                        </a:rPr>
                        <a:t>- Ur k-</a:t>
                      </a:r>
                      <a:r>
                        <a:rPr lang="fr-FR" sz="1100" kern="1200" dirty="0" err="1">
                          <a:solidFill>
                            <a:schemeClr val="tx1"/>
                          </a:solidFill>
                          <a:effectLst/>
                          <a:latin typeface="+mn-lt"/>
                          <a:ea typeface="+mn-ea"/>
                          <a:cs typeface="+mn-cs"/>
                        </a:rPr>
                        <a:t>yeḍlim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akli</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wexxam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ɛebbiɣ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srekbeɣ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tmecḥa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rnuɣ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aɛekkaz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yisem-iw</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taselqubt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Ur k-</a:t>
                      </a:r>
                      <a:r>
                        <a:rPr lang="fr-FR" sz="1100" kern="1200" dirty="0" err="1">
                          <a:solidFill>
                            <a:schemeClr val="tx1"/>
                          </a:solidFill>
                          <a:effectLst/>
                          <a:latin typeface="+mn-lt"/>
                          <a:ea typeface="+mn-ea"/>
                          <a:cs typeface="+mn-cs"/>
                        </a:rPr>
                        <a:t>yeḍlim</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fkeɣ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ayefki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taduṭ</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arweɣ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izamaren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ten-zlun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zlun-iyi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ay d </a:t>
                      </a:r>
                      <a:r>
                        <a:rPr lang="fr-FR" sz="1100" kern="1200" dirty="0" err="1">
                          <a:solidFill>
                            <a:schemeClr val="tx1"/>
                          </a:solidFill>
                          <a:effectLst/>
                          <a:latin typeface="+mn-lt"/>
                          <a:ea typeface="+mn-ea"/>
                          <a:cs typeface="+mn-cs"/>
                        </a:rPr>
                        <a:t>ḍḍalem</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kerzeɣ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irden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temẓin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meggleɣ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izemran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wurtan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ara d </a:t>
                      </a:r>
                      <a:r>
                        <a:rPr lang="fr-FR" sz="1100" kern="1200" dirty="0" err="1">
                          <a:solidFill>
                            <a:schemeClr val="tx1"/>
                          </a:solidFill>
                          <a:effectLst/>
                          <a:latin typeface="+mn-lt"/>
                          <a:ea typeface="+mn-ea"/>
                          <a:cs typeface="+mn-cs"/>
                        </a:rPr>
                        <a:t>iyi-rren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iyi-qeddmen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aɛric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uɣilif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meqqer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yebna</a:t>
                      </a:r>
                      <a:r>
                        <a:rPr lang="fr-FR" sz="1100" kern="1200" dirty="0">
                          <a:solidFill>
                            <a:schemeClr val="tx1"/>
                          </a:solidFill>
                          <a:effectLst/>
                          <a:latin typeface="+mn-lt"/>
                          <a:ea typeface="+mn-ea"/>
                          <a:cs typeface="+mn-cs"/>
                        </a:rPr>
                        <a:t> i-</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yettmečča</a:t>
                      </a:r>
                      <a:r>
                        <a:rPr lang="fr-FR" sz="1100" kern="1200" dirty="0">
                          <a:solidFill>
                            <a:schemeClr val="tx1"/>
                          </a:solidFill>
                          <a:effectLst/>
                          <a:latin typeface="+mn-lt"/>
                          <a:ea typeface="+mn-ea"/>
                          <a:cs typeface="+mn-cs"/>
                        </a:rPr>
                        <a:t>, ad as-t-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kan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zdeffir</a:t>
                      </a:r>
                      <a:r>
                        <a:rPr lang="fr-FR" sz="1100" kern="1200" dirty="0">
                          <a:solidFill>
                            <a:schemeClr val="tx1"/>
                          </a:solidFill>
                          <a:effectLst/>
                          <a:latin typeface="+mn-lt"/>
                          <a:ea typeface="+mn-ea"/>
                          <a:cs typeface="+mn-cs"/>
                        </a:rPr>
                        <a:t>-s.</a:t>
                      </a:r>
                    </a:p>
                    <a:p>
                      <a:pPr indent="457200"/>
                      <a:r>
                        <a:rPr lang="fr-FR" sz="1100" kern="1200" dirty="0">
                          <a:solidFill>
                            <a:schemeClr val="tx1"/>
                          </a:solidFill>
                          <a:effectLst/>
                          <a:latin typeface="+mn-lt"/>
                          <a:ea typeface="+mn-ea"/>
                          <a:cs typeface="+mn-cs"/>
                        </a:rPr>
                        <a:t>La </a:t>
                      </a:r>
                      <a:r>
                        <a:rPr lang="fr-FR" sz="1100" kern="1200" dirty="0" err="1">
                          <a:solidFill>
                            <a:schemeClr val="tx1"/>
                          </a:solidFill>
                          <a:effectLst/>
                          <a:latin typeface="+mn-lt"/>
                          <a:ea typeface="+mn-ea"/>
                          <a:cs typeface="+mn-cs"/>
                        </a:rPr>
                        <a:t>ileḥḥu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yeṭṭes</a:t>
                      </a:r>
                      <a:r>
                        <a:rPr lang="fr-FR" sz="1100" kern="1200" dirty="0">
                          <a:solidFill>
                            <a:schemeClr val="tx1"/>
                          </a:solidFill>
                          <a:effectLst/>
                          <a:latin typeface="+mn-lt"/>
                          <a:ea typeface="+mn-ea"/>
                          <a:cs typeface="+mn-cs"/>
                        </a:rPr>
                        <a:t> i d-yuki!</a:t>
                      </a:r>
                    </a:p>
                    <a:p>
                      <a:pPr indent="457200"/>
                      <a:r>
                        <a:rPr lang="fr-FR" sz="1100" kern="1200" dirty="0" err="1">
                          <a:solidFill>
                            <a:schemeClr val="tx1"/>
                          </a:solidFill>
                          <a:effectLst/>
                          <a:latin typeface="+mn-lt"/>
                          <a:ea typeface="+mn-ea"/>
                          <a:cs typeface="+mn-cs"/>
                        </a:rPr>
                        <a:t>Yemlal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a:t>
                      </a:r>
                      <a:r>
                        <a:rPr lang="fr-FR" sz="1100" kern="1200" dirty="0" err="1">
                          <a:solidFill>
                            <a:schemeClr val="tx1"/>
                          </a:solidFill>
                          <a:effectLst/>
                          <a:latin typeface="+mn-lt"/>
                          <a:ea typeface="+mn-ea"/>
                          <a:cs typeface="+mn-cs"/>
                        </a:rPr>
                        <a:t>yuɣen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ɛemmi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Bumgerḍ</a:t>
                      </a:r>
                      <a:r>
                        <a:rPr lang="fr-FR" sz="1100" kern="1200" dirty="0">
                          <a:solidFill>
                            <a:schemeClr val="tx1"/>
                          </a:solidFill>
                          <a:effectLst/>
                          <a:latin typeface="+mn-lt"/>
                          <a:ea typeface="+mn-ea"/>
                          <a:cs typeface="+mn-cs"/>
                        </a:rPr>
                        <a:t> ?</a:t>
                      </a:r>
                    </a:p>
                    <a:p>
                      <a:pPr indent="457200"/>
                      <a:r>
                        <a:rPr lang="fr-FR" sz="1100" kern="1200" dirty="0" err="1">
                          <a:solidFill>
                            <a:schemeClr val="tx1"/>
                          </a:solidFill>
                          <a:effectLst/>
                          <a:latin typeface="+mn-lt"/>
                          <a:ea typeface="+mn-ea"/>
                          <a:cs typeface="+mn-cs"/>
                        </a:rPr>
                        <a:t>Yeḥka-yas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 </a:t>
                      </a:r>
                      <a:r>
                        <a:rPr lang="fr-FR" sz="1100" kern="1200" dirty="0" err="1">
                          <a:solidFill>
                            <a:schemeClr val="tx1"/>
                          </a:solidFill>
                          <a:effectLst/>
                          <a:latin typeface="+mn-lt"/>
                          <a:ea typeface="+mn-ea"/>
                          <a:cs typeface="+mn-cs"/>
                        </a:rPr>
                        <a:t>tura</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ay </a:t>
                      </a:r>
                      <a:r>
                        <a:rPr lang="fr-FR" sz="1100" kern="1200" dirty="0" err="1">
                          <a:solidFill>
                            <a:schemeClr val="tx1"/>
                          </a:solidFill>
                          <a:effectLst/>
                          <a:latin typeface="+mn-lt"/>
                          <a:ea typeface="+mn-ea"/>
                          <a:cs typeface="+mn-cs"/>
                        </a:rPr>
                        <a:t>amcum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yettreɛreɛ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Tettalaseḍ</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iyi</a:t>
                      </a:r>
                      <a:r>
                        <a:rPr lang="fr-FR" sz="1100" kern="1200" dirty="0">
                          <a:solidFill>
                            <a:schemeClr val="tx1"/>
                          </a:solidFill>
                          <a:effectLst/>
                          <a:latin typeface="+mn-lt"/>
                          <a:ea typeface="+mn-ea"/>
                          <a:cs typeface="+mn-cs"/>
                        </a:rPr>
                        <a:t>-tt: ad k-</a:t>
                      </a:r>
                      <a:r>
                        <a:rPr lang="fr-FR" sz="1100" kern="1200" dirty="0" err="1">
                          <a:solidFill>
                            <a:schemeClr val="tx1"/>
                          </a:solidFill>
                          <a:effectLst/>
                          <a:latin typeface="+mn-lt"/>
                          <a:ea typeface="+mn-ea"/>
                          <a:cs typeface="+mn-cs"/>
                        </a:rPr>
                        <a:t>sellkeɣ</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isellek</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nemxalaṣ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yemla-yas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umeẓẓuɣ</a:t>
                      </a:r>
                      <a:r>
                        <a:rPr lang="fr-FR" sz="1100" kern="1200" dirty="0">
                          <a:solidFill>
                            <a:schemeClr val="tx1"/>
                          </a:solidFill>
                          <a:effectLst/>
                          <a:latin typeface="+mn-lt"/>
                          <a:ea typeface="+mn-ea"/>
                          <a:cs typeface="+mn-cs"/>
                        </a:rPr>
                        <a:t>.</a:t>
                      </a:r>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 Le lion n’a pas tort, dit l’âne. Je suis l’esclave de la maison : je sers de bête de somme et de monture, je suis mal nourri et, en plus, il y a bâton ; mon nom sert d’insulte. Non, les bienfaits ne sont jamais rendus.</a:t>
                      </a:r>
                    </a:p>
                    <a:p>
                      <a:pPr indent="216000" algn="l"/>
                      <a:r>
                        <a:rPr lang="fr-FR" sz="1100" kern="150" dirty="0">
                          <a:effectLst/>
                          <a:latin typeface="Cascadia Mono" panose="020B0609020000020004" pitchFamily="49" charset="0"/>
                          <a:cs typeface="Cascadia Mono" panose="020B0609020000020004" pitchFamily="49" charset="0"/>
                        </a:rPr>
                        <a:t>- Le lion n’a pas tort, dit la brebis, Je donne mon lait, ma laine et mes agneaux. On m’égorge, on égorge mes petits et on nous mange. Les bienfaits ne sont jamais rendus.</a:t>
                      </a:r>
                    </a:p>
                    <a:p>
                      <a:pPr indent="216000" algn="l"/>
                      <a:r>
                        <a:rPr lang="fr-FR" sz="1100" kern="150" dirty="0">
                          <a:effectLst/>
                          <a:latin typeface="Cascadia Mono" panose="020B0609020000020004" pitchFamily="49" charset="0"/>
                          <a:cs typeface="Cascadia Mono" panose="020B0609020000020004" pitchFamily="49" charset="0"/>
                        </a:rPr>
                        <a:t>- C’est toi qui as tort, renchérit le bœuf. Je fais produire au sol blé et orge, je laboure les olivettes et les vergers. Quelle reconnaissance a-t-on pour moi ? On me conduit à l’abattoir ! Si les services étaient payés de retour, ce serait vrai d’abord pour moi.</a:t>
                      </a:r>
                    </a:p>
                    <a:p>
                      <a:pPr indent="216000" algn="l"/>
                      <a:r>
                        <a:rPr lang="fr-FR" sz="1100" kern="150" dirty="0">
                          <a:effectLst/>
                          <a:latin typeface="Cascadia Mono" panose="020B0609020000020004" pitchFamily="49" charset="0"/>
                          <a:cs typeface="Cascadia Mono" panose="020B0609020000020004" pitchFamily="49" charset="0"/>
                        </a:rPr>
                        <a:t>Le chameau s’en retourna, tout triste : il s’était complètement trompé et il était clair que le lion le dévorerait.</a:t>
                      </a:r>
                    </a:p>
                    <a:p>
                      <a:pPr indent="216000" algn="l"/>
                      <a:r>
                        <a:rPr lang="fr-FR" sz="1100" kern="150" dirty="0">
                          <a:effectLst/>
                          <a:latin typeface="Cascadia Mono" panose="020B0609020000020004" pitchFamily="49" charset="0"/>
                          <a:cs typeface="Cascadia Mono" panose="020B0609020000020004" pitchFamily="49" charset="0"/>
                        </a:rPr>
                        <a:t>Le chameau cheminait tout éploré, car la situation se révélait tout autre que celle qu’il avait escomptée.</a:t>
                      </a:r>
                    </a:p>
                    <a:p>
                      <a:pPr indent="216000" algn="l"/>
                      <a:r>
                        <a:rPr lang="fr-FR" sz="1100" kern="150" dirty="0">
                          <a:effectLst/>
                          <a:latin typeface="Cascadia Mono" panose="020B0609020000020004" pitchFamily="49" charset="0"/>
                          <a:cs typeface="Cascadia Mono" panose="020B0609020000020004" pitchFamily="49" charset="0"/>
                        </a:rPr>
                        <a:t>Il fit la rencontre du chacal qui lui demanda :</a:t>
                      </a:r>
                    </a:p>
                    <a:p>
                      <a:pPr indent="216000" algn="l"/>
                      <a:r>
                        <a:rPr lang="fr-FR" sz="1100" kern="150" dirty="0">
                          <a:effectLst/>
                          <a:latin typeface="Cascadia Mono" panose="020B0609020000020004" pitchFamily="49" charset="0"/>
                          <a:cs typeface="Cascadia Mono" panose="020B0609020000020004" pitchFamily="49" charset="0"/>
                        </a:rPr>
                        <a:t>Qu’as-tu donc, mon oncle long-cou ?</a:t>
                      </a:r>
                    </a:p>
                    <a:p>
                      <a:pPr indent="216000" algn="l"/>
                      <a:r>
                        <a:rPr lang="fr-FR" sz="1100" kern="150" dirty="0">
                          <a:effectLst/>
                          <a:latin typeface="Cascadia Mono" panose="020B0609020000020004" pitchFamily="49" charset="0"/>
                          <a:cs typeface="Cascadia Mono" panose="020B0609020000020004" pitchFamily="49" charset="0"/>
                        </a:rPr>
                        <a:t>Le chameau le mit au courant :</a:t>
                      </a:r>
                    </a:p>
                    <a:p>
                      <a:pPr indent="216000" algn="l"/>
                      <a:r>
                        <a:rPr lang="fr-FR" sz="1100" kern="150" dirty="0">
                          <a:effectLst/>
                          <a:latin typeface="Cascadia Mono" panose="020B0609020000020004" pitchFamily="49" charset="0"/>
                          <a:cs typeface="Cascadia Mono" panose="020B0609020000020004" pitchFamily="49" charset="0"/>
                        </a:rPr>
                        <a:t>- C’est vrai, dit le chacal, un bienfait n’est jamais rendu et le lion te dévorera, pauvre malheureux !</a:t>
                      </a:r>
                    </a:p>
                    <a:p>
                      <a:pPr indent="216000" algn="l"/>
                      <a:r>
                        <a:rPr lang="fr-FR" sz="1100" kern="150" dirty="0">
                          <a:effectLst/>
                          <a:latin typeface="Cascadia Mono" panose="020B0609020000020004" pitchFamily="49" charset="0"/>
                          <a:cs typeface="Cascadia Mono" panose="020B0609020000020004" pitchFamily="49" charset="0"/>
                        </a:rPr>
                        <a:t>Le chameau commençant à se lamenter, le chacal lui dit :</a:t>
                      </a:r>
                    </a:p>
                    <a:p>
                      <a:pPr indent="216000" algn="l"/>
                      <a:r>
                        <a:rPr lang="fr-FR" sz="1100" kern="150" dirty="0">
                          <a:effectLst/>
                          <a:latin typeface="Cascadia Mono" panose="020B0609020000020004" pitchFamily="49" charset="0"/>
                          <a:cs typeface="Cascadia Mono" panose="020B0609020000020004" pitchFamily="49" charset="0"/>
                        </a:rPr>
                        <a:t>- Je suis ton débiteur ; je vais donc essayer de te sauver, s’il plaît à Dieu, et nous serons quittes.</a:t>
                      </a:r>
                    </a:p>
                    <a:p>
                      <a:pPr indent="216000" algn="l"/>
                      <a:r>
                        <a:rPr lang="fr-FR" sz="1100" kern="150" dirty="0">
                          <a:effectLst/>
                          <a:latin typeface="Cascadia Mono" panose="020B0609020000020004" pitchFamily="49" charset="0"/>
                          <a:cs typeface="Cascadia Mono" panose="020B0609020000020004" pitchFamily="49" charset="0"/>
                        </a:rPr>
                        <a:t>Il lui confia quelque chose à l’oreille.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19411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012788307"/>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tyaziṭ</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la poule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Iɛedda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iɛeddan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tyaziṭ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izli</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tyaziḍin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weltma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kem-yeǧǧan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turweḍ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tamellalt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talli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timital-im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zedlent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ssefṛuṛxent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yefṛax</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ten-sḍefṛent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tyemmatin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tiseɛdiyin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iguduyen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tmizar</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tebḥirin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ibaḥanen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ičuččiwen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ɛyan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tikli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wexbaḍ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tyessawt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yenɣa-ten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usemmiḍ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ten-jemɛent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seddu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wafriwen-nsent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ḥmun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steɛfun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imɣurent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ffɣent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irkel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tifṛax</a:t>
                      </a:r>
                      <a:r>
                        <a:rPr lang="fr-FR" sz="1100" kern="1200" dirty="0">
                          <a:solidFill>
                            <a:schemeClr val="tx1"/>
                          </a:solidFill>
                          <a:effectLst/>
                          <a:latin typeface="+mn-lt"/>
                          <a:ea typeface="+mn-ea"/>
                          <a:cs typeface="+mn-cs"/>
                        </a:rPr>
                        <a:t> d sut </a:t>
                      </a:r>
                      <a:r>
                        <a:rPr lang="fr-FR" sz="1100" kern="1200" dirty="0" err="1">
                          <a:solidFill>
                            <a:schemeClr val="tx1"/>
                          </a:solidFill>
                          <a:effectLst/>
                          <a:latin typeface="+mn-lt"/>
                          <a:ea typeface="+mn-ea"/>
                          <a:cs typeface="+mn-cs"/>
                        </a:rPr>
                        <a:t>tcebbubin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Tayaziṭ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as-t-id-terri </a:t>
                      </a:r>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merreɣ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messus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yesxeṣr</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kra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awal</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serreḥ-iyi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 tt-id-</a:t>
                      </a:r>
                      <a:r>
                        <a:rPr lang="fr-FR" sz="1100" kern="1200" dirty="0" err="1">
                          <a:solidFill>
                            <a:schemeClr val="tx1"/>
                          </a:solidFill>
                          <a:effectLst/>
                          <a:latin typeface="+mn-lt"/>
                          <a:ea typeface="+mn-ea"/>
                          <a:cs typeface="+mn-cs"/>
                        </a:rPr>
                        <a:t>yeṭṭef</a:t>
                      </a:r>
                      <a:r>
                        <a:rPr lang="fr-FR" sz="1100" kern="1200" dirty="0">
                          <a:solidFill>
                            <a:schemeClr val="tx1"/>
                          </a:solidFill>
                          <a:effectLst/>
                          <a:latin typeface="+mn-lt"/>
                          <a:ea typeface="+mn-ea"/>
                          <a:cs typeface="+mn-cs"/>
                        </a:rPr>
                        <a:t>, a tt-id-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iḥawet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yessaged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abaden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-tt, </a:t>
                      </a:r>
                      <a:r>
                        <a:rPr lang="fr-FR" sz="1100" kern="1200" dirty="0" err="1">
                          <a:solidFill>
                            <a:schemeClr val="tx1"/>
                          </a:solidFill>
                          <a:effectLst/>
                          <a:latin typeface="+mn-lt"/>
                          <a:ea typeface="+mn-ea"/>
                          <a:cs typeface="+mn-cs"/>
                        </a:rPr>
                        <a:t>yerna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yemceḥ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idammen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qerben</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bout d’un certain temps, le chacal alla trouver la poule et lui chanta la chansonnette appropriée :</a:t>
                      </a:r>
                    </a:p>
                    <a:p>
                      <a:pPr indent="216000" algn="l"/>
                      <a:r>
                        <a:rPr lang="fr-FR" sz="1100" kern="150" dirty="0">
                          <a:effectLst/>
                          <a:latin typeface="Cascadia Mono" panose="020B0609020000020004" pitchFamily="49" charset="0"/>
                          <a:cs typeface="Cascadia Mono" panose="020B0609020000020004" pitchFamily="49" charset="0"/>
                        </a:rPr>
                        <a:t>- Ma (bonne) sœur, lui dit-il, pourquoi restes-tu ici ? Le lion mange tes œufs au fur et à mesure qu’ils sont pondus, alors que tes pareilles sont en train de couver : lorsque les petits seront éclos, les heureuses mères conduiront les poussins gracieux et piaillant sur les tas de fumier, dans les jardins du bord du village et dans les vergers ; quand ils seront fatigués de courir, de gratter pour chercher leur nourriture, ou qu’ils auront froid, elles les rassembleront sous leurs ailes : il se réchaufferont et se reposeront. Puis ils grandiront et deviendront des poulettes à aigrettes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poule ne lui répondit rien sur le moment, mais elle poussa des soupirs : il lui avait fait perdre la foi ! Au bout de quelques jours, elle suivit ses conseils, alla trouver le lien et lui dit :</a:t>
                      </a:r>
                    </a:p>
                    <a:p>
                      <a:pPr indent="216000" algn="l"/>
                      <a:r>
                        <a:rPr lang="fr-FR" sz="1100" kern="150" dirty="0">
                          <a:effectLst/>
                          <a:latin typeface="Cascadia Mono" panose="020B0609020000020004" pitchFamily="49" charset="0"/>
                          <a:cs typeface="Cascadia Mono" panose="020B0609020000020004" pitchFamily="49" charset="0"/>
                        </a:rPr>
                        <a:t>- O roi des animaux, laisse-moi partir ; je suis fatiguée de servir :</a:t>
                      </a:r>
                    </a:p>
                    <a:p>
                      <a:pPr indent="216000" algn="l"/>
                      <a:r>
                        <a:rPr lang="fr-FR" sz="1100" kern="150" dirty="0">
                          <a:effectLst/>
                          <a:latin typeface="Cascadia Mono" panose="020B0609020000020004" pitchFamily="49" charset="0"/>
                          <a:cs typeface="Cascadia Mono" panose="020B0609020000020004" pitchFamily="49" charset="0"/>
                        </a:rPr>
                        <a:t>Le lion essaya, mais en vain, de la retenir, de la ramener dans la bonne voie. Il supplia, menaça, mais elle resta inflexible. Alors le lion la brisa d’un coup de patte et dit au chacal :</a:t>
                      </a:r>
                    </a:p>
                    <a:p>
                      <a:pPr indent="216000" algn="l"/>
                      <a:r>
                        <a:rPr lang="fr-FR" sz="1100" kern="150" dirty="0">
                          <a:effectLst/>
                          <a:latin typeface="Cascadia Mono" panose="020B0609020000020004" pitchFamily="49" charset="0"/>
                          <a:cs typeface="Cascadia Mono" panose="020B0609020000020004" pitchFamily="49" charset="0"/>
                        </a:rPr>
                        <a:t>- Va l’enterrer, Ben-</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Le chacal l’emporta, la dévora, lécha le sang. Tout heureux, il pensait : les beaux jours sont proches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755249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555719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lewḥyc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Yebda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yettembwiẓẓiḍ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Ihi</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ččeɣ</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leɛqel</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Ssiweḍ-iyi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wawal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tarrawt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lxiṛ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yettuɣal</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Yedduqqes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yezmir</a:t>
                      </a:r>
                      <a:r>
                        <a:rPr lang="fr-FR" sz="1100" kern="1200" dirty="0">
                          <a:solidFill>
                            <a:schemeClr val="tx1"/>
                          </a:solidFill>
                          <a:effectLst/>
                          <a:latin typeface="+mn-lt"/>
                          <a:ea typeface="+mn-ea"/>
                          <a:cs typeface="+mn-cs"/>
                        </a:rPr>
                        <a:t> ara ad </a:t>
                      </a:r>
                      <a:r>
                        <a:rPr lang="fr-FR" sz="1100" kern="1200" dirty="0" err="1">
                          <a:solidFill>
                            <a:schemeClr val="tx1"/>
                          </a:solidFill>
                          <a:effectLst/>
                          <a:latin typeface="+mn-lt"/>
                          <a:ea typeface="+mn-ea"/>
                          <a:cs typeface="+mn-cs"/>
                        </a:rPr>
                        <a:t>yessemsu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 </a:t>
                      </a:r>
                      <a:r>
                        <a:rPr lang="fr-FR" sz="1100" kern="1200" dirty="0" err="1">
                          <a:solidFill>
                            <a:schemeClr val="tx1"/>
                          </a:solidFill>
                          <a:effectLst/>
                          <a:latin typeface="+mn-lt"/>
                          <a:ea typeface="+mn-ea"/>
                          <a:cs typeface="+mn-cs"/>
                        </a:rPr>
                        <a:t>Mmugreɣ</a:t>
                      </a:r>
                      <a:r>
                        <a:rPr lang="fr-FR" sz="1100" kern="1200" dirty="0">
                          <a:solidFill>
                            <a:schemeClr val="tx1"/>
                          </a:solidFill>
                          <a:effectLst/>
                          <a:latin typeface="+mn-lt"/>
                          <a:ea typeface="+mn-ea"/>
                          <a:cs typeface="+mn-cs"/>
                        </a:rPr>
                        <a:t>-t,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isellek</a:t>
                      </a:r>
                      <a:r>
                        <a:rPr lang="fr-FR" sz="1100" kern="1200" dirty="0">
                          <a:solidFill>
                            <a:schemeClr val="tx1"/>
                          </a:solidFill>
                          <a:effectLst/>
                          <a:latin typeface="+mn-lt"/>
                          <a:ea typeface="+mn-ea"/>
                          <a:cs typeface="+mn-cs"/>
                        </a:rPr>
                        <a:t>-ik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u </a:t>
                      </a:r>
                      <a:r>
                        <a:rPr lang="fr-FR" sz="1100" kern="1200" dirty="0" err="1">
                          <a:solidFill>
                            <a:schemeClr val="tx1"/>
                          </a:solidFill>
                          <a:effectLst/>
                          <a:latin typeface="+mn-lt"/>
                          <a:ea typeface="+mn-ea"/>
                          <a:cs typeface="+mn-cs"/>
                        </a:rPr>
                        <a:t>ḍman</a:t>
                      </a:r>
                      <a:r>
                        <a:rPr lang="fr-FR" sz="1100" kern="1200" dirty="0">
                          <a:solidFill>
                            <a:schemeClr val="tx1"/>
                          </a:solidFill>
                          <a:effectLst/>
                          <a:latin typeface="+mn-lt"/>
                          <a:ea typeface="+mn-ea"/>
                          <a:cs typeface="+mn-cs"/>
                        </a:rPr>
                        <a:t>.</a:t>
                      </a:r>
                    </a:p>
                    <a:p>
                      <a:pPr indent="457200"/>
                      <a:endParaRPr lang="fr-FR" sz="1100" kern="1200" dirty="0">
                        <a:solidFill>
                          <a:schemeClr val="tx1"/>
                        </a:solidFill>
                        <a:effectLst/>
                        <a:latin typeface="+mn-lt"/>
                        <a:ea typeface="+mn-ea"/>
                        <a:cs typeface="+mn-cs"/>
                      </a:endParaRPr>
                    </a:p>
                    <a:p>
                      <a:pPr indent="457200"/>
                      <a:r>
                        <a:rPr lang="fr-FR" sz="1100" kern="1200" dirty="0" err="1">
                          <a:solidFill>
                            <a:schemeClr val="tx1"/>
                          </a:solidFill>
                          <a:effectLst/>
                          <a:latin typeface="+mn-lt"/>
                          <a:ea typeface="+mn-ea"/>
                          <a:cs typeface="+mn-cs"/>
                        </a:rPr>
                        <a:t>Llan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yezgaren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tlata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azeggaɣ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weqmen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tagmatt</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teẓgi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ksan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jmiɛ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ssemlilen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tiseḍwa-nsen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mekknen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ṭṭsen</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yussa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mkul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 </a:t>
                      </a:r>
                      <a:r>
                        <a:rPr lang="fr-FR" sz="1100" kern="1200" dirty="0" err="1">
                          <a:solidFill>
                            <a:schemeClr val="tx1"/>
                          </a:solidFill>
                          <a:effectLst/>
                          <a:latin typeface="+mn-lt"/>
                          <a:ea typeface="+mn-ea"/>
                          <a:cs typeface="+mn-cs"/>
                        </a:rPr>
                        <a:t>iqurɛ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lǧiha</a:t>
                      </a:r>
                      <a:r>
                        <a:rPr lang="fr-FR" sz="1100" kern="1200" dirty="0">
                          <a:solidFill>
                            <a:schemeClr val="tx1"/>
                          </a:solidFill>
                          <a:effectLst/>
                          <a:latin typeface="+mn-lt"/>
                          <a:ea typeface="+mn-ea"/>
                          <a:cs typeface="+mn-cs"/>
                        </a:rPr>
                        <a:t>-s: ad </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yenneḍ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assen-yezmir</a:t>
                      </a:r>
                      <a:r>
                        <a:rPr lang="fr-FR" sz="1100" kern="1200" dirty="0">
                          <a:solidFill>
                            <a:schemeClr val="tx1"/>
                          </a:solidFill>
                          <a:effectLst/>
                          <a:latin typeface="+mn-lt"/>
                          <a:ea typeface="+mn-ea"/>
                          <a:cs typeface="+mn-cs"/>
                        </a:rPr>
                        <a:t> ara.</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Sliɣ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watmaten</a:t>
                      </a:r>
                      <a:r>
                        <a:rPr lang="fr-FR" sz="1100" kern="1200" dirty="0">
                          <a:solidFill>
                            <a:schemeClr val="tx1"/>
                          </a:solidFill>
                          <a:effectLst/>
                          <a:latin typeface="+mn-lt"/>
                          <a:ea typeface="+mn-ea"/>
                          <a:cs typeface="+mn-cs"/>
                        </a:rPr>
                        <a:t>-ik la </a:t>
                      </a:r>
                      <a:r>
                        <a:rPr lang="fr-FR" sz="1100" kern="1200" dirty="0" err="1">
                          <a:solidFill>
                            <a:schemeClr val="tx1"/>
                          </a:solidFill>
                          <a:effectLst/>
                          <a:latin typeface="+mn-lt"/>
                          <a:ea typeface="+mn-ea"/>
                          <a:cs typeface="+mn-cs"/>
                        </a:rPr>
                        <a:t>ttsewwiqen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-k, ad k-</a:t>
                      </a:r>
                      <a:r>
                        <a:rPr lang="fr-FR" sz="1100" kern="1200" dirty="0" err="1">
                          <a:solidFill>
                            <a:schemeClr val="tx1"/>
                          </a:solidFill>
                          <a:effectLst/>
                          <a:latin typeface="+mn-lt"/>
                          <a:ea typeface="+mn-ea"/>
                          <a:cs typeface="+mn-cs"/>
                        </a:rPr>
                        <a:t>sebblen</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asen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teqqim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lɣaba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-sen.</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chameau poursuivit son chemin et arriva chez le lion :</a:t>
                      </a:r>
                    </a:p>
                    <a:p>
                      <a:pPr indent="216000" algn="l"/>
                      <a:r>
                        <a:rPr lang="fr-FR" sz="1100" kern="150" dirty="0">
                          <a:effectLst/>
                          <a:latin typeface="Cascadia Mono" panose="020B0609020000020004" pitchFamily="49" charset="0"/>
                          <a:cs typeface="Cascadia Mono" panose="020B0609020000020004" pitchFamily="49" charset="0"/>
                        </a:rPr>
                        <a:t>- C’est exact, roi des animaux : un bienfait n’est jamais rendu…</a:t>
                      </a:r>
                    </a:p>
                    <a:p>
                      <a:pPr indent="216000" algn="l"/>
                      <a:r>
                        <a:rPr lang="fr-FR" sz="1100" kern="150" dirty="0">
                          <a:effectLst/>
                          <a:latin typeface="Cascadia Mono" panose="020B0609020000020004" pitchFamily="49" charset="0"/>
                          <a:cs typeface="Cascadia Mono" panose="020B0609020000020004" pitchFamily="49" charset="0"/>
                        </a:rPr>
                        <a:t>Le lion s’étira mollement :</a:t>
                      </a:r>
                    </a:p>
                    <a:p>
                      <a:pPr indent="216000" algn="l"/>
                      <a:r>
                        <a:rPr lang="fr-FR" sz="1100" kern="150" dirty="0">
                          <a:effectLst/>
                          <a:latin typeface="Cascadia Mono" panose="020B0609020000020004" pitchFamily="49" charset="0"/>
                          <a:cs typeface="Cascadia Mono" panose="020B0609020000020004" pitchFamily="49" charset="0"/>
                        </a:rPr>
                        <a:t>- Alors, dit-il, je vais te dévorer !</a:t>
                      </a:r>
                    </a:p>
                    <a:p>
                      <a:pPr indent="216000" algn="l"/>
                      <a:r>
                        <a:rPr lang="fr-FR" sz="1100" kern="150" dirty="0">
                          <a:effectLst/>
                          <a:latin typeface="Cascadia Mono" panose="020B0609020000020004" pitchFamily="49" charset="0"/>
                          <a:cs typeface="Cascadia Mono" panose="020B0609020000020004" pitchFamily="49" charset="0"/>
                        </a:rPr>
                        <a:t>- Un moment, répondit le chameau : laisse-moi terminer : un bienfait n’est jamais rendu, par les gens de basse origine ; chez ceux de noble descendance, il est toujours suivi de retour.</a:t>
                      </a:r>
                    </a:p>
                    <a:p>
                      <a:pPr indent="216000" algn="l"/>
                      <a:r>
                        <a:rPr lang="fr-FR" sz="1100" kern="150" dirty="0">
                          <a:effectLst/>
                          <a:latin typeface="Cascadia Mono" panose="020B0609020000020004" pitchFamily="49" charset="0"/>
                          <a:cs typeface="Cascadia Mono" panose="020B0609020000020004" pitchFamily="49" charset="0"/>
                        </a:rPr>
                        <a:t>Le lion sursauta en rugissant un bon coup : il ne pouvait se laisser insulter :</a:t>
                      </a:r>
                    </a:p>
                    <a:p>
                      <a:pPr indent="216000" algn="l"/>
                      <a:r>
                        <a:rPr lang="fr-FR" sz="1100" kern="150" dirty="0">
                          <a:effectLst/>
                          <a:latin typeface="Cascadia Mono" panose="020B0609020000020004" pitchFamily="49" charset="0"/>
                          <a:cs typeface="Cascadia Mono" panose="020B0609020000020004" pitchFamily="49" charset="0"/>
                        </a:rPr>
                        <a:t>- Tu as rencontré chacal !</a:t>
                      </a:r>
                    </a:p>
                    <a:p>
                      <a:pPr indent="216000" algn="l"/>
                      <a:r>
                        <a:rPr lang="fr-FR" sz="1100" kern="150" dirty="0">
                          <a:effectLst/>
                          <a:latin typeface="Cascadia Mono" panose="020B0609020000020004" pitchFamily="49" charset="0"/>
                          <a:cs typeface="Cascadia Mono" panose="020B0609020000020004" pitchFamily="49" charset="0"/>
                        </a:rPr>
                        <a:t>- Oui, roi des animaux, avoua le chameau.</a:t>
                      </a:r>
                    </a:p>
                    <a:p>
                      <a:pPr indent="216000" algn="l"/>
                      <a:r>
                        <a:rPr lang="fr-FR" sz="1100" kern="150" dirty="0">
                          <a:effectLst/>
                          <a:latin typeface="Cascadia Mono" panose="020B0609020000020004" pitchFamily="49" charset="0"/>
                          <a:cs typeface="Cascadia Mono" panose="020B0609020000020004" pitchFamily="49" charset="0"/>
                        </a:rPr>
                        <a:t>- Va, dit le lion : Mohammed aux cent ruses t’a sauvé.</a:t>
                      </a:r>
                    </a:p>
                    <a:p>
                      <a:pPr indent="216000" algn="l"/>
                      <a:r>
                        <a:rPr lang="fr-FR" sz="1100" kern="150" dirty="0">
                          <a:effectLst/>
                          <a:latin typeface="Cascadia Mono" panose="020B0609020000020004" pitchFamily="49" charset="0"/>
                          <a:cs typeface="Cascadia Mono" panose="020B0609020000020004" pitchFamily="49" charset="0"/>
                        </a:rPr>
                        <a:t>Le chameau s’en alla, sain et sauf.</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Trois bœufs, l’un blanc, l’autre noir et le troisième roux vivaient en frères dons la forêt. Ils y paissaient ensemble jusqu’au soir et, au moment de se coucher, ils joignaient entre elles leurs queues et ils dirigeaient leurs cornes vers l’extérieur. Quand le lion passait par là, il constatait que chacun surveillait son secteur.</a:t>
                      </a:r>
                    </a:p>
                    <a:p>
                      <a:pPr indent="216000" algn="l"/>
                      <a:r>
                        <a:rPr lang="fr-FR" sz="1100" kern="150" dirty="0">
                          <a:effectLst/>
                          <a:latin typeface="Cascadia Mono" panose="020B0609020000020004" pitchFamily="49" charset="0"/>
                          <a:cs typeface="Cascadia Mono" panose="020B0609020000020004" pitchFamily="49" charset="0"/>
                        </a:rPr>
                        <a:t>Alors ne pouvait les attaquer par surprise, il rugissait de dépit et s’en allait bredouille.</a:t>
                      </a:r>
                    </a:p>
                    <a:p>
                      <a:pPr indent="216000" algn="l"/>
                      <a:r>
                        <a:rPr lang="fr-FR" sz="1100" kern="150" dirty="0">
                          <a:effectLst/>
                          <a:latin typeface="Cascadia Mono" panose="020B0609020000020004" pitchFamily="49" charset="0"/>
                          <a:cs typeface="Cascadia Mono" panose="020B0609020000020004" pitchFamily="49" charset="0"/>
                        </a:rPr>
                        <a:t>Un jour, le chacal vint trouver le bœuf noir et lui murmura :</a:t>
                      </a:r>
                    </a:p>
                    <a:p>
                      <a:pPr indent="216000" algn="l"/>
                      <a:r>
                        <a:rPr lang="fr-FR" sz="1100" kern="150" dirty="0">
                          <a:effectLst/>
                          <a:latin typeface="Cascadia Mono" panose="020B0609020000020004" pitchFamily="49" charset="0"/>
                          <a:cs typeface="Cascadia Mono" panose="020B0609020000020004" pitchFamily="49" charset="0"/>
                        </a:rPr>
                        <a:t>- J’ai entendu tes frères parler de t’abandonner au lion afin d’hériter de ta part dans la forêt.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54905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524344016"/>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158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159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Iɛawed</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akenni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yeḍmeɛ</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ten-yessemneɣ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-sen.</a:t>
                      </a:r>
                    </a:p>
                    <a:p>
                      <a:pPr indent="457200"/>
                      <a:r>
                        <a:rPr lang="fr-FR" sz="1100" kern="1200" dirty="0" err="1">
                          <a:solidFill>
                            <a:schemeClr val="tx1"/>
                          </a:solidFill>
                          <a:effectLst/>
                          <a:latin typeface="+mn-lt"/>
                          <a:ea typeface="+mn-ea"/>
                          <a:cs typeface="+mn-cs"/>
                        </a:rPr>
                        <a:t>Yessekcem-asen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ccekk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laman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gar-asen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ttemyexẓaren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ttemyenfasen</a:t>
                      </a:r>
                      <a:r>
                        <a:rPr lang="fr-FR" sz="1100" kern="1200" dirty="0">
                          <a:solidFill>
                            <a:schemeClr val="tx1"/>
                          </a:solidFill>
                          <a:effectLst/>
                          <a:latin typeface="+mn-lt"/>
                          <a:ea typeface="+mn-ea"/>
                          <a:cs typeface="+mn-cs"/>
                        </a:rPr>
                        <a:t>. Mi d-</a:t>
                      </a:r>
                      <a:r>
                        <a:rPr lang="fr-FR" sz="1100" kern="1200" dirty="0" err="1">
                          <a:solidFill>
                            <a:schemeClr val="tx1"/>
                          </a:solidFill>
                          <a:effectLst/>
                          <a:latin typeface="+mn-lt"/>
                          <a:ea typeface="+mn-ea"/>
                          <a:cs typeface="+mn-cs"/>
                        </a:rPr>
                        <a:t>yewweḍ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lɛuḍ</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ssemlilen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tiseḍwa-nsen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zik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mekknen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beṛṛa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ssemlilin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acciwen-nsen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ttemɛassan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gar-asen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aberkan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tqeṣrit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azeggaɣ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di </a:t>
                      </a:r>
                      <a:r>
                        <a:rPr lang="fr-FR" sz="1100" kern="1200" dirty="0" err="1">
                          <a:solidFill>
                            <a:schemeClr val="tx1"/>
                          </a:solidFill>
                          <a:effectLst/>
                          <a:latin typeface="+mn-lt"/>
                          <a:ea typeface="+mn-ea"/>
                          <a:cs typeface="+mn-cs"/>
                        </a:rPr>
                        <a:t>tqeṣrit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gujil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ewt-it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eǧǧ-it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wezger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yettru</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watmaten-is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yettergigi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Iṛuh</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ad t-id-</a:t>
                      </a:r>
                      <a:r>
                        <a:rPr lang="fr-FR" sz="1100" kern="1200" dirty="0" err="1">
                          <a:solidFill>
                            <a:schemeClr val="tx1"/>
                          </a:solidFill>
                          <a:effectLst/>
                          <a:latin typeface="+mn-lt"/>
                          <a:ea typeface="+mn-ea"/>
                          <a:cs typeface="+mn-cs"/>
                        </a:rPr>
                        <a:t>iciweṛ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Dɛaɣ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ḍebber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tḍebbreḍ</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welɣem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tileft</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iyi-yečč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Ihuz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aqerru</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Ddeɛwa</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tewɛeṛ</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bu </a:t>
                      </a:r>
                      <a:r>
                        <a:rPr lang="fr-FR" sz="1100" kern="1200" dirty="0" err="1">
                          <a:solidFill>
                            <a:schemeClr val="tx1"/>
                          </a:solidFill>
                          <a:effectLst/>
                          <a:latin typeface="+mn-lt"/>
                          <a:ea typeface="+mn-ea"/>
                          <a:cs typeface="+mn-cs"/>
                        </a:rPr>
                        <a:t>meyya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tḥila</a:t>
                      </a:r>
                      <a:r>
                        <a:rPr lang="fr-FR" sz="1100" kern="1200" dirty="0">
                          <a:solidFill>
                            <a:schemeClr val="tx1"/>
                          </a:solidFill>
                          <a:effectLst/>
                          <a:latin typeface="+mn-lt"/>
                          <a:ea typeface="+mn-ea"/>
                          <a:cs typeface="+mn-cs"/>
                        </a:rPr>
                        <a:t> a s-</a:t>
                      </a:r>
                      <a:r>
                        <a:rPr lang="fr-FR" sz="1100" kern="1200" dirty="0" err="1">
                          <a:solidFill>
                            <a:schemeClr val="tx1"/>
                          </a:solidFill>
                          <a:effectLst/>
                          <a:latin typeface="+mn-lt"/>
                          <a:ea typeface="+mn-ea"/>
                          <a:cs typeface="+mn-cs"/>
                        </a:rPr>
                        <a:t>yessefhem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tamsalt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-s d </a:t>
                      </a:r>
                      <a:r>
                        <a:rPr lang="fr-FR" sz="1100" kern="1200" dirty="0" err="1">
                          <a:solidFill>
                            <a:schemeClr val="tx1"/>
                          </a:solidFill>
                          <a:effectLst/>
                          <a:latin typeface="+mn-lt"/>
                          <a:ea typeface="+mn-ea"/>
                          <a:cs typeface="+mn-cs"/>
                        </a:rPr>
                        <a:t>tazurant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amek</a:t>
                      </a:r>
                      <a:r>
                        <a:rPr lang="fr-FR" sz="1100" kern="1200" dirty="0">
                          <a:solidFill>
                            <a:schemeClr val="tx1"/>
                          </a:solidFill>
                          <a:effectLst/>
                          <a:latin typeface="+mn-lt"/>
                          <a:ea typeface="+mn-ea"/>
                          <a:cs typeface="+mn-cs"/>
                        </a:rPr>
                        <a:t> ara t-</a:t>
                      </a:r>
                      <a:r>
                        <a:rPr lang="fr-FR" sz="1100" kern="1200" dirty="0" err="1">
                          <a:solidFill>
                            <a:schemeClr val="tx1"/>
                          </a:solidFill>
                          <a:effectLst/>
                          <a:latin typeface="+mn-lt"/>
                          <a:ea typeface="+mn-ea"/>
                          <a:cs typeface="+mn-cs"/>
                        </a:rPr>
                        <a:t>yesɣer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iɛeggen</a:t>
                      </a:r>
                      <a:r>
                        <a:rPr lang="fr-FR" sz="1100" kern="1200" dirty="0">
                          <a:solidFill>
                            <a:schemeClr val="tx1"/>
                          </a:solidFill>
                          <a:effectLst/>
                          <a:latin typeface="+mn-lt"/>
                          <a:ea typeface="+mn-ea"/>
                          <a:cs typeface="+mn-cs"/>
                        </a:rPr>
                        <a:t>-as:</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temmeggreḍ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Il tint les mêmes propos au bœuf roux, puis au bœuf blanc. Il espérait, en agissant ainsi, les faire s’entre-tuer et profiter de leurs dépouilles.</a:t>
                      </a:r>
                    </a:p>
                    <a:p>
                      <a:pPr indent="216000" algn="l"/>
                      <a:r>
                        <a:rPr lang="fr-FR" sz="1100" kern="150" dirty="0">
                          <a:effectLst/>
                          <a:latin typeface="Cascadia Mono" panose="020B0609020000020004" pitchFamily="49" charset="0"/>
                          <a:cs typeface="Cascadia Mono" panose="020B0609020000020004" pitchFamily="49" charset="0"/>
                        </a:rPr>
                        <a:t>En effet, les bœufs n’eurent plus la même confiance l’un dans l’autre et vécurent désormais en mésintelligence.</a:t>
                      </a:r>
                    </a:p>
                    <a:p>
                      <a:pPr indent="216000" algn="l"/>
                      <a:r>
                        <a:rPr lang="fr-FR" sz="1100" kern="150" dirty="0">
                          <a:effectLst/>
                          <a:latin typeface="Cascadia Mono" panose="020B0609020000020004" pitchFamily="49" charset="0"/>
                          <a:cs typeface="Cascadia Mono" panose="020B0609020000020004" pitchFamily="49" charset="0"/>
                        </a:rPr>
                        <a:t>Aussi, chaque soir, au lieu de réunir leurs queues comme autrefois et de diriger leurs cornes vers l’extérieur, ils dormaient front contre front, se surveillant entre eux.</a:t>
                      </a:r>
                    </a:p>
                    <a:p>
                      <a:pPr indent="216000" algn="l"/>
                      <a:r>
                        <a:rPr lang="fr-FR" sz="1100" kern="150" dirty="0">
                          <a:effectLst/>
                          <a:latin typeface="Cascadia Mono" panose="020B0609020000020004" pitchFamily="49" charset="0"/>
                          <a:cs typeface="Cascadia Mono" panose="020B0609020000020004" pitchFamily="49" charset="0"/>
                        </a:rPr>
                        <a:t>Un jour, le lion frappa le bœuf noir, lui brisa les reins, l’emporta et le dévora. Une autre fois, il frappa le bœuf roux, lui brisa les reins, l’emporta et le dévora. Le bœuf blanc demeura seul, semblable à l’orphelin qui n’a que Dieu pour le protéger.</a:t>
                      </a:r>
                    </a:p>
                    <a:p>
                      <a:pPr indent="216000" algn="l"/>
                      <a:r>
                        <a:rPr lang="fr-FR" sz="1100" kern="150" dirty="0">
                          <a:effectLst/>
                          <a:latin typeface="Cascadia Mono" panose="020B0609020000020004" pitchFamily="49" charset="0"/>
                          <a:cs typeface="Cascadia Mono" panose="020B0609020000020004" pitchFamily="49" charset="0"/>
                        </a:rPr>
                        <a:t>Le bœuf blanc pleurait ses frères et tremblait pour lui-même. Il alla demander conseil au chacal :</a:t>
                      </a:r>
                    </a:p>
                    <a:p>
                      <a:pPr indent="216000" algn="l"/>
                      <a:r>
                        <a:rPr lang="fr-FR" sz="1100" kern="150" dirty="0">
                          <a:effectLst/>
                          <a:latin typeface="Cascadia Mono" panose="020B0609020000020004" pitchFamily="49" charset="0"/>
                          <a:cs typeface="Cascadia Mono" panose="020B0609020000020004" pitchFamily="49" charset="0"/>
                        </a:rPr>
                        <a:t>- Au nom du Ciel, implora-t-il, conseille-moi comme tu as conseillé le chameau et la laie, sinon le lion me dévorera.</a:t>
                      </a:r>
                    </a:p>
                    <a:p>
                      <a:pPr indent="216000" algn="l"/>
                      <a:r>
                        <a:rPr lang="fr-FR" sz="1100" kern="150" dirty="0">
                          <a:effectLst/>
                          <a:latin typeface="Cascadia Mono" panose="020B0609020000020004" pitchFamily="49" charset="0"/>
                          <a:cs typeface="Cascadia Mono" panose="020B0609020000020004" pitchFamily="49" charset="0"/>
                        </a:rPr>
                        <a:t>- Ton affaire n’est pas commode, dit le chacal en hochant la tête.</a:t>
                      </a:r>
                    </a:p>
                    <a:p>
                      <a:pPr indent="216000" algn="l"/>
                      <a:r>
                        <a:rPr lang="fr-FR" sz="1100" kern="150" dirty="0">
                          <a:effectLst/>
                          <a:latin typeface="Cascadia Mono" panose="020B0609020000020004" pitchFamily="49" charset="0"/>
                          <a:cs typeface="Cascadia Mono" panose="020B0609020000020004" pitchFamily="49" charset="0"/>
                        </a:rPr>
                        <a:t>Le cent fois rusé s’efforça de lui faire la leçon : le bœuf était trop naïf et ne retenait ni ne comprenait rien. Alors le chacal finit par dire :</a:t>
                      </a:r>
                    </a:p>
                    <a:p>
                      <a:pPr indent="216000" algn="l"/>
                      <a:r>
                        <a:rPr lang="fr-FR" sz="1100" kern="150" dirty="0">
                          <a:effectLst/>
                          <a:latin typeface="Cascadia Mono" panose="020B0609020000020004" pitchFamily="49" charset="0"/>
                          <a:cs typeface="Cascadia Mono" panose="020B0609020000020004" pitchFamily="49" charset="0"/>
                        </a:rPr>
                        <a:t>- Lorsque tu rencontreras le roi des animaux, dis-lui la vérité.</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683096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502802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unebdu</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tefust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tezzegzew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teǧǧuǧǧeg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ṭikkuk</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yekkat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nnaɛuṛ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azger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amellal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yejfel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taseṭṭa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genni</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yesruhmut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ireggwel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talat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tettak-it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talat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yeɣẓer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tiɣilt</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tiɣilt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yeɣli</a:t>
                      </a:r>
                      <a:r>
                        <a:rPr lang="fr-FR" sz="1100" kern="1200" dirty="0">
                          <a:solidFill>
                            <a:schemeClr val="tx1"/>
                          </a:solidFill>
                          <a:effectLst/>
                          <a:latin typeface="+mn-lt"/>
                          <a:ea typeface="+mn-ea"/>
                          <a:cs typeface="+mn-cs"/>
                        </a:rPr>
                        <a:t> f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acu</a:t>
                      </a:r>
                      <a:r>
                        <a:rPr lang="fr-FR" sz="1100" kern="1200" dirty="0">
                          <a:solidFill>
                            <a:schemeClr val="tx1"/>
                          </a:solidFill>
                          <a:effectLst/>
                          <a:latin typeface="+mn-lt"/>
                          <a:ea typeface="+mn-ea"/>
                          <a:cs typeface="+mn-cs"/>
                        </a:rPr>
                        <a:t> k-id-</a:t>
                      </a:r>
                      <a:r>
                        <a:rPr lang="fr-FR" sz="1100" kern="1200" dirty="0" err="1">
                          <a:solidFill>
                            <a:schemeClr val="tx1"/>
                          </a:solidFill>
                          <a:effectLst/>
                          <a:latin typeface="+mn-lt"/>
                          <a:ea typeface="+mn-ea"/>
                          <a:cs typeface="+mn-cs"/>
                        </a:rPr>
                        <a:t>yewwin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mmis</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tfunast</a:t>
                      </a:r>
                      <a:r>
                        <a:rPr lang="fr-FR" sz="1100" kern="1200" dirty="0">
                          <a:solidFill>
                            <a:schemeClr val="tx1"/>
                          </a:solidFill>
                          <a:effectLst/>
                          <a:latin typeface="+mn-lt"/>
                          <a:ea typeface="+mn-ea"/>
                          <a:cs typeface="+mn-cs"/>
                        </a:rPr>
                        <a:t>? Kra </a:t>
                      </a:r>
                      <a:r>
                        <a:rPr lang="fr-FR" sz="1100" kern="1200" dirty="0" err="1">
                          <a:solidFill>
                            <a:schemeClr val="tx1"/>
                          </a:solidFill>
                          <a:effectLst/>
                          <a:latin typeface="+mn-lt"/>
                          <a:ea typeface="+mn-ea"/>
                          <a:cs typeface="+mn-cs"/>
                        </a:rPr>
                        <a:t>ddaw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uqerru</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Lameɛna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ɛuhdeɣ</a:t>
                      </a:r>
                      <a:r>
                        <a:rPr lang="fr-FR" sz="1100" kern="1200" dirty="0">
                          <a:solidFill>
                            <a:schemeClr val="tx1"/>
                          </a:solidFill>
                          <a:effectLst/>
                          <a:latin typeface="+mn-lt"/>
                          <a:ea typeface="+mn-ea"/>
                          <a:cs typeface="+mn-cs"/>
                        </a:rPr>
                        <a:t>-k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k-</a:t>
                      </a:r>
                      <a:r>
                        <a:rPr lang="fr-FR" sz="1100" kern="1200" dirty="0" err="1">
                          <a:solidFill>
                            <a:schemeClr val="tx1"/>
                          </a:solidFill>
                          <a:effectLst/>
                          <a:latin typeface="+mn-lt"/>
                          <a:ea typeface="+mn-ea"/>
                          <a:cs typeface="+mn-cs"/>
                        </a:rPr>
                        <a:t>ččiɣ</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tsawleḍ-iyi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Iɣil</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yeskiddeb</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uɛerrum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Uḥeq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wadi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wadi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lukan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ẓriɣ</a:t>
                      </a:r>
                      <a:r>
                        <a:rPr lang="fr-FR" sz="1100" kern="1200" dirty="0">
                          <a:solidFill>
                            <a:schemeClr val="tx1"/>
                          </a:solidFill>
                          <a:effectLst/>
                          <a:latin typeface="+mn-lt"/>
                          <a:ea typeface="+mn-ea"/>
                          <a:cs typeface="+mn-cs"/>
                        </a:rPr>
                        <a:t> ad k-id-</a:t>
                      </a:r>
                      <a:r>
                        <a:rPr lang="fr-FR" sz="1100" kern="1200" dirty="0" err="1">
                          <a:solidFill>
                            <a:schemeClr val="tx1"/>
                          </a:solidFill>
                          <a:effectLst/>
                          <a:latin typeface="+mn-lt"/>
                          <a:ea typeface="+mn-ea"/>
                          <a:cs typeface="+mn-cs"/>
                        </a:rPr>
                        <a:t>afeɣ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rwileɣ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ɣas</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yečč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nnaɛuṛ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-w! </a:t>
                      </a:r>
                      <a:r>
                        <a:rPr lang="fr-FR" sz="1100" kern="1200" dirty="0" err="1">
                          <a:solidFill>
                            <a:schemeClr val="tx1"/>
                          </a:solidFill>
                          <a:effectLst/>
                          <a:latin typeface="+mn-lt"/>
                          <a:ea typeface="+mn-ea"/>
                          <a:cs typeface="+mn-cs"/>
                        </a:rPr>
                        <a:t>Yanna</a:t>
                      </a:r>
                      <a:r>
                        <a:rPr lang="fr-FR" sz="1100" kern="1200" dirty="0">
                          <a:solidFill>
                            <a:schemeClr val="tx1"/>
                          </a:solidFill>
                          <a:effectLst/>
                          <a:latin typeface="+mn-lt"/>
                          <a:ea typeface="+mn-ea"/>
                          <a:cs typeface="+mn-cs"/>
                        </a:rPr>
                        <a:t>-yi Si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tegnewt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Ṛuḥ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Tselkeḍ</a:t>
                      </a:r>
                      <a:r>
                        <a:rPr lang="fr-FR" sz="1100" kern="1200" dirty="0">
                          <a:solidFill>
                            <a:schemeClr val="tx1"/>
                          </a:solidFill>
                          <a:effectLst/>
                          <a:latin typeface="+mn-lt"/>
                          <a:ea typeface="+mn-ea"/>
                          <a:cs typeface="+mn-cs"/>
                        </a:rPr>
                        <a:t> a bu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tessineḍ</a:t>
                      </a:r>
                      <a:r>
                        <a:rPr lang="fr-FR" sz="1100" kern="1200" dirty="0">
                          <a:solidFill>
                            <a:schemeClr val="tx1"/>
                          </a:solidFill>
                          <a:effectLst/>
                          <a:latin typeface="+mn-lt"/>
                          <a:ea typeface="+mn-ea"/>
                          <a:cs typeface="+mn-cs"/>
                        </a:rPr>
                        <a:t> ara ad </a:t>
                      </a:r>
                      <a:r>
                        <a:rPr lang="fr-FR" sz="1100" kern="1200" dirty="0" err="1">
                          <a:solidFill>
                            <a:schemeClr val="tx1"/>
                          </a:solidFill>
                          <a:effectLst/>
                          <a:latin typeface="+mn-lt"/>
                          <a:ea typeface="+mn-ea"/>
                          <a:cs typeface="+mn-cs"/>
                        </a:rPr>
                        <a:t>teskiddbeḍ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siwel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tidett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nneyya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tesserbaḥ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tessukkus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Par une journée de fin de printemps, alors que la terre était verte et fleurie et que le coucou chantait, le taon piqua le bœuf banc. Il prit la fuite, mugissant et la queue en l’air : de plateau en plateau, de colline en colline, de ravin en ravin, il arriva jusqu’au lion à l’improviste :</a:t>
                      </a:r>
                    </a:p>
                    <a:p>
                      <a:pPr indent="216000" algn="l"/>
                      <a:r>
                        <a:rPr lang="fr-FR" sz="1100" kern="150" dirty="0">
                          <a:effectLst/>
                          <a:latin typeface="Cascadia Mono" panose="020B0609020000020004" pitchFamily="49" charset="0"/>
                          <a:cs typeface="Cascadia Mono" panose="020B0609020000020004" pitchFamily="49" charset="0"/>
                        </a:rPr>
                        <a:t>- Qu’est-ce qui t’amène ici, fils de la vache ? Demanda le lion : tu dois nourrir contre moi quelque noir dessein. Je jure de ne pas te dévorer si tu me dis la vérité.</a:t>
                      </a:r>
                    </a:p>
                    <a:p>
                      <a:pPr indent="216000" algn="l"/>
                      <a:r>
                        <a:rPr lang="fr-FR" sz="1100" kern="150" dirty="0">
                          <a:effectLst/>
                          <a:latin typeface="Cascadia Mono" panose="020B0609020000020004" pitchFamily="49" charset="0"/>
                          <a:cs typeface="Cascadia Mono" panose="020B0609020000020004" pitchFamily="49" charset="0"/>
                        </a:rPr>
                        <a:t>Le lion pensait l’amener à dire un mensonge et le punir en le dévorant. Le bœuf répondit :</a:t>
                      </a:r>
                    </a:p>
                    <a:p>
                      <a:pPr indent="216000" algn="l"/>
                      <a:r>
                        <a:rPr lang="fr-FR" sz="1100" kern="150" dirty="0">
                          <a:effectLst/>
                          <a:latin typeface="Cascadia Mono" panose="020B0609020000020004" pitchFamily="49" charset="0"/>
                          <a:cs typeface="Cascadia Mono" panose="020B0609020000020004" pitchFamily="49" charset="0"/>
                        </a:rPr>
                        <a:t>- Roi des animaux, je jure par Tel… Tel… et Tel que si j’avais su te trouver ici, je ne me serais pas sauvé de chez moi, même si le taon avait dû me dévorer le foie. Si Mohammed m’a d’ailleurs bien recommandé de te dire toute la vérité.</a:t>
                      </a:r>
                    </a:p>
                    <a:p>
                      <a:pPr indent="216000" algn="l"/>
                      <a:r>
                        <a:rPr lang="fr-FR" sz="1100" kern="150" dirty="0">
                          <a:effectLst/>
                          <a:latin typeface="Cascadia Mono" panose="020B0609020000020004" pitchFamily="49" charset="0"/>
                          <a:cs typeface="Cascadia Mono" panose="020B0609020000020004" pitchFamily="49" charset="0"/>
                        </a:rPr>
                        <a:t>Le lion fit entendre un grondement d’orage et dit :</a:t>
                      </a:r>
                    </a:p>
                    <a:p>
                      <a:pPr indent="216000" algn="l"/>
                      <a:r>
                        <a:rPr lang="fr-FR" sz="1100" kern="150" dirty="0">
                          <a:effectLst/>
                          <a:latin typeface="Cascadia Mono" panose="020B0609020000020004" pitchFamily="49" charset="0"/>
                          <a:cs typeface="Cascadia Mono" panose="020B0609020000020004" pitchFamily="49" charset="0"/>
                        </a:rPr>
                        <a:t>- Va, tu es sauvé, gros naïf !</a:t>
                      </a:r>
                    </a:p>
                    <a:p>
                      <a:pPr indent="216000" algn="l"/>
                      <a:r>
                        <a:rPr lang="fr-FR" sz="1100" kern="150" dirty="0">
                          <a:effectLst/>
                          <a:latin typeface="Cascadia Mono" panose="020B0609020000020004" pitchFamily="49" charset="0"/>
                          <a:cs typeface="Cascadia Mono" panose="020B0609020000020004" pitchFamily="49" charset="0"/>
                        </a:rPr>
                        <a:t>Si tu ne sais mentir, dis la vérité : la franchise porte bonheur ou rend suspect.</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914437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11232650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162-164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163-165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yifis</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l’hyène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tent-iger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qqurent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ara d-</a:t>
                      </a:r>
                      <a:r>
                        <a:rPr lang="fr-FR" sz="1100" kern="1200" dirty="0" err="1">
                          <a:solidFill>
                            <a:schemeClr val="tx1"/>
                          </a:solidFill>
                          <a:effectLst/>
                          <a:latin typeface="+mn-lt"/>
                          <a:ea typeface="+mn-ea"/>
                          <a:cs typeface="+mn-cs"/>
                        </a:rPr>
                        <a:t>yeǧǧ</a:t>
                      </a:r>
                      <a:r>
                        <a:rPr lang="fr-FR" sz="1100" kern="1200" dirty="0">
                          <a:solidFill>
                            <a:schemeClr val="tx1"/>
                          </a:solidFill>
                          <a:effectLst/>
                          <a:latin typeface="+mn-lt"/>
                          <a:ea typeface="+mn-ea"/>
                          <a:cs typeface="+mn-cs"/>
                        </a:rPr>
                        <a:t> a t-id-</a:t>
                      </a:r>
                      <a:r>
                        <a:rPr lang="fr-FR" sz="1100" kern="1200" dirty="0" err="1">
                          <a:solidFill>
                            <a:schemeClr val="tx1"/>
                          </a:solidFill>
                          <a:effectLst/>
                          <a:latin typeface="+mn-lt"/>
                          <a:ea typeface="+mn-ea"/>
                          <a:cs typeface="+mn-cs"/>
                        </a:rPr>
                        <a:t>yaf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la t-</a:t>
                      </a:r>
                      <a:r>
                        <a:rPr lang="fr-FR" sz="1100" kern="1200" dirty="0" err="1">
                          <a:solidFill>
                            <a:schemeClr val="tx1"/>
                          </a:solidFill>
                          <a:effectLst/>
                          <a:latin typeface="+mn-lt"/>
                          <a:ea typeface="+mn-ea"/>
                          <a:cs typeface="+mn-cs"/>
                        </a:rPr>
                        <a:t>ttabaɛen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yemṣalaḥ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yid</a:t>
                      </a:r>
                      <a:r>
                        <a:rPr lang="fr-FR" sz="1100" kern="1200" dirty="0">
                          <a:solidFill>
                            <a:schemeClr val="tx1"/>
                          </a:solidFill>
                          <a:effectLst/>
                          <a:latin typeface="+mn-lt"/>
                          <a:ea typeface="+mn-ea"/>
                          <a:cs typeface="+mn-cs"/>
                        </a:rPr>
                        <a:t>-sen i sin, </a:t>
                      </a:r>
                      <a:r>
                        <a:rPr lang="fr-FR" sz="1100" kern="1200" dirty="0" err="1">
                          <a:solidFill>
                            <a:schemeClr val="tx1"/>
                          </a:solidFill>
                          <a:effectLst/>
                          <a:latin typeface="+mn-lt"/>
                          <a:ea typeface="+mn-ea"/>
                          <a:cs typeface="+mn-cs"/>
                        </a:rPr>
                        <a:t>iɛahed-iten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ten-yečči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Yya</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ddib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nṣafeṛ</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rrbeḥ</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iban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-i:</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nɣiɣ</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Ma </a:t>
                      </a:r>
                      <a:r>
                        <a:rPr lang="fr-FR" sz="1100" kern="1200" dirty="0" err="1">
                          <a:solidFill>
                            <a:schemeClr val="tx1"/>
                          </a:solidFill>
                          <a:effectLst/>
                          <a:latin typeface="+mn-lt"/>
                          <a:ea typeface="+mn-ea"/>
                          <a:cs typeface="+mn-cs"/>
                        </a:rPr>
                        <a:t>nɣan</a:t>
                      </a:r>
                      <a:r>
                        <a:rPr lang="fr-FR" sz="1100" kern="1200" dirty="0">
                          <a:solidFill>
                            <a:schemeClr val="tx1"/>
                          </a:solidFill>
                          <a:effectLst/>
                          <a:latin typeface="+mn-lt"/>
                          <a:ea typeface="+mn-ea"/>
                          <a:cs typeface="+mn-cs"/>
                        </a:rPr>
                        <a:t>-i </a:t>
                      </a:r>
                      <a:r>
                        <a:rPr lang="fr-FR" sz="1100" kern="1200" dirty="0" err="1">
                          <a:solidFill>
                            <a:schemeClr val="tx1"/>
                          </a:solidFill>
                          <a:effectLst/>
                          <a:latin typeface="+mn-lt"/>
                          <a:ea typeface="+mn-ea"/>
                          <a:cs typeface="+mn-cs"/>
                        </a:rPr>
                        <a:t>medden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-i!</a:t>
                      </a:r>
                    </a:p>
                    <a:p>
                      <a:pPr indent="457200"/>
                      <a:r>
                        <a:rPr lang="fr-FR" sz="1100" kern="1200" dirty="0" err="1">
                          <a:solidFill>
                            <a:schemeClr val="tx1"/>
                          </a:solidFill>
                          <a:effectLst/>
                          <a:latin typeface="+mn-lt"/>
                          <a:ea typeface="+mn-ea"/>
                          <a:cs typeface="+mn-cs"/>
                        </a:rPr>
                        <a:t>Cerken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taxerraẓt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ttqeddimen</a:t>
                      </a:r>
                      <a:r>
                        <a:rPr lang="fr-FR" sz="1100" kern="1200" dirty="0">
                          <a:solidFill>
                            <a:schemeClr val="tx1"/>
                          </a:solidFill>
                          <a:effectLst/>
                          <a:latin typeface="+mn-lt"/>
                          <a:ea typeface="+mn-ea"/>
                          <a:cs typeface="+mn-cs"/>
                        </a:rPr>
                        <a:t>-as-d </a:t>
                      </a:r>
                      <a:r>
                        <a:rPr lang="fr-FR" sz="1100" kern="1200" dirty="0" err="1">
                          <a:solidFill>
                            <a:schemeClr val="tx1"/>
                          </a:solidFill>
                          <a:effectLst/>
                          <a:latin typeface="+mn-lt"/>
                          <a:ea typeface="+mn-ea"/>
                          <a:cs typeface="+mn-cs"/>
                        </a:rPr>
                        <a:t>ṣṣyada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yettɣimi-yas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wemḍiq</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yettruẓu</a:t>
                      </a:r>
                      <a:r>
                        <a:rPr lang="fr-FR" sz="1100" kern="1200" dirty="0">
                          <a:solidFill>
                            <a:schemeClr val="tx1"/>
                          </a:solidFill>
                          <a:effectLst/>
                          <a:latin typeface="+mn-lt"/>
                          <a:ea typeface="+mn-ea"/>
                          <a:cs typeface="+mn-cs"/>
                        </a:rPr>
                        <a:t>-tt. Mi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lmakla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nitni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tisigar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akkenni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Yibbwas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nɣan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Iḍleb</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beṭṭu</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gar-aneɣ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yiman-is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ntan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waccaren-is</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yedda</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leɛmeṛ-is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Yanna-yas</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Ferq-iten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keččini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izimer</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tsefsuḍ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imi</a:t>
                      </a:r>
                      <a:r>
                        <a:rPr lang="fr-FR" sz="1100" kern="1200" dirty="0">
                          <a:solidFill>
                            <a:schemeClr val="tx1"/>
                          </a:solidFill>
                          <a:effectLst/>
                          <a:latin typeface="+mn-lt"/>
                          <a:ea typeface="+mn-ea"/>
                          <a:cs typeface="+mn-cs"/>
                        </a:rPr>
                        <a:t>-k; </a:t>
                      </a:r>
                      <a:r>
                        <a:rPr lang="fr-FR" sz="1100" kern="1200" dirty="0" err="1">
                          <a:solidFill>
                            <a:schemeClr val="tx1"/>
                          </a:solidFill>
                          <a:effectLst/>
                          <a:latin typeface="+mn-lt"/>
                          <a:ea typeface="+mn-ea"/>
                          <a:cs typeface="+mn-cs"/>
                        </a:rPr>
                        <a:t>axeṛfi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tfetreḍ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tixsi</a:t>
                      </a:r>
                      <a:r>
                        <a:rPr lang="fr-FR" sz="1100" kern="1200" dirty="0">
                          <a:solidFill>
                            <a:schemeClr val="tx1"/>
                          </a:solidFill>
                          <a:effectLst/>
                          <a:latin typeface="+mn-lt"/>
                          <a:ea typeface="+mn-ea"/>
                          <a:cs typeface="+mn-cs"/>
                        </a:rPr>
                        <a:t>, ad tt-</a:t>
                      </a:r>
                      <a:r>
                        <a:rPr lang="fr-FR" sz="1100" kern="1200" dirty="0" err="1">
                          <a:solidFill>
                            <a:schemeClr val="tx1"/>
                          </a:solidFill>
                          <a:effectLst/>
                          <a:latin typeface="+mn-lt"/>
                          <a:ea typeface="+mn-ea"/>
                          <a:cs typeface="+mn-cs"/>
                        </a:rPr>
                        <a:t>teččeḍ</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imensi</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Wi k-</a:t>
                      </a:r>
                      <a:r>
                        <a:rPr lang="fr-FR" sz="1100" kern="1200" dirty="0" err="1">
                          <a:solidFill>
                            <a:schemeClr val="tx1"/>
                          </a:solidFill>
                          <a:effectLst/>
                          <a:latin typeface="+mn-lt"/>
                          <a:ea typeface="+mn-ea"/>
                          <a:cs typeface="+mn-cs"/>
                        </a:rPr>
                        <a:t>yefkan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tamusni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yagi</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Iǧaweb</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it</a:t>
                      </a:r>
                      <a:r>
                        <a:rPr lang="fr-FR" sz="1100" kern="1200" dirty="0">
                          <a:solidFill>
                            <a:schemeClr val="tx1"/>
                          </a:solidFill>
                          <a:effectLst/>
                          <a:latin typeface="+mn-lt"/>
                          <a:ea typeface="+mn-ea"/>
                          <a:cs typeface="+mn-cs"/>
                        </a:rPr>
                        <a:t>-id: D </a:t>
                      </a:r>
                      <a:r>
                        <a:rPr lang="fr-FR" sz="1100" kern="1200" dirty="0" err="1">
                          <a:solidFill>
                            <a:schemeClr val="tx1"/>
                          </a:solidFill>
                          <a:effectLst/>
                          <a:latin typeface="+mn-lt"/>
                          <a:ea typeface="+mn-ea"/>
                          <a:cs typeface="+mn-cs"/>
                        </a:rPr>
                        <a:t>accaren</a:t>
                      </a:r>
                      <a:r>
                        <a:rPr lang="fr-FR" sz="1100" kern="1200" dirty="0">
                          <a:solidFill>
                            <a:schemeClr val="tx1"/>
                          </a:solidFill>
                          <a:effectLst/>
                          <a:latin typeface="+mn-lt"/>
                          <a:ea typeface="+mn-ea"/>
                          <a:cs typeface="+mn-cs"/>
                        </a:rPr>
                        <a:t>-ik </a:t>
                      </a:r>
                      <a:r>
                        <a:rPr lang="fr-FR" sz="1100" kern="1200" dirty="0" err="1">
                          <a:solidFill>
                            <a:schemeClr val="tx1"/>
                          </a:solidFill>
                          <a:effectLst/>
                          <a:latin typeface="+mn-lt"/>
                          <a:ea typeface="+mn-ea"/>
                          <a:cs typeface="+mn-cs"/>
                        </a:rPr>
                        <a:t>yentan</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tasa</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yifis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lion constat un jour que le chacal déjouait ses plans. Alors il se réconcilia avec lui et avec l’hyène qui profitaient toujours des restes de sa chasse. Il jura donc de ne jamais les dévorer et il ajouta, pour le chacal :</a:t>
                      </a:r>
                    </a:p>
                    <a:p>
                      <a:pPr indent="216000" algn="l"/>
                      <a:r>
                        <a:rPr lang="fr-FR" sz="1100" kern="150" dirty="0">
                          <a:effectLst/>
                          <a:latin typeface="Cascadia Mono" panose="020B0609020000020004" pitchFamily="49" charset="0"/>
                          <a:cs typeface="Cascadia Mono" panose="020B0609020000020004" pitchFamily="49" charset="0"/>
                        </a:rPr>
                        <a:t>Partons en voyage, chacal !</a:t>
                      </a:r>
                    </a:p>
                    <a:p>
                      <a:pPr indent="216000" algn="l"/>
                      <a:r>
                        <a:rPr lang="fr-FR" sz="1100" kern="150" dirty="0">
                          <a:effectLst/>
                          <a:latin typeface="Cascadia Mono" panose="020B0609020000020004" pitchFamily="49" charset="0"/>
                          <a:cs typeface="Cascadia Mono" panose="020B0609020000020004" pitchFamily="49" charset="0"/>
                        </a:rPr>
                        <a:t>Avec moi, ton bonheur est assuré :</a:t>
                      </a:r>
                    </a:p>
                    <a:p>
                      <a:pPr indent="216000" algn="l"/>
                      <a:r>
                        <a:rPr lang="fr-FR" sz="1100" kern="150" dirty="0">
                          <a:effectLst/>
                          <a:latin typeface="Cascadia Mono" panose="020B0609020000020004" pitchFamily="49" charset="0"/>
                          <a:cs typeface="Cascadia Mono" panose="020B0609020000020004" pitchFamily="49" charset="0"/>
                        </a:rPr>
                        <a:t>Si je tue les autres, tu dévoreras ;</a:t>
                      </a:r>
                    </a:p>
                    <a:p>
                      <a:pPr indent="216000" algn="l"/>
                      <a:r>
                        <a:rPr lang="fr-FR" sz="1100" kern="150" dirty="0">
                          <a:effectLst/>
                          <a:latin typeface="Cascadia Mono" panose="020B0609020000020004" pitchFamily="49" charset="0"/>
                          <a:cs typeface="Cascadia Mono" panose="020B0609020000020004" pitchFamily="49" charset="0"/>
                        </a:rPr>
                        <a:t>S’ils me tuaient, tu me dévorerais !</a:t>
                      </a:r>
                    </a:p>
                    <a:p>
                      <a:pPr indent="216000" algn="l"/>
                      <a:r>
                        <a:rPr lang="fr-FR" sz="1100" kern="150" dirty="0">
                          <a:effectLst/>
                          <a:latin typeface="Cascadia Mono" panose="020B0609020000020004" pitchFamily="49" charset="0"/>
                          <a:cs typeface="Cascadia Mono" panose="020B0609020000020004" pitchFamily="49" charset="0"/>
                        </a:rPr>
                        <a:t>Les trois compères firent donc cause commune pour les mauvais coups : le chacal et l’hyène rabattaient le gibier, le lion l’attendait au passage et tuait. Le roi des animaux se nourrissait des meilleurs morceaux et ses compagnons se contentaient des restes. Cette entente dura un certain temps.</a:t>
                      </a:r>
                    </a:p>
                    <a:p>
                      <a:pPr indent="216000" algn="l"/>
                      <a:r>
                        <a:rPr lang="fr-FR" sz="1100" kern="150" dirty="0">
                          <a:effectLst/>
                          <a:latin typeface="Cascadia Mono" panose="020B0609020000020004" pitchFamily="49" charset="0"/>
                          <a:cs typeface="Cascadia Mono" panose="020B0609020000020004" pitchFamily="49" charset="0"/>
                        </a:rPr>
                        <a:t>Un jour qu’ils avaient tué un mouton, une brebis et un agneau. L’hyène exigea le partage :</a:t>
                      </a:r>
                    </a:p>
                    <a:p>
                      <a:pPr indent="216000" algn="l"/>
                      <a:r>
                        <a:rPr lang="fr-FR" sz="1100" kern="150" dirty="0">
                          <a:effectLst/>
                          <a:latin typeface="Cascadia Mono" panose="020B0609020000020004" pitchFamily="49" charset="0"/>
                          <a:cs typeface="Cascadia Mono" panose="020B0609020000020004" pitchFamily="49" charset="0"/>
                        </a:rPr>
                        <a:t>- Partage entre nous trois, dit le lion.</a:t>
                      </a:r>
                    </a:p>
                    <a:p>
                      <a:pPr indent="216000" algn="l"/>
                      <a:r>
                        <a:rPr lang="fr-FR" sz="1100" kern="150" dirty="0">
                          <a:effectLst/>
                          <a:latin typeface="Cascadia Mono" panose="020B0609020000020004" pitchFamily="49" charset="0"/>
                          <a:cs typeface="Cascadia Mono" panose="020B0609020000020004" pitchFamily="49" charset="0"/>
                        </a:rPr>
                        <a:t>L’hyène attribua le mouton au lion, la brebis à elle-même et l’agneau au chacal. Le lion la frappa. Ses griffes s’enfoncèrent dans son foie : c’en était fait de sa vie. Il dit donc au chacal :</a:t>
                      </a:r>
                    </a:p>
                    <a:p>
                      <a:pPr indent="216000" algn="l"/>
                      <a:r>
                        <a:rPr lang="fr-FR" sz="1100" kern="150" dirty="0">
                          <a:effectLst/>
                          <a:latin typeface="Cascadia Mono" panose="020B0609020000020004" pitchFamily="49" charset="0"/>
                          <a:cs typeface="Cascadia Mono" panose="020B0609020000020004" pitchFamily="49" charset="0"/>
                        </a:rPr>
                        <a:t>- Fais toi-même le partage.</a:t>
                      </a:r>
                    </a:p>
                    <a:p>
                      <a:pPr indent="216000" algn="l"/>
                      <a:r>
                        <a:rPr lang="fr-FR" sz="1100" kern="150" dirty="0">
                          <a:effectLst/>
                          <a:latin typeface="Cascadia Mono" panose="020B0609020000020004" pitchFamily="49" charset="0"/>
                          <a:cs typeface="Cascadia Mono" panose="020B0609020000020004" pitchFamily="49" charset="0"/>
                        </a:rPr>
                        <a:t>- Roi des animaux, tu déjeuneras de l’agneau, pour t’ouvrir l’appétit, tu dîneras du mouton et tu souperas de la brebis.</a:t>
                      </a:r>
                    </a:p>
                    <a:p>
                      <a:pPr indent="216000" algn="l"/>
                      <a:r>
                        <a:rPr lang="fr-FR" sz="1100" kern="150" dirty="0">
                          <a:effectLst/>
                          <a:latin typeface="Cascadia Mono" panose="020B0609020000020004" pitchFamily="49" charset="0"/>
                          <a:cs typeface="Cascadia Mono" panose="020B0609020000020004" pitchFamily="49" charset="0"/>
                        </a:rPr>
                        <a:t>- Qui t’a donné tant de sagesse ? Demanda le lion.</a:t>
                      </a:r>
                    </a:p>
                    <a:p>
                      <a:pPr indent="216000" algn="l"/>
                      <a:r>
                        <a:rPr lang="fr-FR" sz="1100" kern="150" dirty="0">
                          <a:effectLst/>
                          <a:latin typeface="Cascadia Mono" panose="020B0609020000020004" pitchFamily="49" charset="0"/>
                          <a:cs typeface="Cascadia Mono" panose="020B0609020000020004" pitchFamily="49" charset="0"/>
                        </a:rPr>
                        <a:t>- Tes griffes, répondit-il, en plantant les sienne dans le foie de l’hyène.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2256113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98047852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Izem d wuccen d userdun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lion, le chacal et le mulet</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Yelḥa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ayen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mlalen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userdun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Ɛuhden</a:t>
                      </a:r>
                      <a:r>
                        <a:rPr lang="fr-FR" sz="1100" kern="1200" dirty="0">
                          <a:solidFill>
                            <a:schemeClr val="tx1"/>
                          </a:solidFill>
                          <a:effectLst/>
                          <a:latin typeface="+mn-lt"/>
                          <a:ea typeface="+mn-ea"/>
                          <a:cs typeface="+mn-cs"/>
                        </a:rPr>
                        <a:t>-t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ččin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dduklen</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Aserdun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yeṛwa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idewweṛ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yellemlem</a:t>
                      </a:r>
                      <a:r>
                        <a:rPr lang="fr-FR" sz="1100" kern="1200" dirty="0">
                          <a:solidFill>
                            <a:schemeClr val="tx1"/>
                          </a:solidFill>
                          <a:effectLst/>
                          <a:latin typeface="+mn-lt"/>
                          <a:ea typeface="+mn-ea"/>
                          <a:cs typeface="+mn-cs"/>
                        </a:rPr>
                        <a:t>, a t-</a:t>
                      </a:r>
                      <a:r>
                        <a:rPr lang="fr-FR" sz="1100" kern="1200" dirty="0" err="1">
                          <a:solidFill>
                            <a:schemeClr val="tx1"/>
                          </a:solidFill>
                          <a:effectLst/>
                          <a:latin typeface="+mn-lt"/>
                          <a:ea typeface="+mn-ea"/>
                          <a:cs typeface="+mn-cs"/>
                        </a:rPr>
                        <a:t>tedhen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tiqit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zzit</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mmuqlen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imeddukal-is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d-</a:t>
                      </a:r>
                      <a:r>
                        <a:rPr lang="fr-FR" sz="1100" kern="1200" dirty="0" err="1">
                          <a:solidFill>
                            <a:schemeClr val="tx1"/>
                          </a:solidFill>
                          <a:effectLst/>
                          <a:latin typeface="+mn-lt"/>
                          <a:ea typeface="+mn-ea"/>
                          <a:cs typeface="+mn-cs"/>
                        </a:rPr>
                        <a:t>yettarew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yimi-nsen</a:t>
                      </a:r>
                      <a:r>
                        <a:rPr lang="fr-FR" sz="1100" kern="1200" dirty="0">
                          <a:solidFill>
                            <a:schemeClr val="tx1"/>
                          </a:solidFill>
                          <a:effectLst/>
                          <a:latin typeface="+mn-lt"/>
                          <a:ea typeface="+mn-ea"/>
                          <a:cs typeface="+mn-cs"/>
                        </a:rPr>
                        <a:t> aman.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mcawaṛen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 ad t-</a:t>
                      </a:r>
                      <a:r>
                        <a:rPr lang="fr-FR" sz="1100" kern="1200" dirty="0" err="1">
                          <a:solidFill>
                            <a:schemeClr val="tx1"/>
                          </a:solidFill>
                          <a:effectLst/>
                          <a:latin typeface="+mn-lt"/>
                          <a:ea typeface="+mn-ea"/>
                          <a:cs typeface="+mn-cs"/>
                        </a:rPr>
                        <a:t>ččen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rẓen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leɛhud</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Nekni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aql-aɣ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nemmut</a:t>
                      </a:r>
                      <a:r>
                        <a:rPr lang="fr-FR" sz="1100" kern="1200" dirty="0">
                          <a:solidFill>
                            <a:schemeClr val="tx1"/>
                          </a:solidFill>
                          <a:effectLst/>
                          <a:latin typeface="+mn-lt"/>
                          <a:ea typeface="+mn-ea"/>
                          <a:cs typeface="+mn-cs"/>
                        </a:rPr>
                        <a:t> si </a:t>
                      </a:r>
                      <a:r>
                        <a:rPr lang="fr-FR" sz="1100" kern="1200" dirty="0" err="1">
                          <a:solidFill>
                            <a:schemeClr val="tx1"/>
                          </a:solidFill>
                          <a:effectLst/>
                          <a:latin typeface="+mn-lt"/>
                          <a:ea typeface="+mn-ea"/>
                          <a:cs typeface="+mn-cs"/>
                        </a:rPr>
                        <a:t>laẓ</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yessefk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seg-neɣ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isebbel</a:t>
                      </a:r>
                      <a:r>
                        <a:rPr lang="fr-FR" sz="1100" kern="1200" dirty="0">
                          <a:solidFill>
                            <a:schemeClr val="tx1"/>
                          </a:solidFill>
                          <a:effectLst/>
                          <a:latin typeface="+mn-lt"/>
                          <a:ea typeface="+mn-ea"/>
                          <a:cs typeface="+mn-cs"/>
                        </a:rPr>
                        <a:t>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iwakken</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selken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wiyaḍ</a:t>
                      </a:r>
                      <a:r>
                        <a:rPr lang="fr-FR" sz="1100" kern="1200" dirty="0">
                          <a:solidFill>
                            <a:schemeClr val="tx1"/>
                          </a:solidFill>
                          <a:effectLst/>
                          <a:latin typeface="+mn-lt"/>
                          <a:ea typeface="+mn-ea"/>
                          <a:cs typeface="+mn-cs"/>
                        </a:rPr>
                        <a:t>! Tura, a </a:t>
                      </a:r>
                      <a:r>
                        <a:rPr lang="fr-FR" sz="1100" kern="1200" dirty="0" err="1">
                          <a:solidFill>
                            <a:schemeClr val="tx1"/>
                          </a:solidFill>
                          <a:effectLst/>
                          <a:latin typeface="+mn-lt"/>
                          <a:ea typeface="+mn-ea"/>
                          <a:cs typeface="+mn-cs"/>
                        </a:rPr>
                        <a:t>win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yir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deg-neɣ</a:t>
                      </a:r>
                      <a:r>
                        <a:rPr lang="fr-FR" sz="1100" kern="1200" dirty="0">
                          <a:solidFill>
                            <a:schemeClr val="tx1"/>
                          </a:solidFill>
                          <a:effectLst/>
                          <a:latin typeface="+mn-lt"/>
                          <a:ea typeface="+mn-ea"/>
                          <a:cs typeface="+mn-cs"/>
                        </a:rPr>
                        <a:t>, ad t-</a:t>
                      </a:r>
                      <a:r>
                        <a:rPr lang="fr-FR" sz="1100" kern="1200" dirty="0" err="1">
                          <a:solidFill>
                            <a:schemeClr val="tx1"/>
                          </a:solidFill>
                          <a:effectLst/>
                          <a:latin typeface="+mn-lt"/>
                          <a:ea typeface="+mn-ea"/>
                          <a:cs typeface="+mn-cs"/>
                        </a:rPr>
                        <a:t>nečč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baba d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tasedda</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Inṭeq</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Ulac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yifen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axxam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baba d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tuccent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Inṭeq</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laṣel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userdun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yenna-yasen</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tagmart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xali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aɛudiw</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ɣas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baba,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t-</a:t>
                      </a:r>
                      <a:r>
                        <a:rPr lang="fr-FR" sz="1100" kern="1200" dirty="0" err="1">
                          <a:solidFill>
                            <a:schemeClr val="tx1"/>
                          </a:solidFill>
                          <a:effectLst/>
                          <a:latin typeface="+mn-lt"/>
                          <a:ea typeface="+mn-ea"/>
                          <a:cs typeface="+mn-cs"/>
                        </a:rPr>
                        <a:t>ssineɣ</a:t>
                      </a:r>
                      <a:r>
                        <a:rPr lang="fr-FR" sz="1100" kern="1200" dirty="0">
                          <a:solidFill>
                            <a:schemeClr val="tx1"/>
                          </a:solidFill>
                          <a:effectLst/>
                          <a:latin typeface="+mn-lt"/>
                          <a:ea typeface="+mn-ea"/>
                          <a:cs typeface="+mn-cs"/>
                        </a:rPr>
                        <a:t> ara. (</a:t>
                      </a:r>
                      <a:r>
                        <a:rPr lang="fr-FR" sz="1100" kern="1200" dirty="0" err="1">
                          <a:solidFill>
                            <a:schemeClr val="tx1"/>
                          </a:solidFill>
                          <a:effectLst/>
                          <a:latin typeface="+mn-lt"/>
                          <a:ea typeface="+mn-ea"/>
                          <a:cs typeface="+mn-cs"/>
                        </a:rPr>
                        <a:t>Yugad</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yini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Nnan</a:t>
                      </a:r>
                      <a:r>
                        <a:rPr lang="fr-FR" sz="1100" kern="1200" dirty="0">
                          <a:solidFill>
                            <a:schemeClr val="tx1"/>
                          </a:solidFill>
                          <a:effectLst/>
                          <a:latin typeface="+mn-lt"/>
                          <a:ea typeface="+mn-ea"/>
                          <a:cs typeface="+mn-cs"/>
                        </a:rPr>
                        <a:t>-as :</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Mačči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akka</a:t>
                      </a:r>
                      <a:r>
                        <a:rPr lang="fr-FR" sz="1100" kern="1200" dirty="0">
                          <a:solidFill>
                            <a:schemeClr val="tx1"/>
                          </a:solidFill>
                          <a:effectLst/>
                          <a:latin typeface="+mn-lt"/>
                          <a:ea typeface="+mn-ea"/>
                          <a:cs typeface="+mn-cs"/>
                        </a:rPr>
                        <a:t>! Ini-</a:t>
                      </a:r>
                      <a:r>
                        <a:rPr lang="fr-FR" sz="1100" kern="1200" dirty="0" err="1">
                          <a:solidFill>
                            <a:schemeClr val="tx1"/>
                          </a:solidFill>
                          <a:effectLst/>
                          <a:latin typeface="+mn-lt"/>
                          <a:ea typeface="+mn-ea"/>
                          <a:cs typeface="+mn-cs"/>
                        </a:rPr>
                        <a:t>yaneɣ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babak</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neɣ</a:t>
                      </a:r>
                      <a:r>
                        <a:rPr lang="fr-FR" sz="1100" kern="1200" dirty="0">
                          <a:solidFill>
                            <a:schemeClr val="tx1"/>
                          </a:solidFill>
                          <a:effectLst/>
                          <a:latin typeface="+mn-lt"/>
                          <a:ea typeface="+mn-ea"/>
                          <a:cs typeface="+mn-cs"/>
                        </a:rPr>
                        <a:t> ad k-</a:t>
                      </a:r>
                      <a:r>
                        <a:rPr lang="fr-FR" sz="1100" kern="1200" dirty="0" err="1">
                          <a:solidFill>
                            <a:schemeClr val="tx1"/>
                          </a:solidFill>
                          <a:effectLst/>
                          <a:latin typeface="+mn-lt"/>
                          <a:ea typeface="+mn-ea"/>
                          <a:cs typeface="+mn-cs"/>
                        </a:rPr>
                        <a:t>nečč</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yasen</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Serrḥet-iyi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ad d-</a:t>
                      </a:r>
                      <a:r>
                        <a:rPr lang="fr-FR" sz="1100" kern="1200" dirty="0" err="1">
                          <a:solidFill>
                            <a:schemeClr val="tx1"/>
                          </a:solidFill>
                          <a:effectLst/>
                          <a:latin typeface="+mn-lt"/>
                          <a:ea typeface="+mn-ea"/>
                          <a:cs typeface="+mn-cs"/>
                        </a:rPr>
                        <a:t>steqsiɣ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fell</a:t>
                      </a:r>
                      <a:r>
                        <a:rPr lang="fr-FR" sz="1100" kern="1200" dirty="0">
                          <a:solidFill>
                            <a:schemeClr val="tx1"/>
                          </a:solidFill>
                          <a:effectLst/>
                          <a:latin typeface="+mn-lt"/>
                          <a:ea typeface="+mn-ea"/>
                          <a:cs typeface="+mn-cs"/>
                        </a:rPr>
                        <a:t>-as.</a:t>
                      </a:r>
                    </a:p>
                    <a:p>
                      <a:pPr indent="457200"/>
                      <a:r>
                        <a:rPr lang="fr-FR" sz="1100" kern="1200" dirty="0" err="1">
                          <a:solidFill>
                            <a:schemeClr val="tx1"/>
                          </a:solidFill>
                          <a:effectLst/>
                          <a:latin typeface="+mn-lt"/>
                          <a:ea typeface="+mn-ea"/>
                          <a:cs typeface="+mn-cs"/>
                        </a:rPr>
                        <a:t>Cubkeɣ-kwen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ard</a:t>
                      </a:r>
                      <a:r>
                        <a:rPr lang="fr-FR" sz="1100" kern="1200" dirty="0">
                          <a:solidFill>
                            <a:schemeClr val="tx1"/>
                          </a:solidFill>
                          <a:effectLst/>
                          <a:latin typeface="+mn-lt"/>
                          <a:ea typeface="+mn-ea"/>
                          <a:cs typeface="+mn-cs"/>
                        </a:rPr>
                        <a:t> a d-</a:t>
                      </a:r>
                      <a:r>
                        <a:rPr lang="fr-FR" sz="1100" kern="1200" dirty="0" err="1">
                          <a:solidFill>
                            <a:schemeClr val="tx1"/>
                          </a:solidFill>
                          <a:effectLst/>
                          <a:latin typeface="+mn-lt"/>
                          <a:ea typeface="+mn-ea"/>
                          <a:cs typeface="+mn-cs"/>
                        </a:rPr>
                        <a:t>uɣaleɣ</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awen</a:t>
                      </a:r>
                      <a:r>
                        <a:rPr lang="fr-FR" sz="1100" kern="1200" dirty="0">
                          <a:solidFill>
                            <a:schemeClr val="tx1"/>
                          </a:solidFill>
                          <a:effectLst/>
                          <a:latin typeface="+mn-lt"/>
                          <a:ea typeface="+mn-ea"/>
                          <a:cs typeface="+mn-cs"/>
                        </a:rPr>
                        <a:t>-d-</a:t>
                      </a:r>
                      <a:r>
                        <a:rPr lang="fr-FR" sz="1100" kern="1200" dirty="0" err="1">
                          <a:solidFill>
                            <a:schemeClr val="tx1"/>
                          </a:solidFill>
                          <a:effectLst/>
                          <a:latin typeface="+mn-lt"/>
                          <a:ea typeface="+mn-ea"/>
                          <a:cs typeface="+mn-cs"/>
                        </a:rPr>
                        <a:t>awiɣ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lexbaṛ</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ṣṣeḥ</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Serrḥen</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Au bout d’un certain temps, le lion et le chacal firent la rencontre du mulet. Ils lui promirent de ne pas le dévorer et firent route ensemble.</a:t>
                      </a:r>
                    </a:p>
                    <a:p>
                      <a:pPr indent="216000" algn="l"/>
                      <a:r>
                        <a:rPr lang="fr-FR" sz="1100" kern="150" dirty="0">
                          <a:effectLst/>
                          <a:latin typeface="Cascadia Mono" panose="020B0609020000020004" pitchFamily="49" charset="0"/>
                          <a:cs typeface="Cascadia Mono" panose="020B0609020000020004" pitchFamily="49" charset="0"/>
                        </a:rPr>
                        <a:t>Le mulet, qui trouvait de l’herbe à volonté, fut bientôt gras à souhait croupe arrondie et poil lustré. A sa vue, ses compagnons sentirent bientôt l’eau leur venir à la bouche.</a:t>
                      </a:r>
                    </a:p>
                    <a:p>
                      <a:pPr indent="216000" algn="l"/>
                      <a:r>
                        <a:rPr lang="fr-FR" sz="1100" kern="150" dirty="0">
                          <a:effectLst/>
                          <a:latin typeface="Cascadia Mono" panose="020B0609020000020004" pitchFamily="49" charset="0"/>
                          <a:cs typeface="Cascadia Mono" panose="020B0609020000020004" pitchFamily="49" charset="0"/>
                        </a:rPr>
                        <a:t>Ils s’entendirent pour le dévorer, au mépris de la foi jurée.</a:t>
                      </a:r>
                    </a:p>
                    <a:p>
                      <a:pPr indent="216000" algn="l"/>
                      <a:r>
                        <a:rPr lang="fr-FR" sz="1100" kern="150" dirty="0">
                          <a:effectLst/>
                          <a:latin typeface="Cascadia Mono" panose="020B0609020000020004" pitchFamily="49" charset="0"/>
                          <a:cs typeface="Cascadia Mono" panose="020B0609020000020004" pitchFamily="49" charset="0"/>
                        </a:rPr>
                        <a:t>- Nous mourons de faim, lui dit le chacal : l’un de nous doit se sacrifier pour sauver la vie des deux autres. En conséquence, nous devons manger celui d’entre nous qui a la moins noble l’origine.</a:t>
                      </a:r>
                    </a:p>
                    <a:p>
                      <a:pPr indent="216000" algn="l"/>
                      <a:r>
                        <a:rPr lang="fr-FR" sz="1100" kern="150" dirty="0">
                          <a:effectLst/>
                          <a:latin typeface="Cascadia Mono" panose="020B0609020000020004" pitchFamily="49" charset="0"/>
                          <a:cs typeface="Cascadia Mono" panose="020B0609020000020004" pitchFamily="49" charset="0"/>
                        </a:rPr>
                        <a:t>- Mon père est lion, ma mère est lionne, dit le lion.</a:t>
                      </a:r>
                    </a:p>
                    <a:p>
                      <a:pPr indent="216000" algn="l"/>
                      <a:r>
                        <a:rPr lang="fr-FR" sz="1100" kern="150" dirty="0">
                          <a:effectLst/>
                          <a:latin typeface="Cascadia Mono" panose="020B0609020000020004" pitchFamily="49" charset="0"/>
                          <a:cs typeface="Cascadia Mono" panose="020B0609020000020004" pitchFamily="49" charset="0"/>
                        </a:rPr>
                        <a:t>- Il est roi des animaux, dit le chacal : il ne peut y avoir maison plus noble.</a:t>
                      </a:r>
                    </a:p>
                    <a:p>
                      <a:pPr indent="216000" algn="l"/>
                      <a:r>
                        <a:rPr lang="fr-FR" sz="1100" kern="150" dirty="0">
                          <a:effectLst/>
                          <a:latin typeface="Cascadia Mono" panose="020B0609020000020004" pitchFamily="49" charset="0"/>
                          <a:cs typeface="Cascadia Mono" panose="020B0609020000020004" pitchFamily="49" charset="0"/>
                        </a:rPr>
                        <a:t>- Moi, ajouta-t-il, mon père est chacal, ma mère de même.</a:t>
                      </a:r>
                    </a:p>
                    <a:p>
                      <a:pPr indent="216000" algn="l"/>
                      <a:r>
                        <a:rPr lang="fr-FR" sz="1100" kern="150" dirty="0">
                          <a:effectLst/>
                          <a:latin typeface="Cascadia Mono" panose="020B0609020000020004" pitchFamily="49" charset="0"/>
                          <a:cs typeface="Cascadia Mono" panose="020B0609020000020004" pitchFamily="49" charset="0"/>
                        </a:rPr>
                        <a:t>- C’est de bonne famille, dit le lion.</a:t>
                      </a:r>
                    </a:p>
                    <a:p>
                      <a:pPr indent="216000" algn="l"/>
                      <a:r>
                        <a:rPr lang="fr-FR" sz="1100" kern="150" dirty="0">
                          <a:effectLst/>
                          <a:latin typeface="Cascadia Mono" panose="020B0609020000020004" pitchFamily="49" charset="0"/>
                          <a:cs typeface="Cascadia Mono" panose="020B0609020000020004" pitchFamily="49" charset="0"/>
                        </a:rPr>
                        <a:t>Restait le mulet qui dit :</a:t>
                      </a:r>
                    </a:p>
                    <a:p>
                      <a:pPr indent="216000" algn="l"/>
                      <a:r>
                        <a:rPr lang="fr-FR" sz="1100" kern="150" dirty="0">
                          <a:effectLst/>
                          <a:latin typeface="Cascadia Mono" panose="020B0609020000020004" pitchFamily="49" charset="0"/>
                          <a:cs typeface="Cascadia Mono" panose="020B0609020000020004" pitchFamily="49" charset="0"/>
                        </a:rPr>
                        <a:t>- Ma mère est la jument ; mon oncle maternel, cheval ; quant à mon père, je ne l’ai pas connu. Il avait peur de dire que c’était l’âne.</a:t>
                      </a:r>
                    </a:p>
                    <a:p>
                      <a:pPr indent="216000" algn="l"/>
                      <a:r>
                        <a:rPr lang="fr-FR" sz="1100" kern="150" dirty="0">
                          <a:effectLst/>
                          <a:latin typeface="Cascadia Mono" panose="020B0609020000020004" pitchFamily="49" charset="0"/>
                          <a:cs typeface="Cascadia Mono" panose="020B0609020000020004" pitchFamily="49" charset="0"/>
                        </a:rPr>
                        <a:t>- Ce n’est pas une réponse, dirent les deux autres : dis-nous qui est ton père ou nous te dévorons !</a:t>
                      </a:r>
                    </a:p>
                    <a:p>
                      <a:pPr indent="216000" algn="l"/>
                      <a:r>
                        <a:rPr lang="fr-FR" sz="1100" kern="150" dirty="0">
                          <a:effectLst/>
                          <a:latin typeface="Cascadia Mono" panose="020B0609020000020004" pitchFamily="49" charset="0"/>
                          <a:cs typeface="Cascadia Mono" panose="020B0609020000020004" pitchFamily="49" charset="0"/>
                        </a:rPr>
                        <a:t>- Permettez-moi, d’aller me renseigner dit-il et je vous jure de revenir vous donner une réponse plus nette.</a:t>
                      </a:r>
                    </a:p>
                    <a:p>
                      <a:pPr indent="216000" algn="l"/>
                      <a:r>
                        <a:rPr lang="fr-FR" sz="1100" kern="150" dirty="0">
                          <a:effectLst/>
                          <a:latin typeface="Cascadia Mono" panose="020B0609020000020004" pitchFamily="49" charset="0"/>
                          <a:cs typeface="Cascadia Mono" panose="020B0609020000020004" pitchFamily="49" charset="0"/>
                        </a:rPr>
                        <a:t>Ils le laissèrent partir.</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036093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0627799"/>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168</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169</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Lmut n yizem</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La mort du lion</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Yuɣal wuccen yeṭṭef aserdun weḥd-s, sewwqen deg uqerru n yizem, ad iṛuḥ am tadla yečča yilef.</a:t>
                      </a:r>
                    </a:p>
                    <a:p>
                      <a:pPr indent="457200"/>
                      <a:r>
                        <a:rPr lang="fr-FR" sz="1100" kern="1200">
                          <a:solidFill>
                            <a:schemeClr val="tx1"/>
                          </a:solidFill>
                          <a:effectLst/>
                          <a:latin typeface="+mn-lt"/>
                          <a:ea typeface="+mn-ea"/>
                          <a:cs typeface="+mn-cs"/>
                        </a:rPr>
                        <a:t>Yewweḍ userdun s aḥeddad: igerrez-as-d tasmiṛt, inqec-itt-id, yesɣezf-as-d imesmaṛen, Ssyen, ibren-d s imddukal-is. Yenna-yas yizem:</a:t>
                      </a:r>
                    </a:p>
                    <a:p>
                      <a:pPr indent="457200"/>
                      <a:r>
                        <a:rPr lang="fr-FR" sz="1100" kern="1200">
                          <a:solidFill>
                            <a:schemeClr val="tx1"/>
                          </a:solidFill>
                          <a:effectLst/>
                          <a:latin typeface="+mn-lt"/>
                          <a:ea typeface="+mn-ea"/>
                          <a:cs typeface="+mn-cs"/>
                        </a:rPr>
                        <a:t>- Ihi, anwa i d baba-k?</a:t>
                      </a:r>
                    </a:p>
                    <a:p>
                      <a:pPr indent="457200"/>
                      <a:r>
                        <a:rPr lang="fr-FR" sz="1100" kern="1200">
                          <a:solidFill>
                            <a:schemeClr val="tx1"/>
                          </a:solidFill>
                          <a:effectLst/>
                          <a:latin typeface="+mn-lt"/>
                          <a:ea typeface="+mn-ea"/>
                          <a:cs typeface="+mn-cs"/>
                        </a:rPr>
                        <a:t>- Yerra-yas userdun: Ur ufiɣ ara lexbaṛ-is, lameɛna yeǧǧa-yi-d ttajiṛa deg ḍarren-iw: ma tebɣam ad tt-id-teɣrem.</a:t>
                      </a:r>
                    </a:p>
                    <a:p>
                      <a:pPr indent="457200"/>
                      <a:r>
                        <a:rPr lang="fr-FR" sz="1100" kern="1200">
                          <a:solidFill>
                            <a:schemeClr val="tx1"/>
                          </a:solidFill>
                          <a:effectLst/>
                          <a:latin typeface="+mn-lt"/>
                          <a:ea typeface="+mn-ea"/>
                          <a:cs typeface="+mn-cs"/>
                        </a:rPr>
                        <a:t>Yenna-yas yizem i wuccen:</a:t>
                      </a:r>
                    </a:p>
                    <a:p>
                      <a:pPr indent="457200"/>
                      <a:r>
                        <a:rPr lang="fr-FR" sz="1100" kern="1200">
                          <a:solidFill>
                            <a:schemeClr val="tx1"/>
                          </a:solidFill>
                          <a:effectLst/>
                          <a:latin typeface="+mn-lt"/>
                          <a:ea typeface="+mn-ea"/>
                          <a:cs typeface="+mn-cs"/>
                        </a:rPr>
                        <a:t>- Qerreb eɣr-itt-id, a Mḥemmed.</a:t>
                      </a:r>
                    </a:p>
                    <a:p>
                      <a:pPr indent="457200"/>
                      <a:r>
                        <a:rPr lang="fr-FR" sz="1100" kern="1200">
                          <a:solidFill>
                            <a:schemeClr val="tx1"/>
                          </a:solidFill>
                          <a:effectLst/>
                          <a:latin typeface="+mn-lt"/>
                          <a:ea typeface="+mn-ea"/>
                          <a:cs typeface="+mn-cs"/>
                        </a:rPr>
                        <a:t>- Yerra-yas wuccen: A lmir n lewḥuc, nek, imawlan-iw d igellilen: ur iyi-fkin ɣer leqraya. D keč ay d mmis n wexxam ameqran: tessenḍ ad tt-id-teɣreḍ.</a:t>
                      </a:r>
                    </a:p>
                    <a:p>
                      <a:pPr indent="457200"/>
                      <a:r>
                        <a:rPr lang="fr-FR" sz="1100" kern="1200">
                          <a:solidFill>
                            <a:schemeClr val="tx1"/>
                          </a:solidFill>
                          <a:effectLst/>
                          <a:latin typeface="+mn-lt"/>
                          <a:ea typeface="+mn-ea"/>
                          <a:cs typeface="+mn-cs"/>
                        </a:rPr>
                        <a:t>Iqerreb yizem axencuc-is, yesteɛmel ad iɣer: leɛmaṛa terɣa: ibedd userdun f imezwura, yewt-it-id s ineggura: kecmen imesmaṛen di lmux n yizem, yeɣli.</a:t>
                      </a:r>
                    </a:p>
                    <a:p>
                      <a:pPr indent="457200"/>
                      <a:r>
                        <a:rPr lang="fr-FR" sz="1100" kern="1200">
                          <a:solidFill>
                            <a:schemeClr val="tx1"/>
                          </a:solidFill>
                          <a:effectLst/>
                          <a:latin typeface="+mn-lt"/>
                          <a:ea typeface="+mn-ea"/>
                          <a:cs typeface="+mn-cs"/>
                        </a:rPr>
                        <a:t>Werɛad yessufeɣ taṛwiḥt, yeɛna-t wuccen s acekkab.</a:t>
                      </a:r>
                    </a:p>
                    <a:p>
                      <a:pPr indent="457200"/>
                      <a:r>
                        <a:rPr lang="fr-FR" sz="1100" kern="1200">
                          <a:solidFill>
                            <a:schemeClr val="tx1"/>
                          </a:solidFill>
                          <a:effectLst/>
                          <a:latin typeface="+mn-lt"/>
                          <a:ea typeface="+mn-ea"/>
                          <a:cs typeface="+mn-cs"/>
                        </a:rPr>
                        <a:t>Yenna-yas yizem :</a:t>
                      </a:r>
                    </a:p>
                    <a:p>
                      <a:pPr indent="457200"/>
                      <a:r>
                        <a:rPr lang="fr-FR" sz="1100" kern="1200">
                          <a:solidFill>
                            <a:schemeClr val="tx1"/>
                          </a:solidFill>
                          <a:effectLst/>
                          <a:latin typeface="+mn-lt"/>
                          <a:ea typeface="+mn-ea"/>
                          <a:cs typeface="+mn-cs"/>
                        </a:rPr>
                        <a:t>- Ah! ddunit d wi ibedden, ɣas ad yili baba-s d aɣyul!</a:t>
                      </a:r>
                    </a:p>
                    <a:p>
                      <a:pPr indent="457200"/>
                      <a:r>
                        <a:rPr lang="fr-FR" sz="1100" kern="1200">
                          <a:solidFill>
                            <a:schemeClr val="tx1"/>
                          </a:solidFill>
                          <a:effectLst/>
                          <a:latin typeface="+mn-lt"/>
                          <a:ea typeface="+mn-ea"/>
                          <a:cs typeface="+mn-cs"/>
                        </a:rPr>
                        <a:t>Yemmut yizem, bu tissas, lmir n lewḥuc: yenɣa-t userdun, mmi-s n weɣyul, ččan-t wuccanen.</a:t>
                      </a:r>
                    </a:p>
                    <a:p>
                      <a:pPr indent="457200"/>
                      <a:r>
                        <a:rPr lang="fr-FR" sz="1100" kern="1200">
                          <a:solidFill>
                            <a:schemeClr val="tx1"/>
                          </a:solidFill>
                          <a:effectLst/>
                          <a:latin typeface="+mn-lt"/>
                          <a:ea typeface="+mn-ea"/>
                          <a:cs typeface="+mn-cs"/>
                        </a:rPr>
                        <a:t>Seg wass nni ay txab tmurt.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Entre-temps, le chacal avait pris le mulet à part et ensemble ils complotèrent la mort du lion, une fin ignominieuse comme celle d’une javelle dévorée par un sanglier. Le mulet alla chez un forgeron qui lui ajusta de beaux fers ciselés, avec des clous qui n’en finissaient plus, puis il revint vers ses compagnons.</a:t>
                      </a:r>
                    </a:p>
                    <a:p>
                      <a:pPr indent="216000" algn="l"/>
                      <a:r>
                        <a:rPr lang="fr-FR" sz="1100" kern="150" dirty="0">
                          <a:effectLst/>
                          <a:latin typeface="Cascadia Mono" panose="020B0609020000020004" pitchFamily="49" charset="0"/>
                          <a:cs typeface="Cascadia Mono" panose="020B0609020000020004" pitchFamily="49" charset="0"/>
                        </a:rPr>
                        <a:t>- En bien, demanda le lion, qui est ton père ?</a:t>
                      </a:r>
                    </a:p>
                    <a:p>
                      <a:pPr indent="216000" algn="l"/>
                      <a:r>
                        <a:rPr lang="fr-FR" sz="1100" kern="150" dirty="0">
                          <a:effectLst/>
                          <a:latin typeface="Cascadia Mono" panose="020B0609020000020004" pitchFamily="49" charset="0"/>
                          <a:cs typeface="Cascadia Mono" panose="020B0609020000020004" pitchFamily="49" charset="0"/>
                        </a:rPr>
                        <a:t>Le mulet répondit :</a:t>
                      </a:r>
                    </a:p>
                    <a:p>
                      <a:pPr indent="216000" algn="l"/>
                      <a:r>
                        <a:rPr lang="fr-FR" sz="1100" kern="150" dirty="0">
                          <a:effectLst/>
                          <a:latin typeface="Cascadia Mono" panose="020B0609020000020004" pitchFamily="49" charset="0"/>
                          <a:cs typeface="Cascadia Mono" panose="020B0609020000020004" pitchFamily="49" charset="0"/>
                        </a:rPr>
                        <a:t>- Je n’ai pas pu obtenir des renseignements précis à son sujet mais il m’a, paraît-il, fait graver mon arbre généalogique sous les sabots : voulez-vous le lire ?</a:t>
                      </a:r>
                    </a:p>
                    <a:p>
                      <a:pPr indent="216000" algn="l"/>
                      <a:r>
                        <a:rPr lang="fr-FR" sz="1100" kern="150" dirty="0">
                          <a:effectLst/>
                          <a:latin typeface="Cascadia Mono" panose="020B0609020000020004" pitchFamily="49" charset="0"/>
                          <a:cs typeface="Cascadia Mono" panose="020B0609020000020004" pitchFamily="49" charset="0"/>
                        </a:rPr>
                        <a:t>- Va lire, Mohammed, dit le lion.</a:t>
                      </a:r>
                    </a:p>
                    <a:p>
                      <a:pPr indent="216000" algn="l"/>
                      <a:r>
                        <a:rPr lang="fr-FR" sz="1100" kern="150" dirty="0">
                          <a:effectLst/>
                          <a:latin typeface="Cascadia Mono" panose="020B0609020000020004" pitchFamily="49" charset="0"/>
                          <a:cs typeface="Cascadia Mono" panose="020B0609020000020004" pitchFamily="49" charset="0"/>
                        </a:rPr>
                        <a:t>- Roi des animaux, dit le chacal, mes parents n’étaient que d’humbles gens qui ne m’ont pas envoyé à l’école ; mais toi, fils de grande famille, tu dois savoir lire.</a:t>
                      </a:r>
                    </a:p>
                    <a:p>
                      <a:pPr indent="216000" algn="l"/>
                      <a:r>
                        <a:rPr lang="fr-FR" sz="1100" kern="150" dirty="0">
                          <a:effectLst/>
                          <a:latin typeface="Cascadia Mono" panose="020B0609020000020004" pitchFamily="49" charset="0"/>
                          <a:cs typeface="Cascadia Mono" panose="020B0609020000020004" pitchFamily="49" charset="0"/>
                        </a:rPr>
                        <a:t>Le lion tendit le mufle, comme pour lire et… le coup partit : le mulet, prenant appui sur ses pattes de devant, décocha par derrière une si terrible ruade que les clous de ses fers entrèrent dans le cerveau du roi des animaux, qui s’abattit.</a:t>
                      </a:r>
                    </a:p>
                    <a:p>
                      <a:pPr indent="216000" algn="l"/>
                      <a:r>
                        <a:rPr lang="fr-FR" sz="1100" kern="150" dirty="0">
                          <a:effectLst/>
                          <a:latin typeface="Cascadia Mono" panose="020B0609020000020004" pitchFamily="49" charset="0"/>
                          <a:cs typeface="Cascadia Mono" panose="020B0609020000020004" pitchFamily="49" charset="0"/>
                        </a:rPr>
                        <a:t>Il n’avait pas encore rendu l’âme que le chacal lui mordait le jarret :</a:t>
                      </a:r>
                    </a:p>
                    <a:p>
                      <a:pPr indent="216000" algn="l"/>
                      <a:r>
                        <a:rPr lang="fr-FR" sz="1100" kern="150" dirty="0">
                          <a:effectLst/>
                          <a:latin typeface="Cascadia Mono" panose="020B0609020000020004" pitchFamily="49" charset="0"/>
                          <a:cs typeface="Cascadia Mono" panose="020B0609020000020004" pitchFamily="49" charset="0"/>
                        </a:rPr>
                        <a:t>- Ah ! gémit le lion, le monde est toujours du côté du plus fort, </a:t>
                      </a:r>
                      <a:r>
                        <a:rPr lang="fr-FR" sz="1100" kern="150" dirty="0" err="1">
                          <a:effectLst/>
                          <a:latin typeface="Cascadia Mono" panose="020B0609020000020004" pitchFamily="49" charset="0"/>
                          <a:cs typeface="Cascadia Mono" panose="020B0609020000020004" pitchFamily="49" charset="0"/>
                        </a:rPr>
                        <a:t>fût-il</a:t>
                      </a:r>
                      <a:r>
                        <a:rPr lang="fr-FR" sz="1100" kern="150" dirty="0">
                          <a:effectLst/>
                          <a:latin typeface="Cascadia Mono" panose="020B0609020000020004" pitchFamily="49" charset="0"/>
                          <a:cs typeface="Cascadia Mono" panose="020B0609020000020004" pitchFamily="49" charset="0"/>
                        </a:rPr>
                        <a:t> fils de baudet !…</a:t>
                      </a:r>
                    </a:p>
                    <a:p>
                      <a:pPr indent="216000" algn="l"/>
                      <a:r>
                        <a:rPr lang="fr-FR" sz="1100" kern="150" dirty="0">
                          <a:effectLst/>
                          <a:latin typeface="Cascadia Mono" panose="020B0609020000020004" pitchFamily="49" charset="0"/>
                          <a:cs typeface="Cascadia Mono" panose="020B0609020000020004" pitchFamily="49" charset="0"/>
                        </a:rPr>
                        <a:t>Ainsi mourut le lion, le redoutable toi des animaux : il fut tué par un mulet, fils d’âne, et dévoré par les chacals.</a:t>
                      </a:r>
                    </a:p>
                    <a:p>
                      <a:pPr indent="216000" algn="l"/>
                      <a:r>
                        <a:rPr lang="fr-FR" sz="1100" kern="150" dirty="0">
                          <a:effectLst/>
                          <a:latin typeface="Cascadia Mono" panose="020B0609020000020004" pitchFamily="49" charset="0"/>
                          <a:cs typeface="Cascadia Mono" panose="020B0609020000020004" pitchFamily="49" charset="0"/>
                        </a:rPr>
                        <a:t>C’est depuis ce jour-là que le pays vit dans l’anarchie.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28070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173675101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endParaRPr lang="en-GB" sz="90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endParaRPr lang="en-GB" sz="90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lgn="ct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ct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42896753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8093180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170</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171</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I warrac</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Aux enfants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Tamacahut-iw lwad lwad:</a:t>
                      </a:r>
                    </a:p>
                    <a:p>
                      <a:pPr indent="457200"/>
                      <a:r>
                        <a:rPr lang="fr-FR" sz="1100" kern="1200">
                          <a:solidFill>
                            <a:schemeClr val="tx1"/>
                          </a:solidFill>
                          <a:effectLst/>
                          <a:latin typeface="+mn-lt"/>
                          <a:ea typeface="+mn-ea"/>
                          <a:cs typeface="+mn-cs"/>
                        </a:rPr>
                        <a:t>Sawleɣ-tt-id i tarrawt n leǧwad.</a:t>
                      </a:r>
                    </a:p>
                    <a:p>
                      <a:pPr indent="457200"/>
                      <a:r>
                        <a:rPr lang="fr-FR" sz="1100" kern="1200">
                          <a:solidFill>
                            <a:schemeClr val="tx1"/>
                          </a:solidFill>
                          <a:effectLst/>
                          <a:latin typeface="+mn-lt"/>
                          <a:ea typeface="+mn-ea"/>
                          <a:cs typeface="+mn-cs"/>
                        </a:rPr>
                        <a:t>Nekni nṛuḥ abrid abrid,</a:t>
                      </a:r>
                    </a:p>
                    <a:p>
                      <a:pPr indent="457200"/>
                      <a:r>
                        <a:rPr lang="fr-FR" sz="1100" kern="1200">
                          <a:solidFill>
                            <a:schemeClr val="tx1"/>
                          </a:solidFill>
                          <a:effectLst/>
                          <a:latin typeface="+mn-lt"/>
                          <a:ea typeface="+mn-ea"/>
                          <a:cs typeface="+mn-cs"/>
                        </a:rPr>
                        <a:t>Uccen iṛuḥ lexla lexla:</a:t>
                      </a:r>
                    </a:p>
                    <a:p>
                      <a:pPr indent="457200"/>
                      <a:r>
                        <a:rPr lang="fr-FR" sz="1100" kern="1200">
                          <a:solidFill>
                            <a:schemeClr val="tx1"/>
                          </a:solidFill>
                          <a:effectLst/>
                          <a:latin typeface="+mn-lt"/>
                          <a:ea typeface="+mn-ea"/>
                          <a:cs typeface="+mn-cs"/>
                        </a:rPr>
                        <a:t>Yewt-aɣ-d s tesfenǧett: nečča-tt;</a:t>
                      </a:r>
                    </a:p>
                    <a:p>
                      <a:pPr indent="457200"/>
                      <a:r>
                        <a:rPr lang="fr-FR" sz="1100" kern="1200">
                          <a:solidFill>
                            <a:schemeClr val="tx1"/>
                          </a:solidFill>
                          <a:effectLst/>
                          <a:latin typeface="+mn-lt"/>
                          <a:ea typeface="+mn-ea"/>
                          <a:cs typeface="+mn-cs"/>
                        </a:rPr>
                        <a:t>Newt-it s weẓru, nerẓa-t!</a:t>
                      </a:r>
                    </a:p>
                    <a:p>
                      <a:pPr indent="457200"/>
                      <a:r>
                        <a:rPr lang="fr-FR" sz="1100" kern="1200">
                          <a:solidFill>
                            <a:schemeClr val="tx1"/>
                          </a:solidFill>
                          <a:effectLst/>
                          <a:latin typeface="+mn-lt"/>
                          <a:ea typeface="+mn-ea"/>
                          <a:cs typeface="+mn-cs"/>
                        </a:rPr>
                        <a:t>Nekni, ad aɣ-yeṛḥem Ṛebbi;</a:t>
                      </a:r>
                    </a:p>
                    <a:p>
                      <a:pPr indent="457200"/>
                      <a:r>
                        <a:rPr lang="fr-FR" sz="1100" kern="1200">
                          <a:solidFill>
                            <a:schemeClr val="tx1"/>
                          </a:solidFill>
                          <a:effectLst/>
                          <a:latin typeface="+mn-lt"/>
                          <a:ea typeface="+mn-ea"/>
                          <a:cs typeface="+mn-cs"/>
                        </a:rPr>
                        <a:t>Uccanen, ad ten-yeḥreq Ṛebbi!</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Tasekkurt tezreɛ tineqqict,</a:t>
                      </a:r>
                    </a:p>
                    <a:p>
                      <a:pPr indent="457200"/>
                      <a:r>
                        <a:rPr lang="fr-FR" sz="1100" kern="1200">
                          <a:solidFill>
                            <a:schemeClr val="tx1"/>
                          </a:solidFill>
                          <a:effectLst/>
                          <a:latin typeface="+mn-lt"/>
                          <a:ea typeface="+mn-ea"/>
                          <a:cs typeface="+mn-cs"/>
                        </a:rPr>
                        <a:t>Tefka-d ijeǧǧigen:</a:t>
                      </a:r>
                    </a:p>
                    <a:p>
                      <a:pPr indent="457200"/>
                      <a:r>
                        <a:rPr lang="fr-FR" sz="1100" kern="1200">
                          <a:solidFill>
                            <a:schemeClr val="tx1"/>
                          </a:solidFill>
                          <a:effectLst/>
                          <a:latin typeface="+mn-lt"/>
                          <a:ea typeface="+mn-ea"/>
                          <a:cs typeface="+mn-cs"/>
                        </a:rPr>
                        <a:t>Teglalez deg-s,</a:t>
                      </a:r>
                    </a:p>
                    <a:p>
                      <a:pPr indent="457200"/>
                      <a:r>
                        <a:rPr lang="fr-FR" sz="1100" kern="1200">
                          <a:solidFill>
                            <a:schemeClr val="tx1"/>
                          </a:solidFill>
                          <a:effectLst/>
                          <a:latin typeface="+mn-lt"/>
                          <a:ea typeface="+mn-ea"/>
                          <a:cs typeface="+mn-cs"/>
                        </a:rPr>
                        <a:t>Telsa-d am teslit.</a:t>
                      </a:r>
                    </a:p>
                    <a:p>
                      <a:pPr indent="457200"/>
                      <a:r>
                        <a:rPr lang="fr-FR" sz="1100" kern="1200">
                          <a:solidFill>
                            <a:schemeClr val="tx1"/>
                          </a:solidFill>
                          <a:effectLst/>
                          <a:latin typeface="+mn-lt"/>
                          <a:ea typeface="+mn-ea"/>
                          <a:cs typeface="+mn-cs"/>
                        </a:rPr>
                        <a:t>Temmuqel s igenni,</a:t>
                      </a:r>
                    </a:p>
                    <a:p>
                      <a:pPr indent="457200"/>
                      <a:r>
                        <a:rPr lang="fr-FR" sz="1100" kern="1200">
                          <a:solidFill>
                            <a:schemeClr val="tx1"/>
                          </a:solidFill>
                          <a:effectLst/>
                          <a:latin typeface="+mn-lt"/>
                          <a:ea typeface="+mn-ea"/>
                          <a:cs typeface="+mn-cs"/>
                        </a:rPr>
                        <a:t>Tkeḥḥel-d ṭiṭṭuct-is</a:t>
                      </a:r>
                    </a:p>
                    <a:p>
                      <a:pPr indent="457200"/>
                      <a:r>
                        <a:rPr lang="fr-FR" sz="1100" kern="1200">
                          <a:solidFill>
                            <a:schemeClr val="tx1"/>
                          </a:solidFill>
                          <a:effectLst/>
                          <a:latin typeface="+mn-lt"/>
                          <a:ea typeface="+mn-ea"/>
                          <a:cs typeface="+mn-cs"/>
                        </a:rPr>
                        <a:t>Tezger tiɣẓert,</a:t>
                      </a:r>
                    </a:p>
                    <a:p>
                      <a:pPr indent="457200"/>
                      <a:r>
                        <a:rPr lang="fr-FR" sz="1100" kern="1200">
                          <a:solidFill>
                            <a:schemeClr val="tx1"/>
                          </a:solidFill>
                          <a:effectLst/>
                          <a:latin typeface="+mn-lt"/>
                          <a:ea typeface="+mn-ea"/>
                          <a:cs typeface="+mn-cs"/>
                        </a:rPr>
                        <a:t>Teqqen-d lḥenni.</a:t>
                      </a:r>
                    </a:p>
                    <a:p>
                      <a:pPr indent="457200"/>
                      <a:r>
                        <a:rPr lang="fr-FR" sz="1100" kern="1200">
                          <a:solidFill>
                            <a:schemeClr val="tx1"/>
                          </a:solidFill>
                          <a:effectLst/>
                          <a:latin typeface="+mn-lt"/>
                          <a:ea typeface="+mn-ea"/>
                          <a:cs typeface="+mn-cs"/>
                        </a:rPr>
                        <a:t>Tṣubb takessart,</a:t>
                      </a:r>
                    </a:p>
                    <a:p>
                      <a:pPr indent="457200"/>
                      <a:r>
                        <a:rPr lang="fr-FR" sz="1100" kern="1200">
                          <a:solidFill>
                            <a:schemeClr val="tx1"/>
                          </a:solidFill>
                          <a:effectLst/>
                          <a:latin typeface="+mn-lt"/>
                          <a:ea typeface="+mn-ea"/>
                          <a:cs typeface="+mn-cs"/>
                        </a:rPr>
                        <a:t>Terkeb f tserdunt-is.</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Uccen yezreɛ tineqqict,</a:t>
                      </a:r>
                    </a:p>
                    <a:p>
                      <a:pPr indent="457200"/>
                      <a:r>
                        <a:rPr lang="fr-FR" sz="1100" kern="1200">
                          <a:solidFill>
                            <a:schemeClr val="tx1"/>
                          </a:solidFill>
                          <a:effectLst/>
                          <a:latin typeface="+mn-lt"/>
                          <a:ea typeface="+mn-ea"/>
                          <a:cs typeface="+mn-cs"/>
                        </a:rPr>
                        <a:t>Tefka-d isennanen:</a:t>
                      </a:r>
                    </a:p>
                    <a:p>
                      <a:pPr indent="457200"/>
                      <a:r>
                        <a:rPr lang="fr-FR" sz="1100" kern="1200">
                          <a:solidFill>
                            <a:schemeClr val="tx1"/>
                          </a:solidFill>
                          <a:effectLst/>
                          <a:latin typeface="+mn-lt"/>
                          <a:ea typeface="+mn-ea"/>
                          <a:cs typeface="+mn-cs"/>
                        </a:rPr>
                        <a:t>Yeglalez deg-s,</a:t>
                      </a:r>
                    </a:p>
                    <a:p>
                      <a:pPr indent="457200"/>
                      <a:r>
                        <a:rPr lang="fr-FR" sz="1100" kern="1200">
                          <a:solidFill>
                            <a:schemeClr val="tx1"/>
                          </a:solidFill>
                          <a:effectLst/>
                          <a:latin typeface="+mn-lt"/>
                          <a:ea typeface="+mn-ea"/>
                          <a:cs typeface="+mn-cs"/>
                        </a:rPr>
                        <a:t>Tedda-d tebḍant-is.</a:t>
                      </a:r>
                    </a:p>
                    <a:p>
                      <a:pPr indent="457200"/>
                      <a:r>
                        <a:rPr lang="fr-FR" sz="1100" kern="1200">
                          <a:solidFill>
                            <a:schemeClr val="tx1"/>
                          </a:solidFill>
                          <a:effectLst/>
                          <a:latin typeface="+mn-lt"/>
                          <a:ea typeface="+mn-ea"/>
                          <a:cs typeface="+mn-cs"/>
                        </a:rPr>
                        <a:t>Yemmuqel s igenni,</a:t>
                      </a:r>
                    </a:p>
                    <a:p>
                      <a:pPr indent="457200"/>
                      <a:r>
                        <a:rPr lang="fr-FR" sz="1100" kern="1200">
                          <a:solidFill>
                            <a:schemeClr val="tx1"/>
                          </a:solidFill>
                          <a:effectLst/>
                          <a:latin typeface="+mn-lt"/>
                          <a:ea typeface="+mn-ea"/>
                          <a:cs typeface="+mn-cs"/>
                        </a:rPr>
                        <a:t>Tedderɣel tṭiṭṭuct-is.</a:t>
                      </a:r>
                    </a:p>
                    <a:p>
                      <a:pPr indent="457200"/>
                      <a:r>
                        <a:rPr lang="fr-FR" sz="1100" kern="1200">
                          <a:solidFill>
                            <a:schemeClr val="tx1"/>
                          </a:solidFill>
                          <a:effectLst/>
                          <a:latin typeface="+mn-lt"/>
                          <a:ea typeface="+mn-ea"/>
                          <a:cs typeface="+mn-cs"/>
                        </a:rPr>
                        <a:t>Yezger tiɣẓert,</a:t>
                      </a:r>
                    </a:p>
                    <a:p>
                      <a:pPr indent="457200"/>
                      <a:r>
                        <a:rPr lang="fr-FR" sz="1100" kern="1200">
                          <a:solidFill>
                            <a:schemeClr val="tx1"/>
                          </a:solidFill>
                          <a:effectLst/>
                          <a:latin typeface="+mn-lt"/>
                          <a:ea typeface="+mn-ea"/>
                          <a:cs typeface="+mn-cs"/>
                        </a:rPr>
                        <a:t>Tedda-d tmessaṭ-is.</a:t>
                      </a:r>
                    </a:p>
                    <a:p>
                      <a:pPr indent="457200"/>
                      <a:r>
                        <a:rPr lang="fr-FR" sz="1100" kern="1200">
                          <a:solidFill>
                            <a:schemeClr val="tx1"/>
                          </a:solidFill>
                          <a:effectLst/>
                          <a:latin typeface="+mn-lt"/>
                          <a:ea typeface="+mn-ea"/>
                          <a:cs typeface="+mn-cs"/>
                        </a:rPr>
                        <a:t>Yuli-d tasawent,</a:t>
                      </a:r>
                    </a:p>
                    <a:p>
                      <a:pPr indent="457200"/>
                      <a:r>
                        <a:rPr lang="fr-FR" sz="1100" kern="1200">
                          <a:solidFill>
                            <a:schemeClr val="tx1"/>
                          </a:solidFill>
                          <a:effectLst/>
                          <a:latin typeface="+mn-lt"/>
                          <a:ea typeface="+mn-ea"/>
                          <a:cs typeface="+mn-cs"/>
                        </a:rPr>
                        <a:t>Terḍ-d tẓemmumt-is.</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Mon histoire va au fil de l’eau :</a:t>
                      </a:r>
                    </a:p>
                    <a:p>
                      <a:pPr indent="216000" algn="l"/>
                      <a:r>
                        <a:rPr lang="fr-FR" sz="1100" kern="150" dirty="0">
                          <a:effectLst/>
                          <a:latin typeface="Cascadia Mono" panose="020B0609020000020004" pitchFamily="49" charset="0"/>
                          <a:cs typeface="Cascadia Mono" panose="020B0609020000020004" pitchFamily="49" charset="0"/>
                        </a:rPr>
                        <a:t>Je l’ai confiée aux fils de nobles.</a:t>
                      </a:r>
                    </a:p>
                    <a:p>
                      <a:pPr indent="216000" algn="l"/>
                      <a:r>
                        <a:rPr lang="fr-FR" sz="1100" kern="150" dirty="0">
                          <a:effectLst/>
                          <a:latin typeface="Cascadia Mono" panose="020B0609020000020004" pitchFamily="49" charset="0"/>
                          <a:cs typeface="Cascadia Mono" panose="020B0609020000020004" pitchFamily="49" charset="0"/>
                        </a:rPr>
                        <a:t>Nous, nous suivons le droit chemin ;</a:t>
                      </a:r>
                    </a:p>
                    <a:p>
                      <a:pPr indent="216000" algn="l"/>
                      <a:r>
                        <a:rPr lang="fr-FR" sz="1100" kern="150" dirty="0">
                          <a:effectLst/>
                          <a:latin typeface="Cascadia Mono" panose="020B0609020000020004" pitchFamily="49" charset="0"/>
                          <a:cs typeface="Cascadia Mono" panose="020B0609020000020004" pitchFamily="49" charset="0"/>
                        </a:rPr>
                        <a:t>Le chacal a pris par les champs,</a:t>
                      </a:r>
                    </a:p>
                    <a:p>
                      <a:pPr indent="216000" algn="l"/>
                      <a:r>
                        <a:rPr lang="fr-FR" sz="1100" kern="150" dirty="0">
                          <a:effectLst/>
                          <a:latin typeface="Cascadia Mono" panose="020B0609020000020004" pitchFamily="49" charset="0"/>
                          <a:cs typeface="Cascadia Mono" panose="020B0609020000020004" pitchFamily="49" charset="0"/>
                        </a:rPr>
                        <a:t>Il nous a lancé un beignet : nous l’avons mangé </a:t>
                      </a:r>
                    </a:p>
                    <a:p>
                      <a:pPr indent="216000" algn="l"/>
                      <a:r>
                        <a:rPr lang="fr-FR" sz="1100" kern="150" dirty="0">
                          <a:effectLst/>
                          <a:latin typeface="Cascadia Mono" panose="020B0609020000020004" pitchFamily="49" charset="0"/>
                          <a:cs typeface="Cascadia Mono" panose="020B0609020000020004" pitchFamily="49" charset="0"/>
                        </a:rPr>
                        <a:t>Nous lui avons lancé un caillou et cassé (une patte).</a:t>
                      </a:r>
                    </a:p>
                    <a:p>
                      <a:pPr indent="216000" algn="l"/>
                      <a:r>
                        <a:rPr lang="fr-FR" sz="1100" kern="150" dirty="0">
                          <a:effectLst/>
                          <a:latin typeface="Cascadia Mono" panose="020B0609020000020004" pitchFamily="49" charset="0"/>
                          <a:cs typeface="Cascadia Mono" panose="020B0609020000020004" pitchFamily="49" charset="0"/>
                        </a:rPr>
                        <a:t>Nous, que Dieu nos pardonne ;</a:t>
                      </a:r>
                    </a:p>
                    <a:p>
                      <a:pPr indent="216000" algn="l"/>
                      <a:r>
                        <a:rPr lang="fr-FR" sz="1100" kern="150" dirty="0">
                          <a:effectLst/>
                          <a:latin typeface="Cascadia Mono" panose="020B0609020000020004" pitchFamily="49" charset="0"/>
                          <a:cs typeface="Cascadia Mono" panose="020B0609020000020004" pitchFamily="49" charset="0"/>
                        </a:rPr>
                        <a:t>Les chacals, que Dieu les grille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La perdrix cultiva une parcelle</a:t>
                      </a:r>
                    </a:p>
                    <a:p>
                      <a:pPr indent="216000" algn="l"/>
                      <a:r>
                        <a:rPr lang="fr-FR" sz="1100" kern="150" dirty="0">
                          <a:effectLst/>
                          <a:latin typeface="Cascadia Mono" panose="020B0609020000020004" pitchFamily="49" charset="0"/>
                          <a:cs typeface="Cascadia Mono" panose="020B0609020000020004" pitchFamily="49" charset="0"/>
                        </a:rPr>
                        <a:t>Qui se couvrit de fleurs,</a:t>
                      </a:r>
                    </a:p>
                    <a:p>
                      <a:pPr indent="216000" algn="l"/>
                      <a:r>
                        <a:rPr lang="fr-FR" sz="1100" kern="150" dirty="0">
                          <a:effectLst/>
                          <a:latin typeface="Cascadia Mono" panose="020B0609020000020004" pitchFamily="49" charset="0"/>
                          <a:cs typeface="Cascadia Mono" panose="020B0609020000020004" pitchFamily="49" charset="0"/>
                        </a:rPr>
                        <a:t>Elle s’y roula</a:t>
                      </a:r>
                    </a:p>
                    <a:p>
                      <a:pPr indent="216000" algn="l"/>
                      <a:r>
                        <a:rPr lang="fr-FR" sz="1100" kern="150" dirty="0">
                          <a:effectLst/>
                          <a:latin typeface="Cascadia Mono" panose="020B0609020000020004" pitchFamily="49" charset="0"/>
                          <a:cs typeface="Cascadia Mono" panose="020B0609020000020004" pitchFamily="49" charset="0"/>
                        </a:rPr>
                        <a:t>Et fut vêtue comme une mariée ;</a:t>
                      </a:r>
                    </a:p>
                    <a:p>
                      <a:pPr indent="216000" algn="l"/>
                      <a:r>
                        <a:rPr lang="fr-FR" sz="1100" kern="150" dirty="0">
                          <a:effectLst/>
                          <a:latin typeface="Cascadia Mono" panose="020B0609020000020004" pitchFamily="49" charset="0"/>
                          <a:cs typeface="Cascadia Mono" panose="020B0609020000020004" pitchFamily="49" charset="0"/>
                        </a:rPr>
                        <a:t>Elle regarda vers le ciel</a:t>
                      </a:r>
                    </a:p>
                    <a:p>
                      <a:pPr indent="216000" algn="l"/>
                      <a:r>
                        <a:rPr lang="fr-FR" sz="1100" kern="150" dirty="0">
                          <a:effectLst/>
                          <a:latin typeface="Cascadia Mono" panose="020B0609020000020004" pitchFamily="49" charset="0"/>
                          <a:cs typeface="Cascadia Mono" panose="020B0609020000020004" pitchFamily="49" charset="0"/>
                        </a:rPr>
                        <a:t>Qui lui mit du kohol à l’œil ;</a:t>
                      </a:r>
                    </a:p>
                    <a:p>
                      <a:pPr indent="216000" algn="l"/>
                      <a:r>
                        <a:rPr lang="fr-FR" sz="1100" kern="150" dirty="0">
                          <a:effectLst/>
                          <a:latin typeface="Cascadia Mono" panose="020B0609020000020004" pitchFamily="49" charset="0"/>
                          <a:cs typeface="Cascadia Mono" panose="020B0609020000020004" pitchFamily="49" charset="0"/>
                        </a:rPr>
                        <a:t>Elle traversa le ruisselet</a:t>
                      </a:r>
                    </a:p>
                    <a:p>
                      <a:pPr indent="216000" algn="l"/>
                      <a:r>
                        <a:rPr lang="fr-FR" sz="1100" kern="150" dirty="0">
                          <a:effectLst/>
                          <a:latin typeface="Cascadia Mono" panose="020B0609020000020004" pitchFamily="49" charset="0"/>
                          <a:cs typeface="Cascadia Mono" panose="020B0609020000020004" pitchFamily="49" charset="0"/>
                        </a:rPr>
                        <a:t>Qui lui mit du henné.</a:t>
                      </a:r>
                    </a:p>
                    <a:p>
                      <a:pPr indent="216000" algn="l"/>
                      <a:r>
                        <a:rPr lang="fr-FR" sz="1100" kern="150" dirty="0">
                          <a:effectLst/>
                          <a:latin typeface="Cascadia Mono" panose="020B0609020000020004" pitchFamily="49" charset="0"/>
                          <a:cs typeface="Cascadia Mono" panose="020B0609020000020004" pitchFamily="49" charset="0"/>
                        </a:rPr>
                        <a:t>Elle prit la descente,</a:t>
                      </a:r>
                    </a:p>
                    <a:p>
                      <a:pPr indent="216000" algn="l"/>
                      <a:r>
                        <a:rPr lang="fr-FR" sz="1100" kern="150" dirty="0">
                          <a:effectLst/>
                          <a:latin typeface="Cascadia Mono" panose="020B0609020000020004" pitchFamily="49" charset="0"/>
                          <a:cs typeface="Cascadia Mono" panose="020B0609020000020004" pitchFamily="49" charset="0"/>
                        </a:rPr>
                        <a:t>Montée sur sa mule.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chacal cultiva une parcelle</a:t>
                      </a:r>
                    </a:p>
                    <a:p>
                      <a:pPr indent="216000" algn="l"/>
                      <a:r>
                        <a:rPr lang="fr-FR" sz="1100" kern="150" dirty="0">
                          <a:effectLst/>
                          <a:latin typeface="Cascadia Mono" panose="020B0609020000020004" pitchFamily="49" charset="0"/>
                          <a:cs typeface="Cascadia Mono" panose="020B0609020000020004" pitchFamily="49" charset="0"/>
                        </a:rPr>
                        <a:t>Que se couvrit d’épines ;</a:t>
                      </a:r>
                    </a:p>
                    <a:p>
                      <a:pPr indent="216000" algn="l"/>
                      <a:r>
                        <a:rPr lang="fr-FR" sz="1100" kern="150" dirty="0">
                          <a:effectLst/>
                          <a:latin typeface="Cascadia Mono" panose="020B0609020000020004" pitchFamily="49" charset="0"/>
                          <a:cs typeface="Cascadia Mono" panose="020B0609020000020004" pitchFamily="49" charset="0"/>
                        </a:rPr>
                        <a:t>Il s’y roula</a:t>
                      </a:r>
                    </a:p>
                    <a:p>
                      <a:pPr indent="216000" algn="l"/>
                      <a:r>
                        <a:rPr lang="fr-FR" sz="1100" kern="150" dirty="0">
                          <a:effectLst/>
                          <a:latin typeface="Cascadia Mono" panose="020B0609020000020004" pitchFamily="49" charset="0"/>
                          <a:cs typeface="Cascadia Mono" panose="020B0609020000020004" pitchFamily="49" charset="0"/>
                        </a:rPr>
                        <a:t>Et y laissa sa fourrure.</a:t>
                      </a:r>
                    </a:p>
                    <a:p>
                      <a:pPr indent="216000" algn="l"/>
                      <a:r>
                        <a:rPr lang="fr-FR" sz="1100" kern="150" dirty="0">
                          <a:effectLst/>
                          <a:latin typeface="Cascadia Mono" panose="020B0609020000020004" pitchFamily="49" charset="0"/>
                          <a:cs typeface="Cascadia Mono" panose="020B0609020000020004" pitchFamily="49" charset="0"/>
                        </a:rPr>
                        <a:t>Il regarda le ciel</a:t>
                      </a:r>
                    </a:p>
                    <a:p>
                      <a:pPr indent="216000" algn="l"/>
                      <a:r>
                        <a:rPr lang="fr-FR" sz="1100" kern="150" dirty="0">
                          <a:effectLst/>
                          <a:latin typeface="Cascadia Mono" panose="020B0609020000020004" pitchFamily="49" charset="0"/>
                          <a:cs typeface="Cascadia Mono" panose="020B0609020000020004" pitchFamily="49" charset="0"/>
                        </a:rPr>
                        <a:t>Qui l’éborgna.</a:t>
                      </a:r>
                    </a:p>
                    <a:p>
                      <a:pPr indent="216000" algn="l"/>
                      <a:r>
                        <a:rPr lang="fr-FR" sz="1100" kern="150" dirty="0">
                          <a:effectLst/>
                          <a:latin typeface="Cascadia Mono" panose="020B0609020000020004" pitchFamily="49" charset="0"/>
                          <a:cs typeface="Cascadia Mono" panose="020B0609020000020004" pitchFamily="49" charset="0"/>
                        </a:rPr>
                        <a:t>Il traversa le ruisselet</a:t>
                      </a:r>
                    </a:p>
                    <a:p>
                      <a:pPr indent="216000" algn="l"/>
                      <a:r>
                        <a:rPr lang="fr-FR" sz="1100" kern="150" dirty="0">
                          <a:effectLst/>
                          <a:latin typeface="Cascadia Mono" panose="020B0609020000020004" pitchFamily="49" charset="0"/>
                          <a:cs typeface="Cascadia Mono" panose="020B0609020000020004" pitchFamily="49" charset="0"/>
                        </a:rPr>
                        <a:t>Qui lui emporta une patte.</a:t>
                      </a:r>
                    </a:p>
                    <a:p>
                      <a:pPr indent="216000" algn="l"/>
                      <a:r>
                        <a:rPr lang="fr-FR" sz="1100" kern="150" dirty="0">
                          <a:effectLst/>
                          <a:latin typeface="Cascadia Mono" panose="020B0609020000020004" pitchFamily="49" charset="0"/>
                          <a:cs typeface="Cascadia Mono" panose="020B0609020000020004" pitchFamily="49" charset="0"/>
                        </a:rPr>
                        <a:t>Il prit la montée</a:t>
                      </a:r>
                    </a:p>
                    <a:p>
                      <a:pPr indent="216000" algn="l"/>
                      <a:r>
                        <a:rPr lang="fr-FR" sz="1100" kern="150" dirty="0">
                          <a:effectLst/>
                          <a:latin typeface="Cascadia Mono" panose="020B0609020000020004" pitchFamily="49" charset="0"/>
                          <a:cs typeface="Cascadia Mono" panose="020B0609020000020004" pitchFamily="49" charset="0"/>
                        </a:rPr>
                        <a:t>Et creva de fatigue.</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870068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418937838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172-174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Lxattima</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Conclusion (pour les grandes personnes)</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irkel i yi-d-</a:t>
                      </a:r>
                      <a:r>
                        <a:rPr lang="fr-FR" sz="1100" kern="1200" err="1">
                          <a:solidFill>
                            <a:schemeClr val="tx1"/>
                          </a:solidFill>
                          <a:effectLst/>
                          <a:latin typeface="+mn-lt"/>
                          <a:ea typeface="+mn-ea"/>
                          <a:cs typeface="+mn-cs"/>
                        </a:rPr>
                        <a:t>yeslan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nelli</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imunan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tmeyyzem </a:t>
                      </a:r>
                      <a:r>
                        <a:rPr lang="fr-FR" sz="1100" kern="1200" err="1">
                          <a:solidFill>
                            <a:schemeClr val="tx1"/>
                          </a:solidFill>
                          <a:effectLst/>
                          <a:latin typeface="+mn-lt"/>
                          <a:ea typeface="+mn-ea"/>
                          <a:cs typeface="+mn-cs"/>
                        </a:rPr>
                        <a:t>taḥkayt</a:t>
                      </a:r>
                      <a:r>
                        <a:rPr lang="fr-FR" sz="1100" kern="1200">
                          <a:solidFill>
                            <a:schemeClr val="tx1"/>
                          </a:solidFill>
                          <a:effectLst/>
                          <a:latin typeface="+mn-lt"/>
                          <a:ea typeface="+mn-ea"/>
                          <a:cs typeface="+mn-cs"/>
                        </a:rPr>
                        <a:t> agi.</a:t>
                      </a:r>
                    </a:p>
                    <a:p>
                      <a:pPr indent="457200"/>
                      <a:r>
                        <a:rPr lang="fr-FR" sz="1100" kern="1200">
                          <a:solidFill>
                            <a:schemeClr val="tx1"/>
                          </a:solidFill>
                          <a:effectLst/>
                          <a:latin typeface="+mn-lt"/>
                          <a:ea typeface="+mn-ea"/>
                          <a:cs typeface="+mn-cs"/>
                        </a:rPr>
                        <a:t>D kenwi yakk ay d-</a:t>
                      </a:r>
                      <a:r>
                        <a:rPr lang="fr-FR" sz="1100" kern="1200" err="1">
                          <a:solidFill>
                            <a:schemeClr val="tx1"/>
                          </a:solidFill>
                          <a:effectLst/>
                          <a:latin typeface="+mn-lt"/>
                          <a:ea typeface="+mn-ea"/>
                          <a:cs typeface="+mn-cs"/>
                        </a:rPr>
                        <a:t>lhaɣ</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Iwakken</a:t>
                      </a:r>
                      <a:r>
                        <a:rPr lang="fr-FR" sz="1100" kern="1200">
                          <a:solidFill>
                            <a:schemeClr val="tx1"/>
                          </a:solidFill>
                          <a:effectLst/>
                          <a:latin typeface="+mn-lt"/>
                          <a:ea typeface="+mn-ea"/>
                          <a:cs typeface="+mn-cs"/>
                        </a:rPr>
                        <a:t> a ken-menɛeɣ,</a:t>
                      </a:r>
                    </a:p>
                    <a:p>
                      <a:pPr indent="457200"/>
                      <a:r>
                        <a:rPr lang="fr-FR" sz="1100" kern="1200">
                          <a:solidFill>
                            <a:schemeClr val="tx1"/>
                          </a:solidFill>
                          <a:effectLst/>
                          <a:latin typeface="+mn-lt"/>
                          <a:ea typeface="+mn-ea"/>
                          <a:cs typeface="+mn-cs"/>
                        </a:rPr>
                        <a:t>Si </a:t>
                      </a:r>
                      <a:r>
                        <a:rPr lang="fr-FR" sz="1100" kern="1200" err="1">
                          <a:solidFill>
                            <a:schemeClr val="tx1"/>
                          </a:solidFill>
                          <a:effectLst/>
                          <a:latin typeface="+mn-lt"/>
                          <a:ea typeface="+mn-ea"/>
                          <a:cs typeface="+mn-cs"/>
                        </a:rPr>
                        <a:t>tyitwin</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Ṛebbi</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 </a:t>
                      </a:r>
                      <a:r>
                        <a:rPr lang="fr-FR" sz="1100" kern="1200" err="1">
                          <a:solidFill>
                            <a:schemeClr val="tx1"/>
                          </a:solidFill>
                          <a:effectLst/>
                          <a:latin typeface="+mn-lt"/>
                          <a:ea typeface="+mn-ea"/>
                          <a:cs typeface="+mn-cs"/>
                        </a:rPr>
                        <a:t>win</a:t>
                      </a:r>
                      <a:r>
                        <a:rPr lang="fr-FR" sz="1100" kern="1200">
                          <a:solidFill>
                            <a:schemeClr val="tx1"/>
                          </a:solidFill>
                          <a:effectLst/>
                          <a:latin typeface="+mn-lt"/>
                          <a:ea typeface="+mn-ea"/>
                          <a:cs typeface="+mn-cs"/>
                        </a:rPr>
                        <a:t> yellan di lḥekma</a:t>
                      </a:r>
                    </a:p>
                    <a:p>
                      <a:pPr indent="457200"/>
                      <a:r>
                        <a:rPr lang="fr-FR" sz="1100" kern="1200" err="1">
                          <a:solidFill>
                            <a:schemeClr val="tx1"/>
                          </a:solidFill>
                          <a:effectLst/>
                          <a:latin typeface="+mn-lt"/>
                          <a:ea typeface="+mn-ea"/>
                          <a:cs typeface="+mn-cs"/>
                        </a:rPr>
                        <a:t>Yexdem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lewqama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Bac ad </a:t>
                      </a:r>
                      <a:r>
                        <a:rPr lang="fr-FR" sz="1100" kern="1200" err="1">
                          <a:solidFill>
                            <a:schemeClr val="tx1"/>
                          </a:solidFill>
                          <a:effectLst/>
                          <a:latin typeface="+mn-lt"/>
                          <a:ea typeface="+mn-ea"/>
                          <a:cs typeface="+mn-cs"/>
                        </a:rPr>
                        <a:t>yerkeb</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yettrus.</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yefk</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leqdeṛ</a:t>
                      </a:r>
                      <a:r>
                        <a:rPr lang="fr-FR" sz="1100" kern="1200">
                          <a:solidFill>
                            <a:schemeClr val="tx1"/>
                          </a:solidFill>
                          <a:effectLst/>
                          <a:latin typeface="+mn-lt"/>
                          <a:ea typeface="+mn-ea"/>
                          <a:cs typeface="+mn-cs"/>
                        </a:rPr>
                        <a:t> i umeqran,</a:t>
                      </a:r>
                    </a:p>
                    <a:p>
                      <a:pPr indent="457200"/>
                      <a:r>
                        <a:rPr lang="fr-FR" sz="1100" kern="1200" err="1">
                          <a:solidFill>
                            <a:schemeClr val="tx1"/>
                          </a:solidFill>
                          <a:effectLst/>
                          <a:latin typeface="+mn-lt"/>
                          <a:ea typeface="+mn-ea"/>
                          <a:cs typeface="+mn-cs"/>
                        </a:rPr>
                        <a:t>Iḥader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ameẓyan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Fell-as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ttaken </a:t>
                      </a:r>
                      <a:r>
                        <a:rPr lang="fr-FR" sz="1100" kern="1200" err="1">
                          <a:solidFill>
                            <a:schemeClr val="tx1"/>
                          </a:solidFill>
                          <a:effectLst/>
                          <a:latin typeface="+mn-lt"/>
                          <a:ea typeface="+mn-ea"/>
                          <a:cs typeface="+mn-cs"/>
                        </a:rPr>
                        <a:t>afus</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yella</a:t>
                      </a:r>
                      <a:r>
                        <a:rPr lang="fr-FR" sz="1100" kern="1200">
                          <a:solidFill>
                            <a:schemeClr val="tx1"/>
                          </a:solidFill>
                          <a:effectLst/>
                          <a:latin typeface="+mn-lt"/>
                          <a:ea typeface="+mn-ea"/>
                          <a:cs typeface="+mn-cs"/>
                        </a:rPr>
                        <a:t> deg wawal,</a:t>
                      </a:r>
                    </a:p>
                    <a:p>
                      <a:pPr indent="457200"/>
                      <a:r>
                        <a:rPr lang="fr-FR" sz="1100" kern="1200" err="1">
                          <a:solidFill>
                            <a:schemeClr val="tx1"/>
                          </a:solidFill>
                          <a:effectLst/>
                          <a:latin typeface="+mn-lt"/>
                          <a:ea typeface="+mn-ea"/>
                          <a:cs typeface="+mn-cs"/>
                        </a:rPr>
                        <a:t>Izemren</a:t>
                      </a:r>
                      <a:r>
                        <a:rPr lang="fr-FR" sz="1100" kern="1200">
                          <a:solidFill>
                            <a:schemeClr val="tx1"/>
                          </a:solidFill>
                          <a:effectLst/>
                          <a:latin typeface="+mn-lt"/>
                          <a:ea typeface="+mn-ea"/>
                          <a:cs typeface="+mn-cs"/>
                        </a:rPr>
                        <a:t> i </a:t>
                      </a:r>
                      <a:r>
                        <a:rPr lang="fr-FR" sz="1100" kern="1200" err="1">
                          <a:solidFill>
                            <a:schemeClr val="tx1"/>
                          </a:solidFill>
                          <a:effectLst/>
                          <a:latin typeface="+mn-lt"/>
                          <a:ea typeface="+mn-ea"/>
                          <a:cs typeface="+mn-cs"/>
                        </a:rPr>
                        <a:t>ccwal</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Ssemrarɣen</a:t>
                      </a:r>
                      <a:r>
                        <a:rPr lang="fr-FR" sz="1100" kern="1200">
                          <a:solidFill>
                            <a:schemeClr val="tx1"/>
                          </a:solidFill>
                          <a:effectLst/>
                          <a:latin typeface="+mn-lt"/>
                          <a:ea typeface="+mn-ea"/>
                          <a:cs typeface="+mn-cs"/>
                        </a:rPr>
                        <a:t>-t deg wemṛaḥ.</a:t>
                      </a:r>
                    </a:p>
                    <a:p>
                      <a:pPr indent="457200"/>
                      <a:r>
                        <a:rPr lang="fr-FR" sz="1100" kern="1200" err="1">
                          <a:solidFill>
                            <a:schemeClr val="tx1"/>
                          </a:solidFill>
                          <a:effectLst/>
                          <a:latin typeface="+mn-lt"/>
                          <a:ea typeface="+mn-ea"/>
                          <a:cs typeface="+mn-cs"/>
                        </a:rPr>
                        <a:t>Xelli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ɛad</a:t>
                      </a:r>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lɛadem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Ha kan </a:t>
                      </a:r>
                      <a:r>
                        <a:rPr lang="fr-FR" sz="1100" kern="1200" err="1">
                          <a:solidFill>
                            <a:schemeClr val="tx1"/>
                          </a:solidFill>
                          <a:effectLst/>
                          <a:latin typeface="+mn-lt"/>
                          <a:ea typeface="+mn-ea"/>
                          <a:cs typeface="+mn-cs"/>
                        </a:rPr>
                        <a:t>akka</a:t>
                      </a:r>
                      <a:r>
                        <a:rPr lang="fr-FR" sz="1100" kern="1200">
                          <a:solidFill>
                            <a:schemeClr val="tx1"/>
                          </a:solidFill>
                          <a:effectLst/>
                          <a:latin typeface="+mn-lt"/>
                          <a:ea typeface="+mn-ea"/>
                          <a:cs typeface="+mn-cs"/>
                        </a:rPr>
                        <a:t> ad </a:t>
                      </a:r>
                      <a:r>
                        <a:rPr lang="fr-FR" sz="1100" kern="1200" err="1">
                          <a:solidFill>
                            <a:schemeClr val="tx1"/>
                          </a:solidFill>
                          <a:effectLst/>
                          <a:latin typeface="+mn-lt"/>
                          <a:ea typeface="+mn-ea"/>
                          <a:cs typeface="+mn-cs"/>
                        </a:rPr>
                        <a:t>yenjaḥ</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Ma d </a:t>
                      </a:r>
                      <a:r>
                        <a:rPr lang="fr-FR" sz="1100" kern="1200" err="1">
                          <a:solidFill>
                            <a:schemeClr val="tx1"/>
                          </a:solidFill>
                          <a:effectLst/>
                          <a:latin typeface="+mn-lt"/>
                          <a:ea typeface="+mn-ea"/>
                          <a:cs typeface="+mn-cs"/>
                        </a:rPr>
                        <a:t>w’illan</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menwala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Iḍuɛen i </a:t>
                      </a:r>
                      <a:r>
                        <a:rPr lang="fr-FR" sz="1100" kern="1200" err="1">
                          <a:solidFill>
                            <a:schemeClr val="tx1"/>
                          </a:solidFill>
                          <a:effectLst/>
                          <a:latin typeface="+mn-lt"/>
                          <a:ea typeface="+mn-ea"/>
                          <a:cs typeface="+mn-cs"/>
                        </a:rPr>
                        <a:t>ddewla</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yettili d </a:t>
                      </a:r>
                      <a:r>
                        <a:rPr lang="fr-FR" sz="1100" kern="1200" err="1">
                          <a:solidFill>
                            <a:schemeClr val="tx1"/>
                          </a:solidFill>
                          <a:effectLst/>
                          <a:latin typeface="+mn-lt"/>
                          <a:ea typeface="+mn-ea"/>
                          <a:cs typeface="+mn-cs"/>
                        </a:rPr>
                        <a:t>alemmam</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Ma la yettɛanad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Yesnaɣa</a:t>
                      </a:r>
                      <a:r>
                        <a:rPr lang="fr-FR" sz="1100" kern="1200">
                          <a:solidFill>
                            <a:schemeClr val="tx1"/>
                          </a:solidFill>
                          <a:effectLst/>
                          <a:latin typeface="+mn-lt"/>
                          <a:ea typeface="+mn-ea"/>
                          <a:cs typeface="+mn-cs"/>
                        </a:rPr>
                        <a:t> medden,</a:t>
                      </a:r>
                    </a:p>
                    <a:p>
                      <a:pPr indent="457200"/>
                      <a:r>
                        <a:rPr lang="fr-FR" sz="1100" kern="1200" err="1">
                          <a:solidFill>
                            <a:schemeClr val="tx1"/>
                          </a:solidFill>
                          <a:effectLst/>
                          <a:latin typeface="+mn-lt"/>
                          <a:ea typeface="+mn-ea"/>
                          <a:cs typeface="+mn-cs"/>
                        </a:rPr>
                        <a:t>Kulwa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yesɣab</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nadam</a:t>
                      </a:r>
                      <a:r>
                        <a:rPr lang="fr-FR" sz="1100" kern="1200">
                          <a:solidFill>
                            <a:schemeClr val="tx1"/>
                          </a:solidFill>
                          <a:effectLst/>
                          <a:latin typeface="+mn-lt"/>
                          <a:ea typeface="+mn-ea"/>
                          <a:cs typeface="+mn-cs"/>
                        </a:rPr>
                        <a:t>.</a:t>
                      </a: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Vous tous qui m’avez écouté</a:t>
                      </a:r>
                    </a:p>
                    <a:p>
                      <a:pPr indent="216000" algn="l"/>
                      <a:r>
                        <a:rPr lang="fr-FR" sz="1100" kern="150" dirty="0">
                          <a:effectLst/>
                          <a:latin typeface="Cascadia Mono" panose="020B0609020000020004" pitchFamily="49" charset="0"/>
                          <a:cs typeface="Cascadia Mono" panose="020B0609020000020004" pitchFamily="49" charset="0"/>
                        </a:rPr>
                        <a:t>Et qui n’êtes pas des profanes,</a:t>
                      </a:r>
                    </a:p>
                    <a:p>
                      <a:pPr indent="216000" algn="l"/>
                      <a:r>
                        <a:rPr lang="fr-FR" sz="1100" kern="150" dirty="0">
                          <a:effectLst/>
                          <a:latin typeface="Cascadia Mono" panose="020B0609020000020004" pitchFamily="49" charset="0"/>
                          <a:cs typeface="Cascadia Mono" panose="020B0609020000020004" pitchFamily="49" charset="0"/>
                        </a:rPr>
                        <a:t>Méditez cette histoire.</a:t>
                      </a:r>
                    </a:p>
                    <a:p>
                      <a:pPr indent="216000" algn="l"/>
                      <a:r>
                        <a:rPr lang="fr-FR" sz="1100" kern="150" dirty="0">
                          <a:effectLst/>
                          <a:latin typeface="Cascadia Mono" panose="020B0609020000020004" pitchFamily="49" charset="0"/>
                          <a:cs typeface="Cascadia Mono" panose="020B0609020000020004" pitchFamily="49" charset="0"/>
                        </a:rPr>
                        <a:t>C’est de vous tous qu’il s’agit,</a:t>
                      </a:r>
                    </a:p>
                    <a:p>
                      <a:pPr indent="216000" algn="l"/>
                      <a:r>
                        <a:rPr lang="fr-FR" sz="1100" kern="150" dirty="0">
                          <a:effectLst/>
                          <a:latin typeface="Cascadia Mono" panose="020B0609020000020004" pitchFamily="49" charset="0"/>
                          <a:cs typeface="Cascadia Mono" panose="020B0609020000020004" pitchFamily="49" charset="0"/>
                        </a:rPr>
                        <a:t>Car je désire vous épargner</a:t>
                      </a:r>
                    </a:p>
                    <a:p>
                      <a:pPr indent="216000" algn="l"/>
                      <a:r>
                        <a:rPr lang="fr-FR" sz="1100" kern="150" dirty="0">
                          <a:effectLst/>
                          <a:latin typeface="Cascadia Mono" panose="020B0609020000020004" pitchFamily="49" charset="0"/>
                          <a:cs typeface="Cascadia Mono" panose="020B0609020000020004" pitchFamily="49" charset="0"/>
                        </a:rPr>
                        <a:t>Les coups du destin.</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Que celui qui détient le pouvoir</a:t>
                      </a:r>
                    </a:p>
                    <a:p>
                      <a:pPr indent="216000" algn="l"/>
                      <a:r>
                        <a:rPr lang="fr-FR" sz="1100" kern="150" dirty="0">
                          <a:effectLst/>
                          <a:latin typeface="Cascadia Mono" panose="020B0609020000020004" pitchFamily="49" charset="0"/>
                          <a:cs typeface="Cascadia Mono" panose="020B0609020000020004" pitchFamily="49" charset="0"/>
                        </a:rPr>
                        <a:t>Agisse avec droiture,</a:t>
                      </a:r>
                    </a:p>
                    <a:p>
                      <a:pPr indent="216000" algn="l"/>
                      <a:r>
                        <a:rPr lang="fr-FR" sz="1100" kern="150" dirty="0">
                          <a:effectLst/>
                          <a:latin typeface="Cascadia Mono" panose="020B0609020000020004" pitchFamily="49" charset="0"/>
                          <a:cs typeface="Cascadia Mono" panose="020B0609020000020004" pitchFamily="49" charset="0"/>
                        </a:rPr>
                        <a:t>Afin de conserver sa position élevée.</a:t>
                      </a:r>
                    </a:p>
                    <a:p>
                      <a:pPr indent="216000" algn="l"/>
                      <a:r>
                        <a:rPr lang="fr-FR" sz="1100" kern="150" dirty="0">
                          <a:effectLst/>
                          <a:latin typeface="Cascadia Mono" panose="020B0609020000020004" pitchFamily="49" charset="0"/>
                          <a:cs typeface="Cascadia Mono" panose="020B0609020000020004" pitchFamily="49" charset="0"/>
                        </a:rPr>
                        <a:t>Qu’il traite le grand avec égards</a:t>
                      </a:r>
                    </a:p>
                    <a:p>
                      <a:pPr indent="216000" algn="l"/>
                      <a:r>
                        <a:rPr lang="fr-FR" sz="1100" kern="150" dirty="0">
                          <a:effectLst/>
                          <a:latin typeface="Cascadia Mono" panose="020B0609020000020004" pitchFamily="49" charset="0"/>
                          <a:cs typeface="Cascadia Mono" panose="020B0609020000020004" pitchFamily="49" charset="0"/>
                        </a:rPr>
                        <a:t>Et protège le petit :</a:t>
                      </a:r>
                    </a:p>
                    <a:p>
                      <a:pPr indent="216000" algn="l"/>
                      <a:r>
                        <a:rPr lang="fr-FR" sz="1100" kern="150" dirty="0">
                          <a:effectLst/>
                          <a:latin typeface="Cascadia Mono" panose="020B0609020000020004" pitchFamily="49" charset="0"/>
                          <a:cs typeface="Cascadia Mono" panose="020B0609020000020004" pitchFamily="49" charset="0"/>
                        </a:rPr>
                        <a:t>Ni l’un ni l’autre ne le trahira.</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lion qui, c’est notoire,</a:t>
                      </a:r>
                    </a:p>
                    <a:p>
                      <a:pPr indent="216000" algn="l"/>
                      <a:r>
                        <a:rPr lang="fr-FR" sz="1100" kern="150" dirty="0">
                          <a:effectLst/>
                          <a:latin typeface="Cascadia Mono" panose="020B0609020000020004" pitchFamily="49" charset="0"/>
                          <a:cs typeface="Cascadia Mono" panose="020B0609020000020004" pitchFamily="49" charset="0"/>
                        </a:rPr>
                        <a:t>Est capable de mener la lutte,</a:t>
                      </a:r>
                    </a:p>
                    <a:p>
                      <a:pPr indent="216000" algn="l"/>
                      <a:r>
                        <a:rPr lang="fr-FR" sz="1100" kern="150" dirty="0">
                          <a:effectLst/>
                          <a:latin typeface="Cascadia Mono" panose="020B0609020000020004" pitchFamily="49" charset="0"/>
                          <a:cs typeface="Cascadia Mono" panose="020B0609020000020004" pitchFamily="49" charset="0"/>
                        </a:rPr>
                        <a:t>A été étendu raide mort.</a:t>
                      </a:r>
                    </a:p>
                    <a:p>
                      <a:pPr indent="216000" algn="l"/>
                      <a:r>
                        <a:rPr lang="fr-FR" sz="1100" kern="150" dirty="0">
                          <a:effectLst/>
                          <a:latin typeface="Cascadia Mono" panose="020B0609020000020004" pitchFamily="49" charset="0"/>
                          <a:cs typeface="Cascadia Mono" panose="020B0609020000020004" pitchFamily="49" charset="0"/>
                        </a:rPr>
                        <a:t>A plus forte raison, le pauvre humain</a:t>
                      </a:r>
                    </a:p>
                    <a:p>
                      <a:pPr indent="216000" algn="l"/>
                      <a:r>
                        <a:rPr lang="fr-FR" sz="1100" kern="150" dirty="0">
                          <a:effectLst/>
                          <a:latin typeface="Cascadia Mono" panose="020B0609020000020004" pitchFamily="49" charset="0"/>
                          <a:cs typeface="Cascadia Mono" panose="020B0609020000020004" pitchFamily="49" charset="0"/>
                        </a:rPr>
                        <a:t>Qui n’est que faiblesse,</a:t>
                      </a:r>
                    </a:p>
                    <a:p>
                      <a:pPr indent="216000" algn="l"/>
                      <a:r>
                        <a:rPr lang="fr-FR" sz="1100" kern="150" dirty="0">
                          <a:effectLst/>
                          <a:latin typeface="Cascadia Mono" panose="020B0609020000020004" pitchFamily="49" charset="0"/>
                          <a:cs typeface="Cascadia Mono" panose="020B0609020000020004" pitchFamily="49" charset="0"/>
                        </a:rPr>
                        <a:t>Peut-il à la première occasion, trouver sa perte.</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Quant à l’homme du peuple,</a:t>
                      </a:r>
                    </a:p>
                    <a:p>
                      <a:pPr indent="216000" algn="l"/>
                      <a:r>
                        <a:rPr lang="fr-FR" sz="1100" kern="150" dirty="0">
                          <a:effectLst/>
                          <a:latin typeface="Cascadia Mono" panose="020B0609020000020004" pitchFamily="49" charset="0"/>
                          <a:cs typeface="Cascadia Mono" panose="020B0609020000020004" pitchFamily="49" charset="0"/>
                        </a:rPr>
                        <a:t>Sujet loyal,</a:t>
                      </a:r>
                    </a:p>
                    <a:p>
                      <a:pPr indent="216000" algn="l"/>
                      <a:r>
                        <a:rPr lang="fr-FR" sz="1100" kern="150" dirty="0">
                          <a:effectLst/>
                          <a:latin typeface="Cascadia Mono" panose="020B0609020000020004" pitchFamily="49" charset="0"/>
                          <a:cs typeface="Cascadia Mono" panose="020B0609020000020004" pitchFamily="49" charset="0"/>
                        </a:rPr>
                        <a:t>Qu’il ne soit point perfide.</a:t>
                      </a:r>
                    </a:p>
                    <a:p>
                      <a:pPr indent="216000" algn="l"/>
                      <a:r>
                        <a:rPr lang="fr-FR" sz="1100" kern="150" dirty="0">
                          <a:effectLst/>
                          <a:latin typeface="Cascadia Mono" panose="020B0609020000020004" pitchFamily="49" charset="0"/>
                          <a:cs typeface="Cascadia Mono" panose="020B0609020000020004" pitchFamily="49" charset="0"/>
                        </a:rPr>
                        <a:t>S’il imitait le chacal,</a:t>
                      </a:r>
                    </a:p>
                    <a:p>
                      <a:pPr indent="216000" algn="l"/>
                      <a:r>
                        <a:rPr lang="fr-FR" sz="1100" kern="150" dirty="0">
                          <a:effectLst/>
                          <a:latin typeface="Cascadia Mono" panose="020B0609020000020004" pitchFamily="49" charset="0"/>
                          <a:cs typeface="Cascadia Mono" panose="020B0609020000020004" pitchFamily="49" charset="0"/>
                        </a:rPr>
                        <a:t>Brouillait les gens,</a:t>
                      </a:r>
                    </a:p>
                    <a:p>
                      <a:pPr indent="216000" algn="l"/>
                      <a:r>
                        <a:rPr lang="fr-FR" sz="1100" kern="150" dirty="0">
                          <a:effectLst/>
                          <a:latin typeface="Cascadia Mono" panose="020B0609020000020004" pitchFamily="49" charset="0"/>
                          <a:cs typeface="Cascadia Mono" panose="020B0609020000020004" pitchFamily="49" charset="0"/>
                        </a:rPr>
                        <a:t>Et leur faisait perdre le sommeil,</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51883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86395852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174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175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err="1">
                          <a:solidFill>
                            <a:schemeClr val="tx1"/>
                          </a:solidFill>
                          <a:effectLst/>
                          <a:latin typeface="+mn-lt"/>
                          <a:ea typeface="+mn-ea"/>
                          <a:cs typeface="+mn-cs"/>
                        </a:rPr>
                        <a:t>Lemqassa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tegguni</a:t>
                      </a:r>
                      <a:r>
                        <a:rPr lang="fr-FR" sz="1100" kern="1200">
                          <a:solidFill>
                            <a:schemeClr val="tx1"/>
                          </a:solidFill>
                          <a:effectLst/>
                          <a:latin typeface="+mn-lt"/>
                          <a:ea typeface="+mn-ea"/>
                          <a:cs typeface="+mn-cs"/>
                        </a:rPr>
                        <a:t>-t,</a:t>
                      </a:r>
                    </a:p>
                    <a:p>
                      <a:pPr indent="457200"/>
                      <a:r>
                        <a:rPr lang="fr-FR" sz="1100" kern="1200" err="1">
                          <a:solidFill>
                            <a:schemeClr val="tx1"/>
                          </a:solidFill>
                          <a:effectLst/>
                          <a:latin typeface="+mn-lt"/>
                          <a:ea typeface="+mn-ea"/>
                          <a:cs typeface="+mn-cs"/>
                        </a:rPr>
                        <a:t>Lḥirfa</a:t>
                      </a:r>
                      <a:r>
                        <a:rPr lang="fr-FR" sz="1100" kern="1200">
                          <a:solidFill>
                            <a:schemeClr val="tx1"/>
                          </a:solidFill>
                          <a:effectLst/>
                          <a:latin typeface="+mn-lt"/>
                          <a:ea typeface="+mn-ea"/>
                          <a:cs typeface="+mn-cs"/>
                        </a:rPr>
                        <a:t>-s </a:t>
                      </a:r>
                      <a:r>
                        <a:rPr lang="fr-FR" sz="1100" kern="1200" err="1">
                          <a:solidFill>
                            <a:schemeClr val="tx1"/>
                          </a:solidFill>
                          <a:effectLst/>
                          <a:latin typeface="+mn-lt"/>
                          <a:ea typeface="+mn-ea"/>
                          <a:cs typeface="+mn-cs"/>
                        </a:rPr>
                        <a:t>tesdull-it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Ttgammin </a:t>
                      </a:r>
                      <a:r>
                        <a:rPr lang="fr-FR" sz="1100" kern="1200" err="1">
                          <a:solidFill>
                            <a:schemeClr val="tx1"/>
                          </a:solidFill>
                          <a:effectLst/>
                          <a:latin typeface="+mn-lt"/>
                          <a:ea typeface="+mn-ea"/>
                          <a:cs typeface="+mn-cs"/>
                        </a:rPr>
                        <a:t>medden</a:t>
                      </a:r>
                      <a:r>
                        <a:rPr lang="fr-FR" sz="1100" kern="1200">
                          <a:solidFill>
                            <a:schemeClr val="tx1"/>
                          </a:solidFill>
                          <a:effectLst/>
                          <a:latin typeface="+mn-lt"/>
                          <a:ea typeface="+mn-ea"/>
                          <a:cs typeface="+mn-cs"/>
                        </a:rPr>
                        <a:t> ad t-</a:t>
                      </a:r>
                      <a:r>
                        <a:rPr lang="fr-FR" sz="1100" kern="1200" err="1">
                          <a:solidFill>
                            <a:schemeClr val="tx1"/>
                          </a:solidFill>
                          <a:effectLst/>
                          <a:latin typeface="+mn-lt"/>
                          <a:ea typeface="+mn-ea"/>
                          <a:cs typeface="+mn-cs"/>
                        </a:rPr>
                        <a:t>walin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Yibbwas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nelhi</a:t>
                      </a:r>
                      <a:r>
                        <a:rPr lang="fr-FR" sz="1100" kern="1200">
                          <a:solidFill>
                            <a:schemeClr val="tx1"/>
                          </a:solidFill>
                          <a:effectLst/>
                          <a:latin typeface="+mn-lt"/>
                          <a:ea typeface="+mn-ea"/>
                          <a:cs typeface="+mn-cs"/>
                        </a:rPr>
                        <a:t> fell-as,</a:t>
                      </a:r>
                    </a:p>
                    <a:p>
                      <a:pPr indent="457200"/>
                      <a:r>
                        <a:rPr lang="fr-FR" sz="1100" kern="1200">
                          <a:solidFill>
                            <a:schemeClr val="tx1"/>
                          </a:solidFill>
                          <a:effectLst/>
                          <a:latin typeface="+mn-lt"/>
                          <a:ea typeface="+mn-ea"/>
                          <a:cs typeface="+mn-cs"/>
                        </a:rPr>
                        <a:t>A t-</a:t>
                      </a:r>
                      <a:r>
                        <a:rPr lang="fr-FR" sz="1100" kern="1200" err="1">
                          <a:solidFill>
                            <a:schemeClr val="tx1"/>
                          </a:solidFill>
                          <a:effectLst/>
                          <a:latin typeface="+mn-lt"/>
                          <a:ea typeface="+mn-ea"/>
                          <a:cs typeface="+mn-cs"/>
                        </a:rPr>
                        <a:t>iwwet</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uɛessas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Ad </a:t>
                      </a:r>
                      <a:r>
                        <a:rPr lang="fr-FR" sz="1100" kern="1200" err="1">
                          <a:solidFill>
                            <a:schemeClr val="tx1"/>
                          </a:solidFill>
                          <a:effectLst/>
                          <a:latin typeface="+mn-lt"/>
                          <a:ea typeface="+mn-ea"/>
                          <a:cs typeface="+mn-cs"/>
                        </a:rPr>
                        <a:t>ɣunfun</a:t>
                      </a:r>
                      <a:r>
                        <a:rPr lang="fr-FR" sz="1100" kern="1200">
                          <a:solidFill>
                            <a:schemeClr val="tx1"/>
                          </a:solidFill>
                          <a:effectLst/>
                          <a:latin typeface="+mn-lt"/>
                          <a:ea typeface="+mn-ea"/>
                          <a:cs typeface="+mn-cs"/>
                        </a:rPr>
                        <a:t> w’ad t-</a:t>
                      </a:r>
                      <a:r>
                        <a:rPr lang="fr-FR" sz="1100" kern="1200" err="1">
                          <a:solidFill>
                            <a:schemeClr val="tx1"/>
                          </a:solidFill>
                          <a:effectLst/>
                          <a:latin typeface="+mn-lt"/>
                          <a:ea typeface="+mn-ea"/>
                          <a:cs typeface="+mn-cs"/>
                        </a:rPr>
                        <a:t>ilawin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Times ad tekker deg wul-is,</a:t>
                      </a:r>
                    </a:p>
                    <a:p>
                      <a:pPr indent="457200"/>
                      <a:r>
                        <a:rPr lang="fr-FR" sz="1100" kern="1200" err="1">
                          <a:solidFill>
                            <a:schemeClr val="tx1"/>
                          </a:solidFill>
                          <a:effectLst/>
                          <a:latin typeface="+mn-lt"/>
                          <a:ea typeface="+mn-ea"/>
                          <a:cs typeface="+mn-cs"/>
                        </a:rPr>
                        <a:t>Amzun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dya</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Yeblis</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Ur </a:t>
                      </a:r>
                      <a:r>
                        <a:rPr lang="fr-FR" sz="1100" kern="1200" err="1">
                          <a:solidFill>
                            <a:schemeClr val="tx1"/>
                          </a:solidFill>
                          <a:effectLst/>
                          <a:latin typeface="+mn-lt"/>
                          <a:ea typeface="+mn-ea"/>
                          <a:cs typeface="+mn-cs"/>
                        </a:rPr>
                        <a:t>yelli</a:t>
                      </a:r>
                      <a:r>
                        <a:rPr lang="fr-FR" sz="1100" kern="1200">
                          <a:solidFill>
                            <a:schemeClr val="tx1"/>
                          </a:solidFill>
                          <a:effectLst/>
                          <a:latin typeface="+mn-lt"/>
                          <a:ea typeface="+mn-ea"/>
                          <a:cs typeface="+mn-cs"/>
                        </a:rPr>
                        <a:t> w’ad tt-yessexsin.</a:t>
                      </a:r>
                    </a:p>
                    <a:p>
                      <a:pPr indent="457200"/>
                      <a:r>
                        <a:rPr lang="fr-FR" sz="1100" kern="1200">
                          <a:solidFill>
                            <a:schemeClr val="tx1"/>
                          </a:solidFill>
                          <a:effectLst/>
                          <a:latin typeface="+mn-lt"/>
                          <a:ea typeface="+mn-ea"/>
                          <a:cs typeface="+mn-cs"/>
                        </a:rPr>
                        <a:t>Ad d-</a:t>
                      </a:r>
                      <a:r>
                        <a:rPr lang="fr-FR" sz="1100" kern="1200" err="1">
                          <a:solidFill>
                            <a:schemeClr val="tx1"/>
                          </a:solidFill>
                          <a:effectLst/>
                          <a:latin typeface="+mn-lt"/>
                          <a:ea typeface="+mn-ea"/>
                          <a:cs typeface="+mn-cs"/>
                        </a:rPr>
                        <a:t>yaf</a:t>
                      </a:r>
                      <a:r>
                        <a:rPr lang="fr-FR" sz="1100" kern="1200">
                          <a:solidFill>
                            <a:schemeClr val="tx1"/>
                          </a:solidFill>
                          <a:effectLst/>
                          <a:latin typeface="+mn-lt"/>
                          <a:ea typeface="+mn-ea"/>
                          <a:cs typeface="+mn-cs"/>
                        </a:rPr>
                        <a:t> iman-</a:t>
                      </a:r>
                      <a:r>
                        <a:rPr lang="fr-FR" sz="1100" kern="1200" err="1">
                          <a:solidFill>
                            <a:schemeClr val="tx1"/>
                          </a:solidFill>
                          <a:effectLst/>
                          <a:latin typeface="+mn-lt"/>
                          <a:ea typeface="+mn-ea"/>
                          <a:cs typeface="+mn-cs"/>
                        </a:rPr>
                        <a:t>is</a:t>
                      </a:r>
                      <a:r>
                        <a:rPr lang="fr-FR" sz="1100" kern="1200">
                          <a:solidFill>
                            <a:schemeClr val="tx1"/>
                          </a:solidFill>
                          <a:effectLst/>
                          <a:latin typeface="+mn-lt"/>
                          <a:ea typeface="+mn-ea"/>
                          <a:cs typeface="+mn-cs"/>
                        </a:rPr>
                        <a:t> di </a:t>
                      </a:r>
                      <a:r>
                        <a:rPr lang="fr-FR" sz="1100" kern="1200" err="1">
                          <a:solidFill>
                            <a:schemeClr val="tx1"/>
                          </a:solidFill>
                          <a:effectLst/>
                          <a:latin typeface="+mn-lt"/>
                          <a:ea typeface="+mn-ea"/>
                          <a:cs typeface="+mn-cs"/>
                        </a:rPr>
                        <a:t>lkaf</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Yemmet</a:t>
                      </a:r>
                      <a:r>
                        <a:rPr lang="fr-FR" sz="1100" kern="1200">
                          <a:solidFill>
                            <a:schemeClr val="tx1"/>
                          </a:solidFill>
                          <a:effectLst/>
                          <a:latin typeface="+mn-lt"/>
                          <a:ea typeface="+mn-ea"/>
                          <a:cs typeface="+mn-cs"/>
                        </a:rPr>
                        <a:t> s nncaf:</a:t>
                      </a:r>
                    </a:p>
                    <a:p>
                      <a:pPr indent="457200"/>
                      <a:r>
                        <a:rPr lang="fr-FR" sz="1100" kern="1200">
                          <a:solidFill>
                            <a:schemeClr val="tx1"/>
                          </a:solidFill>
                          <a:effectLst/>
                          <a:latin typeface="+mn-lt"/>
                          <a:ea typeface="+mn-ea"/>
                          <a:cs typeface="+mn-cs"/>
                        </a:rPr>
                        <a:t>D </a:t>
                      </a:r>
                      <a:r>
                        <a:rPr lang="fr-FR" sz="1100" kern="1200" err="1">
                          <a:solidFill>
                            <a:schemeClr val="tx1"/>
                          </a:solidFill>
                          <a:effectLst/>
                          <a:latin typeface="+mn-lt"/>
                          <a:ea typeface="+mn-ea"/>
                          <a:cs typeface="+mn-cs"/>
                        </a:rPr>
                        <a:t>lxeṭṭ</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Lleh</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lḥanin</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D Si </a:t>
                      </a:r>
                      <a:r>
                        <a:rPr lang="fr-FR" sz="1100" kern="1200" err="1">
                          <a:solidFill>
                            <a:schemeClr val="tx1"/>
                          </a:solidFill>
                          <a:effectLst/>
                          <a:latin typeface="+mn-lt"/>
                          <a:ea typeface="+mn-ea"/>
                          <a:cs typeface="+mn-cs"/>
                        </a:rPr>
                        <a:t>Rabeḥ</a:t>
                      </a:r>
                      <a:r>
                        <a:rPr lang="fr-FR" sz="1100" kern="1200">
                          <a:solidFill>
                            <a:schemeClr val="tx1"/>
                          </a:solidFill>
                          <a:effectLst/>
                          <a:latin typeface="+mn-lt"/>
                          <a:ea typeface="+mn-ea"/>
                          <a:cs typeface="+mn-cs"/>
                        </a:rPr>
                        <a:t>, ad fell-as </a:t>
                      </a:r>
                      <a:r>
                        <a:rPr lang="fr-FR" sz="1100" kern="1200" err="1">
                          <a:solidFill>
                            <a:schemeClr val="tx1"/>
                          </a:solidFill>
                          <a:effectLst/>
                          <a:latin typeface="+mn-lt"/>
                          <a:ea typeface="+mn-ea"/>
                          <a:cs typeface="+mn-cs"/>
                        </a:rPr>
                        <a:t>nendem</a:t>
                      </a:r>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Imi</a:t>
                      </a:r>
                      <a:r>
                        <a:rPr lang="fr-FR" sz="1100" kern="1200">
                          <a:solidFill>
                            <a:schemeClr val="tx1"/>
                          </a:solidFill>
                          <a:effectLst/>
                          <a:latin typeface="+mn-lt"/>
                          <a:ea typeface="+mn-ea"/>
                          <a:cs typeface="+mn-cs"/>
                        </a:rPr>
                        <a:t> d lfahem:</a:t>
                      </a:r>
                    </a:p>
                    <a:p>
                      <a:pPr indent="457200"/>
                      <a:r>
                        <a:rPr lang="fr-FR" sz="1100" kern="1200" err="1">
                          <a:solidFill>
                            <a:schemeClr val="tx1"/>
                          </a:solidFill>
                          <a:effectLst/>
                          <a:latin typeface="+mn-lt"/>
                          <a:ea typeface="+mn-ea"/>
                          <a:cs typeface="+mn-cs"/>
                        </a:rPr>
                        <a:t>Tikli</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tezga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teṣfa</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Yessakway</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widen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iɣeflen</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Ttafen-t </a:t>
                      </a:r>
                      <a:r>
                        <a:rPr lang="fr-FR" sz="1100" kern="1200" err="1">
                          <a:solidFill>
                            <a:schemeClr val="tx1"/>
                          </a:solidFill>
                          <a:effectLst/>
                          <a:latin typeface="+mn-lt"/>
                          <a:ea typeface="+mn-ea"/>
                          <a:cs typeface="+mn-cs"/>
                        </a:rPr>
                        <a:t>yeḥbiben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Ssuq</a:t>
                      </a:r>
                      <a:r>
                        <a:rPr lang="fr-FR" sz="1100" kern="1200">
                          <a:solidFill>
                            <a:schemeClr val="tx1"/>
                          </a:solidFill>
                          <a:effectLst/>
                          <a:latin typeface="+mn-lt"/>
                          <a:ea typeface="+mn-ea"/>
                          <a:cs typeface="+mn-cs"/>
                        </a:rPr>
                        <a:t> yid-s </a:t>
                      </a:r>
                      <a:r>
                        <a:rPr lang="fr-FR" sz="1100" kern="1200" err="1">
                          <a:solidFill>
                            <a:schemeClr val="tx1"/>
                          </a:solidFill>
                          <a:effectLst/>
                          <a:latin typeface="+mn-lt"/>
                          <a:ea typeface="+mn-ea"/>
                          <a:cs typeface="+mn-cs"/>
                        </a:rPr>
                        <a:t>ḥaca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lfayda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pPr indent="457200"/>
                      <a:r>
                        <a:rPr lang="fr-FR" sz="1100" kern="1200">
                          <a:solidFill>
                            <a:schemeClr val="tx1"/>
                          </a:solidFill>
                          <a:effectLst/>
                          <a:latin typeface="+mn-lt"/>
                          <a:ea typeface="+mn-ea"/>
                          <a:cs typeface="+mn-cs"/>
                        </a:rPr>
                        <a:t>Akka ay d </a:t>
                      </a:r>
                      <a:r>
                        <a:rPr lang="fr-FR" sz="1100" kern="1200" err="1">
                          <a:solidFill>
                            <a:schemeClr val="tx1"/>
                          </a:solidFill>
                          <a:effectLst/>
                          <a:latin typeface="+mn-lt"/>
                          <a:ea typeface="+mn-ea"/>
                          <a:cs typeface="+mn-cs"/>
                        </a:rPr>
                        <a:t>bunadem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yelhan</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Iḍefren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iberdan</a:t>
                      </a:r>
                      <a:endParaRPr lang="fr-FR" sz="1100" kern="1200">
                        <a:solidFill>
                          <a:schemeClr val="tx1"/>
                        </a:solidFill>
                        <a:effectLst/>
                        <a:latin typeface="+mn-lt"/>
                        <a:ea typeface="+mn-ea"/>
                        <a:cs typeface="+mn-cs"/>
                      </a:endParaRPr>
                    </a:p>
                    <a:p>
                      <a:pPr indent="457200"/>
                      <a:r>
                        <a:rPr lang="en-GB" sz="1100" kern="1200">
                          <a:solidFill>
                            <a:schemeClr val="tx1"/>
                          </a:solidFill>
                          <a:effectLst/>
                          <a:latin typeface="+mn-lt"/>
                          <a:ea typeface="+mn-ea"/>
                          <a:cs typeface="+mn-cs"/>
                        </a:rPr>
                        <a:t>Ɣ</a:t>
                      </a:r>
                      <a:r>
                        <a:rPr lang="fr-FR" sz="1100" kern="1200" err="1">
                          <a:solidFill>
                            <a:schemeClr val="tx1"/>
                          </a:solidFill>
                          <a:effectLst/>
                          <a:latin typeface="+mn-lt"/>
                          <a:ea typeface="+mn-ea"/>
                          <a:cs typeface="+mn-cs"/>
                        </a:rPr>
                        <a:t>ef</a:t>
                      </a:r>
                      <a:r>
                        <a:rPr lang="fr-FR" sz="1100" kern="1200">
                          <a:solidFill>
                            <a:schemeClr val="tx1"/>
                          </a:solidFill>
                          <a:effectLst/>
                          <a:latin typeface="+mn-lt"/>
                          <a:ea typeface="+mn-ea"/>
                          <a:cs typeface="+mn-cs"/>
                        </a:rPr>
                        <a:t> d-</a:t>
                      </a:r>
                      <a:r>
                        <a:rPr lang="fr-FR" sz="1100" kern="1200" err="1">
                          <a:solidFill>
                            <a:schemeClr val="tx1"/>
                          </a:solidFill>
                          <a:effectLst/>
                          <a:latin typeface="+mn-lt"/>
                          <a:ea typeface="+mn-ea"/>
                          <a:cs typeface="+mn-cs"/>
                        </a:rPr>
                        <a:t>tweṣṣa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ccaṛiɛa</a:t>
                      </a:r>
                      <a:r>
                        <a:rPr lang="fr-FR" sz="1100" kern="1200">
                          <a:solidFill>
                            <a:schemeClr val="tx1"/>
                          </a:solidFill>
                          <a:effectLst/>
                          <a:latin typeface="+mn-lt"/>
                          <a:ea typeface="+mn-ea"/>
                          <a:cs typeface="+mn-cs"/>
                        </a:rPr>
                        <a:t>.</a:t>
                      </a:r>
                    </a:p>
                    <a:p>
                      <a:pPr indent="457200"/>
                      <a:r>
                        <a:rPr lang="en-GB" sz="1100" kern="1200">
                          <a:solidFill>
                            <a:schemeClr val="tx1"/>
                          </a:solidFill>
                          <a:effectLst/>
                          <a:latin typeface="+mn-lt"/>
                          <a:ea typeface="+mn-ea"/>
                          <a:cs typeface="+mn-cs"/>
                        </a:rPr>
                        <a:t>Ɣ</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fell</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tewɛeṛ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ddunit</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Lameɛna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targit</a:t>
                      </a:r>
                      <a:r>
                        <a:rPr lang="fr-FR" sz="1100" kern="1200">
                          <a:solidFill>
                            <a:schemeClr val="tx1"/>
                          </a:solidFill>
                          <a:effectLst/>
                          <a:latin typeface="+mn-lt"/>
                          <a:ea typeface="+mn-ea"/>
                          <a:cs typeface="+mn-cs"/>
                        </a:rPr>
                        <a:t>,</a:t>
                      </a:r>
                    </a:p>
                    <a:p>
                      <a:pPr indent="457200"/>
                      <a:r>
                        <a:rPr lang="fr-FR" sz="1100" kern="1200">
                          <a:solidFill>
                            <a:schemeClr val="tx1"/>
                          </a:solidFill>
                          <a:effectLst/>
                          <a:latin typeface="+mn-lt"/>
                          <a:ea typeface="+mn-ea"/>
                          <a:cs typeface="+mn-cs"/>
                        </a:rPr>
                        <a:t>Lxattima </a:t>
                      </a:r>
                      <a:r>
                        <a:rPr lang="fr-FR" sz="1100" kern="1200" err="1">
                          <a:solidFill>
                            <a:schemeClr val="tx1"/>
                          </a:solidFill>
                          <a:effectLst/>
                          <a:latin typeface="+mn-lt"/>
                          <a:ea typeface="+mn-ea"/>
                          <a:cs typeface="+mn-cs"/>
                        </a:rPr>
                        <a:t>ines</a:t>
                      </a:r>
                      <a:r>
                        <a:rPr lang="fr-FR" sz="1100" kern="1200">
                          <a:solidFill>
                            <a:schemeClr val="tx1"/>
                          </a:solidFill>
                          <a:effectLst/>
                          <a:latin typeface="+mn-lt"/>
                          <a:ea typeface="+mn-ea"/>
                          <a:cs typeface="+mn-cs"/>
                        </a:rPr>
                        <a:t> d </a:t>
                      </a:r>
                      <a:r>
                        <a:rPr lang="fr-FR" sz="1100" kern="1200" err="1">
                          <a:solidFill>
                            <a:schemeClr val="tx1"/>
                          </a:solidFill>
                          <a:effectLst/>
                          <a:latin typeface="+mn-lt"/>
                          <a:ea typeface="+mn-ea"/>
                          <a:cs typeface="+mn-cs"/>
                        </a:rPr>
                        <a:t>ṛṛeḥma</a:t>
                      </a:r>
                      <a:r>
                        <a:rPr lang="fr-FR" sz="1100" kern="1200">
                          <a:solidFill>
                            <a:schemeClr val="tx1"/>
                          </a:solidFill>
                          <a:effectLst/>
                          <a:latin typeface="+mn-lt"/>
                          <a:ea typeface="+mn-ea"/>
                          <a:cs typeface="+mn-cs"/>
                        </a:rPr>
                        <a:t>.</a:t>
                      </a:r>
                    </a:p>
                    <a:p>
                      <a:pPr indent="457200"/>
                      <a:endParaRPr lang="fr-FR" sz="1100" kern="1200">
                        <a:solidFill>
                          <a:schemeClr val="tx1"/>
                        </a:solidFill>
                        <a:effectLst/>
                        <a:latin typeface="+mn-lt"/>
                        <a:ea typeface="+mn-ea"/>
                        <a:cs typeface="+mn-cs"/>
                      </a:endParaRPr>
                    </a:p>
                    <a:p>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Sa punition serait certaine,</a:t>
                      </a:r>
                    </a:p>
                    <a:p>
                      <a:pPr indent="216000" algn="l"/>
                      <a:r>
                        <a:rPr lang="fr-FR" sz="1100" kern="150" dirty="0">
                          <a:effectLst/>
                          <a:latin typeface="Cascadia Mono" panose="020B0609020000020004" pitchFamily="49" charset="0"/>
                          <a:cs typeface="Cascadia Mono" panose="020B0609020000020004" pitchFamily="49" charset="0"/>
                        </a:rPr>
                        <a:t>Sa conduite de déshonorerait</a:t>
                      </a:r>
                    </a:p>
                    <a:p>
                      <a:pPr indent="216000" algn="l"/>
                      <a:r>
                        <a:rPr lang="fr-FR" sz="1100" kern="150" dirty="0">
                          <a:effectLst/>
                          <a:latin typeface="Cascadia Mono" panose="020B0609020000020004" pitchFamily="49" charset="0"/>
                          <a:cs typeface="Cascadia Mono" panose="020B0609020000020004" pitchFamily="49" charset="0"/>
                        </a:rPr>
                        <a:t>Et les gens le mépriseraient.</a:t>
                      </a:r>
                    </a:p>
                    <a:p>
                      <a:pPr indent="216000" algn="l"/>
                      <a:r>
                        <a:rPr lang="fr-FR" sz="1100" kern="150" dirty="0">
                          <a:effectLst/>
                          <a:latin typeface="Cascadia Mono" panose="020B0609020000020004" pitchFamily="49" charset="0"/>
                          <a:cs typeface="Cascadia Mono" panose="020B0609020000020004" pitchFamily="49" charset="0"/>
                        </a:rPr>
                        <a:t>Un jour, funeste pour lui,</a:t>
                      </a:r>
                    </a:p>
                    <a:p>
                      <a:pPr indent="216000" algn="l"/>
                      <a:r>
                        <a:rPr lang="fr-FR" sz="1100" kern="150" dirty="0">
                          <a:effectLst/>
                          <a:latin typeface="Cascadia Mono" panose="020B0609020000020004" pitchFamily="49" charset="0"/>
                          <a:cs typeface="Cascadia Mono" panose="020B0609020000020004" pitchFamily="49" charset="0"/>
                        </a:rPr>
                        <a:t>La providence le frapperait :</a:t>
                      </a:r>
                    </a:p>
                    <a:p>
                      <a:pPr indent="216000" algn="l"/>
                      <a:r>
                        <a:rPr lang="fr-FR" sz="1100" kern="150" dirty="0">
                          <a:effectLst/>
                          <a:latin typeface="Cascadia Mono" panose="020B0609020000020004" pitchFamily="49" charset="0"/>
                          <a:cs typeface="Cascadia Mono" panose="020B0609020000020004" pitchFamily="49" charset="0"/>
                        </a:rPr>
                        <a:t>On répugnerait à le soigner.</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Le feu s’allumerait dans son cœur,</a:t>
                      </a:r>
                    </a:p>
                    <a:p>
                      <a:pPr indent="216000" algn="l"/>
                      <a:r>
                        <a:rPr lang="fr-FR" sz="1100" kern="150" dirty="0">
                          <a:effectLst/>
                          <a:latin typeface="Cascadia Mono" panose="020B0609020000020004" pitchFamily="49" charset="0"/>
                          <a:cs typeface="Cascadia Mono" panose="020B0609020000020004" pitchFamily="49" charset="0"/>
                        </a:rPr>
                        <a:t>Comme dans celui du diable,</a:t>
                      </a:r>
                    </a:p>
                    <a:p>
                      <a:pPr indent="216000" algn="l"/>
                      <a:r>
                        <a:rPr lang="fr-FR" sz="1100" kern="150" dirty="0">
                          <a:effectLst/>
                          <a:latin typeface="Cascadia Mono" panose="020B0609020000020004" pitchFamily="49" charset="0"/>
                          <a:cs typeface="Cascadia Mono" panose="020B0609020000020004" pitchFamily="49" charset="0"/>
                        </a:rPr>
                        <a:t>Et personne ne pourrait l’éteindre.</a:t>
                      </a:r>
                    </a:p>
                    <a:p>
                      <a:pPr indent="216000" algn="l"/>
                      <a:r>
                        <a:rPr lang="fr-FR" sz="1100" kern="150" dirty="0">
                          <a:effectLst/>
                          <a:latin typeface="Cascadia Mono" panose="020B0609020000020004" pitchFamily="49" charset="0"/>
                          <a:cs typeface="Cascadia Mono" panose="020B0609020000020004" pitchFamily="49" charset="0"/>
                        </a:rPr>
                        <a:t>Il se trouverait dans le précipice</a:t>
                      </a:r>
                    </a:p>
                    <a:p>
                      <a:pPr indent="216000" algn="l"/>
                      <a:r>
                        <a:rPr lang="fr-FR" sz="1100" kern="150" dirty="0">
                          <a:effectLst/>
                          <a:latin typeface="Cascadia Mono" panose="020B0609020000020004" pitchFamily="49" charset="0"/>
                          <a:cs typeface="Cascadia Mono" panose="020B0609020000020004" pitchFamily="49" charset="0"/>
                        </a:rPr>
                        <a:t>Il mourrait dans d’atroces souffrances,</a:t>
                      </a:r>
                    </a:p>
                    <a:p>
                      <a:pPr indent="216000" algn="l"/>
                      <a:r>
                        <a:rPr lang="fr-FR" sz="1100" kern="150" dirty="0">
                          <a:effectLst/>
                          <a:latin typeface="Cascadia Mono" panose="020B0609020000020004" pitchFamily="49" charset="0"/>
                          <a:cs typeface="Cascadia Mono" panose="020B0609020000020004" pitchFamily="49" charset="0"/>
                        </a:rPr>
                        <a:t>Preuves de la justice de Dieu.</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Mais Si Rabah, nos regrets l’accompagnent :</a:t>
                      </a:r>
                    </a:p>
                    <a:p>
                      <a:pPr indent="216000" algn="l"/>
                      <a:r>
                        <a:rPr lang="fr-FR" sz="1100" kern="150" dirty="0">
                          <a:effectLst/>
                          <a:latin typeface="Cascadia Mono" panose="020B0609020000020004" pitchFamily="49" charset="0"/>
                          <a:cs typeface="Cascadia Mono" panose="020B0609020000020004" pitchFamily="49" charset="0"/>
                        </a:rPr>
                        <a:t>C’était un sage</a:t>
                      </a:r>
                    </a:p>
                    <a:p>
                      <a:pPr indent="216000" algn="l"/>
                      <a:r>
                        <a:rPr lang="fr-FR" sz="1100" kern="150" dirty="0">
                          <a:effectLst/>
                          <a:latin typeface="Cascadia Mono" panose="020B0609020000020004" pitchFamily="49" charset="0"/>
                          <a:cs typeface="Cascadia Mono" panose="020B0609020000020004" pitchFamily="49" charset="0"/>
                        </a:rPr>
                        <a:t>Et sa conduite a été irréprochable.</a:t>
                      </a:r>
                    </a:p>
                    <a:p>
                      <a:pPr indent="216000" algn="l"/>
                      <a:r>
                        <a:rPr lang="fr-FR" sz="1100" kern="150" dirty="0">
                          <a:effectLst/>
                          <a:latin typeface="Cascadia Mono" panose="020B0609020000020004" pitchFamily="49" charset="0"/>
                          <a:cs typeface="Cascadia Mono" panose="020B0609020000020004" pitchFamily="49" charset="0"/>
                        </a:rPr>
                        <a:t>Il a mis en garde les gens (trop) confiants.</a:t>
                      </a:r>
                    </a:p>
                    <a:p>
                      <a:pPr indent="216000" algn="l"/>
                      <a:r>
                        <a:rPr lang="fr-FR" sz="1100" kern="150" dirty="0">
                          <a:effectLst/>
                          <a:latin typeface="Cascadia Mono" panose="020B0609020000020004" pitchFamily="49" charset="0"/>
                          <a:cs typeface="Cascadia Mono" panose="020B0609020000020004" pitchFamily="49" charset="0"/>
                        </a:rPr>
                        <a:t>Et rendu service à ses amis.</a:t>
                      </a:r>
                    </a:p>
                    <a:p>
                      <a:pPr indent="216000" algn="l"/>
                      <a:r>
                        <a:rPr lang="fr-FR" sz="1100" kern="150" dirty="0">
                          <a:effectLst/>
                          <a:latin typeface="Cascadia Mono" panose="020B0609020000020004" pitchFamily="49" charset="0"/>
                          <a:cs typeface="Cascadia Mono" panose="020B0609020000020004" pitchFamily="49" charset="0"/>
                        </a:rPr>
                        <a:t>Qui n’a eu à se louer de sa fréquentation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Il personnifie l’homme de bien</a:t>
                      </a:r>
                    </a:p>
                    <a:p>
                      <a:pPr indent="216000" algn="l"/>
                      <a:r>
                        <a:rPr lang="fr-FR" sz="1100" kern="150" dirty="0">
                          <a:effectLst/>
                          <a:latin typeface="Cascadia Mono" panose="020B0609020000020004" pitchFamily="49" charset="0"/>
                          <a:cs typeface="Cascadia Mono" panose="020B0609020000020004" pitchFamily="49" charset="0"/>
                        </a:rPr>
                        <a:t>Qui suit toujours les voies</a:t>
                      </a:r>
                    </a:p>
                    <a:p>
                      <a:pPr indent="216000" algn="l"/>
                      <a:r>
                        <a:rPr lang="fr-FR" sz="1100" kern="150" dirty="0">
                          <a:effectLst/>
                          <a:latin typeface="Cascadia Mono" panose="020B0609020000020004" pitchFamily="49" charset="0"/>
                          <a:cs typeface="Cascadia Mono" panose="020B0609020000020004" pitchFamily="49" charset="0"/>
                        </a:rPr>
                        <a:t>Recommandées par la loi.</a:t>
                      </a:r>
                    </a:p>
                    <a:p>
                      <a:pPr indent="216000" algn="l"/>
                      <a:r>
                        <a:rPr lang="fr-FR" sz="1100" kern="150" dirty="0">
                          <a:effectLst/>
                          <a:latin typeface="Cascadia Mono" panose="020B0609020000020004" pitchFamily="49" charset="0"/>
                          <a:cs typeface="Cascadia Mono" panose="020B0609020000020004" pitchFamily="49" charset="0"/>
                        </a:rPr>
                        <a:t>Si la vie ne lui est pas toujours clémente,</a:t>
                      </a:r>
                    </a:p>
                    <a:p>
                      <a:pPr indent="216000" algn="l"/>
                      <a:r>
                        <a:rPr lang="fr-FR" sz="1100" kern="150" dirty="0">
                          <a:effectLst/>
                          <a:latin typeface="Cascadia Mono" panose="020B0609020000020004" pitchFamily="49" charset="0"/>
                          <a:cs typeface="Cascadia Mono" panose="020B0609020000020004" pitchFamily="49" charset="0"/>
                        </a:rPr>
                        <a:t>Elle passe néanmoins comme un rêve</a:t>
                      </a:r>
                    </a:p>
                    <a:p>
                      <a:pPr indent="216000" algn="l"/>
                      <a:r>
                        <a:rPr lang="fr-FR" sz="1100" kern="150" dirty="0">
                          <a:effectLst/>
                          <a:latin typeface="Cascadia Mono" panose="020B0609020000020004" pitchFamily="49" charset="0"/>
                          <a:cs typeface="Cascadia Mono" panose="020B0609020000020004" pitchFamily="49" charset="0"/>
                        </a:rPr>
                        <a:t>Et il atteint son but : le Paradis.</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298584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3475655341"/>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22</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23</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weɣyul</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l’âne</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Imiren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yebren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nnuba</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Atmak</a:t>
                      </a:r>
                      <a:r>
                        <a:rPr lang="fr-FR" sz="1100" kern="1200" dirty="0">
                          <a:solidFill>
                            <a:schemeClr val="tx1"/>
                          </a:solidFill>
                          <a:effectLst/>
                          <a:latin typeface="+mn-lt"/>
                          <a:ea typeface="+mn-ea"/>
                          <a:cs typeface="+mn-cs"/>
                        </a:rPr>
                        <a:t>, a bu </a:t>
                      </a:r>
                      <a:r>
                        <a:rPr lang="fr-FR" sz="1100" kern="1200" dirty="0" err="1">
                          <a:solidFill>
                            <a:schemeClr val="tx1"/>
                          </a:solidFill>
                          <a:effectLst/>
                          <a:latin typeface="+mn-lt"/>
                          <a:ea typeface="+mn-ea"/>
                          <a:cs typeface="+mn-cs"/>
                        </a:rPr>
                        <a:t>imeẓẓuɣen</a:t>
                      </a:r>
                      <a:r>
                        <a:rPr lang="fr-FR" sz="1100" kern="1200" dirty="0">
                          <a:solidFill>
                            <a:schemeClr val="tx1"/>
                          </a:solidFill>
                          <a:effectLst/>
                          <a:latin typeface="+mn-lt"/>
                          <a:ea typeface="+mn-ea"/>
                          <a:cs typeface="+mn-cs"/>
                        </a:rPr>
                        <a:t>, ha-</a:t>
                      </a:r>
                      <a:r>
                        <a:rPr lang="fr-FR" sz="1100" kern="1200" dirty="0" err="1">
                          <a:solidFill>
                            <a:schemeClr val="tx1"/>
                          </a:solidFill>
                          <a:effectLst/>
                          <a:latin typeface="+mn-lt"/>
                          <a:ea typeface="+mn-ea"/>
                          <a:cs typeface="+mn-cs"/>
                        </a:rPr>
                        <a:t>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wegdal</a:t>
                      </a:r>
                      <a:r>
                        <a:rPr lang="fr-FR" sz="1100" kern="1200" dirty="0">
                          <a:solidFill>
                            <a:schemeClr val="tx1"/>
                          </a:solidFill>
                          <a:effectLst/>
                          <a:latin typeface="+mn-lt"/>
                          <a:ea typeface="+mn-ea"/>
                          <a:cs typeface="+mn-cs"/>
                        </a:rPr>
                        <a:t>, di </a:t>
                      </a:r>
                      <a:r>
                        <a:rPr lang="fr-FR" sz="1100" kern="1200" dirty="0" err="1">
                          <a:solidFill>
                            <a:schemeClr val="tx1"/>
                          </a:solidFill>
                          <a:effectLst/>
                          <a:latin typeface="+mn-lt"/>
                          <a:ea typeface="+mn-ea"/>
                          <a:cs typeface="+mn-cs"/>
                        </a:rPr>
                        <a:t>leḥcic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tɛebbuṭ</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ṛwan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asennan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umezzir</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ttejɛun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kkaten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tuqqra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asen-yettalas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Keč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qqim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dagi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txedmeḍ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tacemlit</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Akken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yesla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imeslayen</a:t>
                      </a:r>
                      <a:r>
                        <a:rPr lang="fr-FR" sz="1100" kern="1200" dirty="0">
                          <a:solidFill>
                            <a:schemeClr val="tx1"/>
                          </a:solidFill>
                          <a:effectLst/>
                          <a:latin typeface="+mn-lt"/>
                          <a:ea typeface="+mn-ea"/>
                          <a:cs typeface="+mn-cs"/>
                        </a:rPr>
                        <a:t> agi, </a:t>
                      </a:r>
                      <a:r>
                        <a:rPr lang="fr-FR" sz="1100" kern="1200" dirty="0" err="1">
                          <a:solidFill>
                            <a:schemeClr val="tx1"/>
                          </a:solidFill>
                          <a:effectLst/>
                          <a:latin typeface="+mn-lt"/>
                          <a:ea typeface="+mn-ea"/>
                          <a:cs typeface="+mn-cs"/>
                        </a:rPr>
                        <a:t>yebra</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imeẓẓuɣen-is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yegr</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tinexsas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yiḍ</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udem</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ṣṣbeḥ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yurga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yewwi</a:t>
                      </a:r>
                      <a:r>
                        <a:rPr lang="fr-FR" sz="1100" kern="1200" dirty="0">
                          <a:solidFill>
                            <a:schemeClr val="tx1"/>
                          </a:solidFill>
                          <a:effectLst/>
                          <a:latin typeface="+mn-lt"/>
                          <a:ea typeface="+mn-ea"/>
                          <a:cs typeface="+mn-cs"/>
                        </a:rPr>
                        <a:t>-</a:t>
                      </a:r>
                      <a:r>
                        <a:rPr lang="fr-FR" sz="1100" kern="1200" dirty="0" err="1">
                          <a:solidFill>
                            <a:schemeClr val="tx1"/>
                          </a:solidFill>
                          <a:effectLst/>
                          <a:latin typeface="+mn-lt"/>
                          <a:ea typeface="+mn-ea"/>
                          <a:cs typeface="+mn-cs"/>
                        </a:rPr>
                        <a:t>yas</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Ṛebbi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wegdal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netta</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weɣyul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nniḍen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ttemyekmazen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tuyat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yendekwal</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yiḍes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-d iman-</a:t>
                      </a:r>
                      <a:r>
                        <a:rPr lang="fr-FR" sz="1100" kern="1200" dirty="0" err="1">
                          <a:solidFill>
                            <a:schemeClr val="tx1"/>
                          </a:solidFill>
                          <a:effectLst/>
                          <a:latin typeface="+mn-lt"/>
                          <a:ea typeface="+mn-ea"/>
                          <a:cs typeface="+mn-cs"/>
                        </a:rPr>
                        <a:t>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weḥd</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tuɣal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ddunit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alili</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Iṛuḥ</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serreḥ-iyi</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ṛuḥeɣ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ɛyiɣ</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Yeɛreḍ</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ad t-id-</a:t>
                      </a:r>
                      <a:r>
                        <a:rPr lang="fr-FR" sz="1100" kern="1200" dirty="0" err="1">
                          <a:solidFill>
                            <a:schemeClr val="tx1"/>
                          </a:solidFill>
                          <a:effectLst/>
                          <a:latin typeface="+mn-lt"/>
                          <a:ea typeface="+mn-ea"/>
                          <a:cs typeface="+mn-cs"/>
                        </a:rPr>
                        <a:t>yerr</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abrid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yufi</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aɣyul</a:t>
                      </a:r>
                      <a:r>
                        <a:rPr lang="fr-FR" sz="1100" kern="1200" dirty="0">
                          <a:solidFill>
                            <a:schemeClr val="tx1"/>
                          </a:solidFill>
                          <a:effectLst/>
                          <a:latin typeface="+mn-lt"/>
                          <a:ea typeface="+mn-ea"/>
                          <a:cs typeface="+mn-cs"/>
                        </a:rPr>
                        <a:t>, ma </a:t>
                      </a:r>
                      <a:r>
                        <a:rPr lang="fr-FR" sz="1100" kern="1200" dirty="0" err="1">
                          <a:solidFill>
                            <a:schemeClr val="tx1"/>
                          </a:solidFill>
                          <a:effectLst/>
                          <a:latin typeface="+mn-lt"/>
                          <a:ea typeface="+mn-ea"/>
                          <a:cs typeface="+mn-cs"/>
                        </a:rPr>
                        <a:t>ifat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yeḥṛen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umeslay</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Ddem</a:t>
                      </a:r>
                      <a:r>
                        <a:rPr lang="fr-FR" sz="1100" kern="1200" dirty="0">
                          <a:solidFill>
                            <a:schemeClr val="tx1"/>
                          </a:solidFill>
                          <a:effectLst/>
                          <a:latin typeface="+mn-lt"/>
                          <a:ea typeface="+mn-ea"/>
                          <a:cs typeface="+mn-cs"/>
                        </a:rPr>
                        <a:t>, a Ben </a:t>
                      </a:r>
                      <a:r>
                        <a:rPr lang="fr-FR" sz="1100" kern="1200" dirty="0" err="1">
                          <a:solidFill>
                            <a:schemeClr val="tx1"/>
                          </a:solidFill>
                          <a:effectLst/>
                          <a:latin typeface="+mn-lt"/>
                          <a:ea typeface="+mn-ea"/>
                          <a:cs typeface="+mn-cs"/>
                        </a:rPr>
                        <a:t>Yeɛqub</a:t>
                      </a:r>
                      <a:r>
                        <a:rPr lang="fr-FR" sz="1100" kern="1200" dirty="0">
                          <a:solidFill>
                            <a:schemeClr val="tx1"/>
                          </a:solidFill>
                          <a:effectLst/>
                          <a:latin typeface="+mn-lt"/>
                          <a:ea typeface="+mn-ea"/>
                          <a:cs typeface="+mn-cs"/>
                        </a:rPr>
                        <a:t>, ad </a:t>
                      </a:r>
                      <a:r>
                        <a:rPr lang="fr-FR" sz="1100" kern="1200" dirty="0" err="1">
                          <a:solidFill>
                            <a:schemeClr val="tx1"/>
                          </a:solidFill>
                          <a:effectLst/>
                          <a:latin typeface="+mn-lt"/>
                          <a:ea typeface="+mn-ea"/>
                          <a:cs typeface="+mn-cs"/>
                        </a:rPr>
                        <a:t>tneṭleḍ</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Yeskerker-it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iɣẓer</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yeqqim</a:t>
                      </a:r>
                      <a:r>
                        <a:rPr lang="fr-FR" sz="1100" kern="1200" dirty="0">
                          <a:solidFill>
                            <a:schemeClr val="tx1"/>
                          </a:solidFill>
                          <a:effectLst/>
                          <a:latin typeface="+mn-lt"/>
                          <a:ea typeface="+mn-ea"/>
                          <a:cs typeface="+mn-cs"/>
                        </a:rPr>
                        <a:t>-as </a:t>
                      </a:r>
                      <a:r>
                        <a:rPr lang="fr-FR" sz="1100" kern="1200" dirty="0" err="1">
                          <a:solidFill>
                            <a:schemeClr val="tx1"/>
                          </a:solidFill>
                          <a:effectLst/>
                          <a:latin typeface="+mn-lt"/>
                          <a:ea typeface="+mn-ea"/>
                          <a:cs typeface="+mn-cs"/>
                        </a:rPr>
                        <a:t>yečča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Asmi</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yuɣal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yenna-yas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Annaɣ</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Mḥemmed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teǧǧiḍ-aɣ</a:t>
                      </a:r>
                      <a:r>
                        <a:rPr lang="fr-FR" sz="1100" kern="1200" dirty="0">
                          <a:solidFill>
                            <a:schemeClr val="tx1"/>
                          </a:solidFill>
                          <a:effectLst/>
                          <a:latin typeface="+mn-lt"/>
                          <a:ea typeface="+mn-ea"/>
                          <a:cs typeface="+mn-cs"/>
                        </a:rPr>
                        <a:t> i </a:t>
                      </a:r>
                      <a:r>
                        <a:rPr lang="fr-FR" sz="1100" kern="1200" dirty="0" err="1">
                          <a:solidFill>
                            <a:schemeClr val="tx1"/>
                          </a:solidFill>
                          <a:effectLst/>
                          <a:latin typeface="+mn-lt"/>
                          <a:ea typeface="+mn-ea"/>
                          <a:cs typeface="+mn-cs"/>
                        </a:rPr>
                        <a:t>fad</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Yuɣ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lḥal</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i d-</a:t>
                      </a:r>
                      <a:r>
                        <a:rPr lang="fr-FR" sz="1100" kern="1200" dirty="0" err="1">
                          <a:solidFill>
                            <a:schemeClr val="tx1"/>
                          </a:solidFill>
                          <a:effectLst/>
                          <a:latin typeface="+mn-lt"/>
                          <a:ea typeface="+mn-ea"/>
                          <a:cs typeface="+mn-cs"/>
                        </a:rPr>
                        <a:t>yettagmen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Yerra-yas</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lmir</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lewḥuc</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armi</a:t>
                      </a:r>
                      <a:r>
                        <a:rPr lang="fr-FR" sz="1100" kern="1200" dirty="0">
                          <a:solidFill>
                            <a:schemeClr val="tx1"/>
                          </a:solidFill>
                          <a:effectLst/>
                          <a:latin typeface="+mn-lt"/>
                          <a:ea typeface="+mn-ea"/>
                          <a:cs typeface="+mn-cs"/>
                        </a:rPr>
                        <a:t> d assagi ay </a:t>
                      </a:r>
                      <a:r>
                        <a:rPr lang="fr-FR" sz="1100" kern="1200" dirty="0" err="1">
                          <a:solidFill>
                            <a:schemeClr val="tx1"/>
                          </a:solidFill>
                          <a:effectLst/>
                          <a:latin typeface="+mn-lt"/>
                          <a:ea typeface="+mn-ea"/>
                          <a:cs typeface="+mn-cs"/>
                        </a:rPr>
                        <a:t>kfiɣ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tanṭelt</a:t>
                      </a:r>
                      <a:r>
                        <a:rPr lang="fr-FR" sz="1100" kern="1200" dirty="0">
                          <a:solidFill>
                            <a:schemeClr val="tx1"/>
                          </a:solidFill>
                          <a:effectLst/>
                          <a:latin typeface="+mn-lt"/>
                          <a:ea typeface="+mn-ea"/>
                          <a:cs typeface="+mn-cs"/>
                        </a:rPr>
                        <a:t> n </a:t>
                      </a:r>
                      <a:r>
                        <a:rPr lang="fr-FR" sz="1100" kern="1200" dirty="0" err="1">
                          <a:solidFill>
                            <a:schemeClr val="tx1"/>
                          </a:solidFill>
                          <a:effectLst/>
                          <a:latin typeface="+mn-lt"/>
                          <a:ea typeface="+mn-ea"/>
                          <a:cs typeface="+mn-cs"/>
                        </a:rPr>
                        <a:t>wehdum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nni</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neṭleɣ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fettus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qejjiṛ</a:t>
                      </a:r>
                      <a:r>
                        <a:rPr lang="fr-FR" sz="1100" kern="1200" dirty="0">
                          <a:solidFill>
                            <a:schemeClr val="tx1"/>
                          </a:solidFill>
                          <a:effectLst/>
                          <a:latin typeface="+mn-lt"/>
                          <a:ea typeface="+mn-ea"/>
                          <a:cs typeface="+mn-cs"/>
                        </a:rPr>
                        <a:t>; mi </a:t>
                      </a:r>
                      <a:r>
                        <a:rPr lang="fr-FR" sz="1100" kern="1200" dirty="0" err="1">
                          <a:solidFill>
                            <a:schemeClr val="tx1"/>
                          </a:solidFill>
                          <a:effectLst/>
                          <a:latin typeface="+mn-lt"/>
                          <a:ea typeface="+mn-ea"/>
                          <a:cs typeface="+mn-cs"/>
                        </a:rPr>
                        <a:t>neṭleɣ</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qejjiṛ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iḍehṛ</a:t>
                      </a:r>
                      <a:r>
                        <a:rPr lang="fr-FR" sz="1100" kern="1200" dirty="0">
                          <a:solidFill>
                            <a:schemeClr val="tx1"/>
                          </a:solidFill>
                          <a:effectLst/>
                          <a:latin typeface="+mn-lt"/>
                          <a:ea typeface="+mn-ea"/>
                          <a:cs typeface="+mn-cs"/>
                        </a:rPr>
                        <a:t>-d </a:t>
                      </a:r>
                      <a:r>
                        <a:rPr lang="fr-FR" sz="1100" kern="1200" dirty="0" err="1">
                          <a:solidFill>
                            <a:schemeClr val="tx1"/>
                          </a:solidFill>
                          <a:effectLst/>
                          <a:latin typeface="+mn-lt"/>
                          <a:ea typeface="+mn-ea"/>
                          <a:cs typeface="+mn-cs"/>
                        </a:rPr>
                        <a:t>fettus</a:t>
                      </a:r>
                      <a:r>
                        <a:rPr lang="fr-FR" sz="1100" kern="1200" dirty="0">
                          <a:solidFill>
                            <a:schemeClr val="tx1"/>
                          </a:solidFill>
                          <a:effectLst/>
                          <a:latin typeface="+mn-lt"/>
                          <a:ea typeface="+mn-ea"/>
                          <a:cs typeface="+mn-cs"/>
                        </a:rPr>
                        <a:t>!</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Alors ce fut le tour de l’âne :</a:t>
                      </a:r>
                    </a:p>
                    <a:p>
                      <a:pPr indent="216000" algn="l"/>
                      <a:r>
                        <a:rPr lang="fr-FR" sz="1100" kern="150" dirty="0">
                          <a:effectLst/>
                          <a:latin typeface="Cascadia Mono" panose="020B0609020000020004" pitchFamily="49" charset="0"/>
                          <a:cs typeface="Cascadia Mono" panose="020B0609020000020004" pitchFamily="49" charset="0"/>
                        </a:rPr>
                        <a:t>- Tes frères, longues oreilles, sont dans les prairies avec de l’herbe jusqu’au ventre ; ils se repaissent de chardon et de lavande ; ils braient et jouent gaillardement des sabots sans que personne y trouve à redire ! Toi tu restes ici, à faire la corvée !</a:t>
                      </a:r>
                    </a:p>
                    <a:p>
                      <a:pPr indent="216000" algn="l"/>
                      <a:r>
                        <a:rPr lang="fr-FR" sz="1100" kern="150" dirty="0">
                          <a:effectLst/>
                          <a:latin typeface="Cascadia Mono" panose="020B0609020000020004" pitchFamily="49" charset="0"/>
                          <a:cs typeface="Cascadia Mono" panose="020B0609020000020004" pitchFamily="49" charset="0"/>
                        </a:rPr>
                        <a:t>Entendant cela, l’âne laissa pendre ses oreilles et poussa de tristes soupirs. Une nuit, peu avant l’aube, il rêva qu’il se trouvait dans une prairie, se grattant les épaules à belles dents avec un de ses congénères. De joie, il se réveilla en sursaut…</a:t>
                      </a:r>
                    </a:p>
                    <a:p>
                      <a:pPr indent="216000" algn="l"/>
                      <a:r>
                        <a:rPr lang="fr-FR" sz="1100" kern="150" dirty="0">
                          <a:effectLst/>
                          <a:latin typeface="Cascadia Mono" panose="020B0609020000020004" pitchFamily="49" charset="0"/>
                          <a:cs typeface="Cascadia Mono" panose="020B0609020000020004" pitchFamily="49" charset="0"/>
                        </a:rPr>
                        <a:t>Pour se retrouver tout seul ; la vie lui sembla aussi amère que laurier-rose. Il alla trouver le lion et lui dit :</a:t>
                      </a:r>
                    </a:p>
                    <a:p>
                      <a:pPr indent="216000" algn="l"/>
                      <a:r>
                        <a:rPr lang="fr-FR" sz="1100" kern="150" dirty="0">
                          <a:effectLst/>
                          <a:latin typeface="Cascadia Mono" panose="020B0609020000020004" pitchFamily="49" charset="0"/>
                          <a:cs typeface="Cascadia Mono" panose="020B0609020000020004" pitchFamily="49" charset="0"/>
                        </a:rPr>
                        <a:t>- Roi des animaux, laisse-moi partir ; je suis fatigué de servir !</a:t>
                      </a:r>
                    </a:p>
                    <a:p>
                      <a:pPr indent="216000" algn="l"/>
                      <a:r>
                        <a:rPr lang="fr-FR" sz="1100" kern="150" dirty="0">
                          <a:effectLst/>
                          <a:latin typeface="Cascadia Mono" panose="020B0609020000020004" pitchFamily="49" charset="0"/>
                          <a:cs typeface="Cascadia Mono" panose="020B0609020000020004" pitchFamily="49" charset="0"/>
                        </a:rPr>
                        <a:t>Le lion essaya de lui faire entendre raison, mais ce fut peine perdue : l’âne est si têtu ! Il l’abattit d’un coup de patte et cria au chacal :</a:t>
                      </a:r>
                    </a:p>
                    <a:p>
                      <a:pPr indent="216000" algn="l"/>
                      <a:r>
                        <a:rPr lang="fr-FR" sz="1100" kern="150" dirty="0">
                          <a:effectLst/>
                          <a:latin typeface="Cascadia Mono" panose="020B0609020000020004" pitchFamily="49" charset="0"/>
                          <a:cs typeface="Cascadia Mono" panose="020B0609020000020004" pitchFamily="49" charset="0"/>
                        </a:rPr>
                        <a:t>-Va enterrer, Ben </a:t>
                      </a:r>
                      <a:r>
                        <a:rPr lang="fr-FR" sz="1100" kern="150" dirty="0" err="1">
                          <a:effectLst/>
                          <a:latin typeface="Cascadia Mono" panose="020B0609020000020004" pitchFamily="49" charset="0"/>
                          <a:cs typeface="Cascadia Mono" panose="020B0609020000020004" pitchFamily="49" charset="0"/>
                        </a:rPr>
                        <a:t>Yakoub</a:t>
                      </a:r>
                      <a:r>
                        <a:rPr lang="fr-FR" sz="1100" kern="150" dirty="0">
                          <a:effectLst/>
                          <a:latin typeface="Cascadia Mono" panose="020B0609020000020004" pitchFamily="49" charset="0"/>
                          <a:cs typeface="Cascadia Mono" panose="020B0609020000020004" pitchFamily="49" charset="0"/>
                        </a:rPr>
                        <a:t> !</a:t>
                      </a:r>
                    </a:p>
                    <a:p>
                      <a:pPr indent="216000" algn="l"/>
                      <a:r>
                        <a:rPr lang="fr-FR" sz="1100" kern="150" dirty="0">
                          <a:effectLst/>
                          <a:latin typeface="Cascadia Mono" panose="020B0609020000020004" pitchFamily="49" charset="0"/>
                          <a:cs typeface="Cascadia Mono" panose="020B0609020000020004" pitchFamily="49" charset="0"/>
                        </a:rPr>
                        <a:t>Le chacal le traîna jusqu’au ravin (voisin) : il mit plusieurs jours à le dévorer. Lorsqu’il fut de retour, le lion lui dit :</a:t>
                      </a:r>
                    </a:p>
                    <a:p>
                      <a:pPr indent="216000" algn="l"/>
                      <a:r>
                        <a:rPr lang="fr-FR" sz="1100" kern="150" dirty="0">
                          <a:effectLst/>
                          <a:latin typeface="Cascadia Mono" panose="020B0609020000020004" pitchFamily="49" charset="0"/>
                          <a:cs typeface="Cascadia Mono" panose="020B0609020000020004" pitchFamily="49" charset="0"/>
                        </a:rPr>
                        <a:t>- Dis donc, Mohammed, tu me laisses mourir de soif ! Le chacal assurait en effet la corvée d’eau.</a:t>
                      </a:r>
                    </a:p>
                    <a:p>
                      <a:pPr indent="216000" algn="l"/>
                      <a:r>
                        <a:rPr lang="fr-FR" sz="1100" kern="150" dirty="0">
                          <a:effectLst/>
                          <a:latin typeface="Cascadia Mono" panose="020B0609020000020004" pitchFamily="49" charset="0"/>
                          <a:cs typeface="Cascadia Mono" panose="020B0609020000020004" pitchFamily="49" charset="0"/>
                        </a:rPr>
                        <a:t>O roi des animaux, dit-il, quel monstre, aussi m’as-tu ordonné d’enterrer ! Lorsque j’avais enterré une patte de devant, une patte de derrière ressortait : j’avais à peine enterré une patte de derrière qu’une de devant reparaissait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14925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2683135885"/>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24</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25</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Uccen d yilef</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150">
                          <a:effectLst/>
                          <a:latin typeface="Cascadia Mono" panose="020B0609020000020004" pitchFamily="49" charset="0"/>
                          <a:cs typeface="Cascadia Mono" panose="020B0609020000020004" pitchFamily="49" charset="0"/>
                        </a:rPr>
                        <a:t>Le chacal et le sanglier</a:t>
                      </a: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a:solidFill>
                            <a:schemeClr val="tx1"/>
                          </a:solidFill>
                          <a:effectLst/>
                          <a:latin typeface="+mn-lt"/>
                          <a:ea typeface="+mn-ea"/>
                          <a:cs typeface="+mn-cs"/>
                        </a:rPr>
                        <a:t>Seg weɣyul, </a:t>
                      </a:r>
                      <a:r>
                        <a:rPr lang="fr-FR" sz="1100" kern="1200" err="1">
                          <a:solidFill>
                            <a:schemeClr val="tx1"/>
                          </a:solidFill>
                          <a:effectLst/>
                          <a:latin typeface="+mn-lt"/>
                          <a:ea typeface="+mn-ea"/>
                          <a:cs typeface="+mn-cs"/>
                        </a:rPr>
                        <a:t>uccen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yeɛna</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Atma-k, ha-ten la </a:t>
                      </a:r>
                      <a:r>
                        <a:rPr lang="fr-FR" sz="1100" kern="1200" err="1">
                          <a:solidFill>
                            <a:schemeClr val="tx1"/>
                          </a:solidFill>
                          <a:effectLst/>
                          <a:latin typeface="+mn-lt"/>
                          <a:ea typeface="+mn-ea"/>
                          <a:cs typeface="+mn-cs"/>
                        </a:rPr>
                        <a:t>ẓẓaden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abelluḍ</a:t>
                      </a:r>
                      <a:r>
                        <a:rPr lang="fr-FR" sz="1100" kern="1200">
                          <a:solidFill>
                            <a:schemeClr val="tx1"/>
                          </a:solidFill>
                          <a:effectLst/>
                          <a:latin typeface="+mn-lt"/>
                          <a:ea typeface="+mn-ea"/>
                          <a:cs typeface="+mn-cs"/>
                        </a:rPr>
                        <a:t>, ttfeggilen </a:t>
                      </a:r>
                      <a:r>
                        <a:rPr lang="fr-FR" sz="1100" kern="1200" err="1">
                          <a:solidFill>
                            <a:schemeClr val="tx1"/>
                          </a:solidFill>
                          <a:effectLst/>
                          <a:latin typeface="+mn-lt"/>
                          <a:ea typeface="+mn-ea"/>
                          <a:cs typeface="+mn-cs"/>
                        </a:rPr>
                        <a:t>akal</a:t>
                      </a:r>
                      <a:r>
                        <a:rPr lang="fr-FR" sz="1100" kern="1200">
                          <a:solidFill>
                            <a:schemeClr val="tx1"/>
                          </a:solidFill>
                          <a:effectLst/>
                          <a:latin typeface="+mn-lt"/>
                          <a:ea typeface="+mn-ea"/>
                          <a:cs typeface="+mn-cs"/>
                        </a:rPr>
                        <a:t> s temɣilin-nsen </a:t>
                      </a:r>
                      <a:r>
                        <a:rPr lang="fr-FR" sz="1100" kern="1200" err="1">
                          <a:solidFill>
                            <a:schemeClr val="tx1"/>
                          </a:solidFill>
                          <a:effectLst/>
                          <a:latin typeface="+mn-lt"/>
                          <a:ea typeface="+mn-ea"/>
                          <a:cs typeface="+mn-cs"/>
                        </a:rPr>
                        <a:t>ssekfalen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abeɛɛuq</a:t>
                      </a:r>
                      <a:r>
                        <a:rPr lang="fr-FR" sz="1100" kern="1200">
                          <a:solidFill>
                            <a:schemeClr val="tx1"/>
                          </a:solidFill>
                          <a:effectLst/>
                          <a:latin typeface="+mn-lt"/>
                          <a:ea typeface="+mn-ea"/>
                          <a:cs typeface="+mn-cs"/>
                        </a:rPr>
                        <a:t> d iɛemmuṛen. Mi </a:t>
                      </a:r>
                      <a:r>
                        <a:rPr lang="fr-FR" sz="1100" kern="1200" err="1">
                          <a:solidFill>
                            <a:schemeClr val="tx1"/>
                          </a:solidFill>
                          <a:effectLst/>
                          <a:latin typeface="+mn-lt"/>
                          <a:ea typeface="+mn-ea"/>
                          <a:cs typeface="+mn-cs"/>
                        </a:rPr>
                        <a:t>ṛwan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ṛuḥen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ṭṭsen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deg</a:t>
                      </a:r>
                      <a:r>
                        <a:rPr lang="fr-FR" sz="1100" kern="1200">
                          <a:solidFill>
                            <a:schemeClr val="tx1"/>
                          </a:solidFill>
                          <a:effectLst/>
                          <a:latin typeface="+mn-lt"/>
                          <a:ea typeface="+mn-ea"/>
                          <a:cs typeface="+mn-cs"/>
                        </a:rPr>
                        <a:t> segwnan-nsen, cexxṛen, </a:t>
                      </a:r>
                      <a:r>
                        <a:rPr lang="fr-FR" sz="1100" kern="1200" err="1">
                          <a:solidFill>
                            <a:schemeClr val="tx1"/>
                          </a:solidFill>
                          <a:effectLst/>
                          <a:latin typeface="+mn-lt"/>
                          <a:ea typeface="+mn-ea"/>
                          <a:cs typeface="+mn-cs"/>
                        </a:rPr>
                        <a:t>yiwen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ur</a:t>
                      </a:r>
                      <a:r>
                        <a:rPr lang="fr-FR" sz="1100" kern="1200">
                          <a:solidFill>
                            <a:schemeClr val="tx1"/>
                          </a:solidFill>
                          <a:effectLst/>
                          <a:latin typeface="+mn-lt"/>
                          <a:ea typeface="+mn-ea"/>
                          <a:cs typeface="+mn-cs"/>
                        </a:rPr>
                        <a:t> asen-yettalas. </a:t>
                      </a:r>
                      <a:r>
                        <a:rPr lang="fr-FR" sz="1100" kern="1200" err="1">
                          <a:solidFill>
                            <a:schemeClr val="tx1"/>
                          </a:solidFill>
                          <a:effectLst/>
                          <a:latin typeface="+mn-lt"/>
                          <a:ea typeface="+mn-ea"/>
                          <a:cs typeface="+mn-cs"/>
                        </a:rPr>
                        <a:t>Keč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tuɣaleḍ</a:t>
                      </a:r>
                      <a:r>
                        <a:rPr lang="fr-FR" sz="1100" kern="1200">
                          <a:solidFill>
                            <a:schemeClr val="tx1"/>
                          </a:solidFill>
                          <a:effectLst/>
                          <a:latin typeface="+mn-lt"/>
                          <a:ea typeface="+mn-ea"/>
                          <a:cs typeface="+mn-cs"/>
                        </a:rPr>
                        <a:t>-as </a:t>
                      </a:r>
                      <a:r>
                        <a:rPr lang="fr-FR" sz="1100" kern="1200" err="1">
                          <a:solidFill>
                            <a:schemeClr val="tx1"/>
                          </a:solidFill>
                          <a:effectLst/>
                          <a:latin typeface="+mn-lt"/>
                          <a:ea typeface="+mn-ea"/>
                          <a:cs typeface="+mn-cs"/>
                        </a:rPr>
                        <a:t>dagi</a:t>
                      </a:r>
                      <a:r>
                        <a:rPr lang="fr-FR" sz="1100" kern="1200">
                          <a:solidFill>
                            <a:schemeClr val="tx1"/>
                          </a:solidFill>
                          <a:effectLst/>
                          <a:latin typeface="+mn-lt"/>
                          <a:ea typeface="+mn-ea"/>
                          <a:cs typeface="+mn-cs"/>
                        </a:rPr>
                        <a:t> d tagertilt i yizem! </a:t>
                      </a:r>
                      <a:r>
                        <a:rPr lang="fr-FR" sz="1100" kern="1200" err="1">
                          <a:solidFill>
                            <a:schemeClr val="tx1"/>
                          </a:solidFill>
                          <a:effectLst/>
                          <a:latin typeface="+mn-lt"/>
                          <a:ea typeface="+mn-ea"/>
                          <a:cs typeface="+mn-cs"/>
                        </a:rPr>
                        <a:t>Yernu</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tḥesbeḍ</a:t>
                      </a:r>
                      <a:r>
                        <a:rPr lang="fr-FR" sz="1100" kern="1200">
                          <a:solidFill>
                            <a:schemeClr val="tx1"/>
                          </a:solidFill>
                          <a:effectLst/>
                          <a:latin typeface="+mn-lt"/>
                          <a:ea typeface="+mn-ea"/>
                          <a:cs typeface="+mn-cs"/>
                        </a:rPr>
                        <a:t> iman-ik d </a:t>
                      </a:r>
                      <a:r>
                        <a:rPr lang="fr-FR" sz="1100" kern="1200" err="1">
                          <a:solidFill>
                            <a:schemeClr val="tx1"/>
                          </a:solidFill>
                          <a:effectLst/>
                          <a:latin typeface="+mn-lt"/>
                          <a:ea typeface="+mn-ea"/>
                          <a:cs typeface="+mn-cs"/>
                        </a:rPr>
                        <a:t>bab</a:t>
                      </a:r>
                      <a:r>
                        <a:rPr lang="fr-FR" sz="1100" kern="1200">
                          <a:solidFill>
                            <a:schemeClr val="tx1"/>
                          </a:solidFill>
                          <a:effectLst/>
                          <a:latin typeface="+mn-lt"/>
                          <a:ea typeface="+mn-ea"/>
                          <a:cs typeface="+mn-cs"/>
                        </a:rPr>
                        <a:t> n yiɣil!</a:t>
                      </a:r>
                    </a:p>
                    <a:p>
                      <a:pPr indent="457200"/>
                      <a:endParaRPr lang="fr-FR" sz="1100" kern="1200">
                        <a:solidFill>
                          <a:schemeClr val="tx1"/>
                        </a:solidFill>
                        <a:effectLst/>
                        <a:latin typeface="+mn-lt"/>
                        <a:ea typeface="+mn-ea"/>
                        <a:cs typeface="+mn-cs"/>
                      </a:endParaRPr>
                    </a:p>
                    <a:p>
                      <a:pPr indent="457200"/>
                      <a:r>
                        <a:rPr lang="fr-FR" sz="1100" kern="1200" err="1">
                          <a:solidFill>
                            <a:schemeClr val="tx1"/>
                          </a:solidFill>
                          <a:effectLst/>
                          <a:latin typeface="+mn-lt"/>
                          <a:ea typeface="+mn-ea"/>
                          <a:cs typeface="+mn-cs"/>
                        </a:rPr>
                        <a:t>Ixaq</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yilef</a:t>
                      </a:r>
                      <a:r>
                        <a:rPr lang="fr-FR" sz="1100" kern="1200">
                          <a:solidFill>
                            <a:schemeClr val="tx1"/>
                          </a:solidFill>
                          <a:effectLst/>
                          <a:latin typeface="+mn-lt"/>
                          <a:ea typeface="+mn-ea"/>
                          <a:cs typeface="+mn-cs"/>
                        </a:rPr>
                        <a:t>, Yecxeṛ fell-as; </a:t>
                      </a:r>
                      <a:r>
                        <a:rPr lang="fr-FR" sz="1100" kern="1200" err="1">
                          <a:solidFill>
                            <a:schemeClr val="tx1"/>
                          </a:solidFill>
                          <a:effectLst/>
                          <a:latin typeface="+mn-lt"/>
                          <a:ea typeface="+mn-ea"/>
                          <a:cs typeface="+mn-cs"/>
                        </a:rPr>
                        <a:t>yerwel</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Iṛuḥ</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wuccen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izem</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 </a:t>
                      </a:r>
                      <a:r>
                        <a:rPr lang="fr-FR" sz="1100" kern="1200" err="1">
                          <a:solidFill>
                            <a:schemeClr val="tx1"/>
                          </a:solidFill>
                          <a:effectLst/>
                          <a:latin typeface="+mn-lt"/>
                          <a:ea typeface="+mn-ea"/>
                          <a:cs typeface="+mn-cs"/>
                        </a:rPr>
                        <a:t>lmir</a:t>
                      </a:r>
                      <a:r>
                        <a:rPr lang="fr-FR" sz="1100" kern="1200">
                          <a:solidFill>
                            <a:schemeClr val="tx1"/>
                          </a:solidFill>
                          <a:effectLst/>
                          <a:latin typeface="+mn-lt"/>
                          <a:ea typeface="+mn-ea"/>
                          <a:cs typeface="+mn-cs"/>
                        </a:rPr>
                        <a:t> n </a:t>
                      </a:r>
                      <a:r>
                        <a:rPr lang="fr-FR" sz="1100" kern="1200" err="1">
                          <a:solidFill>
                            <a:schemeClr val="tx1"/>
                          </a:solidFill>
                          <a:effectLst/>
                          <a:latin typeface="+mn-lt"/>
                          <a:ea typeface="+mn-ea"/>
                          <a:cs typeface="+mn-cs"/>
                        </a:rPr>
                        <a:t>lewḥuc</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qareɛ</a:t>
                      </a:r>
                      <a:r>
                        <a:rPr lang="fr-FR" sz="1100" kern="1200">
                          <a:solidFill>
                            <a:schemeClr val="tx1"/>
                          </a:solidFill>
                          <a:effectLst/>
                          <a:latin typeface="+mn-lt"/>
                          <a:ea typeface="+mn-ea"/>
                          <a:cs typeface="+mn-cs"/>
                        </a:rPr>
                        <a:t> iman-ik: ufiɣ-n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yesseqḍaɛ</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timɣilin-is</a:t>
                      </a:r>
                      <a:r>
                        <a:rPr lang="fr-FR" sz="1100" kern="1200">
                          <a:solidFill>
                            <a:schemeClr val="tx1"/>
                          </a:solidFill>
                          <a:effectLst/>
                          <a:latin typeface="+mn-lt"/>
                          <a:ea typeface="+mn-ea"/>
                          <a:cs typeface="+mn-cs"/>
                        </a:rPr>
                        <a:t>, yettgalla deg-k!</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yizem:</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anyir-is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yekres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anyir</a:t>
                      </a:r>
                      <a:r>
                        <a:rPr lang="fr-FR" sz="1100" kern="1200">
                          <a:solidFill>
                            <a:schemeClr val="tx1"/>
                          </a:solidFill>
                          <a:effectLst/>
                          <a:latin typeface="+mn-lt"/>
                          <a:ea typeface="+mn-ea"/>
                          <a:cs typeface="+mn-cs"/>
                        </a:rPr>
                        <a:t> n yilef </a:t>
                      </a:r>
                      <a:r>
                        <a:rPr lang="fr-FR" sz="1100" kern="1200" err="1">
                          <a:solidFill>
                            <a:schemeClr val="tx1"/>
                          </a:solidFill>
                          <a:effectLst/>
                          <a:latin typeface="+mn-lt"/>
                          <a:ea typeface="+mn-ea"/>
                          <a:cs typeface="+mn-cs"/>
                        </a:rPr>
                        <a:t>dayem</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ikerres</a:t>
                      </a:r>
                      <a:r>
                        <a:rPr lang="fr-FR" sz="1100" kern="1200">
                          <a:solidFill>
                            <a:schemeClr val="tx1"/>
                          </a:solidFill>
                          <a:effectLst/>
                          <a:latin typeface="+mn-lt"/>
                          <a:ea typeface="+mn-ea"/>
                          <a:cs typeface="+mn-cs"/>
                        </a:rPr>
                        <a:t>!)</a:t>
                      </a:r>
                    </a:p>
                    <a:p>
                      <a:pPr indent="457200"/>
                      <a:r>
                        <a:rPr lang="fr-FR" sz="1100" kern="1200" err="1">
                          <a:solidFill>
                            <a:schemeClr val="tx1"/>
                          </a:solidFill>
                          <a:effectLst/>
                          <a:latin typeface="+mn-lt"/>
                          <a:ea typeface="+mn-ea"/>
                          <a:cs typeface="+mn-cs"/>
                        </a:rPr>
                        <a:t>Yebren</a:t>
                      </a:r>
                      <a:r>
                        <a:rPr lang="fr-FR" sz="1100" kern="1200">
                          <a:solidFill>
                            <a:schemeClr val="tx1"/>
                          </a:solidFill>
                          <a:effectLst/>
                          <a:latin typeface="+mn-lt"/>
                          <a:ea typeface="+mn-ea"/>
                          <a:cs typeface="+mn-cs"/>
                        </a:rPr>
                        <a:t> s </a:t>
                      </a:r>
                      <a:r>
                        <a:rPr lang="fr-FR" sz="1100" kern="1200" err="1">
                          <a:solidFill>
                            <a:schemeClr val="tx1"/>
                          </a:solidFill>
                          <a:effectLst/>
                          <a:latin typeface="+mn-lt"/>
                          <a:ea typeface="+mn-ea"/>
                          <a:cs typeface="+mn-cs"/>
                        </a:rPr>
                        <a:t>ilef</a:t>
                      </a:r>
                      <a:r>
                        <a:rPr lang="fr-FR" sz="1100" kern="1200">
                          <a:solidFill>
                            <a:schemeClr val="tx1"/>
                          </a:solidFill>
                          <a:effectLst/>
                          <a:latin typeface="+mn-lt"/>
                          <a:ea typeface="+mn-ea"/>
                          <a:cs typeface="+mn-cs"/>
                        </a:rPr>
                        <a:t>, yenna-yas:</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Ɛass</a:t>
                      </a:r>
                      <a:r>
                        <a:rPr lang="fr-FR" sz="1100" kern="1200">
                          <a:solidFill>
                            <a:schemeClr val="tx1"/>
                          </a:solidFill>
                          <a:effectLst/>
                          <a:latin typeface="+mn-lt"/>
                          <a:ea typeface="+mn-ea"/>
                          <a:cs typeface="+mn-cs"/>
                        </a:rPr>
                        <a:t> iman-ik: la yettgalla deg-k yizem!</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yilef:</a:t>
                      </a:r>
                    </a:p>
                    <a:p>
                      <a:pPr indent="457200"/>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Amek</a:t>
                      </a:r>
                      <a:r>
                        <a:rPr lang="fr-FR" sz="1100" kern="1200">
                          <a:solidFill>
                            <a:schemeClr val="tx1"/>
                          </a:solidFill>
                          <a:effectLst/>
                          <a:latin typeface="+mn-lt"/>
                          <a:ea typeface="+mn-ea"/>
                          <a:cs typeface="+mn-cs"/>
                        </a:rPr>
                        <a:t> ara t-</a:t>
                      </a:r>
                      <a:r>
                        <a:rPr lang="fr-FR" sz="1100" kern="1200" err="1">
                          <a:solidFill>
                            <a:schemeClr val="tx1"/>
                          </a:solidFill>
                          <a:effectLst/>
                          <a:latin typeface="+mn-lt"/>
                          <a:ea typeface="+mn-ea"/>
                          <a:cs typeface="+mn-cs"/>
                        </a:rPr>
                        <a:t>ɛeqleɣ</a:t>
                      </a:r>
                      <a:r>
                        <a:rPr lang="fr-FR" sz="1100" kern="1200">
                          <a:solidFill>
                            <a:schemeClr val="tx1"/>
                          </a:solidFill>
                          <a:effectLst/>
                          <a:latin typeface="+mn-lt"/>
                          <a:ea typeface="+mn-ea"/>
                          <a:cs typeface="+mn-cs"/>
                        </a:rPr>
                        <a:t> ad iyi-d-yebdu?</a:t>
                      </a:r>
                    </a:p>
                    <a:p>
                      <a:pPr indent="457200"/>
                      <a:r>
                        <a:rPr lang="fr-FR" sz="1100" kern="1200" err="1">
                          <a:solidFill>
                            <a:schemeClr val="tx1"/>
                          </a:solidFill>
                          <a:effectLst/>
                          <a:latin typeface="+mn-lt"/>
                          <a:ea typeface="+mn-ea"/>
                          <a:cs typeface="+mn-cs"/>
                        </a:rPr>
                        <a:t>Yenna-yas</a:t>
                      </a:r>
                      <a:r>
                        <a:rPr lang="fr-FR" sz="1100" kern="1200">
                          <a:solidFill>
                            <a:schemeClr val="tx1"/>
                          </a:solidFill>
                          <a:effectLst/>
                          <a:latin typeface="+mn-lt"/>
                          <a:ea typeface="+mn-ea"/>
                          <a:cs typeface="+mn-cs"/>
                        </a:rPr>
                        <a:t> wuccen:</a:t>
                      </a:r>
                    </a:p>
                    <a:p>
                      <a:pPr indent="457200"/>
                      <a:r>
                        <a:rPr lang="fr-FR" sz="1100" kern="1200">
                          <a:solidFill>
                            <a:schemeClr val="tx1"/>
                          </a:solidFill>
                          <a:effectLst/>
                          <a:latin typeface="+mn-lt"/>
                          <a:ea typeface="+mn-ea"/>
                          <a:cs typeface="+mn-cs"/>
                        </a:rPr>
                        <a:t>- Mi </a:t>
                      </a:r>
                      <a:r>
                        <a:rPr lang="fr-FR" sz="1100" kern="1200" err="1">
                          <a:solidFill>
                            <a:schemeClr val="tx1"/>
                          </a:solidFill>
                          <a:effectLst/>
                          <a:latin typeface="+mn-lt"/>
                          <a:ea typeface="+mn-ea"/>
                          <a:cs typeface="+mn-cs"/>
                        </a:rPr>
                        <a:t>twalaḍ</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cclaɣem-is</a:t>
                      </a:r>
                      <a:r>
                        <a:rPr lang="fr-FR" sz="1100" kern="1200">
                          <a:solidFill>
                            <a:schemeClr val="tx1"/>
                          </a:solidFill>
                          <a:effectLst/>
                          <a:latin typeface="+mn-lt"/>
                          <a:ea typeface="+mn-ea"/>
                          <a:cs typeface="+mn-cs"/>
                        </a:rPr>
                        <a:t> la </a:t>
                      </a:r>
                      <a:r>
                        <a:rPr lang="fr-FR" sz="1100" kern="1200" err="1">
                          <a:solidFill>
                            <a:schemeClr val="tx1"/>
                          </a:solidFill>
                          <a:effectLst/>
                          <a:latin typeface="+mn-lt"/>
                          <a:ea typeface="+mn-ea"/>
                          <a:cs typeface="+mn-cs"/>
                        </a:rPr>
                        <a:t>reqqsen</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bnu</a:t>
                      </a:r>
                      <a:r>
                        <a:rPr lang="fr-FR" sz="1100" kern="1200">
                          <a:solidFill>
                            <a:schemeClr val="tx1"/>
                          </a:solidFill>
                          <a:effectLst/>
                          <a:latin typeface="+mn-lt"/>
                          <a:ea typeface="+mn-ea"/>
                          <a:cs typeface="+mn-cs"/>
                        </a:rPr>
                        <a:t> f yiman-ik! (</a:t>
                      </a:r>
                      <a:r>
                        <a:rPr lang="fr-FR" sz="1100" kern="1200" err="1">
                          <a:solidFill>
                            <a:schemeClr val="tx1"/>
                          </a:solidFill>
                          <a:effectLst/>
                          <a:latin typeface="+mn-lt"/>
                          <a:ea typeface="+mn-ea"/>
                          <a:cs typeface="+mn-cs"/>
                        </a:rPr>
                        <a:t>ɣas</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ar</a:t>
                      </a:r>
                      <a:r>
                        <a:rPr lang="fr-FR" sz="1100" kern="1200">
                          <a:solidFill>
                            <a:schemeClr val="tx1"/>
                          </a:solidFill>
                          <a:effectLst/>
                          <a:latin typeface="+mn-lt"/>
                          <a:ea typeface="+mn-ea"/>
                          <a:cs typeface="+mn-cs"/>
                        </a:rPr>
                        <a:t> </a:t>
                      </a:r>
                      <a:r>
                        <a:rPr lang="fr-FR" sz="1100" kern="1200" err="1">
                          <a:solidFill>
                            <a:schemeClr val="tx1"/>
                          </a:solidFill>
                          <a:effectLst/>
                          <a:latin typeface="+mn-lt"/>
                          <a:ea typeface="+mn-ea"/>
                          <a:cs typeface="+mn-cs"/>
                        </a:rPr>
                        <a:t>cclaɣem</a:t>
                      </a:r>
                      <a:r>
                        <a:rPr lang="fr-FR" sz="1100" kern="1200">
                          <a:solidFill>
                            <a:schemeClr val="tx1"/>
                          </a:solidFill>
                          <a:effectLst/>
                          <a:latin typeface="+mn-lt"/>
                          <a:ea typeface="+mn-ea"/>
                          <a:cs typeface="+mn-cs"/>
                        </a:rPr>
                        <a:t> n yizem dayem reqqsen!)</a:t>
                      </a: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Puis le chacal s’occupe du sanglier :</a:t>
                      </a:r>
                    </a:p>
                    <a:p>
                      <a:pPr indent="216000" algn="l"/>
                      <a:r>
                        <a:rPr lang="fr-FR" sz="1100" kern="150" dirty="0">
                          <a:effectLst/>
                          <a:latin typeface="Cascadia Mono" panose="020B0609020000020004" pitchFamily="49" charset="0"/>
                          <a:cs typeface="Cascadia Mono" panose="020B0609020000020004" pitchFamily="49" charset="0"/>
                        </a:rPr>
                        <a:t>- Tes frères, lui dit, broient le gland, remuent le sol de leurs défenses, en retirent des tas de tubercules farineux ; rassasiés, ils regagnent leurs bauges pour y dormir et y grogner à leur aise. Pendant ce temps, toi, dont on vante la bravoure, tu sers au lion de natte de couchage !</a:t>
                      </a:r>
                    </a:p>
                    <a:p>
                      <a:pPr indent="216000" algn="l"/>
                      <a:endParaRPr lang="fr-FR" sz="1100" kern="150" dirty="0">
                        <a:effectLst/>
                        <a:latin typeface="Cascadia Mono" panose="020B0609020000020004" pitchFamily="49" charset="0"/>
                        <a:cs typeface="Cascadia Mono" panose="020B0609020000020004" pitchFamily="49" charset="0"/>
                      </a:endParaRPr>
                    </a:p>
                    <a:p>
                      <a:pPr indent="216000" algn="l"/>
                      <a:r>
                        <a:rPr lang="fr-FR" sz="1100" kern="150" dirty="0">
                          <a:effectLst/>
                          <a:latin typeface="Cascadia Mono" panose="020B0609020000020004" pitchFamily="49" charset="0"/>
                          <a:cs typeface="Cascadia Mono" panose="020B0609020000020004" pitchFamily="49" charset="0"/>
                        </a:rPr>
                        <a:t>Ces réflexions ne furent point du goût du sanglier qui grogna de colère. Le chacal, prudemment, prit la fuite et vint dire au lion :</a:t>
                      </a:r>
                    </a:p>
                    <a:p>
                      <a:pPr indent="216000" algn="l"/>
                      <a:r>
                        <a:rPr lang="fr-FR" sz="1100" kern="150" dirty="0">
                          <a:effectLst/>
                          <a:latin typeface="Cascadia Mono" panose="020B0609020000020004" pitchFamily="49" charset="0"/>
                          <a:cs typeface="Cascadia Mono" panose="020B0609020000020004" pitchFamily="49" charset="0"/>
                        </a:rPr>
                        <a:t>- Roi des animaux, prends garde ! J’ai trouvé le sanglier en train d’aiguiser ses défenses en jurant ta perte !</a:t>
                      </a:r>
                    </a:p>
                    <a:p>
                      <a:pPr indent="216000" algn="l"/>
                      <a:r>
                        <a:rPr lang="fr-FR" sz="1100" kern="150" dirty="0">
                          <a:effectLst/>
                          <a:latin typeface="Cascadia Mono" panose="020B0609020000020004" pitchFamily="49" charset="0"/>
                          <a:cs typeface="Cascadia Mono" panose="020B0609020000020004" pitchFamily="49" charset="0"/>
                        </a:rPr>
                        <a:t>- Comment, demanda le lion, reconnaîtrai-je qu’il s’apprête à m’attaquer ?</a:t>
                      </a:r>
                    </a:p>
                    <a:p>
                      <a:pPr indent="216000" algn="l"/>
                      <a:r>
                        <a:rPr lang="fr-FR" sz="1100" kern="150" dirty="0">
                          <a:effectLst/>
                          <a:latin typeface="Cascadia Mono" panose="020B0609020000020004" pitchFamily="49" charset="0"/>
                          <a:cs typeface="Cascadia Mono" panose="020B0609020000020004" pitchFamily="49" charset="0"/>
                        </a:rPr>
                        <a:t>- Quand tu lui verras la mine renfrognée, dit-il, tiens-toi sur tes gardes !</a:t>
                      </a:r>
                    </a:p>
                    <a:p>
                      <a:pPr indent="216000" algn="l"/>
                      <a:r>
                        <a:rPr lang="fr-FR" sz="1100" kern="150" dirty="0">
                          <a:effectLst/>
                          <a:latin typeface="Cascadia Mono" panose="020B0609020000020004" pitchFamily="49" charset="0"/>
                          <a:cs typeface="Cascadia Mono" panose="020B0609020000020004" pitchFamily="49" charset="0"/>
                        </a:rPr>
                        <a:t>Et tout le monde sait que le sanglier a toujours la mine renfrognée !</a:t>
                      </a:r>
                    </a:p>
                    <a:p>
                      <a:pPr indent="216000" algn="l"/>
                      <a:r>
                        <a:rPr lang="fr-FR" sz="1100" kern="150" dirty="0">
                          <a:effectLst/>
                          <a:latin typeface="Cascadia Mono" panose="020B0609020000020004" pitchFamily="49" charset="0"/>
                          <a:cs typeface="Cascadia Mono" panose="020B0609020000020004" pitchFamily="49" charset="0"/>
                        </a:rPr>
                        <a:t>Alors le chacal alla trouver le sanglier et lui dit :</a:t>
                      </a:r>
                    </a:p>
                    <a:p>
                      <a:pPr indent="216000" algn="l"/>
                      <a:r>
                        <a:rPr lang="fr-FR" sz="1100" kern="150" dirty="0">
                          <a:effectLst/>
                          <a:latin typeface="Cascadia Mono" panose="020B0609020000020004" pitchFamily="49" charset="0"/>
                          <a:cs typeface="Cascadia Mono" panose="020B0609020000020004" pitchFamily="49" charset="0"/>
                        </a:rPr>
                        <a:t>- Prends garde, ami ; Le roi des animaux a juré ta perte !</a:t>
                      </a:r>
                    </a:p>
                    <a:p>
                      <a:pPr indent="216000" algn="l"/>
                      <a:r>
                        <a:rPr lang="fr-FR" sz="1100" kern="150" dirty="0">
                          <a:effectLst/>
                          <a:latin typeface="Cascadia Mono" panose="020B0609020000020004" pitchFamily="49" charset="0"/>
                          <a:cs typeface="Cascadia Mono" panose="020B0609020000020004" pitchFamily="49" charset="0"/>
                        </a:rPr>
                        <a:t>- Comment pourrai-je savoir qu’il s’apprête à m’attaquer ? Demanda le sanglier.</a:t>
                      </a:r>
                    </a:p>
                    <a:p>
                      <a:pPr indent="216000" algn="l"/>
                      <a:r>
                        <a:rPr lang="fr-FR" sz="1100" kern="150" dirty="0">
                          <a:effectLst/>
                          <a:latin typeface="Cascadia Mono" panose="020B0609020000020004" pitchFamily="49" charset="0"/>
                          <a:cs typeface="Cascadia Mono" panose="020B0609020000020004" pitchFamily="49" charset="0"/>
                        </a:rPr>
                        <a:t>- Quand tu verras ses moustaches trembler, répondit l’autre, tiens-toi sur tes gardes.</a:t>
                      </a:r>
                    </a:p>
                    <a:p>
                      <a:pPr indent="216000" algn="l"/>
                      <a:r>
                        <a:rPr lang="fr-FR" sz="1100" kern="150" dirty="0">
                          <a:effectLst/>
                          <a:latin typeface="Cascadia Mono" panose="020B0609020000020004" pitchFamily="49" charset="0"/>
                          <a:cs typeface="Cascadia Mono" panose="020B0609020000020004" pitchFamily="49" charset="0"/>
                        </a:rPr>
                        <a:t>Et chacun sait que les moustaches du lion sont toujours agitées.</a:t>
                      </a:r>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35205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6892FFD-3F40-1435-4D3B-55000EB017F1}"/>
              </a:ext>
            </a:extLst>
          </p:cNvPr>
          <p:cNvGraphicFramePr>
            <a:graphicFrameLocks noGrp="1"/>
          </p:cNvGraphicFramePr>
          <p:nvPr>
            <p:extLst>
              <p:ext uri="{D42A27DB-BD31-4B8C-83A1-F6EECF244321}">
                <p14:modId xmlns:p14="http://schemas.microsoft.com/office/powerpoint/2010/main" val="983085448"/>
              </p:ext>
            </p:extLst>
          </p:nvPr>
        </p:nvGraphicFramePr>
        <p:xfrm>
          <a:off x="296561" y="148280"/>
          <a:ext cx="11631828" cy="6466703"/>
        </p:xfrm>
        <a:graphic>
          <a:graphicData uri="http://schemas.openxmlformats.org/drawingml/2006/table">
            <a:tbl>
              <a:tblPr firstRow="1" bandRow="1">
                <a:tableStyleId>{2D5ABB26-0587-4C30-8999-92F81FD0307C}</a:tableStyleId>
              </a:tblPr>
              <a:tblGrid>
                <a:gridCol w="5494639">
                  <a:extLst>
                    <a:ext uri="{9D8B030D-6E8A-4147-A177-3AD203B41FA5}">
                      <a16:colId xmlns:a16="http://schemas.microsoft.com/office/drawing/2014/main" val="3896133193"/>
                    </a:ext>
                  </a:extLst>
                </a:gridCol>
                <a:gridCol w="593124">
                  <a:extLst>
                    <a:ext uri="{9D8B030D-6E8A-4147-A177-3AD203B41FA5}">
                      <a16:colId xmlns:a16="http://schemas.microsoft.com/office/drawing/2014/main" val="1435817295"/>
                    </a:ext>
                  </a:extLst>
                </a:gridCol>
                <a:gridCol w="5544065">
                  <a:extLst>
                    <a:ext uri="{9D8B030D-6E8A-4147-A177-3AD203B41FA5}">
                      <a16:colId xmlns:a16="http://schemas.microsoft.com/office/drawing/2014/main" val="3809916910"/>
                    </a:ext>
                  </a:extLst>
                </a:gridCol>
              </a:tblGrid>
              <a:tr h="382913">
                <a:tc>
                  <a:txBody>
                    <a:bodyPr/>
                    <a:lstStyle/>
                    <a:p>
                      <a:r>
                        <a:rPr lang="en-GB" sz="900">
                          <a:latin typeface="Cascadia Mono" panose="020B0609020000020004" pitchFamily="49" charset="0"/>
                          <a:cs typeface="Cascadia Mono" panose="020B0609020000020004" pitchFamily="49" charset="0"/>
                        </a:rPr>
                        <a:t>26</a:t>
                      </a: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algn="r"/>
                      <a:r>
                        <a:rPr lang="en-GB" sz="900">
                          <a:latin typeface="Cascadia Mono" panose="020B0609020000020004" pitchFamily="49" charset="0"/>
                          <a:cs typeface="Cascadia Mono" panose="020B0609020000020004" pitchFamily="49" charset="0"/>
                        </a:rPr>
                        <a:t>27</a:t>
                      </a:r>
                    </a:p>
                  </a:txBody>
                  <a:tcPr/>
                </a:tc>
                <a:extLst>
                  <a:ext uri="{0D108BD9-81ED-4DB2-BD59-A6C34878D82A}">
                    <a16:rowId xmlns:a16="http://schemas.microsoft.com/office/drawing/2014/main" val="1248787201"/>
                  </a:ext>
                </a:extLst>
              </a:tr>
              <a:tr h="3829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2196547429"/>
                  </a:ext>
                </a:extLst>
              </a:tr>
              <a:tr h="5700877">
                <a:tc>
                  <a:txBody>
                    <a:bodyPr/>
                    <a:lstStyle/>
                    <a:p>
                      <a:pPr indent="457200"/>
                      <a:r>
                        <a:rPr lang="fr-FR" sz="1100" kern="1200" dirty="0" err="1">
                          <a:solidFill>
                            <a:schemeClr val="tx1"/>
                          </a:solidFill>
                          <a:effectLst/>
                          <a:latin typeface="+mn-lt"/>
                          <a:ea typeface="+mn-ea"/>
                          <a:cs typeface="+mn-cs"/>
                        </a:rPr>
                        <a:t>Wwḍen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tameddit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iwala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anyir-is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yekres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yemmuquel</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yilef</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yufa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cclaɣem-is</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reqqsen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Msemlalen</a:t>
                      </a:r>
                      <a:r>
                        <a:rPr lang="fr-FR" sz="1100" kern="1200" dirty="0">
                          <a:solidFill>
                            <a:schemeClr val="tx1"/>
                          </a:solidFill>
                          <a:effectLst/>
                          <a:latin typeface="+mn-lt"/>
                          <a:ea typeface="+mn-ea"/>
                          <a:cs typeface="+mn-cs"/>
                        </a:rPr>
                        <a:t> s </a:t>
                      </a:r>
                      <a:r>
                        <a:rPr lang="fr-FR" sz="1100" kern="1200" dirty="0" err="1">
                          <a:solidFill>
                            <a:schemeClr val="tx1"/>
                          </a:solidFill>
                          <a:effectLst/>
                          <a:latin typeface="+mn-lt"/>
                          <a:ea typeface="+mn-ea"/>
                          <a:cs typeface="+mn-cs"/>
                        </a:rPr>
                        <a:t>temɣilin</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waccaren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yiwen</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iṛeɛɛed</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wayeḍ</a:t>
                      </a:r>
                      <a:r>
                        <a:rPr lang="fr-FR" sz="1100" kern="1200" dirty="0">
                          <a:solidFill>
                            <a:schemeClr val="tx1"/>
                          </a:solidFill>
                          <a:effectLst/>
                          <a:latin typeface="+mn-lt"/>
                          <a:ea typeface="+mn-ea"/>
                          <a:cs typeface="+mn-cs"/>
                        </a:rPr>
                        <a:t> la </a:t>
                      </a:r>
                      <a:r>
                        <a:rPr lang="fr-FR" sz="1100" kern="1200" dirty="0" err="1">
                          <a:solidFill>
                            <a:schemeClr val="tx1"/>
                          </a:solidFill>
                          <a:effectLst/>
                          <a:latin typeface="+mn-lt"/>
                          <a:ea typeface="+mn-ea"/>
                          <a:cs typeface="+mn-cs"/>
                        </a:rPr>
                        <a:t>icexxeṛ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ineggez</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akkin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ar</a:t>
                      </a:r>
                      <a:r>
                        <a:rPr lang="fr-FR" sz="1100" kern="1200" dirty="0">
                          <a:solidFill>
                            <a:schemeClr val="tx1"/>
                          </a:solidFill>
                          <a:effectLst/>
                          <a:latin typeface="+mn-lt"/>
                          <a:ea typeface="+mn-ea"/>
                          <a:cs typeface="+mn-cs"/>
                        </a:rPr>
                        <a:t> as-</a:t>
                      </a:r>
                      <a:r>
                        <a:rPr lang="fr-FR" sz="1100" kern="1200" dirty="0" err="1">
                          <a:solidFill>
                            <a:schemeClr val="tx1"/>
                          </a:solidFill>
                          <a:effectLst/>
                          <a:latin typeface="+mn-lt"/>
                          <a:ea typeface="+mn-ea"/>
                          <a:cs typeface="+mn-cs"/>
                        </a:rPr>
                        <a:t>yeqqar</a:t>
                      </a:r>
                      <a:r>
                        <a:rPr lang="fr-FR" sz="1100" kern="1200" dirty="0">
                          <a:solidFill>
                            <a:schemeClr val="tx1"/>
                          </a:solidFill>
                          <a:effectLst/>
                          <a:latin typeface="+mn-lt"/>
                          <a:ea typeface="+mn-ea"/>
                          <a:cs typeface="+mn-cs"/>
                        </a:rPr>
                        <a:t>:</a:t>
                      </a:r>
                    </a:p>
                    <a:p>
                      <a:pPr indent="457200"/>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tiḥeddiṛt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ḥedṛeɣ</a:t>
                      </a:r>
                      <a:r>
                        <a:rPr lang="fr-FR" sz="1100" kern="1200" dirty="0">
                          <a:solidFill>
                            <a:schemeClr val="tx1"/>
                          </a:solidFill>
                          <a:effectLst/>
                          <a:latin typeface="+mn-lt"/>
                          <a:ea typeface="+mn-ea"/>
                          <a:cs typeface="+mn-cs"/>
                        </a:rPr>
                        <a:t> assa!… A </a:t>
                      </a:r>
                      <a:r>
                        <a:rPr lang="fr-FR" sz="1100" kern="1200" dirty="0" err="1">
                          <a:solidFill>
                            <a:schemeClr val="tx1"/>
                          </a:solidFill>
                          <a:effectLst/>
                          <a:latin typeface="+mn-lt"/>
                          <a:ea typeface="+mn-ea"/>
                          <a:cs typeface="+mn-cs"/>
                        </a:rPr>
                        <a:t>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izem</a:t>
                      </a:r>
                      <a:r>
                        <a:rPr lang="fr-FR" sz="1100" kern="1200" dirty="0">
                          <a:solidFill>
                            <a:schemeClr val="tx1"/>
                          </a:solidFill>
                          <a:effectLst/>
                          <a:latin typeface="+mn-lt"/>
                          <a:ea typeface="+mn-ea"/>
                          <a:cs typeface="+mn-cs"/>
                        </a:rPr>
                        <a:t>! A </a:t>
                      </a:r>
                      <a:r>
                        <a:rPr lang="fr-FR" sz="1100" kern="1200" dirty="0" err="1">
                          <a:solidFill>
                            <a:schemeClr val="tx1"/>
                          </a:solidFill>
                          <a:effectLst/>
                          <a:latin typeface="+mn-lt"/>
                          <a:ea typeface="+mn-ea"/>
                          <a:cs typeface="+mn-cs"/>
                        </a:rPr>
                        <a:t>dda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ilef</a:t>
                      </a:r>
                      <a:r>
                        <a:rPr lang="fr-FR" sz="1100" kern="1200" dirty="0">
                          <a:solidFill>
                            <a:schemeClr val="tx1"/>
                          </a:solidFill>
                          <a:effectLst/>
                          <a:latin typeface="+mn-lt"/>
                          <a:ea typeface="+mn-ea"/>
                          <a:cs typeface="+mn-cs"/>
                        </a:rPr>
                        <a:t>!..</a:t>
                      </a:r>
                    </a:p>
                    <a:p>
                      <a:pPr indent="457200"/>
                      <a:r>
                        <a:rPr lang="fr-FR" sz="1100" kern="1200" dirty="0" err="1">
                          <a:solidFill>
                            <a:schemeClr val="tx1"/>
                          </a:solidFill>
                          <a:effectLst/>
                          <a:latin typeface="+mn-lt"/>
                          <a:ea typeface="+mn-ea"/>
                          <a:cs typeface="+mn-cs"/>
                        </a:rPr>
                        <a:t>Yewt-it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yizem</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yerẓa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yezla</a:t>
                      </a:r>
                      <a:r>
                        <a:rPr lang="fr-FR" sz="1100" kern="1200" dirty="0">
                          <a:solidFill>
                            <a:schemeClr val="tx1"/>
                          </a:solidFill>
                          <a:effectLst/>
                          <a:latin typeface="+mn-lt"/>
                          <a:ea typeface="+mn-ea"/>
                          <a:cs typeface="+mn-cs"/>
                        </a:rPr>
                        <a:t>-t, </a:t>
                      </a:r>
                      <a:r>
                        <a:rPr lang="fr-FR" sz="1100" kern="1200" dirty="0" err="1">
                          <a:solidFill>
                            <a:schemeClr val="tx1"/>
                          </a:solidFill>
                          <a:effectLst/>
                          <a:latin typeface="+mn-lt"/>
                          <a:ea typeface="+mn-ea"/>
                          <a:cs typeface="+mn-cs"/>
                        </a:rPr>
                        <a:t>iselx-it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igezm-it</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sslayeɛ</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ččan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seg</a:t>
                      </a:r>
                      <a:r>
                        <a:rPr lang="fr-FR" sz="1100" kern="1200" dirty="0">
                          <a:solidFill>
                            <a:schemeClr val="tx1"/>
                          </a:solidFill>
                          <a:effectLst/>
                          <a:latin typeface="+mn-lt"/>
                          <a:ea typeface="+mn-ea"/>
                          <a:cs typeface="+mn-cs"/>
                        </a:rPr>
                        <a:t>-s </a:t>
                      </a:r>
                      <a:r>
                        <a:rPr lang="fr-FR" sz="1100" kern="1200" dirty="0" err="1">
                          <a:solidFill>
                            <a:schemeClr val="tx1"/>
                          </a:solidFill>
                          <a:effectLst/>
                          <a:latin typeface="+mn-lt"/>
                          <a:ea typeface="+mn-ea"/>
                          <a:cs typeface="+mn-cs"/>
                        </a:rPr>
                        <a:t>geddac</a:t>
                      </a:r>
                      <a:r>
                        <a:rPr lang="fr-FR" sz="1100" kern="1200" dirty="0">
                          <a:solidFill>
                            <a:schemeClr val="tx1"/>
                          </a:solidFill>
                          <a:effectLst/>
                          <a:latin typeface="+mn-lt"/>
                          <a:ea typeface="+mn-ea"/>
                          <a:cs typeface="+mn-cs"/>
                        </a:rPr>
                        <a:t> d </a:t>
                      </a:r>
                      <a:r>
                        <a:rPr lang="fr-FR" sz="1100" kern="1200" dirty="0" err="1">
                          <a:solidFill>
                            <a:schemeClr val="tx1"/>
                          </a:solidFill>
                          <a:effectLst/>
                          <a:latin typeface="+mn-lt"/>
                          <a:ea typeface="+mn-ea"/>
                          <a:cs typeface="+mn-cs"/>
                        </a:rPr>
                        <a:t>tiremt</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Yefṛeḥ</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wuccen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yenna</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deg</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wul-is</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Ussan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yelhan</a:t>
                      </a:r>
                      <a:r>
                        <a:rPr lang="fr-FR" sz="1100" kern="1200" dirty="0">
                          <a:solidFill>
                            <a:schemeClr val="tx1"/>
                          </a:solidFill>
                          <a:effectLst/>
                          <a:latin typeface="+mn-lt"/>
                          <a:ea typeface="+mn-ea"/>
                          <a:cs typeface="+mn-cs"/>
                        </a:rPr>
                        <a:t> </a:t>
                      </a:r>
                      <a:r>
                        <a:rPr lang="fr-FR" sz="1100" kern="1200" dirty="0" err="1">
                          <a:solidFill>
                            <a:schemeClr val="tx1"/>
                          </a:solidFill>
                          <a:effectLst/>
                          <a:latin typeface="+mn-lt"/>
                          <a:ea typeface="+mn-ea"/>
                          <a:cs typeface="+mn-cs"/>
                        </a:rPr>
                        <a:t>uɣalen</a:t>
                      </a:r>
                      <a:r>
                        <a:rPr lang="fr-FR" sz="1100" kern="1200" dirty="0">
                          <a:solidFill>
                            <a:schemeClr val="tx1"/>
                          </a:solidFill>
                          <a:effectLst/>
                          <a:latin typeface="+mn-lt"/>
                          <a:ea typeface="+mn-ea"/>
                          <a:cs typeface="+mn-cs"/>
                        </a:rPr>
                        <a:t>-d!</a:t>
                      </a:r>
                    </a:p>
                    <a:p>
                      <a:endParaRPr lang="en-GB" dirty="0">
                        <a:latin typeface="Cascadia Mono" panose="020B0609020000020004" pitchFamily="49" charset="0"/>
                        <a:cs typeface="Cascadia Mono" panose="020B0609020000020004" pitchFamily="49" charset="0"/>
                      </a:endParaRPr>
                    </a:p>
                  </a:txBody>
                  <a:tcPr/>
                </a:tc>
                <a:tc>
                  <a:txBody>
                    <a:bodyPr/>
                    <a:lstStyle/>
                    <a:p>
                      <a:endParaRPr lang="en-GB">
                        <a:latin typeface="Cascadia Mono" panose="020B0609020000020004" pitchFamily="49" charset="0"/>
                        <a:cs typeface="Cascadia Mono" panose="020B0609020000020004" pitchFamily="49" charset="0"/>
                      </a:endParaRPr>
                    </a:p>
                  </a:txBody>
                  <a:tcPr/>
                </a:tc>
                <a:tc>
                  <a:txBody>
                    <a:bodyPr/>
                    <a:lstStyle/>
                    <a:p>
                      <a:pPr indent="216000" algn="l"/>
                      <a:r>
                        <a:rPr lang="fr-FR" sz="1100" kern="150" dirty="0">
                          <a:effectLst/>
                          <a:latin typeface="Cascadia Mono" panose="020B0609020000020004" pitchFamily="49" charset="0"/>
                          <a:cs typeface="Cascadia Mono" panose="020B0609020000020004" pitchFamily="49" charset="0"/>
                        </a:rPr>
                        <a:t>Le soir même, le lion remarqua que le sanglier avait la mine renfrognée : celui-ci remarqua d’un coup d’œil que les moustaches du roi des animaux tremblaient. Alors ils se précipitèrent d’un contre l’autre, griffes contre défenses, rugissements contre grognements. Le chacal, qui avait fait un saut de côté, se lamentait :</a:t>
                      </a:r>
                    </a:p>
                    <a:p>
                      <a:pPr indent="216000" algn="l"/>
                      <a:r>
                        <a:rPr lang="fr-FR" sz="1100" kern="150" dirty="0">
                          <a:effectLst/>
                          <a:latin typeface="Cascadia Mono" panose="020B0609020000020004" pitchFamily="49" charset="0"/>
                          <a:cs typeface="Cascadia Mono" panose="020B0609020000020004" pitchFamily="49" charset="0"/>
                        </a:rPr>
                        <a:t>-Quel navrant spectacle ! Quel jour néfaste ! Allons, seigneur lion ! Maître sanglier !…</a:t>
                      </a:r>
                    </a:p>
                    <a:p>
                      <a:pPr indent="216000" algn="l"/>
                      <a:r>
                        <a:rPr lang="fr-FR" sz="1100" kern="150" dirty="0">
                          <a:effectLst/>
                          <a:latin typeface="Cascadia Mono" panose="020B0609020000020004" pitchFamily="49" charset="0"/>
                          <a:cs typeface="Cascadia Mono" panose="020B0609020000020004" pitchFamily="49" charset="0"/>
                        </a:rPr>
                        <a:t>Le lion d’un bon coup de patte abattit le sanglier et lui brisa les reins. Le chacal l’égorgea rituellement, le coupa en quartiers et ils en firent plusieurs repas. Le malin se réjouit en pensant : les beaux jours sont revenus !</a:t>
                      </a:r>
                    </a:p>
                    <a:p>
                      <a:endParaRPr lang="en-GB" dirty="0">
                        <a:latin typeface="Cascadia Mono" panose="020B0609020000020004" pitchFamily="49" charset="0"/>
                        <a:cs typeface="Cascadia Mono" panose="020B0609020000020004" pitchFamily="49" charset="0"/>
                      </a:endParaRPr>
                    </a:p>
                  </a:txBody>
                  <a:tcPr/>
                </a:tc>
                <a:extLst>
                  <a:ext uri="{0D108BD9-81ED-4DB2-BD59-A6C34878D82A}">
                    <a16:rowId xmlns:a16="http://schemas.microsoft.com/office/drawing/2014/main" val="3728437852"/>
                  </a:ext>
                </a:extLst>
              </a:tr>
            </a:tbl>
          </a:graphicData>
        </a:graphic>
      </p:graphicFrame>
    </p:spTree>
    <p:extLst>
      <p:ext uri="{BB962C8B-B14F-4D97-AF65-F5344CB8AC3E}">
        <p14:creationId xmlns:p14="http://schemas.microsoft.com/office/powerpoint/2010/main" val="85252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scadia Mono"/>
        <a:ea typeface=""/>
        <a:cs typeface=""/>
      </a:majorFont>
      <a:minorFont>
        <a:latin typeface="Cascadia Mo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27204</Words>
  <Application>Microsoft Office PowerPoint</Application>
  <PresentationFormat>Widescreen</PresentationFormat>
  <Paragraphs>1679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sferhah</dc:creator>
  <cp:lastModifiedBy>sferhah</cp:lastModifiedBy>
  <cp:revision>870</cp:revision>
  <dcterms:created xsi:type="dcterms:W3CDTF">2023-02-08T10:37:07Z</dcterms:created>
  <dcterms:modified xsi:type="dcterms:W3CDTF">2023-02-24T20:42:53Z</dcterms:modified>
</cp:coreProperties>
</file>