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24/02/2023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24/02/2023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dirty="0" err="1">
                          <a:solidFill>
                            <a:schemeClr val="tx1"/>
                          </a:solidFill>
                          <a:effectLst/>
                          <a:latin typeface="+mn-lt"/>
                          <a:ea typeface="+mn-ea"/>
                          <a:cs typeface="+mn-cs"/>
                        </a:rPr>
                        <a:t>Tamacahut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yizem</a:t>
                      </a:r>
                      <a:endParaRPr lang="fr-FR" sz="1100" kern="1200" dirty="0">
                        <a:solidFill>
                          <a:schemeClr val="tx1"/>
                        </a:solidFill>
                        <a:effectLst/>
                        <a:latin typeface="+mn-lt"/>
                        <a:ea typeface="+mn-ea"/>
                        <a:cs typeface="+mn-cs"/>
                      </a:endParaRPr>
                    </a:p>
                    <a:p>
                      <a:pPr indent="457200" algn="ctr"/>
                      <a:endParaRPr lang="fr-FR" sz="1100" kern="1200" dirty="0">
                        <a:solidFill>
                          <a:schemeClr val="tx1"/>
                        </a:solidFill>
                        <a:effectLst/>
                        <a:latin typeface="+mn-lt"/>
                        <a:ea typeface="+mn-ea"/>
                        <a:cs typeface="+mn-cs"/>
                      </a:endParaRPr>
                    </a:p>
                    <a:p>
                      <a:pPr indent="457200" algn="ct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dirty="0">
                          <a:effectLst/>
                          <a:latin typeface="Cascadia Mono" panose="020B0609020000020004" pitchFamily="49" charset="0"/>
                          <a:cs typeface="Cascadia Mono" panose="020B0609020000020004" pitchFamily="49" charset="0"/>
                        </a:rPr>
                        <a:t>Le chacal et lion</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83910779"/>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dirty="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dirty="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dirty="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dirty="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dirty="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dirty="0">
                          <a:effectLst/>
                          <a:latin typeface="Cascadia Mono" panose="020B0609020000020004" pitchFamily="49" charset="0"/>
                          <a:cs typeface="Cascadia Mono" panose="020B0609020000020004" pitchFamily="49" charset="0"/>
                        </a:rPr>
                        <a:t>- Roi des animaux, dit-il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dirty="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3505887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dirty="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unebdu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yuẓa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uɣamac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Imelleḥ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aglim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tfunast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idhen-it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ifser-it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lɛql-is</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yewǧed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igzem-it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isriḥen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tyigiwin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yextaṛ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-sent </a:t>
                      </a:r>
                      <a:r>
                        <a:rPr lang="fr-FR" sz="1100" kern="1200" dirty="0" err="1">
                          <a:solidFill>
                            <a:schemeClr val="tx1"/>
                          </a:solidFill>
                          <a:effectLst/>
                          <a:latin typeface="+mn-lt"/>
                          <a:ea typeface="+mn-ea"/>
                          <a:cs typeface="+mn-cs"/>
                        </a:rPr>
                        <a:t>snat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iqass</a:t>
                      </a:r>
                      <a:r>
                        <a:rPr lang="fr-FR" sz="1100" kern="1200" dirty="0">
                          <a:solidFill>
                            <a:schemeClr val="tx1"/>
                          </a:solidFill>
                          <a:effectLst/>
                          <a:latin typeface="+mn-lt"/>
                          <a:ea typeface="+mn-ea"/>
                          <a:cs typeface="+mn-cs"/>
                        </a:rPr>
                        <a:t>-as-</a:t>
                      </a:r>
                      <a:r>
                        <a:rPr lang="fr-FR" sz="1100" kern="1200" dirty="0" err="1">
                          <a:solidFill>
                            <a:schemeClr val="tx1"/>
                          </a:solidFill>
                          <a:effectLst/>
                          <a:latin typeface="+mn-lt"/>
                          <a:ea typeface="+mn-ea"/>
                          <a:cs typeface="+mn-cs"/>
                        </a:rPr>
                        <a:t>tent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ṣebḥent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lexṛaza</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yebbi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weglim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tfunast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yernu</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weglim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tindict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nnefda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isuɣ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as-</a:t>
                      </a:r>
                      <a:r>
                        <a:rPr lang="fr-FR" sz="1100" kern="1200" dirty="0" err="1">
                          <a:solidFill>
                            <a:schemeClr val="tx1"/>
                          </a:solidFill>
                          <a:effectLst/>
                          <a:latin typeface="+mn-lt"/>
                          <a:ea typeface="+mn-ea"/>
                          <a:cs typeface="+mn-cs"/>
                        </a:rPr>
                        <a:t>yini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qerrḥent</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neffɛent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Ixerreẓ</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tcifaḍ</a:t>
                      </a:r>
                      <a:r>
                        <a:rPr lang="fr-FR" sz="1100" kern="1200" dirty="0">
                          <a:solidFill>
                            <a:schemeClr val="tx1"/>
                          </a:solidFill>
                          <a:effectLst/>
                          <a:latin typeface="+mn-lt"/>
                          <a:ea typeface="+mn-ea"/>
                          <a:cs typeface="+mn-cs"/>
                        </a:rPr>
                        <a:t> agi si </a:t>
                      </a:r>
                      <a:r>
                        <a:rPr lang="fr-FR" sz="1100" kern="1200" dirty="0" err="1">
                          <a:solidFill>
                            <a:schemeClr val="tx1"/>
                          </a:solidFill>
                          <a:effectLst/>
                          <a:latin typeface="+mn-lt"/>
                          <a:ea typeface="+mn-ea"/>
                          <a:cs typeface="+mn-cs"/>
                        </a:rPr>
                        <a:t>ṣṣbeḥ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azal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yettsuɣu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qerrḥent</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neffɛent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tiɣilt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yefri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ameqran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tinnegnit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iḍarren</a:t>
                      </a:r>
                      <a:r>
                        <a:rPr lang="fr-FR" sz="1100" kern="1200" dirty="0">
                          <a:solidFill>
                            <a:schemeClr val="tx1"/>
                          </a:solidFill>
                          <a:effectLst/>
                          <a:latin typeface="+mn-lt"/>
                          <a:ea typeface="+mn-ea"/>
                          <a:cs typeface="+mn-cs"/>
                        </a:rPr>
                        <a:t>-ik i </a:t>
                      </a:r>
                      <a:r>
                        <a:rPr lang="fr-FR" sz="1100" kern="1200" dirty="0" err="1">
                          <a:solidFill>
                            <a:schemeClr val="tx1"/>
                          </a:solidFill>
                          <a:effectLst/>
                          <a:latin typeface="+mn-lt"/>
                          <a:ea typeface="+mn-ea"/>
                          <a:cs typeface="+mn-cs"/>
                        </a:rPr>
                        <a:t>ṛebɛa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yiṭij</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alamma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qqurent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tcifaḍ</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lhunt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yiṭij</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ssmayem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tizwa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ssebbwen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iḍarren-is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weglim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tkeffaṛt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iqubel</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i </a:t>
                      </a:r>
                      <a:r>
                        <a:rPr lang="fr-FR" sz="1100" kern="1200" dirty="0" err="1">
                          <a:solidFill>
                            <a:schemeClr val="tx1"/>
                          </a:solidFill>
                          <a:effectLst/>
                          <a:latin typeface="+mn-lt"/>
                          <a:ea typeface="+mn-ea"/>
                          <a:cs typeface="+mn-cs"/>
                        </a:rPr>
                        <a:t>tili</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lbeɛd</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ubeḥri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yessawel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 quand il jugea qu’elles allaient bien, il commença à coudre. Pour chaque point, il passait l’aiguille dans la peau de la vache, puis dans celle du roi des animaux. Le lion criait, le chacal répondait :</a:t>
                      </a:r>
                    </a:p>
                    <a:p>
                      <a:pPr indent="216000" algn="l"/>
                      <a:r>
                        <a:rPr lang="fr-FR" sz="1100" kern="150" dirty="0">
                          <a:effectLst/>
                          <a:latin typeface="Cascadia Mono" panose="020B0609020000020004" pitchFamily="49" charset="0"/>
                          <a:cs typeface="Cascadia Mono" panose="020B0609020000020004" pitchFamily="49" charset="0"/>
                        </a:rPr>
                        <a:t>- Elle sont aussi utiles que douloureuses !</a:t>
                      </a:r>
                    </a:p>
                    <a:p>
                      <a:pPr indent="216000" algn="l"/>
                      <a:r>
                        <a:rPr lang="fr-FR" sz="1100" kern="150" dirty="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dirty="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dirty="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dirty="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dirty="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A la première fraîcheur, il lui cria :</a:t>
                      </a:r>
                    </a:p>
                    <a:p>
                      <a:pPr indent="216000" algn="l"/>
                      <a:endParaRPr lang="fr-FR" sz="1100" kern="150" dirty="0">
                        <a:effectLst/>
                        <a:latin typeface="Cascadia Mono" panose="020B0609020000020004" pitchFamily="49" charset="0"/>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1202393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dirty="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dirty="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dirty="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dirty="0">
                          <a:effectLst/>
                          <a:latin typeface="Cascadia Mono" panose="020B0609020000020004" pitchFamily="49" charset="0"/>
                          <a:cs typeface="Cascadia Mono" panose="020B0609020000020004" pitchFamily="49" charset="0"/>
                        </a:rPr>
                        <a:t>Il jura. Elle se mirent alors, en apportant de l’eau dans leurs becs, à humecter les mocassins jusqu’à ce que le cuir redevienne souple : elles retirèrent alors les fils et les chaussures tombèrent. Le lion dans sa fièvre, ne put s’empêcher de croquer une perdrix. Parjure !… (Heureusement) il bailla : elle s’envola vivante de son estomac !</a:t>
                      </a:r>
                    </a:p>
                    <a:p>
                      <a:pPr indent="216000" algn="l"/>
                      <a:r>
                        <a:rPr lang="fr-FR" sz="1100" kern="150" dirty="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1364225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dirty="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dirty="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dirty="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dirty="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dirty="0">
                          <a:effectLst/>
                          <a:latin typeface="Cascadia Mono" panose="020B0609020000020004" pitchFamily="49" charset="0"/>
                          <a:cs typeface="Cascadia Mono" panose="020B0609020000020004" pitchFamily="49" charset="0"/>
                        </a:rPr>
                        <a:t>- Mohammed, traître ! Retiens mes paroles et prends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dirty="0">
                          <a:effectLst/>
                          <a:latin typeface="Cascadia Mono" panose="020B0609020000020004" pitchFamily="49" charset="0"/>
                          <a:cs typeface="Cascadia Mono" panose="020B0609020000020004" pitchFamily="49" charset="0"/>
                        </a:rPr>
                        <a:t>Et chacun suivit son chemin.</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322847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a:t>
                      </a:r>
                      <a:r>
                        <a:rPr lang="fr-FR" sz="1100" kern="1200" err="1">
                          <a:solidFill>
                            <a:schemeClr val="tx1"/>
                          </a:solidFill>
                          <a:effectLst/>
                          <a:latin typeface="+mn-lt"/>
                          <a:ea typeface="+mn-ea"/>
                          <a:cs typeface="+mn-cs"/>
                        </a:rPr>
                        <a:t>Yanna-yasen</a:t>
                      </a:r>
                      <a:r>
                        <a:rPr lang="fr-FR" sz="1100" kern="1200">
                          <a:solidFill>
                            <a:schemeClr val="tx1"/>
                          </a:solidFill>
                          <a:effectLst/>
                          <a:latin typeface="+mn-lt"/>
                          <a:ea typeface="+mn-ea"/>
                          <a:cs typeface="+mn-cs"/>
                        </a:rPr>
                        <a:t>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dirty="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dirty="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dirty="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dirty="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dirty="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dirty="0">
                          <a:effectLst/>
                          <a:latin typeface="Cascadia Mono" panose="020B0609020000020004" pitchFamily="49" charset="0"/>
                          <a:cs typeface="Cascadia Mono" panose="020B0609020000020004" pitchFamily="49" charset="0"/>
                        </a:rPr>
                        <a:t>- Les lévriers ! Les cavaliers ! Ben-</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ils arrivent !</a:t>
                      </a:r>
                    </a:p>
                    <a:p>
                      <a:pPr indent="216000" algn="l"/>
                      <a:r>
                        <a:rPr lang="fr-FR" sz="1100" kern="150" dirty="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dirty="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6835415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dirty="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dirty="0">
                          <a:effectLst/>
                          <a:latin typeface="Cascadia Mono" panose="020B0609020000020004" pitchFamily="49" charset="0"/>
                          <a:cs typeface="Cascadia Mono" panose="020B0609020000020004" pitchFamily="49" charset="0"/>
                        </a:rPr>
                        <a:t>Se demandant avec anxiété ce qu’il devait faire, le lion alla consulter un vieux sages et lui demande conseil :</a:t>
                      </a:r>
                    </a:p>
                    <a:p>
                      <a:pPr indent="216000" algn="l"/>
                      <a:r>
                        <a:rPr lang="fr-FR" sz="1100" kern="150" dirty="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dirty="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dirty="0">
                        <a:effectLst/>
                        <a:latin typeface="Cascadia Mono" panose="020B0609020000020004" pitchFamily="49" charset="0"/>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81546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Win ara d-</a:t>
                      </a:r>
                      <a:r>
                        <a:rPr lang="fr-FR" sz="1100" kern="1200" dirty="0" err="1">
                          <a:solidFill>
                            <a:schemeClr val="tx1"/>
                          </a:solidFill>
                          <a:effectLst/>
                          <a:latin typeface="+mn-lt"/>
                          <a:ea typeface="+mn-ea"/>
                          <a:cs typeface="+mn-cs"/>
                        </a:rPr>
                        <a:t>yinin</a:t>
                      </a:r>
                      <a:r>
                        <a:rPr lang="fr-FR" sz="1100" kern="1200" dirty="0">
                          <a:solidFill>
                            <a:schemeClr val="tx1"/>
                          </a:solidFill>
                          <a:effectLst/>
                          <a:latin typeface="+mn-lt"/>
                          <a:ea typeface="+mn-ea"/>
                          <a:cs typeface="+mn-cs"/>
                        </a:rPr>
                        <a:t>: ḥ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ṣṣeḥḥa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ṣṣlaḥ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leqebbwa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ccbeḥ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wuccanen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ɛeddren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yenni</a:t>
                      </a:r>
                      <a:r>
                        <a:rPr lang="fr-FR" sz="1100" kern="1200" dirty="0">
                          <a:solidFill>
                            <a:schemeClr val="tx1"/>
                          </a:solidFill>
                          <a:effectLst/>
                          <a:latin typeface="+mn-lt"/>
                          <a:ea typeface="+mn-ea"/>
                          <a:cs typeface="+mn-cs"/>
                        </a:rPr>
                        <a:t>: ḥ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p>
                    <a:p>
                      <a:pPr indent="457200"/>
                      <a:r>
                        <a:rPr lang="fr-FR" sz="1100" kern="1200" dirty="0" err="1">
                          <a:solidFill>
                            <a:schemeClr val="tx1"/>
                          </a:solidFill>
                          <a:effectLst/>
                          <a:latin typeface="+mn-lt"/>
                          <a:ea typeface="+mn-ea"/>
                          <a:cs typeface="+mn-cs"/>
                        </a:rPr>
                        <a:t>Ḥaca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axṣim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yetḥeṛma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yekkes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zzeɛf</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iɣeẓẓa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cwiṭ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a:t>
                      </a:r>
                      <a:r>
                        <a:rPr lang="fr-FR" sz="1100" kern="1200" dirty="0">
                          <a:solidFill>
                            <a:schemeClr val="tx1"/>
                          </a:solidFill>
                          <a:effectLst/>
                          <a:latin typeface="+mn-lt"/>
                          <a:ea typeface="+mn-ea"/>
                          <a:cs typeface="+mn-cs"/>
                        </a:rPr>
                        <a:t> sidi, </a:t>
                      </a:r>
                      <a:r>
                        <a:rPr lang="fr-FR" sz="1100" kern="1200" dirty="0" err="1">
                          <a:solidFill>
                            <a:schemeClr val="tx1"/>
                          </a:solidFill>
                          <a:effectLst/>
                          <a:latin typeface="+mn-lt"/>
                          <a:ea typeface="+mn-ea"/>
                          <a:cs typeface="+mn-cs"/>
                        </a:rPr>
                        <a:t>tenniḍ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ara d-</a:t>
                      </a:r>
                      <a:r>
                        <a:rPr lang="fr-FR" sz="1100" kern="1200" dirty="0" err="1">
                          <a:solidFill>
                            <a:schemeClr val="tx1"/>
                          </a:solidFill>
                          <a:effectLst/>
                          <a:latin typeface="+mn-lt"/>
                          <a:ea typeface="+mn-ea"/>
                          <a:cs typeface="+mn-cs"/>
                        </a:rPr>
                        <a:t>yinin</a:t>
                      </a:r>
                      <a:r>
                        <a:rPr lang="fr-FR" sz="1100" kern="1200" dirty="0">
                          <a:solidFill>
                            <a:schemeClr val="tx1"/>
                          </a:solidFill>
                          <a:effectLst/>
                          <a:latin typeface="+mn-lt"/>
                          <a:ea typeface="+mn-ea"/>
                          <a:cs typeface="+mn-cs"/>
                        </a:rPr>
                        <a:t>: ḥ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ṣṣeḥḥḥa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ṣṣlaḥḥḥ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lqebbwa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ccbeḥḥḥ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Swa-swa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Ad </a:t>
                      </a:r>
                      <a:r>
                        <a:rPr lang="fr-FR" sz="1100" kern="1200" dirty="0" err="1">
                          <a:solidFill>
                            <a:schemeClr val="tx1"/>
                          </a:solidFill>
                          <a:effectLst/>
                          <a:latin typeface="+mn-lt"/>
                          <a:ea typeface="+mn-ea"/>
                          <a:cs typeface="+mn-cs"/>
                        </a:rPr>
                        <a:t>yernu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cwiṭ</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yenṭeq</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uccanen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Teslam</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atmaten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Iɛeggen-awen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ɣur-wat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tettum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ara d-</a:t>
                      </a:r>
                      <a:r>
                        <a:rPr lang="fr-FR" sz="1100" kern="1200" dirty="0" err="1">
                          <a:solidFill>
                            <a:schemeClr val="tx1"/>
                          </a:solidFill>
                          <a:effectLst/>
                          <a:latin typeface="+mn-lt"/>
                          <a:ea typeface="+mn-ea"/>
                          <a:cs typeface="+mn-cs"/>
                        </a:rPr>
                        <a:t>yinin</a:t>
                      </a:r>
                      <a:r>
                        <a:rPr lang="fr-FR" sz="1100" kern="1200" dirty="0">
                          <a:solidFill>
                            <a:schemeClr val="tx1"/>
                          </a:solidFill>
                          <a:effectLst/>
                          <a:latin typeface="+mn-lt"/>
                          <a:ea typeface="+mn-ea"/>
                          <a:cs typeface="+mn-cs"/>
                        </a:rPr>
                        <a:t>: ḥ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ṣṣeḥḥḥa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ṣṣlaḥḥḥ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lqebbwa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ccbeḥḥḥ</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Ad as-</a:t>
                      </a:r>
                      <a:r>
                        <a:rPr lang="fr-FR" sz="1100" kern="1200" dirty="0" err="1">
                          <a:solidFill>
                            <a:schemeClr val="tx1"/>
                          </a:solidFill>
                          <a:effectLst/>
                          <a:latin typeface="+mn-lt"/>
                          <a:ea typeface="+mn-ea"/>
                          <a:cs typeface="+mn-cs"/>
                        </a:rPr>
                        <a:t>inin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Swa-swa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lebṣel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tbellust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yefhim</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axṣim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iban</a:t>
                      </a:r>
                      <a:r>
                        <a:rPr lang="fr-FR" sz="1100" kern="1200" dirty="0">
                          <a:solidFill>
                            <a:schemeClr val="tx1"/>
                          </a:solidFill>
                          <a:effectLst/>
                          <a:latin typeface="+mn-lt"/>
                          <a:ea typeface="+mn-ea"/>
                          <a:cs typeface="+mn-cs"/>
                        </a:rPr>
                        <a:t> ara.</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dirty="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dirty="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dirty="0">
                          <a:effectLst/>
                          <a:latin typeface="Cascadia Mono" panose="020B0609020000020004" pitchFamily="49" charset="0"/>
                          <a:cs typeface="Cascadia Mono" panose="020B0609020000020004" pitchFamily="49" charset="0"/>
                        </a:rPr>
                        <a:t>- Exactement, répondait le lion.</a:t>
                      </a:r>
                    </a:p>
                    <a:p>
                      <a:pPr indent="216000" algn="l"/>
                      <a:r>
                        <a:rPr lang="fr-FR" sz="1100" kern="150" dirty="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dirty="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dirty="0">
                          <a:effectLst/>
                          <a:latin typeface="Cascadia Mono" panose="020B0609020000020004" pitchFamily="49" charset="0"/>
                          <a:cs typeface="Cascadia Mono" panose="020B0609020000020004" pitchFamily="49" charset="0"/>
                        </a:rPr>
                        <a:t>-Très juste !</a:t>
                      </a:r>
                    </a:p>
                    <a:p>
                      <a:pPr indent="216000" algn="l"/>
                      <a:r>
                        <a:rPr lang="fr-FR" sz="1100" kern="150" dirty="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501997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as-</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yetterra</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ttaṛ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yendi-yasen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wuccanen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mmten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yettekki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wexṣim-is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Iṣubb-iten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asif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Uccanen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yeččuṛ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uɛebbuḍ-nsen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lebṣel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tekker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tmes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tyersi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iẓerman-nsen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Yeggul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-sen ad </a:t>
                      </a:r>
                      <a:r>
                        <a:rPr lang="fr-FR" sz="1100" kern="1200" dirty="0" err="1">
                          <a:solidFill>
                            <a:schemeClr val="tx1"/>
                          </a:solidFill>
                          <a:effectLst/>
                          <a:latin typeface="+mn-lt"/>
                          <a:ea typeface="+mn-ea"/>
                          <a:cs typeface="+mn-cs"/>
                        </a:rPr>
                        <a:t>swen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kamel</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ḥebsen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tɛeddi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tiqit</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tessen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ɛellelen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ṭṭemblen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iɛebbaḍ-nsen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lebṣel</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snukkufen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Ḥebsen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zmiren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rnun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rewlen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ifhem-itt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a:t>
                      </a:r>
                      <a:r>
                        <a:rPr lang="fr-FR" sz="1100" kern="1200" dirty="0">
                          <a:solidFill>
                            <a:schemeClr val="tx1"/>
                          </a:solidFill>
                          <a:effectLst/>
                          <a:latin typeface="+mn-lt"/>
                          <a:ea typeface="+mn-ea"/>
                          <a:cs typeface="+mn-cs"/>
                        </a:rPr>
                        <a:t> kan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-s f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yenṭerr</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inheṛ-iten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wayrad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ifri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yegrareb</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Yeggul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-sen ad </a:t>
                      </a:r>
                      <a:r>
                        <a:rPr lang="fr-FR" sz="1100" kern="1200" dirty="0" err="1">
                          <a:solidFill>
                            <a:schemeClr val="tx1"/>
                          </a:solidFill>
                          <a:effectLst/>
                          <a:latin typeface="+mn-lt"/>
                          <a:ea typeface="+mn-ea"/>
                          <a:cs typeface="+mn-cs"/>
                        </a:rPr>
                        <a:t>neggzen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qbala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ugaden</a:t>
                      </a:r>
                      <a:r>
                        <a:rPr lang="fr-FR" sz="1100" kern="1200" dirty="0">
                          <a:solidFill>
                            <a:schemeClr val="tx1"/>
                          </a:solidFill>
                          <a:effectLst/>
                          <a:latin typeface="+mn-lt"/>
                          <a:ea typeface="+mn-ea"/>
                          <a:cs typeface="+mn-cs"/>
                        </a:rPr>
                        <a:t> i-</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iḥreṣ-iten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ttneggizen</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yegrireb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teṭṭerḍeq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tɛebbuṭ-is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yegrireb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umezwaru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aneggaru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Ijelleb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yeɛqel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lɣar-is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tewwi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tmurt</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iṛeɛɛed</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zzeɛf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nndama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uccanen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baṭel</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 il s’en portait bien.</a:t>
                      </a:r>
                    </a:p>
                    <a:p>
                      <a:pPr indent="216000" algn="l"/>
                      <a:r>
                        <a:rPr lang="fr-FR" sz="1100" kern="150" dirty="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dirty="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33519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teḥṣl</a:t>
                      </a:r>
                      <a:r>
                        <a:rPr lang="fr-FR" sz="1100" kern="1200">
                          <a:solidFill>
                            <a:schemeClr val="tx1"/>
                          </a:solidFill>
                          <a:effectLst/>
                          <a:latin typeface="+mn-lt"/>
                          <a:ea typeface="+mn-ea"/>
                          <a:cs typeface="+mn-cs"/>
                        </a:rPr>
                        <a:t>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 et l’atteindre par surprise.</a:t>
                      </a:r>
                    </a:p>
                    <a:p>
                      <a:pPr indent="216000" algn="l"/>
                      <a:r>
                        <a:rPr lang="fr-FR" sz="1100" kern="150" dirty="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dirty="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dirty="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dirty="0">
                          <a:effectLst/>
                          <a:latin typeface="Cascadia Mono" panose="020B0609020000020004" pitchFamily="49" charset="0"/>
                          <a:cs typeface="Cascadia Mono" panose="020B0609020000020004" pitchFamily="49" charset="0"/>
                        </a:rPr>
                        <a:t>- Comment vas-tu, roi des animaux ?</a:t>
                      </a:r>
                    </a:p>
                    <a:p>
                      <a:pPr indent="216000" algn="l"/>
                      <a:r>
                        <a:rPr lang="fr-FR" sz="1100" kern="150" dirty="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dirty="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dirty="0">
                          <a:effectLst/>
                          <a:latin typeface="Cascadia Mono" panose="020B0609020000020004" pitchFamily="49" charset="0"/>
                          <a:cs typeface="Cascadia Mono" panose="020B0609020000020004" pitchFamily="49" charset="0"/>
                        </a:rPr>
                        <a:t>Pas d’accord, chacal répondit :</a:t>
                      </a:r>
                    </a:p>
                    <a:p>
                      <a:pPr indent="216000" algn="l"/>
                      <a:r>
                        <a:rPr lang="fr-FR" sz="1100" kern="150" dirty="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dirty="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dirty="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77322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lion gronda un bon coup :</a:t>
                      </a:r>
                    </a:p>
                    <a:p>
                      <a:pPr indent="216000" algn="l"/>
                      <a:r>
                        <a:rPr lang="fr-FR" sz="1100" kern="150" dirty="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dirty="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Il se séparèrent et chacun alla de son côté.</a:t>
                      </a:r>
                    </a:p>
                    <a:p>
                      <a:pPr indent="216000" algn="l"/>
                      <a:r>
                        <a:rPr lang="fr-FR" sz="1100" kern="150" dirty="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dirty="0" err="1">
                          <a:solidFill>
                            <a:schemeClr val="tx1"/>
                          </a:solidFill>
                          <a:effectLst/>
                          <a:latin typeface="+mn-lt"/>
                          <a:ea typeface="+mn-ea"/>
                          <a:cs typeface="+mn-cs"/>
                        </a:rPr>
                        <a:t>Tigi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timuchuha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wedrar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Ǧeṛǧeṛ</a:t>
                      </a:r>
                      <a:r>
                        <a:rPr lang="fr-FR" sz="1100" kern="1200" dirty="0">
                          <a:solidFill>
                            <a:schemeClr val="tx1"/>
                          </a:solidFill>
                          <a:effectLst/>
                          <a:latin typeface="+mn-lt"/>
                          <a:ea typeface="+mn-ea"/>
                          <a:cs typeface="+mn-cs"/>
                        </a:rPr>
                        <a:t>, adrar </a:t>
                      </a:r>
                      <a:r>
                        <a:rPr lang="fr-FR" sz="1100" kern="1200" dirty="0" err="1">
                          <a:solidFill>
                            <a:schemeClr val="tx1"/>
                          </a:solidFill>
                          <a:effectLst/>
                          <a:latin typeface="+mn-lt"/>
                          <a:ea typeface="+mn-ea"/>
                          <a:cs typeface="+mn-cs"/>
                        </a:rPr>
                        <a:t>aberkan</a:t>
                      </a:r>
                      <a:r>
                        <a:rPr lang="fr-FR" sz="1100" kern="1200" dirty="0">
                          <a:solidFill>
                            <a:schemeClr val="tx1"/>
                          </a:solidFill>
                          <a:effectLst/>
                          <a:latin typeface="+mn-lt"/>
                          <a:ea typeface="+mn-ea"/>
                          <a:cs typeface="+mn-cs"/>
                        </a:rPr>
                        <a:t>, adrar n </a:t>
                      </a:r>
                      <a:r>
                        <a:rPr lang="fr-FR" sz="1100" kern="1200" dirty="0" err="1">
                          <a:solidFill>
                            <a:schemeClr val="tx1"/>
                          </a:solidFill>
                          <a:effectLst/>
                          <a:latin typeface="+mn-lt"/>
                          <a:ea typeface="+mn-ea"/>
                          <a:cs typeface="+mn-cs"/>
                        </a:rPr>
                        <a:t>nnif</a:t>
                      </a:r>
                      <a:r>
                        <a:rPr lang="fr-FR" sz="1100" kern="1200" dirty="0">
                          <a:solidFill>
                            <a:schemeClr val="tx1"/>
                          </a:solidFill>
                          <a:effectLst/>
                          <a:latin typeface="+mn-lt"/>
                          <a:ea typeface="+mn-ea"/>
                          <a:cs typeface="+mn-cs"/>
                        </a:rPr>
                        <a:t>, adrar n </a:t>
                      </a:r>
                      <a:r>
                        <a:rPr lang="fr-FR" sz="1100" kern="1200" dirty="0" err="1">
                          <a:solidFill>
                            <a:schemeClr val="tx1"/>
                          </a:solidFill>
                          <a:effectLst/>
                          <a:latin typeface="+mn-lt"/>
                          <a:ea typeface="+mn-ea"/>
                          <a:cs typeface="+mn-cs"/>
                        </a:rPr>
                        <a:t>lḥif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zzman</a:t>
                      </a:r>
                      <a:r>
                        <a:rPr lang="fr-FR" sz="1100" kern="1200" dirty="0">
                          <a:solidFill>
                            <a:schemeClr val="tx1"/>
                          </a:solidFill>
                          <a:effectLst/>
                          <a:latin typeface="+mn-lt"/>
                          <a:ea typeface="+mn-ea"/>
                          <a:cs typeface="+mn-cs"/>
                        </a:rPr>
                        <a:t>:</a:t>
                      </a:r>
                    </a:p>
                    <a:p>
                      <a:pPr indent="457200" algn="l"/>
                      <a:endParaRPr lang="fr-FR" sz="1100" kern="1200" dirty="0">
                        <a:solidFill>
                          <a:schemeClr val="tx1"/>
                        </a:solidFill>
                        <a:effectLst/>
                        <a:latin typeface="+mn-lt"/>
                        <a:ea typeface="+mn-ea"/>
                        <a:cs typeface="+mn-cs"/>
                      </a:endParaRPr>
                    </a:p>
                    <a:p>
                      <a:pPr indent="457200" algn="l"/>
                      <a:r>
                        <a:rPr lang="fr-FR" sz="1100" i="1" kern="1200" dirty="0" err="1">
                          <a:solidFill>
                            <a:schemeClr val="tx1"/>
                          </a:solidFill>
                          <a:effectLst/>
                          <a:latin typeface="+mn-lt"/>
                          <a:ea typeface="+mn-ea"/>
                          <a:cs typeface="+mn-cs"/>
                        </a:rPr>
                        <a:t>W’ibɣan</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lḥeṛma</a:t>
                      </a:r>
                      <a:r>
                        <a:rPr lang="fr-FR" sz="1100" i="1" kern="1200" dirty="0">
                          <a:solidFill>
                            <a:schemeClr val="tx1"/>
                          </a:solidFill>
                          <a:effectLst/>
                          <a:latin typeface="+mn-lt"/>
                          <a:ea typeface="+mn-ea"/>
                          <a:cs typeface="+mn-cs"/>
                        </a:rPr>
                        <a:t> ad </a:t>
                      </a:r>
                      <a:r>
                        <a:rPr lang="fr-FR" sz="1100" i="1" kern="1200" dirty="0" err="1">
                          <a:solidFill>
                            <a:schemeClr val="tx1"/>
                          </a:solidFill>
                          <a:effectLst/>
                          <a:latin typeface="+mn-lt"/>
                          <a:ea typeface="+mn-ea"/>
                          <a:cs typeface="+mn-cs"/>
                        </a:rPr>
                        <a:t>tagar</a:t>
                      </a:r>
                      <a:endParaRPr lang="fr-FR" sz="1100" i="1" kern="1200" dirty="0">
                        <a:solidFill>
                          <a:schemeClr val="tx1"/>
                        </a:solidFill>
                        <a:effectLst/>
                        <a:latin typeface="+mn-lt"/>
                        <a:ea typeface="+mn-ea"/>
                        <a:cs typeface="+mn-cs"/>
                      </a:endParaRPr>
                    </a:p>
                    <a:p>
                      <a:pPr indent="457200" algn="l"/>
                      <a:r>
                        <a:rPr lang="fr-FR" sz="1100" i="1" kern="1200" dirty="0">
                          <a:solidFill>
                            <a:schemeClr val="tx1"/>
                          </a:solidFill>
                          <a:effectLst/>
                          <a:latin typeface="+mn-lt"/>
                          <a:ea typeface="+mn-ea"/>
                          <a:cs typeface="+mn-cs"/>
                        </a:rPr>
                        <a:t>Yali s adrar,</a:t>
                      </a:r>
                    </a:p>
                    <a:p>
                      <a:pPr indent="457200" algn="l"/>
                      <a:r>
                        <a:rPr lang="fr-FR" sz="1100" i="1" kern="1200" dirty="0" err="1">
                          <a:solidFill>
                            <a:schemeClr val="tx1"/>
                          </a:solidFill>
                          <a:effectLst/>
                          <a:latin typeface="+mn-lt"/>
                          <a:ea typeface="+mn-ea"/>
                          <a:cs typeface="+mn-cs"/>
                        </a:rPr>
                        <a:t>Yečč</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abelluḍ</a:t>
                      </a:r>
                      <a:r>
                        <a:rPr lang="fr-FR" sz="1100" i="1" kern="1200" dirty="0">
                          <a:solidFill>
                            <a:schemeClr val="tx1"/>
                          </a:solidFill>
                          <a:effectLst/>
                          <a:latin typeface="+mn-lt"/>
                          <a:ea typeface="+mn-ea"/>
                          <a:cs typeface="+mn-cs"/>
                        </a:rPr>
                        <a:t> bu </a:t>
                      </a:r>
                      <a:r>
                        <a:rPr lang="fr-FR" sz="1100" i="1" kern="1200" dirty="0" err="1">
                          <a:solidFill>
                            <a:schemeClr val="tx1"/>
                          </a:solidFill>
                          <a:effectLst/>
                          <a:latin typeface="+mn-lt"/>
                          <a:ea typeface="+mn-ea"/>
                          <a:cs typeface="+mn-cs"/>
                        </a:rPr>
                        <a:t>tcacit</a:t>
                      </a:r>
                      <a:r>
                        <a:rPr lang="fr-FR" sz="1100" i="1" kern="1200" dirty="0">
                          <a:solidFill>
                            <a:schemeClr val="tx1"/>
                          </a:solidFill>
                          <a:effectLst/>
                          <a:latin typeface="+mn-lt"/>
                          <a:ea typeface="+mn-ea"/>
                          <a:cs typeface="+mn-cs"/>
                        </a:rPr>
                        <a:t>;</a:t>
                      </a:r>
                    </a:p>
                    <a:p>
                      <a:pPr indent="457200" algn="l"/>
                      <a:r>
                        <a:rPr lang="fr-FR" sz="1100" i="1" kern="1200" dirty="0" err="1">
                          <a:solidFill>
                            <a:schemeClr val="tx1"/>
                          </a:solidFill>
                          <a:effectLst/>
                          <a:latin typeface="+mn-lt"/>
                          <a:ea typeface="+mn-ea"/>
                          <a:cs typeface="+mn-cs"/>
                        </a:rPr>
                        <a:t>W’ibɣan</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irden</a:t>
                      </a:r>
                      <a:r>
                        <a:rPr lang="fr-FR" sz="1100" i="1" kern="1200" dirty="0">
                          <a:solidFill>
                            <a:schemeClr val="tx1"/>
                          </a:solidFill>
                          <a:effectLst/>
                          <a:latin typeface="+mn-lt"/>
                          <a:ea typeface="+mn-ea"/>
                          <a:cs typeface="+mn-cs"/>
                        </a:rPr>
                        <a:t> n </a:t>
                      </a:r>
                      <a:r>
                        <a:rPr lang="fr-FR" sz="1100" i="1" kern="1200" dirty="0" err="1">
                          <a:solidFill>
                            <a:schemeClr val="tx1"/>
                          </a:solidFill>
                          <a:effectLst/>
                          <a:latin typeface="+mn-lt"/>
                          <a:ea typeface="+mn-ea"/>
                          <a:cs typeface="+mn-cs"/>
                        </a:rPr>
                        <a:t>tfazit</a:t>
                      </a:r>
                      <a:endParaRPr lang="fr-FR" sz="1100" i="1" kern="1200" dirty="0">
                        <a:solidFill>
                          <a:schemeClr val="tx1"/>
                        </a:solidFill>
                        <a:effectLst/>
                        <a:latin typeface="+mn-lt"/>
                        <a:ea typeface="+mn-ea"/>
                        <a:cs typeface="+mn-cs"/>
                      </a:endParaRPr>
                    </a:p>
                    <a:p>
                      <a:pPr indent="457200" algn="l"/>
                      <a:r>
                        <a:rPr lang="fr-FR" sz="1100" i="1" kern="1200" dirty="0" err="1">
                          <a:solidFill>
                            <a:schemeClr val="tx1"/>
                          </a:solidFill>
                          <a:effectLst/>
                          <a:latin typeface="+mn-lt"/>
                          <a:ea typeface="+mn-ea"/>
                          <a:cs typeface="+mn-cs"/>
                        </a:rPr>
                        <a:t>Iṣubb</a:t>
                      </a:r>
                      <a:r>
                        <a:rPr lang="fr-FR" sz="1100" i="1" kern="1200" dirty="0">
                          <a:solidFill>
                            <a:schemeClr val="tx1"/>
                          </a:solidFill>
                          <a:effectLst/>
                          <a:latin typeface="+mn-lt"/>
                          <a:ea typeface="+mn-ea"/>
                          <a:cs typeface="+mn-cs"/>
                        </a:rPr>
                        <a:t> s </a:t>
                      </a:r>
                      <a:r>
                        <a:rPr lang="fr-FR" sz="1100" i="1" kern="1200" dirty="0" err="1">
                          <a:solidFill>
                            <a:schemeClr val="tx1"/>
                          </a:solidFill>
                          <a:effectLst/>
                          <a:latin typeface="+mn-lt"/>
                          <a:ea typeface="+mn-ea"/>
                          <a:cs typeface="+mn-cs"/>
                        </a:rPr>
                        <a:t>azaɣar</a:t>
                      </a:r>
                      <a:r>
                        <a:rPr lang="fr-FR" sz="1100" i="1" kern="1200" dirty="0">
                          <a:solidFill>
                            <a:schemeClr val="tx1"/>
                          </a:solidFill>
                          <a:effectLst/>
                          <a:latin typeface="+mn-lt"/>
                          <a:ea typeface="+mn-ea"/>
                          <a:cs typeface="+mn-cs"/>
                        </a:rPr>
                        <a:t>:</a:t>
                      </a:r>
                    </a:p>
                    <a:p>
                      <a:pPr indent="457200" algn="l"/>
                      <a:r>
                        <a:rPr lang="fr-FR" sz="1100" i="1" kern="1200" dirty="0">
                          <a:solidFill>
                            <a:schemeClr val="tx1"/>
                          </a:solidFill>
                          <a:effectLst/>
                          <a:latin typeface="+mn-lt"/>
                          <a:ea typeface="+mn-ea"/>
                          <a:cs typeface="+mn-cs"/>
                        </a:rPr>
                        <a:t>Ad </a:t>
                      </a:r>
                      <a:r>
                        <a:rPr lang="fr-FR" sz="1100" i="1" kern="1200" dirty="0" err="1">
                          <a:solidFill>
                            <a:schemeClr val="tx1"/>
                          </a:solidFill>
                          <a:effectLst/>
                          <a:latin typeface="+mn-lt"/>
                          <a:ea typeface="+mn-ea"/>
                          <a:cs typeface="+mn-cs"/>
                        </a:rPr>
                        <a:t>yeɣleb</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agdi</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țțemrit</a:t>
                      </a:r>
                      <a:r>
                        <a:rPr lang="fr-FR" sz="1100" i="1" kern="1200" dirty="0">
                          <a:solidFill>
                            <a:schemeClr val="tx1"/>
                          </a:solidFill>
                          <a:effectLst/>
                          <a:latin typeface="+mn-lt"/>
                          <a:ea typeface="+mn-ea"/>
                          <a:cs typeface="+mn-cs"/>
                        </a:rPr>
                        <a:t>!</a:t>
                      </a:r>
                    </a:p>
                    <a:p>
                      <a:pPr indent="457200" algn="l"/>
                      <a:endParaRPr lang="fr-FR" sz="1100" kern="1200" dirty="0">
                        <a:solidFill>
                          <a:schemeClr val="tx1"/>
                        </a:solidFill>
                        <a:effectLst/>
                        <a:latin typeface="+mn-lt"/>
                        <a:ea typeface="+mn-ea"/>
                        <a:cs typeface="+mn-cs"/>
                      </a:endParaRPr>
                    </a:p>
                    <a:p>
                      <a:pPr indent="457200" algn="l"/>
                      <a:r>
                        <a:rPr lang="fr-FR" sz="1100" kern="1200" dirty="0" err="1">
                          <a:solidFill>
                            <a:schemeClr val="tx1"/>
                          </a:solidFill>
                          <a:effectLst/>
                          <a:latin typeface="+mn-lt"/>
                          <a:ea typeface="+mn-ea"/>
                          <a:cs typeface="+mn-cs"/>
                        </a:rPr>
                        <a:t>Yura-tent</a:t>
                      </a:r>
                      <a:r>
                        <a:rPr lang="fr-FR" sz="1100" kern="1200" dirty="0">
                          <a:solidFill>
                            <a:schemeClr val="tx1"/>
                          </a:solidFill>
                          <a:effectLst/>
                          <a:latin typeface="+mn-lt"/>
                          <a:ea typeface="+mn-ea"/>
                          <a:cs typeface="+mn-cs"/>
                        </a:rPr>
                        <a:t> ccix </a:t>
                      </a:r>
                      <a:r>
                        <a:rPr lang="fr-FR" sz="1100" kern="1200" dirty="0" err="1">
                          <a:solidFill>
                            <a:schemeClr val="tx1"/>
                          </a:solidFill>
                          <a:effectLst/>
                          <a:latin typeface="+mn-lt"/>
                          <a:ea typeface="+mn-ea"/>
                          <a:cs typeface="+mn-cs"/>
                        </a:rPr>
                        <a:t>Yebṛahim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Asedqaw</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ttnaṣfa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lqern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ṛbeɛṭac</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yessifes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yeɛfu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di </a:t>
                      </a:r>
                      <a:r>
                        <a:rPr lang="fr-FR" sz="1100" kern="1200" dirty="0" err="1">
                          <a:solidFill>
                            <a:schemeClr val="tx1"/>
                          </a:solidFill>
                          <a:effectLst/>
                          <a:latin typeface="+mn-lt"/>
                          <a:ea typeface="+mn-ea"/>
                          <a:cs typeface="+mn-cs"/>
                        </a:rPr>
                        <a:t>laxeṛt</a:t>
                      </a:r>
                      <a:r>
                        <a:rPr lang="fr-FR" sz="1100" kern="1200" dirty="0">
                          <a:solidFill>
                            <a:schemeClr val="tx1"/>
                          </a:solidFill>
                          <a:effectLst/>
                          <a:latin typeface="+mn-lt"/>
                          <a:ea typeface="+mn-ea"/>
                          <a:cs typeface="+mn-cs"/>
                        </a:rPr>
                        <a:t>! Amin!</a:t>
                      </a:r>
                    </a:p>
                    <a:p>
                      <a:pPr indent="457200" algn="ctr"/>
                      <a:endParaRPr lang="fr-FR" sz="1100" kern="1200" dirty="0">
                        <a:solidFill>
                          <a:schemeClr val="tx1"/>
                        </a:solidFill>
                        <a:effectLst/>
                        <a:latin typeface="+mn-lt"/>
                        <a:ea typeface="+mn-ea"/>
                        <a:cs typeface="+mn-cs"/>
                      </a:endParaRPr>
                    </a:p>
                    <a:p>
                      <a:pPr indent="457200" algn="ct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dirty="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dirty="0">
                          <a:effectLst/>
                          <a:latin typeface="Cascadia Mono" panose="020B0609020000020004" pitchFamily="49" charset="0"/>
                          <a:cs typeface="Cascadia Mono" panose="020B0609020000020004" pitchFamily="49" charset="0"/>
                        </a:rPr>
                        <a:t>Monte dans la Montagne</a:t>
                      </a:r>
                    </a:p>
                    <a:p>
                      <a:pPr indent="216000" algn="ctr"/>
                      <a:r>
                        <a:rPr lang="fr-FR" sz="1100" kern="150" dirty="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dirty="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dirty="0">
                          <a:effectLst/>
                          <a:latin typeface="Cascadia Mono" panose="020B0609020000020004" pitchFamily="49" charset="0"/>
                          <a:cs typeface="Cascadia Mono" panose="020B0609020000020004" pitchFamily="49" charset="0"/>
                        </a:rPr>
                        <a:t>Descende dans la plaine :</a:t>
                      </a:r>
                    </a:p>
                    <a:p>
                      <a:pPr indent="216000" algn="ctr"/>
                      <a:r>
                        <a:rPr lang="fr-FR" sz="1100" kern="150" dirty="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0472755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meyya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yecrek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taxxamt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tḥilett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yettsellik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nnefṣ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ireṭṭel-it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yemdukal-is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Assenni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akren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tibḥirt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ssarmen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yettkatab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Bab-is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yules-itt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izebbel-itt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yeẓẓa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iḥemmeṛ-itt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yessew-itt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yenneḍ</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ẓẓerb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yeṭṭilli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tgusa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kecemen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Ččan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tawant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taxsayt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afeqqus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llubyan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ṭumaṭic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sxelḍen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ifelfel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lebṣel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ticcert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leḥbeq</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akeyyas</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cwiṭ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iqiss</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yeṭṭembel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Slan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lhaffa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bab</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tebḥirt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-d ad </a:t>
                      </a:r>
                      <a:r>
                        <a:rPr lang="fr-FR" sz="1100" kern="1200" dirty="0" err="1">
                          <a:solidFill>
                            <a:schemeClr val="tx1"/>
                          </a:solidFill>
                          <a:effectLst/>
                          <a:latin typeface="+mn-lt"/>
                          <a:ea typeface="+mn-ea"/>
                          <a:cs typeface="+mn-cs"/>
                        </a:rPr>
                        <a:t>yessefqed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rewlen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-d di </a:t>
                      </a:r>
                      <a:r>
                        <a:rPr lang="fr-FR" sz="1100" kern="1200" dirty="0" err="1">
                          <a:solidFill>
                            <a:schemeClr val="tx1"/>
                          </a:solidFill>
                          <a:effectLst/>
                          <a:latin typeface="+mn-lt"/>
                          <a:ea typeface="+mn-ea"/>
                          <a:cs typeface="+mn-cs"/>
                        </a:rPr>
                        <a:t>tewwurt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yeffeɣ-it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Err</a:t>
                      </a:r>
                      <a:r>
                        <a:rPr lang="fr-FR" sz="1100" kern="1200" dirty="0">
                          <a:solidFill>
                            <a:schemeClr val="tx1"/>
                          </a:solidFill>
                          <a:effectLst/>
                          <a:latin typeface="+mn-lt"/>
                          <a:ea typeface="+mn-ea"/>
                          <a:cs typeface="+mn-cs"/>
                        </a:rPr>
                        <a:t> iman-ik </a:t>
                      </a:r>
                      <a:r>
                        <a:rPr lang="fr-FR" sz="1100" kern="1200" dirty="0" err="1">
                          <a:solidFill>
                            <a:schemeClr val="tx1"/>
                          </a:solidFill>
                          <a:effectLst/>
                          <a:latin typeface="+mn-lt"/>
                          <a:ea typeface="+mn-ea"/>
                          <a:cs typeface="+mn-cs"/>
                        </a:rPr>
                        <a:t>temmuteḍ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Yekcem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bab</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tebḥirt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yaf</a:t>
                      </a:r>
                      <a:r>
                        <a:rPr lang="fr-FR" sz="1100" kern="1200" dirty="0">
                          <a:solidFill>
                            <a:schemeClr val="tx1"/>
                          </a:solidFill>
                          <a:effectLst/>
                          <a:latin typeface="+mn-lt"/>
                          <a:ea typeface="+mn-ea"/>
                          <a:cs typeface="+mn-cs"/>
                        </a:rPr>
                        <a:t>-n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yeẓẓel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yebzeg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uyeddid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iḥseb-it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Yessusel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iɛebbwed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uḍar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iḍegger-it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tebḥirt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yeskifif</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dirty="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dirty="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dirty="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dirty="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dirty="0">
                          <a:effectLst/>
                          <a:latin typeface="Cascadia Mono" panose="020B0609020000020004" pitchFamily="49" charset="0"/>
                          <a:cs typeface="Cascadia Mono" panose="020B0609020000020004" pitchFamily="49" charset="0"/>
                        </a:rPr>
                        <a:t>L’homme prit son temps pour l’injurier.</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352261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Tusa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teggara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lxṛif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teṛwa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akren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tesraft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nneɛma</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Yekkes</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ufellaḥ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aɣummu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tt-</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iɛemmeṛ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irden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uṛciḥen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-tt ad </a:t>
                      </a:r>
                      <a:r>
                        <a:rPr lang="fr-FR" sz="1100" kern="1200" dirty="0" err="1">
                          <a:solidFill>
                            <a:schemeClr val="tx1"/>
                          </a:solidFill>
                          <a:effectLst/>
                          <a:latin typeface="+mn-lt"/>
                          <a:ea typeface="+mn-ea"/>
                          <a:cs typeface="+mn-cs"/>
                        </a:rPr>
                        <a:t>tekkaw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Jellben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daxel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qqimen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tetten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a:t>
                      </a:r>
                      <a:r>
                        <a:rPr lang="fr-FR" sz="1100" kern="1200" dirty="0">
                          <a:solidFill>
                            <a:schemeClr val="tx1"/>
                          </a:solidFill>
                          <a:effectLst/>
                          <a:latin typeface="+mn-lt"/>
                          <a:ea typeface="+mn-ea"/>
                          <a:cs typeface="+mn-cs"/>
                        </a:rPr>
                        <a:t> ara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yekteb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Eg-iyi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taɛrurt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muqleɣ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a:t>
                      </a:r>
                      <a:r>
                        <a:rPr lang="fr-FR" sz="1100" kern="1200" dirty="0">
                          <a:solidFill>
                            <a:schemeClr val="tx1"/>
                          </a:solidFill>
                          <a:effectLst/>
                          <a:latin typeface="+mn-lt"/>
                          <a:ea typeface="+mn-ea"/>
                          <a:cs typeface="+mn-cs"/>
                        </a:rPr>
                        <a:t> ɣ-d-</a:t>
                      </a:r>
                      <a:r>
                        <a:rPr lang="fr-FR" sz="1100" kern="1200" dirty="0" err="1">
                          <a:solidFill>
                            <a:schemeClr val="tx1"/>
                          </a:solidFill>
                          <a:effectLst/>
                          <a:latin typeface="+mn-lt"/>
                          <a:ea typeface="+mn-ea"/>
                          <a:cs typeface="+mn-cs"/>
                        </a:rPr>
                        <a:t>yettafen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Ibedd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zagur-is</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temgerṭ-is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yas-tent-iwwet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waḍu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iɛecca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yettneggiz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Yesla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ufellaḥ</a:t>
                      </a:r>
                      <a:r>
                        <a:rPr lang="fr-FR" sz="1100" kern="1200" dirty="0">
                          <a:solidFill>
                            <a:schemeClr val="tx1"/>
                          </a:solidFill>
                          <a:effectLst/>
                          <a:latin typeface="+mn-lt"/>
                          <a:ea typeface="+mn-ea"/>
                          <a:cs typeface="+mn-cs"/>
                        </a:rPr>
                        <a:t> la d-</a:t>
                      </a:r>
                      <a:r>
                        <a:rPr lang="fr-FR" sz="1100" kern="1200" dirty="0" err="1">
                          <a:solidFill>
                            <a:schemeClr val="tx1"/>
                          </a:solidFill>
                          <a:effectLst/>
                          <a:latin typeface="+mn-lt"/>
                          <a:ea typeface="+mn-ea"/>
                          <a:cs typeface="+mn-cs"/>
                        </a:rPr>
                        <a:t>ileḥḥu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yemsex</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lxuf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yeẓẓel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yexdem</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tebḥirt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ufellaḥ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yebzeg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uyeddid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-s d </a:t>
                      </a:r>
                      <a:r>
                        <a:rPr lang="fr-FR" sz="1100" kern="1200" dirty="0" err="1">
                          <a:solidFill>
                            <a:schemeClr val="tx1"/>
                          </a:solidFill>
                          <a:effectLst/>
                          <a:latin typeface="+mn-lt"/>
                          <a:ea typeface="+mn-ea"/>
                          <a:cs typeface="+mn-cs"/>
                        </a:rPr>
                        <a:t>imeẓẓuɣen-is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ččuṛen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irden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tasraft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iɛefn-itt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iǧeɛl-it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fassen-is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isuɣ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zzehṛ-iw</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daxel</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tesraft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iɛebbawed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yessusef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uceṭṭiḍ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iḍegger</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wudem-is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tamseḍ</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dirty="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dirty="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dirty="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mort. Il frappa dans ses mains (en dépit) et dit :</a:t>
                      </a:r>
                    </a:p>
                    <a:p>
                      <a:pPr indent="216000" algn="l"/>
                      <a:r>
                        <a:rPr lang="fr-FR" sz="1100" kern="150" dirty="0">
                          <a:effectLst/>
                          <a:latin typeface="Cascadia Mono" panose="020B0609020000020004" pitchFamily="49" charset="0"/>
                          <a:cs typeface="Cascadia Mono" panose="020B0609020000020004" pitchFamily="49" charset="0"/>
                        </a:rPr>
                        <a:t>- Voilà bien ma chance !</a:t>
                      </a:r>
                    </a:p>
                    <a:p>
                      <a:pPr indent="216000" algn="l"/>
                      <a:r>
                        <a:rPr lang="fr-FR" sz="1100" kern="150" dirty="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 La bête s’enfuit !</a:t>
                      </a:r>
                    </a:p>
                    <a:p>
                      <a:pPr indent="216000" algn="l"/>
                      <a:r>
                        <a:rPr lang="fr-FR" sz="1100" kern="150" dirty="0">
                          <a:effectLst/>
                          <a:latin typeface="Cascadia Mono" panose="020B0609020000020004" pitchFamily="49" charset="0"/>
                          <a:cs typeface="Cascadia Mono" panose="020B0609020000020004" pitchFamily="49" charset="0"/>
                        </a:rPr>
                        <a:t>Le paysan en était noir de rage.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14583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Tusa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ccetwa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ageffur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abruri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adfel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yeddukel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Lluẓen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ttqelliben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lexṛif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degmi</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tazart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lqaɛa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jmeɛ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lxiṛ-im</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tameɣrust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Tura, mi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ɛmu</a:t>
                      </a:r>
                      <a:r>
                        <a:rPr lang="fr-FR" sz="1100" kern="1200" dirty="0">
                          <a:solidFill>
                            <a:schemeClr val="tx1"/>
                          </a:solidFill>
                          <a:effectLst/>
                          <a:latin typeface="+mn-lt"/>
                          <a:ea typeface="+mn-ea"/>
                          <a:cs typeface="+mn-cs"/>
                        </a:rPr>
                        <a:t>-yi-d! Mi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tarbibt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waḍil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tecwawt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ttejṛa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semmum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semmum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iniɣen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yeɣli-yas</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walbeɛḍ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imeksawen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nebḍu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Ala!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meqqren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deg-neɣ</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leɛmeṛ</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Melmi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tluleḍ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lebḥeṛ</a:t>
                      </a:r>
                      <a:r>
                        <a:rPr lang="fr-FR" sz="1100" kern="1200" dirty="0">
                          <a:solidFill>
                            <a:schemeClr val="tx1"/>
                          </a:solidFill>
                          <a:effectLst/>
                          <a:latin typeface="+mn-lt"/>
                          <a:ea typeface="+mn-ea"/>
                          <a:cs typeface="+mn-cs"/>
                        </a:rPr>
                        <a:t> (Wi d-</a:t>
                      </a:r>
                      <a:r>
                        <a:rPr lang="fr-FR" sz="1100" kern="1200" dirty="0" err="1">
                          <a:solidFill>
                            <a:schemeClr val="tx1"/>
                          </a:solidFill>
                          <a:effectLst/>
                          <a:latin typeface="+mn-lt"/>
                          <a:ea typeface="+mn-ea"/>
                          <a:cs typeface="+mn-cs"/>
                        </a:rPr>
                        <a:t>yecfan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lebḥeṛ</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-tt-id-</a:t>
                      </a:r>
                      <a:r>
                        <a:rPr lang="fr-FR" sz="1100" kern="1200" dirty="0" err="1">
                          <a:solidFill>
                            <a:schemeClr val="tx1"/>
                          </a:solidFill>
                          <a:effectLst/>
                          <a:latin typeface="+mn-lt"/>
                          <a:ea typeface="+mn-ea"/>
                          <a:cs typeface="+mn-cs"/>
                        </a:rPr>
                        <a:t>yellfen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a:t>
                      </a:r>
                    </a:p>
                    <a:p>
                      <a:pPr indent="457200"/>
                      <a:r>
                        <a:rPr lang="fr-FR" sz="1100" kern="1200" dirty="0" err="1">
                          <a:solidFill>
                            <a:schemeClr val="tx1"/>
                          </a:solidFill>
                          <a:effectLst/>
                          <a:latin typeface="+mn-lt"/>
                          <a:ea typeface="+mn-ea"/>
                          <a:cs typeface="+mn-cs"/>
                        </a:rPr>
                        <a:t>Kemmlen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aftat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yeɣli-yas</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walbeɛḍ</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yemsewwqen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ablaḍ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 kan: ad tt-</a:t>
                      </a:r>
                      <a:r>
                        <a:rPr lang="fr-FR" sz="1100" kern="1200" dirty="0" err="1">
                          <a:solidFill>
                            <a:schemeClr val="tx1"/>
                          </a:solidFill>
                          <a:effectLst/>
                          <a:latin typeface="+mn-lt"/>
                          <a:ea typeface="+mn-ea"/>
                          <a:cs typeface="+mn-cs"/>
                        </a:rPr>
                        <a:t>nebḍu</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Ala!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meẓẓiyen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deg-neɣ</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leɛmeṛ</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Melmi</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tluleḍ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iḍelli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Ṭṭef</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-n ad n-</a:t>
                      </a:r>
                      <a:r>
                        <a:rPr lang="fr-FR" sz="1100" kern="1200" dirty="0" err="1">
                          <a:solidFill>
                            <a:schemeClr val="tx1"/>
                          </a:solidFill>
                          <a:effectLst/>
                          <a:latin typeface="+mn-lt"/>
                          <a:ea typeface="+mn-ea"/>
                          <a:cs typeface="+mn-cs"/>
                        </a:rPr>
                        <a:t>laleɣ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iteffeɣ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tebḍant-is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daɣen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laẓ</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-as-tt d </a:t>
                      </a:r>
                      <a:r>
                        <a:rPr lang="fr-FR" sz="1100" kern="1200" dirty="0" err="1">
                          <a:solidFill>
                            <a:schemeClr val="tx1"/>
                          </a:solidFill>
                          <a:effectLst/>
                          <a:latin typeface="+mn-lt"/>
                          <a:ea typeface="+mn-ea"/>
                          <a:cs typeface="+mn-cs"/>
                        </a:rPr>
                        <a:t>tuḥsift</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dirty="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dirty="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dirty="0">
                          <a:effectLst/>
                          <a:latin typeface="Cascadia Mono" panose="020B0609020000020004" pitchFamily="49" charset="0"/>
                          <a:cs typeface="Cascadia Mono" panose="020B0609020000020004" pitchFamily="49" charset="0"/>
                        </a:rPr>
                        <a:t>- Partageons-la, proposa le hérisson.</a:t>
                      </a:r>
                    </a:p>
                    <a:p>
                      <a:pPr indent="216000" algn="l"/>
                      <a:r>
                        <a:rPr lang="fr-FR" sz="1100" kern="150" dirty="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dirty="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dirty="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dirty="0">
                          <a:effectLst/>
                          <a:latin typeface="Cascadia Mono" panose="020B0609020000020004" pitchFamily="49" charset="0"/>
                          <a:cs typeface="Cascadia Mono" panose="020B0609020000020004" pitchFamily="49" charset="0"/>
                        </a:rPr>
                        <a:t>Le hérisson dit :</a:t>
                      </a:r>
                    </a:p>
                    <a:p>
                      <a:pPr indent="216000" algn="l"/>
                      <a:r>
                        <a:rPr lang="fr-FR" sz="1100" kern="150" dirty="0">
                          <a:effectLst/>
                          <a:latin typeface="Cascadia Mono" panose="020B0609020000020004" pitchFamily="49" charset="0"/>
                          <a:cs typeface="Cascadia Mono" panose="020B0609020000020004" pitchFamily="49" charset="0"/>
                        </a:rPr>
                        <a:t>- C’est moi qui y avais mis le feu !</a:t>
                      </a:r>
                    </a:p>
                    <a:p>
                      <a:pPr indent="216000" algn="l"/>
                      <a:r>
                        <a:rPr lang="fr-FR" sz="1100" kern="150" dirty="0">
                          <a:effectLst/>
                          <a:latin typeface="Cascadia Mono" panose="020B0609020000020004" pitchFamily="49" charset="0"/>
                          <a:cs typeface="Cascadia Mono" panose="020B0609020000020004" pitchFamily="49" charset="0"/>
                        </a:rPr>
                        <a:t>- Et il mangea la figue.</a:t>
                      </a:r>
                    </a:p>
                    <a:p>
                      <a:pPr indent="216000" algn="l"/>
                      <a:r>
                        <a:rPr lang="fr-FR" sz="1100" kern="150" dirty="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dirty="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dirty="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dirty="0">
                          <a:effectLst/>
                          <a:latin typeface="Cascadia Mono" panose="020B0609020000020004" pitchFamily="49" charset="0"/>
                          <a:cs typeface="Cascadia Mono" panose="020B0609020000020004" pitchFamily="49" charset="0"/>
                        </a:rPr>
                        <a:t>- Hier ! dit le chacal.</a:t>
                      </a:r>
                    </a:p>
                    <a:p>
                      <a:pPr indent="216000" algn="l"/>
                      <a:r>
                        <a:rPr lang="fr-FR" sz="1100" kern="150" dirty="0">
                          <a:effectLst/>
                          <a:latin typeface="Cascadia Mono" panose="020B0609020000020004" pitchFamily="49" charset="0"/>
                          <a:cs typeface="Cascadia Mono" panose="020B0609020000020004" pitchFamily="49" charset="0"/>
                        </a:rPr>
                        <a:t>- Alors, tiens-moi, dit le hérissions ; je vais naître.</a:t>
                      </a:r>
                    </a:p>
                    <a:p>
                      <a:pPr indent="216000" algn="l"/>
                      <a:r>
                        <a:rPr lang="fr-FR" sz="1100" kern="150" dirty="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hérissions, une certaine rancune.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215329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a:t>
                      </a:r>
                      <a:r>
                        <a:rPr lang="fr-FR" sz="1100" kern="1200" err="1">
                          <a:solidFill>
                            <a:schemeClr val="tx1"/>
                          </a:solidFill>
                          <a:effectLst/>
                          <a:latin typeface="+mn-lt"/>
                          <a:ea typeface="+mn-ea"/>
                          <a:cs typeface="+mn-cs"/>
                        </a:rPr>
                        <a:t>Igubeṛ-iṭ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a:t>
                      </a:r>
                      <a:r>
                        <a:rPr lang="fr-FR" sz="1100" kern="1200" err="1">
                          <a:solidFill>
                            <a:schemeClr val="tx1"/>
                          </a:solidFill>
                          <a:effectLst/>
                          <a:latin typeface="+mn-lt"/>
                          <a:ea typeface="+mn-ea"/>
                          <a:cs typeface="+mn-cs"/>
                        </a:rPr>
                        <a:t>ugerruj</a:t>
                      </a:r>
                      <a:r>
                        <a:rPr lang="fr-FR" sz="1100" kern="1200">
                          <a:solidFill>
                            <a:schemeClr val="tx1"/>
                          </a:solidFill>
                          <a:effectLst/>
                          <a:latin typeface="+mn-lt"/>
                          <a:ea typeface="+mn-ea"/>
                          <a:cs typeface="+mn-cs"/>
                        </a:rPr>
                        <a:t> !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Pour l’</a:t>
                      </a:r>
                      <a:r>
                        <a:rPr lang="fr-FR" sz="1100" kern="150" dirty="0" err="1">
                          <a:effectLst/>
                          <a:latin typeface="Cascadia Mono" panose="020B0609020000020004" pitchFamily="49" charset="0"/>
                          <a:cs typeface="Cascadia Mono" panose="020B0609020000020004" pitchFamily="49" charset="0"/>
                        </a:rPr>
                        <a:t>Aid-El-kebir</a:t>
                      </a:r>
                      <a:r>
                        <a:rPr lang="fr-FR" sz="1100" kern="150" dirty="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hérissions et le déposa dans la jarre. Celui-ci mangea à son tour, mais, quand il eut fini ce qu’il croyait être sa part, il eut beau supplier son compagnon de le retirer de là, l’autre refusa :</a:t>
                      </a:r>
                    </a:p>
                    <a:p>
                      <a:pPr indent="216000" algn="l"/>
                      <a:r>
                        <a:rPr lang="fr-FR" sz="1100" kern="150" dirty="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dirty="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dirty="0">
                          <a:effectLst/>
                          <a:latin typeface="Cascadia Mono" panose="020B0609020000020004" pitchFamily="49" charset="0"/>
                          <a:cs typeface="Cascadia Mono" panose="020B0609020000020004" pitchFamily="49" charset="0"/>
                        </a:rPr>
                        <a:t>- Quoi ? Quoi ? dit le chacal.</a:t>
                      </a:r>
                    </a:p>
                    <a:p>
                      <a:pPr indent="216000" algn="l"/>
                      <a:r>
                        <a:rPr lang="fr-FR" sz="1100" kern="150" dirty="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61787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dirty="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dirty="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dirty="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dirty="0">
                          <a:effectLst/>
                          <a:latin typeface="Cascadia Mono" panose="020B0609020000020004" pitchFamily="49" charset="0"/>
                          <a:cs typeface="Cascadia Mono" panose="020B0609020000020004" pitchFamily="49" charset="0"/>
                        </a:rPr>
                        <a:t>Le hérisson répondit :</a:t>
                      </a:r>
                    </a:p>
                    <a:p>
                      <a:pPr indent="216000" algn="l"/>
                      <a:r>
                        <a:rPr lang="fr-FR" sz="1100" kern="150" dirty="0">
                          <a:effectLst/>
                          <a:latin typeface="Cascadia Mono" panose="020B0609020000020004" pitchFamily="49" charset="0"/>
                          <a:cs typeface="Cascadia Mono" panose="020B0609020000020004" pitchFamily="49" charset="0"/>
                        </a:rPr>
                        <a:t>-Si Mohammed, j’ai la patte trop courte ; je ne pourrais pas y arriver. J’aime mieux faire le guet pendant que tu iras nous chercher quelques rayons.</a:t>
                      </a:r>
                    </a:p>
                    <a:p>
                      <a:pPr indent="216000" algn="l"/>
                      <a:r>
                        <a:rPr lang="fr-FR" sz="1100" kern="150" dirty="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dirty="0">
                          <a:effectLst/>
                          <a:latin typeface="Cascadia Mono" panose="020B0609020000020004" pitchFamily="49" charset="0"/>
                          <a:cs typeface="Cascadia Mono" panose="020B0609020000020004" pitchFamily="49" charset="0"/>
                        </a:rPr>
                        <a:t>Le hérissions, qui avait passé sa petite tête à l’intérieur, ne pouvait s’empêcher de rire : en se roulant par terre, il tua les abeilles qui s’étaient posées sur lui, puis, les ayants mangées, il alla à ses occupations.</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577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dirty="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 Nous devrions contracter des mariages mixtes : l’un apporterait à l’autre l’intelligence, la taille ou la force, et nos enfants seraient tous parfait, tous égaux.</a:t>
                      </a:r>
                    </a:p>
                    <a:p>
                      <a:pPr indent="216000" algn="l"/>
                      <a:r>
                        <a:rPr lang="fr-FR" sz="1100" kern="150" dirty="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dirty="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dirty="0">
                          <a:effectLst/>
                          <a:latin typeface="Cascadia Mono" panose="020B0609020000020004" pitchFamily="49" charset="0"/>
                          <a:cs typeface="Cascadia Mono" panose="020B0609020000020004" pitchFamily="49" charset="0"/>
                        </a:rPr>
                        <a:t>Ce dernier voulut protester :</a:t>
                      </a:r>
                    </a:p>
                    <a:p>
                      <a:pPr indent="216000" algn="l"/>
                      <a:r>
                        <a:rPr lang="fr-FR" sz="1100" kern="150" dirty="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dirty="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dirty="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24030963"/>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Yewqem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tameɣra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taqbaylit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yeqḍi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teslit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-tt d </a:t>
                      </a:r>
                      <a:r>
                        <a:rPr lang="fr-FR" sz="1100" kern="1200" dirty="0" err="1">
                          <a:solidFill>
                            <a:schemeClr val="tx1"/>
                          </a:solidFill>
                          <a:effectLst/>
                          <a:latin typeface="+mn-lt"/>
                          <a:ea typeface="+mn-ea"/>
                          <a:cs typeface="+mn-cs"/>
                        </a:rPr>
                        <a:t>tameɣbunt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meskint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leɛṛas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lḥaṣul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tameɣra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tamessast</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Usan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ad as-</a:t>
                      </a:r>
                      <a:r>
                        <a:rPr lang="fr-FR" sz="1100" kern="1200" dirty="0" err="1">
                          <a:solidFill>
                            <a:schemeClr val="tx1"/>
                          </a:solidFill>
                          <a:effectLst/>
                          <a:latin typeface="+mn-lt"/>
                          <a:ea typeface="+mn-ea"/>
                          <a:cs typeface="+mn-cs"/>
                        </a:rPr>
                        <a:t>sbarken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tteklen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ten-yessečč</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kksen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jjekk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tebliɛ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telqimt</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yas-yenna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walbeɛḍ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Mebṛuk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-as-d: Ma </a:t>
                      </a:r>
                      <a:r>
                        <a:rPr lang="fr-FR" sz="1100" kern="1200" dirty="0" err="1">
                          <a:solidFill>
                            <a:schemeClr val="tx1"/>
                          </a:solidFill>
                          <a:effectLst/>
                          <a:latin typeface="+mn-lt"/>
                          <a:ea typeface="+mn-ea"/>
                          <a:cs typeface="+mn-cs"/>
                        </a:rPr>
                        <a:t>tebrek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aneggaru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yehwi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jjwaǧ</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beggnen</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genwan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ixelṭ</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ugeffur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yiṭij</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teslit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wanẓar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waḍu</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lebraq</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ṛṛɛud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webruri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ɣilen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medden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bbehdeln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la s-</a:t>
                      </a:r>
                      <a:r>
                        <a:rPr lang="fr-FR" sz="1100" kern="1200" dirty="0" err="1">
                          <a:solidFill>
                            <a:schemeClr val="tx1"/>
                          </a:solidFill>
                          <a:effectLst/>
                          <a:latin typeface="+mn-lt"/>
                          <a:ea typeface="+mn-ea"/>
                          <a:cs typeface="+mn-cs"/>
                        </a:rPr>
                        <a:t>qqaren</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Ya </a:t>
                      </a:r>
                      <a:r>
                        <a:rPr lang="fr-FR" sz="1100" kern="1200" dirty="0" err="1">
                          <a:solidFill>
                            <a:schemeClr val="tx1"/>
                          </a:solidFill>
                          <a:effectLst/>
                          <a:latin typeface="+mn-lt"/>
                          <a:ea typeface="+mn-ea"/>
                          <a:cs typeface="+mn-cs"/>
                        </a:rPr>
                        <a:t>laṭif</a:t>
                      </a:r>
                      <a:r>
                        <a:rPr lang="fr-FR" sz="1100" kern="1200" dirty="0">
                          <a:solidFill>
                            <a:schemeClr val="tx1"/>
                          </a:solidFill>
                          <a:effectLst/>
                          <a:latin typeface="+mn-lt"/>
                          <a:ea typeface="+mn-ea"/>
                          <a:cs typeface="+mn-cs"/>
                        </a:rPr>
                        <a:t>! Ya </a:t>
                      </a:r>
                      <a:r>
                        <a:rPr lang="fr-FR" sz="1100" kern="1200" dirty="0" err="1">
                          <a:solidFill>
                            <a:schemeClr val="tx1"/>
                          </a:solidFill>
                          <a:effectLst/>
                          <a:latin typeface="+mn-lt"/>
                          <a:ea typeface="+mn-ea"/>
                          <a:cs typeface="+mn-cs"/>
                        </a:rPr>
                        <a:t>laṭif</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Rwalut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rwalut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Lehwa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tafukt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Rwalut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rwalut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Ur </a:t>
                      </a:r>
                      <a:r>
                        <a:rPr lang="fr-FR" sz="1100" kern="1200" dirty="0" err="1">
                          <a:solidFill>
                            <a:schemeClr val="tx1"/>
                          </a:solidFill>
                          <a:effectLst/>
                          <a:latin typeface="+mn-lt"/>
                          <a:ea typeface="+mn-ea"/>
                          <a:cs typeface="+mn-cs"/>
                        </a:rPr>
                        <a:t>aɣ</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yefki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taqessult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Ad as-d-</a:t>
                      </a:r>
                      <a:r>
                        <a:rPr lang="fr-FR" sz="1100" kern="1200" dirty="0" err="1">
                          <a:solidFill>
                            <a:schemeClr val="tx1"/>
                          </a:solidFill>
                          <a:effectLst/>
                          <a:latin typeface="+mn-lt"/>
                          <a:ea typeface="+mn-ea"/>
                          <a:cs typeface="+mn-cs"/>
                        </a:rPr>
                        <a:t>yefk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taqeẓẓult</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yekkat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tqeslin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tilmawin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ijeqduṛen-is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yelḥa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telɣemt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tɛedda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-tt i </a:t>
                      </a:r>
                      <a:r>
                        <a:rPr lang="fr-FR" sz="1100" kern="1200" dirty="0" err="1">
                          <a:solidFill>
                            <a:schemeClr val="tx1"/>
                          </a:solidFill>
                          <a:effectLst/>
                          <a:latin typeface="+mn-lt"/>
                          <a:ea typeface="+mn-ea"/>
                          <a:cs typeface="+mn-cs"/>
                        </a:rPr>
                        <a:t>tyerza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yettaɣ-itt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yessin</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leḥkaṛ-is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 Quand l’un d’eux lui disait : Bénie (soit la nouvelle épouse !). Si Mohammed répondait : Oui, si elle baraque !… et ainsi pour tous jusqu’au dernier.</a:t>
                      </a:r>
                    </a:p>
                    <a:p>
                      <a:pPr indent="216000" algn="l"/>
                      <a:r>
                        <a:rPr lang="fr-FR" sz="1100" kern="150" dirty="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dirty="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Pitié, seigneur, pitié !</a:t>
                      </a:r>
                    </a:p>
                    <a:p>
                      <a:pPr indent="216000" algn="l"/>
                      <a:r>
                        <a:rPr lang="fr-FR" sz="1100" kern="150" dirty="0">
                          <a:effectLst/>
                          <a:latin typeface="Cascadia Mono" panose="020B0609020000020004" pitchFamily="49" charset="0"/>
                          <a:cs typeface="Cascadia Mono" panose="020B0609020000020004" pitchFamily="49" charset="0"/>
                        </a:rPr>
                        <a:t>Sauvez-vous, sauvez-vous !</a:t>
                      </a:r>
                    </a:p>
                    <a:p>
                      <a:pPr indent="216000" algn="l"/>
                      <a:r>
                        <a:rPr lang="fr-FR" sz="1100" kern="150" dirty="0">
                          <a:effectLst/>
                          <a:latin typeface="Cascadia Mono" panose="020B0609020000020004" pitchFamily="49" charset="0"/>
                          <a:cs typeface="Cascadia Mono" panose="020B0609020000020004" pitchFamily="49" charset="0"/>
                        </a:rPr>
                        <a:t>Pluie et soleil !</a:t>
                      </a:r>
                    </a:p>
                    <a:p>
                      <a:pPr indent="216000" algn="l"/>
                      <a:r>
                        <a:rPr lang="fr-FR" sz="1100" kern="150" dirty="0">
                          <a:effectLst/>
                          <a:latin typeface="Cascadia Mono" panose="020B0609020000020004" pitchFamily="49" charset="0"/>
                          <a:cs typeface="Cascadia Mono" panose="020B0609020000020004" pitchFamily="49" charset="0"/>
                        </a:rPr>
                        <a:t>Le chacal a pris femme :</a:t>
                      </a:r>
                    </a:p>
                    <a:p>
                      <a:pPr indent="216000" algn="l"/>
                      <a:r>
                        <a:rPr lang="fr-FR" sz="1100" kern="150" dirty="0">
                          <a:effectLst/>
                          <a:latin typeface="Cascadia Mono" panose="020B0609020000020004" pitchFamily="49" charset="0"/>
                          <a:cs typeface="Cascadia Mono" panose="020B0609020000020004" pitchFamily="49" charset="0"/>
                        </a:rPr>
                        <a:t>Sauvez-vous, sauvez-vous !</a:t>
                      </a:r>
                    </a:p>
                    <a:p>
                      <a:pPr indent="216000" algn="l"/>
                      <a:r>
                        <a:rPr lang="fr-FR" sz="1100" kern="150" dirty="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dirty="0">
                          <a:effectLst/>
                          <a:latin typeface="Cascadia Mono" panose="020B0609020000020004" pitchFamily="49" charset="0"/>
                          <a:cs typeface="Cascadia Mono" panose="020B0609020000020004" pitchFamily="49" charset="0"/>
                        </a:rPr>
                        <a:t>Que Dieu lui donné un abcès</a:t>
                      </a:r>
                    </a:p>
                    <a:p>
                      <a:pPr indent="216000" algn="l"/>
                      <a:r>
                        <a:rPr lang="fr-FR" sz="1100" kern="150" dirty="0">
                          <a:effectLst/>
                          <a:latin typeface="Cascadia Mono" panose="020B0609020000020004" pitchFamily="49" charset="0"/>
                          <a:cs typeface="Cascadia Mono" panose="020B0609020000020004" pitchFamily="49" charset="0"/>
                        </a:rPr>
                        <a:t>Sauvez-vous, sauvez-vous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Si Mohammed, (qui leur lançait toutes les assiette vides de sa maison) y perdit toute sa vaisselle.</a:t>
                      </a:r>
                    </a:p>
                    <a:p>
                      <a:pPr indent="216000" algn="l"/>
                      <a:r>
                        <a:rPr lang="fr-FR" sz="1100" kern="150" dirty="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7487692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Yecrek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taffellaḥt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talɣemt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taxxamt-is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tṛemmant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zzerriɛa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Heggan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lmiɛun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tagersa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tazaglutt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tafekkalt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ijebdan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imezwura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begsen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tfellaḥt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lleft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Qqnen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talɣemt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zerɛen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tayerza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yerkeb</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tsilett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agelzim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tmazirt</a:t>
                      </a:r>
                      <a:r>
                        <a:rPr lang="fr-FR" sz="1100" kern="1200" dirty="0">
                          <a:solidFill>
                            <a:schemeClr val="tx1"/>
                          </a:solidFill>
                          <a:effectLst/>
                          <a:latin typeface="+mn-lt"/>
                          <a:ea typeface="+mn-ea"/>
                          <a:cs typeface="+mn-cs"/>
                        </a:rPr>
                        <a:t>, bran, </a:t>
                      </a:r>
                      <a:r>
                        <a:rPr lang="fr-FR" sz="1100" kern="1200" dirty="0" err="1">
                          <a:solidFill>
                            <a:schemeClr val="tx1"/>
                          </a:solidFill>
                          <a:effectLst/>
                          <a:latin typeface="+mn-lt"/>
                          <a:ea typeface="+mn-ea"/>
                          <a:cs typeface="+mn-cs"/>
                        </a:rPr>
                        <a:t>steɛfan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yeggul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yensi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yemɣi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yejbed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tamezzurt</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yebberber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yezzegzew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sserris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nejmeɛ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lɣella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nneɣ</a:t>
                      </a:r>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nefreq</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Ala! </a:t>
                      </a:r>
                      <a:r>
                        <a:rPr lang="fr-FR" sz="1100" kern="1200" dirty="0" err="1">
                          <a:solidFill>
                            <a:schemeClr val="tx1"/>
                          </a:solidFill>
                          <a:effectLst/>
                          <a:latin typeface="+mn-lt"/>
                          <a:ea typeface="+mn-ea"/>
                          <a:cs typeface="+mn-cs"/>
                        </a:rPr>
                        <a:t>Ssextaṛeɣ</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awi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Tɛeǧb-it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tizzegzewt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tawiḍ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Tebbawiḍ</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Yemmter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tiwizi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temger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sellaw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iḍegger-it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aḍegger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lfareɣ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yeqqaz</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tdeggar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yessawaḍ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texxamt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teččuṛ</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dirty="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dirty="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dirty="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dirty="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dirty="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dirty="0">
                          <a:effectLst/>
                          <a:latin typeface="Cascadia Mono" panose="020B0609020000020004" pitchFamily="49" charset="0"/>
                          <a:cs typeface="Cascadia Mono" panose="020B0609020000020004" pitchFamily="49" charset="0"/>
                        </a:rPr>
                        <a:t>- Ce qui est au-dessus, dit le chacal.</a:t>
                      </a:r>
                    </a:p>
                    <a:p>
                      <a:pPr indent="216000" algn="l"/>
                      <a:r>
                        <a:rPr lang="fr-FR" sz="1100" kern="150" dirty="0">
                          <a:effectLst/>
                          <a:latin typeface="Cascadia Mono" panose="020B0609020000020004" pitchFamily="49" charset="0"/>
                          <a:cs typeface="Cascadia Mono" panose="020B0609020000020004" pitchFamily="49" charset="0"/>
                        </a:rPr>
                        <a:t>- C’est bien, prends-le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2696954"/>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begsen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tfellaḥt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nneɛma</a:t>
                      </a:r>
                      <a:r>
                        <a:rPr lang="fr-FR" sz="1100" kern="1200" dirty="0">
                          <a:solidFill>
                            <a:schemeClr val="tx1"/>
                          </a:solidFill>
                          <a:effectLst/>
                          <a:latin typeface="+mn-lt"/>
                          <a:ea typeface="+mn-ea"/>
                          <a:cs typeface="+mn-cs"/>
                        </a:rPr>
                        <a:t>. Gan </a:t>
                      </a:r>
                      <a:r>
                        <a:rPr lang="fr-FR" sz="1100" kern="1200" dirty="0" err="1">
                          <a:solidFill>
                            <a:schemeClr val="tx1"/>
                          </a:solidFill>
                          <a:effectLst/>
                          <a:latin typeface="+mn-lt"/>
                          <a:ea typeface="+mn-ea"/>
                          <a:cs typeface="+mn-cs"/>
                        </a:rPr>
                        <a:t>asudu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fetlen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seksu</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ibawen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dehnen</a:t>
                      </a:r>
                      <a:r>
                        <a:rPr lang="fr-FR" sz="1100" kern="1200" dirty="0">
                          <a:solidFill>
                            <a:schemeClr val="tx1"/>
                          </a:solidFill>
                          <a:effectLst/>
                          <a:latin typeface="+mn-lt"/>
                          <a:ea typeface="+mn-ea"/>
                          <a:cs typeface="+mn-cs"/>
                        </a:rPr>
                        <a:t>-t s </a:t>
                      </a:r>
                      <a:r>
                        <a:rPr lang="fr-FR" sz="1100" kern="1200" dirty="0" err="1">
                          <a:solidFill>
                            <a:schemeClr val="tx1"/>
                          </a:solidFill>
                          <a:effectLst/>
                          <a:latin typeface="+mn-lt"/>
                          <a:ea typeface="+mn-ea"/>
                          <a:cs typeface="+mn-cs"/>
                        </a:rPr>
                        <a:t>zzit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yellexs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ɛerḍen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widen</a:t>
                      </a:r>
                      <a:r>
                        <a:rPr lang="fr-FR" sz="1100" kern="1200" dirty="0">
                          <a:solidFill>
                            <a:schemeClr val="tx1"/>
                          </a:solidFill>
                          <a:effectLst/>
                          <a:latin typeface="+mn-lt"/>
                          <a:ea typeface="+mn-ea"/>
                          <a:cs typeface="+mn-cs"/>
                        </a:rPr>
                        <a:t> i sen-</a:t>
                      </a:r>
                      <a:r>
                        <a:rPr lang="fr-FR" sz="1100" kern="1200" dirty="0" err="1">
                          <a:solidFill>
                            <a:schemeClr val="tx1"/>
                          </a:solidFill>
                          <a:effectLst/>
                          <a:latin typeface="+mn-lt"/>
                          <a:ea typeface="+mn-ea"/>
                          <a:cs typeface="+mn-cs"/>
                        </a:rPr>
                        <a:t>yettilin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iḥbiben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lǧiran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ɣran-asen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lfattiḥa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Qqnen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talɣemt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lxedma</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ɛellmen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taferka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zerɛen</a:t>
                      </a:r>
                      <a:r>
                        <a:rPr lang="fr-FR" sz="1100" kern="1200" dirty="0">
                          <a:solidFill>
                            <a:schemeClr val="tx1"/>
                          </a:solidFill>
                          <a:effectLst/>
                          <a:latin typeface="+mn-lt"/>
                          <a:ea typeface="+mn-ea"/>
                          <a:cs typeface="+mn-cs"/>
                        </a:rPr>
                        <a:t>-tt d </a:t>
                      </a:r>
                      <a:r>
                        <a:rPr lang="fr-FR" sz="1100" kern="1200" dirty="0" err="1">
                          <a:solidFill>
                            <a:schemeClr val="tx1"/>
                          </a:solidFill>
                          <a:effectLst/>
                          <a:latin typeface="+mn-lt"/>
                          <a:ea typeface="+mn-ea"/>
                          <a:cs typeface="+mn-cs"/>
                        </a:rPr>
                        <a:t>irden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timẓin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lmiɛun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agelzim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aḍref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yettabeɛ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aḍref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yettabeɛ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taɣezzut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tyerza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tefsut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ssusun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tafellaḥt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unebdu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anɛam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ugar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lḥeb</a:t>
                      </a:r>
                      <a:r>
                        <a:rPr lang="fr-FR" sz="1100" kern="1200" dirty="0">
                          <a:solidFill>
                            <a:schemeClr val="tx1"/>
                          </a:solidFill>
                          <a:effectLst/>
                          <a:latin typeface="+mn-lt"/>
                          <a:ea typeface="+mn-ea"/>
                          <a:cs typeface="+mn-cs"/>
                        </a:rPr>
                        <a:t> alim.</a:t>
                      </a:r>
                    </a:p>
                    <a:p>
                      <a:pPr indent="457200"/>
                      <a:r>
                        <a:rPr lang="fr-FR" sz="1100" kern="1200" dirty="0" err="1">
                          <a:solidFill>
                            <a:schemeClr val="tx1"/>
                          </a:solidFill>
                          <a:effectLst/>
                          <a:latin typeface="+mn-lt"/>
                          <a:ea typeface="+mn-ea"/>
                          <a:cs typeface="+mn-cs"/>
                        </a:rPr>
                        <a:t>Cellfen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arkul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ɛerḍen</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-t d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teqqur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nejmeɛ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rreẓq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qbel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nebḍu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Ala! </a:t>
                      </a:r>
                      <a:r>
                        <a:rPr lang="fr-FR" sz="1100" kern="1200" dirty="0" err="1">
                          <a:solidFill>
                            <a:schemeClr val="tx1"/>
                          </a:solidFill>
                          <a:effectLst/>
                          <a:latin typeface="+mn-lt"/>
                          <a:ea typeface="+mn-ea"/>
                          <a:cs typeface="+mn-cs"/>
                        </a:rPr>
                        <a:t>Awi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tawiḍ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ttaṛ</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tfellaḥt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lleft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Tewwiḍ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tiwizi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temger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tafellaḥt-is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tcadd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tadliwin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irinen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tewweḍ</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annar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Yemmter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tiwizi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ḥaca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adellas</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iẓuran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daɣen</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lfareɣ</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dirty="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dirty="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dirty="0" err="1">
                          <a:effectLst/>
                          <a:latin typeface="Cascadia Mono" panose="020B0609020000020004" pitchFamily="49" charset="0"/>
                          <a:cs typeface="Cascadia Mono" panose="020B0609020000020004" pitchFamily="49" charset="0"/>
                        </a:rPr>
                        <a:t>d’arkoul</a:t>
                      </a:r>
                      <a:r>
                        <a:rPr lang="fr-FR" sz="1100" kern="150" dirty="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dirty="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dirty="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dirty="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dirty="0">
                          <a:effectLst/>
                          <a:latin typeface="Cascadia Mono" panose="020B0609020000020004" pitchFamily="49" charset="0"/>
                          <a:cs typeface="Cascadia Mono" panose="020B0609020000020004" pitchFamily="49" charset="0"/>
                        </a:rPr>
                        <a:t>- En dessous ! Dit le chacal.</a:t>
                      </a:r>
                    </a:p>
                    <a:p>
                      <a:pPr indent="216000" algn="l"/>
                      <a:r>
                        <a:rPr lang="fr-FR" sz="1100" kern="150" dirty="0">
                          <a:effectLst/>
                          <a:latin typeface="Cascadia Mono" panose="020B0609020000020004" pitchFamily="49" charset="0"/>
                          <a:cs typeface="Cascadia Mono" panose="020B0609020000020004" pitchFamily="49" charset="0"/>
                        </a:rPr>
                        <a:t>- C’est bien, prends-le, dit le hérisson.</a:t>
                      </a:r>
                    </a:p>
                    <a:p>
                      <a:pPr indent="216000" algn="l"/>
                      <a:r>
                        <a:rPr lang="fr-FR" sz="1100" kern="150" dirty="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dirty="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dirty="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dirty="0">
                        <a:effectLst/>
                        <a:latin typeface="Cascadia Mono" panose="020B0609020000020004" pitchFamily="49" charset="0"/>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dirty="0">
                          <a:effectLst/>
                          <a:latin typeface="Cascadia Mono" panose="020B0609020000020004" pitchFamily="49" charset="0"/>
                          <a:cs typeface="Cascadia Mono" panose="020B0609020000020004" pitchFamily="49" charset="0"/>
                        </a:rPr>
                        <a:t>Di </a:t>
                      </a:r>
                      <a:r>
                        <a:rPr lang="fr-FR" sz="1100" kern="150" dirty="0" err="1">
                          <a:effectLst/>
                          <a:latin typeface="Cascadia Mono" panose="020B0609020000020004" pitchFamily="49" charset="0"/>
                          <a:cs typeface="Cascadia Mono" panose="020B0609020000020004" pitchFamily="49" charset="0"/>
                        </a:rPr>
                        <a:t>zzman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amezwaru</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nnejmɛen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lewḥuc</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akken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llan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myeɛhaden</a:t>
                      </a:r>
                      <a:r>
                        <a:rPr lang="fr-FR" sz="1100" kern="150" dirty="0">
                          <a:effectLst/>
                          <a:latin typeface="Cascadia Mono" panose="020B0609020000020004" pitchFamily="49" charset="0"/>
                          <a:cs typeface="Cascadia Mono" panose="020B0609020000020004" pitchFamily="49" charset="0"/>
                        </a:rPr>
                        <a:t> s </a:t>
                      </a:r>
                      <a:r>
                        <a:rPr lang="fr-FR" sz="1100" kern="150" dirty="0" err="1">
                          <a:effectLst/>
                          <a:latin typeface="Cascadia Mono" panose="020B0609020000020004" pitchFamily="49" charset="0"/>
                          <a:cs typeface="Cascadia Mono" panose="020B0609020000020004" pitchFamily="49" charset="0"/>
                        </a:rPr>
                        <a:t>Ṛebbi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ur</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myuččen</a:t>
                      </a:r>
                      <a:r>
                        <a:rPr lang="fr-FR" sz="1100" kern="150" dirty="0">
                          <a:effectLst/>
                          <a:latin typeface="Cascadia Mono" panose="020B0609020000020004" pitchFamily="49" charset="0"/>
                          <a:cs typeface="Cascadia Mono" panose="020B0609020000020004" pitchFamily="49" charset="0"/>
                        </a:rPr>
                        <a:t>, ad hennin di </a:t>
                      </a:r>
                      <a:r>
                        <a:rPr lang="fr-FR" sz="1100" kern="150" dirty="0" err="1">
                          <a:effectLst/>
                          <a:latin typeface="Cascadia Mono" panose="020B0609020000020004" pitchFamily="49" charset="0"/>
                          <a:cs typeface="Cascadia Mono" panose="020B0609020000020004" pitchFamily="49" charset="0"/>
                        </a:rPr>
                        <a:t>ddunit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Semman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izem</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agellid</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fell-asen</a:t>
                      </a:r>
                      <a:r>
                        <a:rPr lang="fr-FR" sz="1100" kern="150" dirty="0">
                          <a:effectLst/>
                          <a:latin typeface="Cascadia Mono" panose="020B0609020000020004" pitchFamily="49" charset="0"/>
                          <a:cs typeface="Cascadia Mono" panose="020B0609020000020004" pitchFamily="49" charset="0"/>
                        </a:rPr>
                        <a:t> (ay d </a:t>
                      </a:r>
                      <a:r>
                        <a:rPr lang="fr-FR" sz="1100" kern="150" dirty="0" err="1">
                          <a:effectLst/>
                          <a:latin typeface="Cascadia Mono" panose="020B0609020000020004" pitchFamily="49" charset="0"/>
                          <a:cs typeface="Cascadia Mono" panose="020B0609020000020004" pitchFamily="49" charset="0"/>
                        </a:rPr>
                        <a:t>agellid</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ɣas</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Ṛebbi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rṣan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tilas</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inagan</a:t>
                      </a:r>
                      <a:r>
                        <a:rPr lang="fr-FR" sz="1100" kern="150" dirty="0">
                          <a:effectLst/>
                          <a:latin typeface="Cascadia Mono" panose="020B0609020000020004" pitchFamily="49" charset="0"/>
                          <a:cs typeface="Cascadia Mono" panose="020B0609020000020004" pitchFamily="49" charset="0"/>
                        </a:rPr>
                        <a:t>. </a:t>
                      </a:r>
                    </a:p>
                    <a:p>
                      <a:pPr indent="215900" algn="l"/>
                      <a:endParaRPr lang="fr-FR" sz="1100" kern="150" dirty="0">
                        <a:effectLst/>
                        <a:latin typeface="Cascadia Mono" panose="020B0609020000020004" pitchFamily="49" charset="0"/>
                        <a:cs typeface="Cascadia Mono" panose="020B0609020000020004" pitchFamily="49" charset="0"/>
                      </a:endParaRPr>
                    </a:p>
                    <a:p>
                      <a:pPr indent="215900" algn="l"/>
                      <a:r>
                        <a:rPr lang="fr-FR" sz="1100" kern="150" dirty="0" err="1">
                          <a:effectLst/>
                          <a:latin typeface="Cascadia Mono" panose="020B0609020000020004" pitchFamily="49" charset="0"/>
                          <a:cs typeface="Cascadia Mono" panose="020B0609020000020004" pitchFamily="49" charset="0"/>
                        </a:rPr>
                        <a:t>Izem</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yezdeɣ</a:t>
                      </a:r>
                      <a:r>
                        <a:rPr lang="fr-FR" sz="1100" kern="150" dirty="0">
                          <a:effectLst/>
                          <a:latin typeface="Cascadia Mono" panose="020B0609020000020004" pitchFamily="49" charset="0"/>
                          <a:cs typeface="Cascadia Mono" panose="020B0609020000020004" pitchFamily="49" charset="0"/>
                        </a:rPr>
                        <a:t> di </a:t>
                      </a:r>
                      <a:r>
                        <a:rPr lang="fr-FR" sz="1100" kern="150" dirty="0" err="1">
                          <a:effectLst/>
                          <a:latin typeface="Cascadia Mono" panose="020B0609020000020004" pitchFamily="49" charset="0"/>
                          <a:cs typeface="Cascadia Mono" panose="020B0609020000020004" pitchFamily="49" charset="0"/>
                        </a:rPr>
                        <a:t>teẓgi</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tameqqrant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netta</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wuccen</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yilef</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tewtult</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weɣyul</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tyaziṭ</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tfunast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llan</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lxeddam-is</a:t>
                      </a:r>
                      <a:r>
                        <a:rPr lang="fr-FR" sz="1100" kern="150" dirty="0">
                          <a:effectLst/>
                          <a:latin typeface="Cascadia Mono" panose="020B0609020000020004" pitchFamily="49" charset="0"/>
                          <a:cs typeface="Cascadia Mono" panose="020B0609020000020004" pitchFamily="49" charset="0"/>
                        </a:rPr>
                        <a:t>, f </a:t>
                      </a:r>
                      <a:r>
                        <a:rPr lang="fr-FR" sz="1100" kern="150" dirty="0" err="1">
                          <a:effectLst/>
                          <a:latin typeface="Cascadia Mono" panose="020B0609020000020004" pitchFamily="49" charset="0"/>
                          <a:cs typeface="Cascadia Mono" panose="020B0609020000020004" pitchFamily="49" charset="0"/>
                        </a:rPr>
                        <a:t>wakken</a:t>
                      </a:r>
                      <a:r>
                        <a:rPr lang="fr-FR" sz="1100" kern="150" dirty="0">
                          <a:effectLst/>
                          <a:latin typeface="Cascadia Mono" panose="020B0609020000020004" pitchFamily="49" charset="0"/>
                          <a:cs typeface="Cascadia Mono" panose="020B0609020000020004" pitchFamily="49" charset="0"/>
                        </a:rPr>
                        <a:t> d-</a:t>
                      </a:r>
                      <a:r>
                        <a:rPr lang="fr-FR" sz="1100" kern="150" dirty="0" err="1">
                          <a:effectLst/>
                          <a:latin typeface="Cascadia Mono" panose="020B0609020000020004" pitchFamily="49" charset="0"/>
                          <a:cs typeface="Cascadia Mono" panose="020B0609020000020004" pitchFamily="49" charset="0"/>
                        </a:rPr>
                        <a:t>ssawalen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tamacahut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Mkul</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axeddim</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iqeṭṭu-yas</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ṣṣalḥa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ilef</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yeggan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fell</a:t>
                      </a:r>
                      <a:r>
                        <a:rPr lang="fr-FR" sz="1100" kern="150" dirty="0">
                          <a:effectLst/>
                          <a:latin typeface="Cascadia Mono" panose="020B0609020000020004" pitchFamily="49" charset="0"/>
                          <a:cs typeface="Cascadia Mono" panose="020B0609020000020004" pitchFamily="49" charset="0"/>
                        </a:rPr>
                        <a:t>-as; </a:t>
                      </a:r>
                      <a:r>
                        <a:rPr lang="fr-FR" sz="1100" kern="150" dirty="0" err="1">
                          <a:effectLst/>
                          <a:latin typeface="Cascadia Mono" panose="020B0609020000020004" pitchFamily="49" charset="0"/>
                          <a:cs typeface="Cascadia Mono" panose="020B0609020000020004" pitchFamily="49" charset="0"/>
                        </a:rPr>
                        <a:t>uccen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yeddal</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yiss</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tawtult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yessummut-itt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abareɣ</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a:t>
                      </a:r>
                      <a:r>
                        <a:rPr lang="fr-FR" sz="1100" kern="1200" dirty="0" err="1">
                          <a:solidFill>
                            <a:schemeClr val="tx1"/>
                          </a:solidFill>
                          <a:effectLst/>
                          <a:latin typeface="+mn-lt"/>
                          <a:ea typeface="+mn-ea"/>
                          <a:cs typeface="+mn-cs"/>
                        </a:rPr>
                        <a:t>tt</a:t>
                      </a:r>
                      <a:r>
                        <a:rPr lang="fr-FR" sz="1100" kern="150" dirty="0" err="1">
                          <a:effectLst/>
                          <a:latin typeface="Cascadia Mono" panose="020B0609020000020004" pitchFamily="49" charset="0"/>
                          <a:cs typeface="Cascadia Mono" panose="020B0609020000020004" pitchFamily="49" charset="0"/>
                        </a:rPr>
                        <a:t>agem</a:t>
                      </a:r>
                      <a:r>
                        <a:rPr lang="fr-FR" sz="1100" kern="150" dirty="0">
                          <a:effectLst/>
                          <a:latin typeface="Cascadia Mono" panose="020B0609020000020004" pitchFamily="49" charset="0"/>
                          <a:cs typeface="Cascadia Mono" panose="020B0609020000020004" pitchFamily="49" charset="0"/>
                        </a:rPr>
                        <a:t>-as-d aman; </a:t>
                      </a:r>
                      <a:r>
                        <a:rPr lang="fr-FR" sz="1100" kern="150" dirty="0" err="1">
                          <a:effectLst/>
                          <a:latin typeface="Cascadia Mono" panose="020B0609020000020004" pitchFamily="49" charset="0"/>
                          <a:cs typeface="Cascadia Mono" panose="020B0609020000020004" pitchFamily="49" charset="0"/>
                        </a:rPr>
                        <a:t>aɣyul</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izeddem</a:t>
                      </a:r>
                      <a:r>
                        <a:rPr lang="fr-FR" sz="1100" kern="150" dirty="0">
                          <a:effectLst/>
                          <a:latin typeface="Cascadia Mono" panose="020B0609020000020004" pitchFamily="49" charset="0"/>
                          <a:cs typeface="Cascadia Mono" panose="020B0609020000020004" pitchFamily="49" charset="0"/>
                        </a:rPr>
                        <a:t>-as-d </a:t>
                      </a:r>
                      <a:r>
                        <a:rPr lang="fr-FR" sz="1100" kern="150" dirty="0" err="1">
                          <a:effectLst/>
                          <a:latin typeface="Cascadia Mono" panose="020B0609020000020004" pitchFamily="49" charset="0"/>
                          <a:cs typeface="Cascadia Mono" panose="020B0609020000020004" pitchFamily="49" charset="0"/>
                        </a:rPr>
                        <a:t>isɣaren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tayaziṭ</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te</a:t>
                      </a:r>
                      <a:r>
                        <a:rPr lang="fr-FR" sz="1100" kern="1200" dirty="0" err="1">
                          <a:solidFill>
                            <a:schemeClr val="tx1"/>
                          </a:solidFill>
                          <a:effectLst/>
                          <a:latin typeface="+mn-lt"/>
                          <a:ea typeface="+mn-ea"/>
                          <a:cs typeface="+mn-cs"/>
                        </a:rPr>
                        <a:t>tt</a:t>
                      </a:r>
                      <a:r>
                        <a:rPr lang="fr-FR" sz="1100" kern="150" dirty="0" err="1">
                          <a:effectLst/>
                          <a:latin typeface="Cascadia Mono" panose="020B0609020000020004" pitchFamily="49" charset="0"/>
                          <a:cs typeface="Cascadia Mono" panose="020B0609020000020004" pitchFamily="49" charset="0"/>
                        </a:rPr>
                        <a:t>arew</a:t>
                      </a:r>
                      <a:r>
                        <a:rPr lang="fr-FR" sz="1100" kern="150" dirty="0">
                          <a:effectLst/>
                          <a:latin typeface="Cascadia Mono" panose="020B0609020000020004" pitchFamily="49" charset="0"/>
                          <a:cs typeface="Cascadia Mono" panose="020B0609020000020004" pitchFamily="49" charset="0"/>
                        </a:rPr>
                        <a:t>-as-d </a:t>
                      </a:r>
                      <a:r>
                        <a:rPr lang="fr-FR" sz="1100" kern="150" dirty="0" err="1">
                          <a:effectLst/>
                          <a:latin typeface="Cascadia Mono" panose="020B0609020000020004" pitchFamily="49" charset="0"/>
                          <a:cs typeface="Cascadia Mono" panose="020B0609020000020004" pitchFamily="49" charset="0"/>
                        </a:rPr>
                        <a:t>timellalin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tafunast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te</a:t>
                      </a:r>
                      <a:r>
                        <a:rPr lang="fr-FR" sz="1100" kern="1200" dirty="0" err="1">
                          <a:solidFill>
                            <a:schemeClr val="tx1"/>
                          </a:solidFill>
                          <a:effectLst/>
                          <a:latin typeface="+mn-lt"/>
                          <a:ea typeface="+mn-ea"/>
                          <a:cs typeface="+mn-cs"/>
                        </a:rPr>
                        <a:t>tt</a:t>
                      </a:r>
                      <a:r>
                        <a:rPr lang="fr-FR" sz="1100" kern="150" dirty="0" err="1">
                          <a:effectLst/>
                          <a:latin typeface="Cascadia Mono" panose="020B0609020000020004" pitchFamily="49" charset="0"/>
                          <a:cs typeface="Cascadia Mono" panose="020B0609020000020004" pitchFamily="49" charset="0"/>
                        </a:rPr>
                        <a:t>ak</a:t>
                      </a:r>
                      <a:r>
                        <a:rPr lang="fr-FR" sz="1100" kern="150" dirty="0">
                          <a:effectLst/>
                          <a:latin typeface="Cascadia Mono" panose="020B0609020000020004" pitchFamily="49" charset="0"/>
                          <a:cs typeface="Cascadia Mono" panose="020B0609020000020004" pitchFamily="49" charset="0"/>
                        </a:rPr>
                        <a:t>-as-d </a:t>
                      </a:r>
                      <a:r>
                        <a:rPr lang="fr-FR" sz="1100" kern="150" dirty="0" err="1">
                          <a:effectLst/>
                          <a:latin typeface="Cascadia Mono" panose="020B0609020000020004" pitchFamily="49" charset="0"/>
                          <a:cs typeface="Cascadia Mono" panose="020B0609020000020004" pitchFamily="49" charset="0"/>
                        </a:rPr>
                        <a:t>ayefki</a:t>
                      </a:r>
                      <a:r>
                        <a:rPr lang="fr-FR" sz="1100" kern="150" dirty="0">
                          <a:effectLst/>
                          <a:latin typeface="Cascadia Mono" panose="020B0609020000020004" pitchFamily="49" charset="0"/>
                          <a:cs typeface="Cascadia Mono" panose="020B0609020000020004" pitchFamily="49" charset="0"/>
                        </a:rPr>
                        <a:t>.</a:t>
                      </a:r>
                      <a:endParaRPr lang="en-GB" sz="1100" kern="150" dirty="0">
                        <a:effectLst/>
                        <a:latin typeface="Cascadia Mono" panose="020B0609020000020004" pitchFamily="49" charset="0"/>
                        <a:cs typeface="Cascadia Mono" panose="020B0609020000020004" pitchFamily="49" charset="0"/>
                      </a:endParaRPr>
                    </a:p>
                    <a:p>
                      <a:pPr indent="215900" algn="l"/>
                      <a:r>
                        <a:rPr lang="fr-FR" sz="1100" kern="150" dirty="0">
                          <a:effectLst/>
                          <a:latin typeface="Cascadia Mono" panose="020B0609020000020004" pitchFamily="49" charset="0"/>
                          <a:cs typeface="Cascadia Mono" panose="020B0609020000020004" pitchFamily="49" charset="0"/>
                        </a:rPr>
                        <a:t> </a:t>
                      </a:r>
                      <a:endParaRPr lang="en-GB" sz="1100" kern="150" dirty="0">
                        <a:effectLst/>
                        <a:latin typeface="Cascadia Mono" panose="020B0609020000020004" pitchFamily="49" charset="0"/>
                        <a:cs typeface="Cascadia Mono" panose="020B0609020000020004" pitchFamily="49" charset="0"/>
                      </a:endParaRPr>
                    </a:p>
                    <a:p>
                      <a:pPr indent="215900" algn="l"/>
                      <a:r>
                        <a:rPr lang="fr-FR" sz="1100" kern="150" dirty="0" err="1">
                          <a:effectLst/>
                          <a:latin typeface="Cascadia Mono" panose="020B0609020000020004" pitchFamily="49" charset="0"/>
                          <a:cs typeface="Cascadia Mono" panose="020B0609020000020004" pitchFamily="49" charset="0"/>
                        </a:rPr>
                        <a:t>Hennan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lewḥuc</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teksa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taɣaṭ</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wuccen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Feṛḥen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aɛlaxaṭer</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lehna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yeḍmen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leɣna</a:t>
                      </a:r>
                      <a:r>
                        <a:rPr lang="fr-FR" sz="1100" kern="150" dirty="0">
                          <a:effectLst/>
                          <a:latin typeface="Cascadia Mono" panose="020B0609020000020004" pitchFamily="49" charset="0"/>
                          <a:cs typeface="Cascadia Mono" panose="020B0609020000020004" pitchFamily="49" charset="0"/>
                        </a:rPr>
                        <a:t>.</a:t>
                      </a:r>
                    </a:p>
                    <a:p>
                      <a:pPr indent="215900" algn="l"/>
                      <a:endParaRPr lang="fr-FR" sz="1100" kern="150" dirty="0">
                        <a:effectLst/>
                        <a:latin typeface="Cascadia Mono" panose="020B0609020000020004" pitchFamily="49" charset="0"/>
                        <a:cs typeface="Cascadia Mono" panose="020B0609020000020004" pitchFamily="49" charset="0"/>
                      </a:endParaRPr>
                    </a:p>
                    <a:p>
                      <a:pPr indent="215900" algn="l"/>
                      <a:r>
                        <a:rPr lang="fr-FR" sz="1100" kern="150" dirty="0" err="1">
                          <a:effectLst/>
                          <a:latin typeface="Cascadia Mono" panose="020B0609020000020004" pitchFamily="49" charset="0"/>
                          <a:cs typeface="Cascadia Mono" panose="020B0609020000020004" pitchFamily="49" charset="0"/>
                        </a:rPr>
                        <a:t>Lḥaṣul</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ṣeggmen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ddunit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lukan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ur</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asen</a:t>
                      </a:r>
                      <a:r>
                        <a:rPr lang="fr-FR" sz="1100" kern="150" dirty="0">
                          <a:effectLst/>
                          <a:latin typeface="Cascadia Mono" panose="020B0609020000020004" pitchFamily="49" charset="0"/>
                          <a:cs typeface="Cascadia Mono" panose="020B0609020000020004" pitchFamily="49" charset="0"/>
                        </a:rPr>
                        <a:t>-tt-</a:t>
                      </a:r>
                      <a:r>
                        <a:rPr lang="fr-FR" sz="1100" kern="150" dirty="0" err="1">
                          <a:effectLst/>
                          <a:latin typeface="Cascadia Mono" panose="020B0609020000020004" pitchFamily="49" charset="0"/>
                          <a:cs typeface="Cascadia Mono" panose="020B0609020000020004" pitchFamily="49" charset="0"/>
                        </a:rPr>
                        <a:t>yessexṣer</a:t>
                      </a:r>
                      <a:r>
                        <a:rPr lang="fr-FR" sz="1100" kern="150" dirty="0">
                          <a:effectLst/>
                          <a:latin typeface="Cascadia Mono" panose="020B0609020000020004" pitchFamily="49" charset="0"/>
                          <a:cs typeface="Cascadia Mono" panose="020B0609020000020004" pitchFamily="49" charset="0"/>
                        </a:rPr>
                        <a:t> ara </a:t>
                      </a:r>
                      <a:r>
                        <a:rPr lang="fr-FR" sz="1100" kern="150" dirty="0" err="1">
                          <a:effectLst/>
                          <a:latin typeface="Cascadia Mono" panose="020B0609020000020004" pitchFamily="49" charset="0"/>
                          <a:cs typeface="Cascadia Mono" panose="020B0609020000020004" pitchFamily="49" charset="0"/>
                        </a:rPr>
                        <a:t>wuccen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yerra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yizem</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amṛaɣi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Uccen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ur</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yefṛiḥ</a:t>
                      </a:r>
                      <a:r>
                        <a:rPr lang="fr-FR" sz="1100" kern="150" dirty="0">
                          <a:effectLst/>
                          <a:latin typeface="Cascadia Mono" panose="020B0609020000020004" pitchFamily="49" charset="0"/>
                          <a:cs typeface="Cascadia Mono" panose="020B0609020000020004" pitchFamily="49" charset="0"/>
                        </a:rPr>
                        <a:t> ara s </a:t>
                      </a:r>
                      <a:r>
                        <a:rPr lang="fr-FR" sz="1100" kern="150" dirty="0" err="1">
                          <a:effectLst/>
                          <a:latin typeface="Cascadia Mono" panose="020B0609020000020004" pitchFamily="49" charset="0"/>
                          <a:cs typeface="Cascadia Mono" panose="020B0609020000020004" pitchFamily="49" charset="0"/>
                        </a:rPr>
                        <a:t>uṣeggem</a:t>
                      </a:r>
                      <a:r>
                        <a:rPr lang="fr-FR" sz="1100" kern="150" dirty="0">
                          <a:effectLst/>
                          <a:latin typeface="Cascadia Mono" panose="020B0609020000020004" pitchFamily="49" charset="0"/>
                          <a:cs typeface="Cascadia Mono" panose="020B0609020000020004" pitchFamily="49" charset="0"/>
                        </a:rPr>
                        <a:t> agi n </a:t>
                      </a:r>
                      <a:r>
                        <a:rPr lang="fr-FR" sz="1100" kern="150" dirty="0" err="1">
                          <a:effectLst/>
                          <a:latin typeface="Cascadia Mono" panose="020B0609020000020004" pitchFamily="49" charset="0"/>
                          <a:cs typeface="Cascadia Mono" panose="020B0609020000020004" pitchFamily="49" charset="0"/>
                        </a:rPr>
                        <a:t>ddunit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yuɣ</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tannumi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yekkat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timeɣriwin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yendem</a:t>
                      </a:r>
                      <a:r>
                        <a:rPr lang="fr-FR" sz="1100" kern="150" dirty="0">
                          <a:effectLst/>
                          <a:latin typeface="Cascadia Mono" panose="020B0609020000020004" pitchFamily="49" charset="0"/>
                          <a:cs typeface="Cascadia Mono" panose="020B0609020000020004" pitchFamily="49" charset="0"/>
                        </a:rPr>
                        <a:t> f </a:t>
                      </a:r>
                      <a:r>
                        <a:rPr lang="fr-FR" sz="1100" kern="150" dirty="0" err="1">
                          <a:effectLst/>
                          <a:latin typeface="Cascadia Mono" panose="020B0609020000020004" pitchFamily="49" charset="0"/>
                          <a:cs typeface="Cascadia Mono" panose="020B0609020000020004" pitchFamily="49" charset="0"/>
                        </a:rPr>
                        <a:t>liḥala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taqdimt</a:t>
                      </a:r>
                      <a:r>
                        <a:rPr lang="fr-FR" sz="1100" kern="150" dirty="0">
                          <a:effectLst/>
                          <a:latin typeface="Cascadia Mono" panose="020B0609020000020004" pitchFamily="49" charset="0"/>
                          <a:cs typeface="Cascadia Mono" panose="020B0609020000020004" pitchFamily="49" charset="0"/>
                        </a:rPr>
                        <a:t>: mi d-</a:t>
                      </a:r>
                      <a:r>
                        <a:rPr lang="fr-FR" sz="1100" kern="150" dirty="0" err="1">
                          <a:effectLst/>
                          <a:latin typeface="Cascadia Mono" panose="020B0609020000020004" pitchFamily="49" charset="0"/>
                          <a:cs typeface="Cascadia Mono" panose="020B0609020000020004" pitchFamily="49" charset="0"/>
                        </a:rPr>
                        <a:t>yesmekti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aksum</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azegzaw</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idammen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yeḥman</a:t>
                      </a:r>
                      <a:r>
                        <a:rPr lang="fr-FR" sz="1100" kern="150" dirty="0">
                          <a:effectLst/>
                          <a:latin typeface="Cascadia Mono" panose="020B0609020000020004" pitchFamily="49" charset="0"/>
                          <a:cs typeface="Cascadia Mono" panose="020B0609020000020004" pitchFamily="49" charset="0"/>
                        </a:rPr>
                        <a:t>, ad as-</a:t>
                      </a:r>
                      <a:r>
                        <a:rPr lang="fr-FR" sz="1100" kern="150" dirty="0" err="1">
                          <a:effectLst/>
                          <a:latin typeface="Cascadia Mono" panose="020B0609020000020004" pitchFamily="49" charset="0"/>
                          <a:cs typeface="Cascadia Mono" panose="020B0609020000020004" pitchFamily="49" charset="0"/>
                        </a:rPr>
                        <a:t>yuɣal</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tisselbi</a:t>
                      </a:r>
                      <a:r>
                        <a:rPr lang="fr-FR" sz="1100" kern="150" dirty="0">
                          <a:effectLst/>
                          <a:latin typeface="Cascadia Mono" panose="020B0609020000020004" pitchFamily="49" charset="0"/>
                          <a:cs typeface="Cascadia Mono" panose="020B0609020000020004" pitchFamily="49" charset="0"/>
                        </a:rPr>
                        <a:t>. Assa </a:t>
                      </a:r>
                      <a:r>
                        <a:rPr lang="fr-FR" sz="1100" kern="150" dirty="0" err="1">
                          <a:effectLst/>
                          <a:latin typeface="Cascadia Mono" panose="020B0609020000020004" pitchFamily="49" charset="0"/>
                          <a:cs typeface="Cascadia Mono" panose="020B0609020000020004" pitchFamily="49" charset="0"/>
                        </a:rPr>
                        <a:t>ḥeṛmen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acu</a:t>
                      </a:r>
                      <a:r>
                        <a:rPr lang="fr-FR" sz="1100" kern="150" dirty="0">
                          <a:effectLst/>
                          <a:latin typeface="Cascadia Mono" panose="020B0609020000020004" pitchFamily="49" charset="0"/>
                          <a:cs typeface="Cascadia Mono" panose="020B0609020000020004" pitchFamily="49" charset="0"/>
                        </a:rPr>
                        <a:t> ara </a:t>
                      </a:r>
                      <a:r>
                        <a:rPr lang="fr-FR" sz="1100" kern="150" dirty="0" err="1">
                          <a:effectLst/>
                          <a:latin typeface="Cascadia Mono" panose="020B0609020000020004" pitchFamily="49" charset="0"/>
                          <a:cs typeface="Cascadia Mono" panose="020B0609020000020004" pitchFamily="49" charset="0"/>
                        </a:rPr>
                        <a:t>yili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w’ixedmen</a:t>
                      </a:r>
                      <a:r>
                        <a:rPr lang="fr-FR" sz="1100" kern="150" dirty="0">
                          <a:effectLst/>
                          <a:latin typeface="Cascadia Mono" panose="020B0609020000020004" pitchFamily="49" charset="0"/>
                          <a:cs typeface="Cascadia Mono" panose="020B0609020000020004" pitchFamily="49" charset="0"/>
                        </a:rPr>
                        <a:t>? Ad </a:t>
                      </a:r>
                      <a:r>
                        <a:rPr lang="fr-FR" sz="1100" kern="150" dirty="0" err="1">
                          <a:effectLst/>
                          <a:latin typeface="Cascadia Mono" panose="020B0609020000020004" pitchFamily="49" charset="0"/>
                          <a:cs typeface="Cascadia Mono" panose="020B0609020000020004" pitchFamily="49" charset="0"/>
                        </a:rPr>
                        <a:t>yeɛṣu</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Accaren</a:t>
                      </a:r>
                      <a:r>
                        <a:rPr lang="fr-FR" sz="1100" kern="150" dirty="0">
                          <a:effectLst/>
                          <a:latin typeface="Cascadia Mono" panose="020B0609020000020004" pitchFamily="49" charset="0"/>
                          <a:cs typeface="Cascadia Mono" panose="020B0609020000020004" pitchFamily="49" charset="0"/>
                        </a:rPr>
                        <a:t> n </a:t>
                      </a:r>
                      <a:r>
                        <a:rPr lang="fr-FR" sz="1100" kern="150" dirty="0" err="1">
                          <a:effectLst/>
                          <a:latin typeface="Cascadia Mono" panose="020B0609020000020004" pitchFamily="49" charset="0"/>
                          <a:cs typeface="Cascadia Mono" panose="020B0609020000020004" pitchFamily="49" charset="0"/>
                        </a:rPr>
                        <a:t>yizem</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qeḍɛen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lḥekm-is</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akken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nniḍen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Ihi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ijebd</a:t>
                      </a:r>
                      <a:r>
                        <a:rPr lang="fr-FR" sz="1100" kern="150" dirty="0">
                          <a:effectLst/>
                          <a:latin typeface="Cascadia Mono" panose="020B0609020000020004" pitchFamily="49" charset="0"/>
                          <a:cs typeface="Cascadia Mono" panose="020B0609020000020004" pitchFamily="49" charset="0"/>
                        </a:rPr>
                        <a:t>-d </a:t>
                      </a:r>
                      <a:r>
                        <a:rPr lang="fr-FR" sz="1100" kern="150" dirty="0" err="1">
                          <a:effectLst/>
                          <a:latin typeface="Cascadia Mono" panose="020B0609020000020004" pitchFamily="49" charset="0"/>
                          <a:cs typeface="Cascadia Mono" panose="020B0609020000020004" pitchFamily="49" charset="0"/>
                        </a:rPr>
                        <a:t>taḥṛaymit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yessefra</a:t>
                      </a:r>
                      <a:r>
                        <a:rPr lang="fr-FR" sz="1100" kern="150" dirty="0">
                          <a:effectLst/>
                          <a:latin typeface="Cascadia Mono" panose="020B0609020000020004" pitchFamily="49" charset="0"/>
                          <a:cs typeface="Cascadia Mono" panose="020B0609020000020004" pitchFamily="49" charset="0"/>
                        </a:rPr>
                        <a:t> ad </a:t>
                      </a:r>
                      <a:r>
                        <a:rPr lang="fr-FR" sz="1100" kern="150" dirty="0" err="1">
                          <a:effectLst/>
                          <a:latin typeface="Cascadia Mono" panose="020B0609020000020004" pitchFamily="49" charset="0"/>
                          <a:cs typeface="Cascadia Mono" panose="020B0609020000020004" pitchFamily="49" charset="0"/>
                        </a:rPr>
                        <a:t>yessefreɣ</a:t>
                      </a:r>
                      <a:r>
                        <a:rPr lang="fr-FR" sz="1100" kern="150" dirty="0">
                          <a:effectLst/>
                          <a:latin typeface="Cascadia Mono" panose="020B0609020000020004" pitchFamily="49" charset="0"/>
                          <a:cs typeface="Cascadia Mono" panose="020B0609020000020004" pitchFamily="49" charset="0"/>
                        </a:rPr>
                        <a:t> di </a:t>
                      </a:r>
                      <a:r>
                        <a:rPr lang="fr-FR" sz="1100" kern="150" dirty="0" err="1">
                          <a:effectLst/>
                          <a:latin typeface="Cascadia Mono" panose="020B0609020000020004" pitchFamily="49" charset="0"/>
                          <a:cs typeface="Cascadia Mono" panose="020B0609020000020004" pitchFamily="49" charset="0"/>
                        </a:rPr>
                        <a:t>lxeddam</a:t>
                      </a:r>
                      <a:r>
                        <a:rPr lang="fr-FR" sz="1100" kern="150" dirty="0">
                          <a:effectLst/>
                          <a:latin typeface="Cascadia Mono" panose="020B0609020000020004" pitchFamily="49" charset="0"/>
                          <a:cs typeface="Cascadia Mono" panose="020B0609020000020004" pitchFamily="49" charset="0"/>
                        </a:rPr>
                        <a:t> n </a:t>
                      </a:r>
                      <a:r>
                        <a:rPr lang="fr-FR" sz="1100" kern="150" dirty="0" err="1">
                          <a:effectLst/>
                          <a:latin typeface="Cascadia Mono" panose="020B0609020000020004" pitchFamily="49" charset="0"/>
                          <a:cs typeface="Cascadia Mono" panose="020B0609020000020004" pitchFamily="49" charset="0"/>
                        </a:rPr>
                        <a:t>yizem</a:t>
                      </a:r>
                      <a:r>
                        <a:rPr lang="fr-FR" sz="1100" kern="150" dirty="0">
                          <a:effectLst/>
                          <a:latin typeface="Cascadia Mono" panose="020B0609020000020004" pitchFamily="49" charset="0"/>
                          <a:cs typeface="Cascadia Mono" panose="020B0609020000020004" pitchFamily="49" charset="0"/>
                        </a:rPr>
                        <a:t> s </a:t>
                      </a:r>
                      <a:r>
                        <a:rPr lang="fr-FR" sz="1100" kern="150" dirty="0" err="1">
                          <a:effectLst/>
                          <a:latin typeface="Cascadia Mono" panose="020B0609020000020004" pitchFamily="49" charset="0"/>
                          <a:cs typeface="Cascadia Mono" panose="020B0609020000020004" pitchFamily="49" charset="0"/>
                        </a:rPr>
                        <a:t>tuffra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yiwen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yiwen</a:t>
                      </a:r>
                      <a:r>
                        <a:rPr lang="fr-FR" sz="1100" kern="150" dirty="0">
                          <a:effectLst/>
                          <a:latin typeface="Cascadia Mono" panose="020B0609020000020004" pitchFamily="49" charset="0"/>
                          <a:cs typeface="Cascadia Mono" panose="020B0609020000020004" pitchFamily="49" charset="0"/>
                        </a:rPr>
                        <a:t>, ad </a:t>
                      </a:r>
                      <a:r>
                        <a:rPr lang="fr-FR" sz="1100" kern="150" dirty="0" err="1">
                          <a:effectLst/>
                          <a:latin typeface="Cascadia Mono" panose="020B0609020000020004" pitchFamily="49" charset="0"/>
                          <a:cs typeface="Cascadia Mono" panose="020B0609020000020004" pitchFamily="49" charset="0"/>
                        </a:rPr>
                        <a:t>yuɣal</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imciṭni</a:t>
                      </a:r>
                      <a:r>
                        <a:rPr lang="fr-FR" sz="1100" kern="150" dirty="0">
                          <a:effectLst/>
                          <a:latin typeface="Cascadia Mono" panose="020B0609020000020004" pitchFamily="49" charset="0"/>
                          <a:cs typeface="Cascadia Mono" panose="020B0609020000020004" pitchFamily="49" charset="0"/>
                        </a:rPr>
                        <a:t>.</a:t>
                      </a:r>
                      <a:endParaRPr lang="en-GB" sz="1100" kern="150" dirty="0">
                        <a:effectLst/>
                        <a:latin typeface="Cascadia Mono" panose="020B0609020000020004" pitchFamily="49" charset="0"/>
                        <a:ea typeface="NSimSun" panose="02010609030101010101" pitchFamily="49" charset="-122"/>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 </a:t>
                      </a:r>
                      <a:endParaRPr lang="en-GB"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dirty="0">
                        <a:effectLst/>
                        <a:latin typeface="Cascadia Mono" panose="020B0609020000020004" pitchFamily="49" charset="0"/>
                        <a:ea typeface="NSimSun" panose="02010609030101010101" pitchFamily="49" charset="-122"/>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107554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Ibren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acrik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teswiḍ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tidi</a:t>
                      </a:r>
                      <a:r>
                        <a:rPr lang="fr-FR" sz="1100" kern="1200" dirty="0">
                          <a:solidFill>
                            <a:schemeClr val="tx1"/>
                          </a:solidFill>
                          <a:effectLst/>
                          <a:latin typeface="+mn-lt"/>
                          <a:ea typeface="+mn-ea"/>
                          <a:cs typeface="+mn-cs"/>
                        </a:rPr>
                        <a:t>-w: ad </a:t>
                      </a:r>
                      <a:r>
                        <a:rPr lang="fr-FR" sz="1100" kern="1200" dirty="0" err="1">
                          <a:solidFill>
                            <a:schemeClr val="tx1"/>
                          </a:solidFill>
                          <a:effectLst/>
                          <a:latin typeface="+mn-lt"/>
                          <a:ea typeface="+mn-ea"/>
                          <a:cs typeface="+mn-cs"/>
                        </a:rPr>
                        <a:t>nɛiwed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beṭṭu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srewten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zzazedgen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tazzert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telweḥt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tbedd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tirect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nneɛma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ukwerfa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Ad d-</a:t>
                      </a:r>
                      <a:r>
                        <a:rPr lang="fr-FR" sz="1100" kern="1200" dirty="0" err="1">
                          <a:solidFill>
                            <a:schemeClr val="tx1"/>
                          </a:solidFill>
                          <a:effectLst/>
                          <a:latin typeface="+mn-lt"/>
                          <a:ea typeface="+mn-ea"/>
                          <a:cs typeface="+mn-cs"/>
                        </a:rPr>
                        <a:t>nemzazzal</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lmuḍeɛ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leflani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yewwḍen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amezwaru</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annar</a:t>
                      </a:r>
                      <a:r>
                        <a:rPr lang="fr-FR" sz="1100" kern="1200" dirty="0">
                          <a:solidFill>
                            <a:schemeClr val="tx1"/>
                          </a:solidFill>
                          <a:effectLst/>
                          <a:latin typeface="+mn-lt"/>
                          <a:ea typeface="+mn-ea"/>
                          <a:cs typeface="+mn-cs"/>
                        </a:rPr>
                        <a:t> ad yawi </a:t>
                      </a:r>
                      <a:r>
                        <a:rPr lang="fr-FR" sz="1100" kern="1200" dirty="0" err="1">
                          <a:solidFill>
                            <a:schemeClr val="tx1"/>
                          </a:solidFill>
                          <a:effectLst/>
                          <a:latin typeface="+mn-lt"/>
                          <a:ea typeface="+mn-ea"/>
                          <a:cs typeface="+mn-cs"/>
                        </a:rPr>
                        <a:t>tafellaḥt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Iniswen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ttemcabin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Muḥend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sin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widen</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yettilin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-t 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lmuḍeɛ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wiyaḍ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umecwaṛ</a:t>
                      </a:r>
                      <a:r>
                        <a:rPr lang="fr-FR" sz="1100" kern="1200" dirty="0">
                          <a:solidFill>
                            <a:schemeClr val="tx1"/>
                          </a:solidFill>
                          <a:effectLst/>
                          <a:latin typeface="+mn-lt"/>
                          <a:ea typeface="+mn-ea"/>
                          <a:cs typeface="+mn-cs"/>
                        </a:rPr>
                        <a:t>. Netta d </a:t>
                      </a:r>
                      <a:r>
                        <a:rPr lang="fr-FR" sz="1100" kern="1200" dirty="0" err="1">
                          <a:solidFill>
                            <a:schemeClr val="tx1"/>
                          </a:solidFill>
                          <a:effectLst/>
                          <a:latin typeface="+mn-lt"/>
                          <a:ea typeface="+mn-ea"/>
                          <a:cs typeface="+mn-cs"/>
                        </a:rPr>
                        <a:t>mmis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aɛnan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tirect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usaku</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uqerwi</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Yemzazzal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umeddakel-is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-d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waḍu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zdat</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annar</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yesnukkuf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yettiqi</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tidi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tirect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nneɛma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lkil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netta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mmis</a:t>
                      </a:r>
                      <a:r>
                        <a:rPr lang="fr-FR" sz="1100" kern="1200" dirty="0">
                          <a:solidFill>
                            <a:schemeClr val="tx1"/>
                          </a:solidFill>
                          <a:effectLst/>
                          <a:latin typeface="+mn-lt"/>
                          <a:ea typeface="+mn-ea"/>
                          <a:cs typeface="+mn-cs"/>
                        </a:rPr>
                        <a:t>! La s-</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Seṭṭac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seṭṭac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sbeɛṭac</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Naqel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asaku</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aqcic</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meyya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tirect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tednect</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dirty="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dirty="0">
                          <a:effectLst/>
                          <a:latin typeface="Cascadia Mono" panose="020B0609020000020004" pitchFamily="49" charset="0"/>
                          <a:cs typeface="Cascadia Mono" panose="020B0609020000020004" pitchFamily="49" charset="0"/>
                        </a:rPr>
                        <a:t>- Entendu, dit le hérisson.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dirty="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dirty="0">
                          <a:effectLst/>
                          <a:latin typeface="Cascadia Mono" panose="020B0609020000020004" pitchFamily="49" charset="0"/>
                          <a:cs typeface="Cascadia Mono" panose="020B0609020000020004" pitchFamily="49" charset="0"/>
                        </a:rPr>
                        <a:t>- Entendu, dit le hérisson.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dirty="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dirty="0">
                          <a:effectLst/>
                          <a:latin typeface="Cascadia Mono" panose="020B0609020000020004" pitchFamily="49" charset="0"/>
                          <a:cs typeface="Cascadia Mono" panose="020B0609020000020004" pitchFamily="49" charset="0"/>
                        </a:rPr>
                        <a:t>Le chacal aux cent ruses s’en alla sans emporter ni grain ni criblure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197677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Avant de se lance dans la culture, le chacal et le hérisson avaient caché un pot de beurre. Chaque fois qu’ils y pensaient, ils se disaient :</a:t>
                      </a:r>
                    </a:p>
                    <a:p>
                      <a:pPr indent="216000" algn="l"/>
                      <a:r>
                        <a:rPr lang="fr-FR" sz="1100" kern="150" dirty="0">
                          <a:effectLst/>
                          <a:latin typeface="Cascadia Mono" panose="020B0609020000020004" pitchFamily="49" charset="0"/>
                          <a:cs typeface="Cascadia Mono" panose="020B0609020000020004" pitchFamily="49" charset="0"/>
                        </a:rPr>
                        <a:t>- A la fin des travaux, nous réparerons nos forces ! Or, pendant les labours, le sarclage, la moisson et le battage, le hérisson, comme si quelqu’un l’avait appelé, criait :</a:t>
                      </a:r>
                    </a:p>
                    <a:p>
                      <a:pPr indent="216000" algn="l"/>
                      <a:r>
                        <a:rPr lang="fr-FR" sz="1100" kern="150" dirty="0">
                          <a:effectLst/>
                          <a:latin typeface="Cascadia Mono" panose="020B0609020000020004" pitchFamily="49" charset="0"/>
                          <a:cs typeface="Cascadia Mono" panose="020B0609020000020004" pitchFamily="49" charset="0"/>
                        </a:rPr>
                        <a:t>- Oui i </a:t>
                      </a:r>
                      <a:r>
                        <a:rPr lang="fr-FR" sz="1100" kern="150" dirty="0" err="1">
                          <a:effectLst/>
                          <a:latin typeface="Cascadia Mono" panose="020B0609020000020004" pitchFamily="49" charset="0"/>
                          <a:cs typeface="Cascadia Mono" panose="020B0609020000020004" pitchFamily="49" charset="0"/>
                        </a:rPr>
                        <a:t>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a:t>
                      </a:r>
                      <a:r>
                        <a:rPr lang="fr-FR" sz="1100" kern="150" dirty="0">
                          <a:effectLst/>
                          <a:latin typeface="Cascadia Mono" panose="020B0609020000020004" pitchFamily="49" charset="0"/>
                          <a:cs typeface="Cascadia Mono" panose="020B0609020000020004" pitchFamily="49" charset="0"/>
                        </a:rPr>
                        <a:t> !</a:t>
                      </a:r>
                    </a:p>
                    <a:p>
                      <a:pPr indent="216000" algn="l"/>
                      <a:r>
                        <a:rPr lang="fr-FR" sz="1100" kern="150" dirty="0">
                          <a:effectLst/>
                          <a:latin typeface="Cascadia Mono" panose="020B0609020000020004" pitchFamily="49" charset="0"/>
                          <a:cs typeface="Cascadia Mono" panose="020B0609020000020004" pitchFamily="49" charset="0"/>
                        </a:rPr>
                        <a:t>Alors il laissait le chacal travailler seul et s’en allait manger un peu de beurre. A son retour, le chacal lui demandait : Qu’y a-t-il, Mohand ? Le hérisson répondait :</a:t>
                      </a:r>
                    </a:p>
                    <a:p>
                      <a:pPr indent="216000" algn="l"/>
                      <a:r>
                        <a:rPr lang="fr-FR" sz="1100" kern="150" dirty="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dirty="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dirty="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dirty="0">
                          <a:effectLst/>
                          <a:latin typeface="Cascadia Mono" panose="020B0609020000020004" pitchFamily="49" charset="0"/>
                          <a:cs typeface="Cascadia Mono" panose="020B0609020000020004" pitchFamily="49" charset="0"/>
                        </a:rPr>
                        <a:t>- Non, c’est toi ! Disait le hérisson.</a:t>
                      </a:r>
                    </a:p>
                    <a:p>
                      <a:pPr indent="216000" algn="l"/>
                      <a:r>
                        <a:rPr lang="fr-FR" sz="1100" kern="150" dirty="0">
                          <a:effectLst/>
                          <a:latin typeface="Cascadia Mono" panose="020B0609020000020004" pitchFamily="49" charset="0"/>
                          <a:cs typeface="Cascadia Mono" panose="020B0609020000020004" pitchFamily="49" charset="0"/>
                        </a:rPr>
                        <a:t>Ils furent d’accord pour dire :</a:t>
                      </a:r>
                    </a:p>
                    <a:p>
                      <a:pPr indent="216000" algn="l"/>
                      <a:r>
                        <a:rPr lang="fr-FR" sz="1100" kern="150" dirty="0">
                          <a:effectLst/>
                          <a:latin typeface="Cascadia Mono" panose="020B0609020000020004" pitchFamily="49" charset="0"/>
                          <a:cs typeface="Cascadia Mono" panose="020B0609020000020004" pitchFamily="49" charset="0"/>
                        </a:rPr>
                        <a:t>- Nous découvriront le voleur d’après les laissées. Nous nous munirons de vieux vases avant de nous coucher. Nous « irons » dedans et la vérité apparaîtra.</a:t>
                      </a:r>
                    </a:p>
                    <a:p>
                      <a:pPr indent="216000" algn="l"/>
                      <a:r>
                        <a:rPr lang="fr-FR" sz="1100" kern="150" dirty="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dirty="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213332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tṣebḥit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usemmiḍ</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igezzem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lemqes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lexla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-n </a:t>
                      </a:r>
                      <a:r>
                        <a:rPr lang="fr-FR" sz="1100" kern="1200" dirty="0" err="1">
                          <a:solidFill>
                            <a:schemeClr val="tx1"/>
                          </a:solidFill>
                          <a:effectLst/>
                          <a:latin typeface="+mn-lt"/>
                          <a:ea typeface="+mn-ea"/>
                          <a:cs typeface="+mn-cs"/>
                        </a:rPr>
                        <a:t>azrem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wegris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Iɣaḍ-it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Irfed-it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 s </a:t>
                      </a:r>
                      <a:r>
                        <a:rPr lang="fr-FR" sz="1100" kern="1200" dirty="0" err="1">
                          <a:solidFill>
                            <a:schemeClr val="tx1"/>
                          </a:solidFill>
                          <a:effectLst/>
                          <a:latin typeface="+mn-lt"/>
                          <a:ea typeface="+mn-ea"/>
                          <a:cs typeface="+mn-cs"/>
                        </a:rPr>
                        <a:t>aqelmun-is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yecreq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yiṭij</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yetḥaya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yenneḍ</a:t>
                      </a:r>
                      <a:r>
                        <a:rPr lang="fr-FR" sz="1100" kern="1200" dirty="0">
                          <a:solidFill>
                            <a:schemeClr val="tx1"/>
                          </a:solidFill>
                          <a:effectLst/>
                          <a:latin typeface="+mn-lt"/>
                          <a:ea typeface="+mn-ea"/>
                          <a:cs typeface="+mn-cs"/>
                        </a:rPr>
                        <a:t>-as i </a:t>
                      </a:r>
                      <a:r>
                        <a:rPr lang="fr-FR" sz="1100" kern="1200" dirty="0" err="1">
                          <a:solidFill>
                            <a:schemeClr val="tx1"/>
                          </a:solidFill>
                          <a:effectLst/>
                          <a:latin typeface="+mn-lt"/>
                          <a:ea typeface="+mn-ea"/>
                          <a:cs typeface="+mn-cs"/>
                        </a:rPr>
                        <a:t>yiri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ixneq-it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wallen-is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lxelq</a:t>
                      </a:r>
                      <a:r>
                        <a:rPr lang="fr-FR" sz="1100" kern="1200" dirty="0">
                          <a:solidFill>
                            <a:schemeClr val="tx1"/>
                          </a:solidFill>
                          <a:effectLst/>
                          <a:latin typeface="+mn-lt"/>
                          <a:ea typeface="+mn-ea"/>
                          <a:cs typeface="+mn-cs"/>
                        </a:rPr>
                        <a:t> agi,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iyi-tqaleḍ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Ufiɣ</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k-id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wegris</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ineɣ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sellkeɣ</a:t>
                      </a:r>
                      <a:r>
                        <a:rPr lang="fr-FR" sz="1100" kern="1200" dirty="0">
                          <a:solidFill>
                            <a:schemeClr val="tx1"/>
                          </a:solidFill>
                          <a:effectLst/>
                          <a:latin typeface="+mn-lt"/>
                          <a:ea typeface="+mn-ea"/>
                          <a:cs typeface="+mn-cs"/>
                        </a:rPr>
                        <a:t>-k si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i k-</a:t>
                      </a:r>
                      <a:r>
                        <a:rPr lang="fr-FR" sz="1100" kern="1200" dirty="0" err="1">
                          <a:solidFill>
                            <a:schemeClr val="tx1"/>
                          </a:solidFill>
                          <a:effectLst/>
                          <a:latin typeface="+mn-lt"/>
                          <a:ea typeface="+mn-ea"/>
                          <a:cs typeface="+mn-cs"/>
                        </a:rPr>
                        <a:t>xedmeɣ</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wezrem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Anida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ixiṛ</a:t>
                      </a:r>
                      <a:r>
                        <a:rPr lang="fr-FR" sz="1100" kern="1200" dirty="0">
                          <a:solidFill>
                            <a:schemeClr val="tx1"/>
                          </a:solidFill>
                          <a:effectLst/>
                          <a:latin typeface="+mn-lt"/>
                          <a:ea typeface="+mn-ea"/>
                          <a:cs typeface="+mn-cs"/>
                        </a:rPr>
                        <a:t> i yi-</a:t>
                      </a:r>
                      <a:r>
                        <a:rPr lang="fr-FR" sz="1100" kern="1200" dirty="0" err="1">
                          <a:solidFill>
                            <a:schemeClr val="tx1"/>
                          </a:solidFill>
                          <a:effectLst/>
                          <a:latin typeface="+mn-lt"/>
                          <a:ea typeface="+mn-ea"/>
                          <a:cs typeface="+mn-cs"/>
                        </a:rPr>
                        <a:t>txetdmeḍ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wemruj-iw</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ddheb</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lfeṭṭa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iyi-iwet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iɛiwed-iyi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yiṭij</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sneṣleɣ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taslest-iw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tewwiḍ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afeɣ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taxxamt-iw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tseɛreqḍ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Tewwiḍ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cehhed</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temmteḍ</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iyi-tefkiḍ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ccṛeɛ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ḥkan</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yenna-yasen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ssineɣ</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ṛuḥet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wwḍen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yemmuqel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yefhem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ddeɛwa-nsen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Kkren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ṣellin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yenna-yasen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dirty="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dirty="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dirty="0">
                          <a:effectLst/>
                          <a:latin typeface="Cascadia Mono" panose="020B0609020000020004" pitchFamily="49" charset="0"/>
                          <a:cs typeface="Cascadia Mono" panose="020B0609020000020004" pitchFamily="49" charset="0"/>
                        </a:rPr>
                        <a:t>L’homme supplia :</a:t>
                      </a:r>
                    </a:p>
                    <a:p>
                      <a:pPr indent="216000" algn="l"/>
                      <a:r>
                        <a:rPr lang="fr-FR" sz="1100" kern="150" dirty="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dirty="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dirty="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Ala! </a:t>
                      </a:r>
                      <a:r>
                        <a:rPr lang="fr-FR" sz="1100" kern="1200" dirty="0" err="1">
                          <a:solidFill>
                            <a:schemeClr val="tx1"/>
                          </a:solidFill>
                          <a:effectLst/>
                          <a:latin typeface="+mn-lt"/>
                          <a:ea typeface="+mn-ea"/>
                          <a:cs typeface="+mn-cs"/>
                        </a:rPr>
                        <a:t>ccṛeɛ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leɛmeṛ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azrem</a:t>
                      </a:r>
                      <a:r>
                        <a:rPr lang="fr-FR" sz="1100" kern="1200" dirty="0">
                          <a:solidFill>
                            <a:schemeClr val="tx1"/>
                          </a:solidFill>
                          <a:effectLst/>
                          <a:latin typeface="+mn-lt"/>
                          <a:ea typeface="+mn-ea"/>
                          <a:cs typeface="+mn-cs"/>
                        </a:rPr>
                        <a:t>, ers-d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lqaɛa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qqim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ssya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axṣim</a:t>
                      </a:r>
                      <a:r>
                        <a:rPr lang="fr-FR" sz="1100" kern="1200" dirty="0">
                          <a:solidFill>
                            <a:schemeClr val="tx1"/>
                          </a:solidFill>
                          <a:effectLst/>
                          <a:latin typeface="+mn-lt"/>
                          <a:ea typeface="+mn-ea"/>
                          <a:cs typeface="+mn-cs"/>
                        </a:rPr>
                        <a:t>-ik ad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deg-wen</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icaṛeɛ</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fruɣ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gar-awen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yers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lqaɛa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yendeh</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a:t>
                      </a:r>
                    </a:p>
                    <a:p>
                      <a:pPr indent="457200" algn="ctr"/>
                      <a:r>
                        <a:rPr lang="fr-FR" sz="1100" i="1" kern="1200" dirty="0" err="1">
                          <a:solidFill>
                            <a:schemeClr val="tx1"/>
                          </a:solidFill>
                          <a:effectLst/>
                          <a:latin typeface="+mn-lt"/>
                          <a:ea typeface="+mn-ea"/>
                          <a:cs typeface="+mn-cs"/>
                        </a:rPr>
                        <a:t>W’iṭṭfen</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aḥdif</a:t>
                      </a:r>
                      <a:r>
                        <a:rPr lang="fr-FR" sz="1100" i="1" kern="1200" dirty="0">
                          <a:solidFill>
                            <a:schemeClr val="tx1"/>
                          </a:solidFill>
                          <a:effectLst/>
                          <a:latin typeface="+mn-lt"/>
                          <a:ea typeface="+mn-ea"/>
                          <a:cs typeface="+mn-cs"/>
                        </a:rPr>
                        <a:t> yawi </a:t>
                      </a:r>
                      <a:r>
                        <a:rPr lang="fr-FR" sz="1100" i="1" kern="1200" dirty="0" err="1">
                          <a:solidFill>
                            <a:schemeClr val="tx1"/>
                          </a:solidFill>
                          <a:effectLst/>
                          <a:latin typeface="+mn-lt"/>
                          <a:ea typeface="+mn-ea"/>
                          <a:cs typeface="+mn-cs"/>
                        </a:rPr>
                        <a:t>lḥif</a:t>
                      </a:r>
                      <a:r>
                        <a:rPr lang="fr-FR" sz="1100" i="1" kern="1200" dirty="0">
                          <a:solidFill>
                            <a:schemeClr val="tx1"/>
                          </a:solidFill>
                          <a:effectLst/>
                          <a:latin typeface="+mn-lt"/>
                          <a:ea typeface="+mn-ea"/>
                          <a:cs typeface="+mn-cs"/>
                        </a:rPr>
                        <a:t>:</a:t>
                      </a:r>
                    </a:p>
                    <a:p>
                      <a:pPr indent="457200" algn="ctr"/>
                      <a:r>
                        <a:rPr lang="fr-FR" sz="1100" i="1" kern="1200" dirty="0">
                          <a:solidFill>
                            <a:schemeClr val="tx1"/>
                          </a:solidFill>
                          <a:effectLst/>
                          <a:latin typeface="+mn-lt"/>
                          <a:ea typeface="+mn-ea"/>
                          <a:cs typeface="+mn-cs"/>
                        </a:rPr>
                        <a:t>A </a:t>
                      </a:r>
                      <a:r>
                        <a:rPr lang="fr-FR" sz="1100" i="1" kern="1200" dirty="0" err="1">
                          <a:solidFill>
                            <a:schemeClr val="tx1"/>
                          </a:solidFill>
                          <a:effectLst/>
                          <a:latin typeface="+mn-lt"/>
                          <a:ea typeface="+mn-ea"/>
                          <a:cs typeface="+mn-cs"/>
                        </a:rPr>
                        <a:t>wer</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yebḍu</a:t>
                      </a:r>
                      <a:r>
                        <a:rPr lang="fr-FR" sz="1100" i="1" kern="1200" dirty="0">
                          <a:solidFill>
                            <a:schemeClr val="tx1"/>
                          </a:solidFill>
                          <a:effectLst/>
                          <a:latin typeface="+mn-lt"/>
                          <a:ea typeface="+mn-ea"/>
                          <a:cs typeface="+mn-cs"/>
                        </a:rPr>
                        <a:t> d </a:t>
                      </a:r>
                      <a:r>
                        <a:rPr lang="fr-FR" sz="1100" i="1" kern="1200" dirty="0" err="1">
                          <a:solidFill>
                            <a:schemeClr val="tx1"/>
                          </a:solidFill>
                          <a:effectLst/>
                          <a:latin typeface="+mn-lt"/>
                          <a:ea typeface="+mn-ea"/>
                          <a:cs typeface="+mn-cs"/>
                        </a:rPr>
                        <a:t>uɣilif</a:t>
                      </a:r>
                      <a:r>
                        <a:rPr lang="fr-FR" sz="1100" i="1" kern="1200" dirty="0">
                          <a:solidFill>
                            <a:schemeClr val="tx1"/>
                          </a:solidFill>
                          <a:effectLst/>
                          <a:latin typeface="+mn-lt"/>
                          <a:ea typeface="+mn-ea"/>
                          <a:cs typeface="+mn-cs"/>
                        </a:rPr>
                        <a:t>!</a:t>
                      </a:r>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yebḍa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mnaṣef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aẓru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inɣed</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ibren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deffir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fassen-is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isuɣ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Ah! </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imensi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iɛeggalen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W’ittamnen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bnadem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aberkan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uqerru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Di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teẓẓiḍ</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tɣellteḍ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bnadem</a:t>
                      </a:r>
                      <a:r>
                        <a:rPr lang="fr-FR" sz="1100" kern="1200" dirty="0">
                          <a:solidFill>
                            <a:schemeClr val="tx1"/>
                          </a:solidFill>
                          <a:effectLst/>
                          <a:latin typeface="+mn-lt"/>
                          <a:ea typeface="+mn-ea"/>
                          <a:cs typeface="+mn-cs"/>
                        </a:rPr>
                        <a:t>, mi t-</a:t>
                      </a:r>
                      <a:r>
                        <a:rPr lang="fr-FR" sz="1100" kern="1200" dirty="0" err="1">
                          <a:solidFill>
                            <a:schemeClr val="tx1"/>
                          </a:solidFill>
                          <a:effectLst/>
                          <a:latin typeface="+mn-lt"/>
                          <a:ea typeface="+mn-ea"/>
                          <a:cs typeface="+mn-cs"/>
                        </a:rPr>
                        <a:t>teẓẓiḍ</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yeqleɛ</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dirty="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dirty="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dirty="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dirty="0">
                          <a:effectLst/>
                          <a:latin typeface="Cascadia Mono" panose="020B0609020000020004" pitchFamily="49" charset="0"/>
                          <a:cs typeface="Cascadia Mono" panose="020B0609020000020004" pitchFamily="49" charset="0"/>
                        </a:rPr>
                        <a:t>- Qu’attends-tu ?</a:t>
                      </a:r>
                    </a:p>
                    <a:p>
                      <a:pPr indent="216000" algn="l"/>
                      <a:r>
                        <a:rPr lang="fr-FR" sz="1100" kern="150" dirty="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dirty="0">
                          <a:effectLst/>
                          <a:latin typeface="Cascadia Mono" panose="020B0609020000020004" pitchFamily="49" charset="0"/>
                          <a:cs typeface="Cascadia Mono" panose="020B0609020000020004" pitchFamily="49" charset="0"/>
                        </a:rPr>
                        <a:t>De dépit, il frappa dans ses mains :</a:t>
                      </a:r>
                    </a:p>
                    <a:p>
                      <a:pPr indent="216000" algn="l"/>
                      <a:r>
                        <a:rPr lang="fr-FR" sz="1100" kern="150" dirty="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dirty="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dirty="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22070698"/>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yaɣ-yurwen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dirty="0">
                          <a:effectLst/>
                          <a:latin typeface="Cascadia Mono" panose="020B0609020000020004" pitchFamily="49" charset="0"/>
                          <a:cs typeface="Cascadia Mono" panose="020B0609020000020004" pitchFamily="49" charset="0"/>
                        </a:rPr>
                        <a:t>- Ne crains rien !</a:t>
                      </a:r>
                    </a:p>
                    <a:p>
                      <a:pPr indent="216000" algn="l"/>
                      <a:r>
                        <a:rPr lang="fr-FR" sz="1100" kern="150" dirty="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dirty="0">
                          <a:effectLst/>
                          <a:latin typeface="Cascadia Mono" panose="020B0609020000020004" pitchFamily="49" charset="0"/>
                          <a:cs typeface="Cascadia Mono" panose="020B0609020000020004" pitchFamily="49" charset="0"/>
                        </a:rPr>
                        <a:t>Il lécha le sang et, alors il l’acheva dévora.</a:t>
                      </a:r>
                    </a:p>
                    <a:p>
                      <a:pPr indent="216000" algn="l"/>
                      <a:r>
                        <a:rPr lang="fr-FR" sz="1100" kern="150" dirty="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dirty="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dirty="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dirty="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dirty="0">
                          <a:effectLst/>
                          <a:latin typeface="Cascadia Mono" panose="020B0609020000020004" pitchFamily="49" charset="0"/>
                          <a:cs typeface="Cascadia Mono" panose="020B0609020000020004" pitchFamily="49" charset="0"/>
                        </a:rPr>
                        <a:t>De dormir au milieu des brebis !</a:t>
                      </a:r>
                    </a:p>
                    <a:p>
                      <a:pPr indent="216000" algn="l"/>
                      <a:r>
                        <a:rPr lang="fr-FR" sz="1100" kern="150" dirty="0">
                          <a:effectLst/>
                          <a:latin typeface="Cascadia Mono" panose="020B0609020000020004" pitchFamily="49" charset="0"/>
                          <a:cs typeface="Cascadia Mono" panose="020B0609020000020004" pitchFamily="49" charset="0"/>
                        </a:rPr>
                        <a:t>Le lévrier lui répondit :</a:t>
                      </a:r>
                    </a:p>
                    <a:p>
                      <a:pPr indent="216000" algn="l"/>
                      <a:r>
                        <a:rPr lang="fr-FR" sz="1100" kern="150" dirty="0">
                          <a:effectLst/>
                          <a:latin typeface="Cascadia Mono" panose="020B0609020000020004" pitchFamily="49" charset="0"/>
                          <a:cs typeface="Cascadia Mono" panose="020B0609020000020004" pitchFamily="49" charset="0"/>
                        </a:rPr>
                        <a:t>Va-t’en donc d’ici !</a:t>
                      </a:r>
                    </a:p>
                    <a:p>
                      <a:pPr indent="216000" algn="l"/>
                      <a:r>
                        <a:rPr lang="fr-FR" sz="1100" kern="150" dirty="0">
                          <a:effectLst/>
                          <a:latin typeface="Cascadia Mono" panose="020B0609020000020004" pitchFamily="49" charset="0"/>
                          <a:cs typeface="Cascadia Mono" panose="020B0609020000020004" pitchFamily="49" charset="0"/>
                        </a:rPr>
                        <a:t>Sans tes mauvais instincts,</a:t>
                      </a:r>
                    </a:p>
                    <a:p>
                      <a:pPr indent="216000" algn="l"/>
                      <a:r>
                        <a:rPr lang="fr-FR" sz="1100" kern="150" dirty="0">
                          <a:effectLst/>
                          <a:latin typeface="Cascadia Mono" panose="020B0609020000020004" pitchFamily="49" charset="0"/>
                          <a:cs typeface="Cascadia Mono" panose="020B0609020000020004" pitchFamily="49" charset="0"/>
                        </a:rPr>
                        <a:t>Tu serais mon égal !</a:t>
                      </a:r>
                    </a:p>
                    <a:p>
                      <a:pPr indent="216000" algn="l"/>
                      <a:r>
                        <a:rPr lang="fr-FR" sz="1100" kern="150" dirty="0">
                          <a:effectLst/>
                          <a:latin typeface="Cascadia Mono" panose="020B0609020000020004" pitchFamily="49" charset="0"/>
                          <a:cs typeface="Cascadia Mono" panose="020B0609020000020004" pitchFamily="49" charset="0"/>
                        </a:rPr>
                        <a:t>Le chacal reprit :</a:t>
                      </a:r>
                    </a:p>
                    <a:p>
                      <a:pPr indent="216000" algn="l"/>
                      <a:r>
                        <a:rPr lang="fr-FR" sz="1100" kern="150" dirty="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dirty="0">
                          <a:effectLst/>
                          <a:latin typeface="Cascadia Mono" panose="020B0609020000020004" pitchFamily="49" charset="0"/>
                          <a:cs typeface="Cascadia Mono" panose="020B0609020000020004" pitchFamily="49" charset="0"/>
                        </a:rPr>
                        <a:t>Le lévrier jura :</a:t>
                      </a:r>
                    </a:p>
                    <a:p>
                      <a:pPr indent="216000" algn="l"/>
                      <a:r>
                        <a:rPr lang="fr-FR" sz="1100" kern="150" dirty="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dirty="0">
                          <a:effectLst/>
                          <a:latin typeface="Cascadia Mono" panose="020B0609020000020004" pitchFamily="49" charset="0"/>
                          <a:cs typeface="Cascadia Mono" panose="020B0609020000020004" pitchFamily="49" charset="0"/>
                        </a:rPr>
                        <a:t>Quant au chacal, il se moqua de lui ;</a:t>
                      </a:r>
                    </a:p>
                    <a:p>
                      <a:pPr indent="216000" algn="l"/>
                      <a:r>
                        <a:rPr lang="fr-FR" sz="1100" kern="150" dirty="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dirty="0">
                          <a:effectLst/>
                          <a:latin typeface="Cascadia Mono" panose="020B0609020000020004" pitchFamily="49" charset="0"/>
                          <a:cs typeface="Cascadia Mono" panose="020B0609020000020004" pitchFamily="49" charset="0"/>
                        </a:rPr>
                        <a:t>Chacun poursuivi sa voie.</a:t>
                      </a:r>
                    </a:p>
                    <a:p>
                      <a:pPr indent="216000" algn="l"/>
                      <a:r>
                        <a:rPr lang="fr-FR" sz="1100" kern="150" dirty="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5855955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nnḍeɣ</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tqejjiṛt-iw</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ṛwuɣ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Alamma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kkiɣ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sebɛa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tmura</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ṛwuɣ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teffeɣ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teqḍeɛt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uzal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rrif</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wasif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tili</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iɣil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nettat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temda</a:t>
                      </a:r>
                      <a:r>
                        <a:rPr lang="fr-FR" sz="1100" kern="1200" dirty="0">
                          <a:solidFill>
                            <a:schemeClr val="tx1"/>
                          </a:solidFill>
                          <a:effectLst/>
                          <a:latin typeface="+mn-lt"/>
                          <a:ea typeface="+mn-ea"/>
                          <a:cs typeface="+mn-cs"/>
                        </a:rPr>
                        <a:t> ad tt-id-</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ulac</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tḍehṛ</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sufella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tneqlett</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tɣeẓẓ</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Lḥemdu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lilleh</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Ɣileɣ</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weltma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tečča-kem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temda</a:t>
                      </a:r>
                      <a:r>
                        <a:rPr lang="fr-FR" sz="1100" kern="1200" dirty="0">
                          <a:solidFill>
                            <a:schemeClr val="tx1"/>
                          </a:solidFill>
                          <a:effectLst/>
                          <a:latin typeface="+mn-lt"/>
                          <a:ea typeface="+mn-ea"/>
                          <a:cs typeface="+mn-cs"/>
                        </a:rPr>
                        <a:t>: ers-d ad </a:t>
                      </a:r>
                      <a:r>
                        <a:rPr lang="fr-FR" sz="1100" kern="1200" dirty="0" err="1">
                          <a:solidFill>
                            <a:schemeClr val="tx1"/>
                          </a:solidFill>
                          <a:effectLst/>
                          <a:latin typeface="+mn-lt"/>
                          <a:ea typeface="+mn-ea"/>
                          <a:cs typeface="+mn-cs"/>
                        </a:rPr>
                        <a:t>neddukel</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Ugadeɣ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iyi-teččeḍ</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ɛahed-iyi</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Iɛuhed-itt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dduklen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yezwar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teḍfeṛ-it</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iḥan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cwiṭ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ibren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yugad</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La d-</a:t>
                      </a:r>
                      <a:r>
                        <a:rPr lang="fr-FR" sz="1100" kern="1200" dirty="0" err="1">
                          <a:solidFill>
                            <a:schemeClr val="tx1"/>
                          </a:solidFill>
                          <a:effectLst/>
                          <a:latin typeface="+mn-lt"/>
                          <a:ea typeface="+mn-ea"/>
                          <a:cs typeface="+mn-cs"/>
                        </a:rPr>
                        <a:t>tesmejgareḍ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tikli</a:t>
                      </a:r>
                      <a:r>
                        <a:rPr lang="fr-FR" sz="1100" kern="1200" dirty="0">
                          <a:solidFill>
                            <a:schemeClr val="tx1"/>
                          </a:solidFill>
                          <a:effectLst/>
                          <a:latin typeface="+mn-lt"/>
                          <a:ea typeface="+mn-ea"/>
                          <a:cs typeface="+mn-cs"/>
                        </a:rPr>
                        <a:t>-w d </a:t>
                      </a:r>
                      <a:r>
                        <a:rPr lang="fr-FR" sz="1100" kern="1200" dirty="0" err="1">
                          <a:solidFill>
                            <a:schemeClr val="tx1"/>
                          </a:solidFill>
                          <a:effectLst/>
                          <a:latin typeface="+mn-lt"/>
                          <a:ea typeface="+mn-ea"/>
                          <a:cs typeface="+mn-cs"/>
                        </a:rPr>
                        <a:t>tqejbabin-iw</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dirty="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dirty="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dirty="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dirty="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dirty="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dirty="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dirty="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dirty="0">
                          <a:effectLst/>
                          <a:latin typeface="Cascadia Mono" panose="020B0609020000020004" pitchFamily="49" charset="0"/>
                          <a:cs typeface="Cascadia Mono" panose="020B0609020000020004" pitchFamily="49" charset="0"/>
                        </a:rPr>
                        <a:t>A chaque instant, il s’arrêtait et se retournait : il avait peur qu’elle ne prît la fuite.</a:t>
                      </a:r>
                    </a:p>
                    <a:p>
                      <a:pPr indent="216000" algn="l"/>
                      <a:r>
                        <a:rPr lang="fr-FR" sz="1100" kern="150" dirty="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81217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 : Ad </a:t>
                      </a:r>
                      <a:r>
                        <a:rPr lang="fr-FR" sz="1100" kern="1200" dirty="0" err="1">
                          <a:solidFill>
                            <a:schemeClr val="tx1"/>
                          </a:solidFill>
                          <a:effectLst/>
                          <a:latin typeface="+mn-lt"/>
                          <a:ea typeface="+mn-ea"/>
                          <a:cs typeface="+mn-cs"/>
                        </a:rPr>
                        <a:t>iyi-yemneɛ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zwireɣ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tezwar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iḍfeṛ-itt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yemmuqel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lefḥul-is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ceṭṭḥen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yettarew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yimi</a:t>
                      </a:r>
                      <a:r>
                        <a:rPr lang="fr-FR" sz="1100" kern="1200" dirty="0">
                          <a:solidFill>
                            <a:schemeClr val="tx1"/>
                          </a:solidFill>
                          <a:effectLst/>
                          <a:latin typeface="+mn-lt"/>
                          <a:ea typeface="+mn-ea"/>
                          <a:cs typeface="+mn-cs"/>
                        </a:rPr>
                        <a:t>-s aman.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La yi-d-</a:t>
                      </a:r>
                      <a:r>
                        <a:rPr lang="fr-FR" sz="1100" kern="1200" dirty="0" err="1">
                          <a:solidFill>
                            <a:schemeClr val="tx1"/>
                          </a:solidFill>
                          <a:effectLst/>
                          <a:latin typeface="+mn-lt"/>
                          <a:ea typeface="+mn-ea"/>
                          <a:cs typeface="+mn-cs"/>
                        </a:rPr>
                        <a:t>tesɣubburreḍ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Liwelli</a:t>
                      </a:r>
                      <a:r>
                        <a:rPr lang="fr-FR" sz="1100" kern="1200" dirty="0">
                          <a:solidFill>
                            <a:schemeClr val="tx1"/>
                          </a:solidFill>
                          <a:effectLst/>
                          <a:latin typeface="+mn-lt"/>
                          <a:ea typeface="+mn-ea"/>
                          <a:cs typeface="+mn-cs"/>
                        </a:rPr>
                        <a:t>, la yi-d-</a:t>
                      </a:r>
                      <a:r>
                        <a:rPr lang="fr-FR" sz="1100" kern="1200" dirty="0" err="1">
                          <a:solidFill>
                            <a:schemeClr val="tx1"/>
                          </a:solidFill>
                          <a:effectLst/>
                          <a:latin typeface="+mn-lt"/>
                          <a:ea typeface="+mn-ea"/>
                          <a:cs typeface="+mn-cs"/>
                        </a:rPr>
                        <a:t>tesmejgareḍ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tura</a:t>
                      </a:r>
                      <a:r>
                        <a:rPr lang="fr-FR" sz="1100" kern="1200" dirty="0">
                          <a:solidFill>
                            <a:schemeClr val="tx1"/>
                          </a:solidFill>
                          <a:effectLst/>
                          <a:latin typeface="+mn-lt"/>
                          <a:ea typeface="+mn-ea"/>
                          <a:cs typeface="+mn-cs"/>
                        </a:rPr>
                        <a:t> la yi-d-</a:t>
                      </a:r>
                      <a:r>
                        <a:rPr lang="fr-FR" sz="1100" kern="1200" dirty="0" err="1">
                          <a:solidFill>
                            <a:schemeClr val="tx1"/>
                          </a:solidFill>
                          <a:effectLst/>
                          <a:latin typeface="+mn-lt"/>
                          <a:ea typeface="+mn-ea"/>
                          <a:cs typeface="+mn-cs"/>
                        </a:rPr>
                        <a:t>tesɣubbureḍ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kem-ččeɣ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la yi-d-</a:t>
                      </a:r>
                      <a:r>
                        <a:rPr lang="fr-FR" sz="1100" kern="1200" dirty="0" err="1">
                          <a:solidFill>
                            <a:schemeClr val="tx1"/>
                          </a:solidFill>
                          <a:effectLst/>
                          <a:latin typeface="+mn-lt"/>
                          <a:ea typeface="+mn-ea"/>
                          <a:cs typeface="+mn-cs"/>
                        </a:rPr>
                        <a:t>tettafeḍ</a:t>
                      </a:r>
                      <a:r>
                        <a:rPr lang="fr-FR" sz="1100" kern="1200" dirty="0">
                          <a:solidFill>
                            <a:schemeClr val="tx1"/>
                          </a:solidFill>
                          <a:effectLst/>
                          <a:latin typeface="+mn-lt"/>
                          <a:ea typeface="+mn-ea"/>
                          <a:cs typeface="+mn-cs"/>
                        </a:rPr>
                        <a:t> kan </a:t>
                      </a:r>
                      <a:r>
                        <a:rPr lang="fr-FR" sz="1100" kern="1200" dirty="0" err="1">
                          <a:solidFill>
                            <a:schemeClr val="tx1"/>
                          </a:solidFill>
                          <a:effectLst/>
                          <a:latin typeface="+mn-lt"/>
                          <a:ea typeface="+mn-ea"/>
                          <a:cs typeface="+mn-cs"/>
                        </a:rPr>
                        <a:t>tisebbiwin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tt-</a:t>
                      </a:r>
                      <a:r>
                        <a:rPr lang="fr-FR" sz="1100" kern="1200" dirty="0" err="1">
                          <a:solidFill>
                            <a:schemeClr val="tx1"/>
                          </a:solidFill>
                          <a:effectLst/>
                          <a:latin typeface="+mn-lt"/>
                          <a:ea typeface="+mn-ea"/>
                          <a:cs typeface="+mn-cs"/>
                        </a:rPr>
                        <a:t>yeẓẓemlal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Ggall-iyi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teččeḍ-iyi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Anida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teẓrutt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tamellalt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La </a:t>
                      </a:r>
                      <a:r>
                        <a:rPr lang="fr-FR" sz="1100" kern="1200" dirty="0" err="1">
                          <a:solidFill>
                            <a:schemeClr val="tx1"/>
                          </a:solidFill>
                          <a:effectLst/>
                          <a:latin typeface="+mn-lt"/>
                          <a:ea typeface="+mn-ea"/>
                          <a:cs typeface="+mn-cs"/>
                        </a:rPr>
                        <a:t>leḥḥun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wwḍen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teẓrutt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tamellalt</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din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yettqeggil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lmal</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yerki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yesxenzer-it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Teslek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tamcumt</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A Dieu ne plaise ! protesta-t-elle ; laisse-moi passer devant.</a:t>
                      </a:r>
                    </a:p>
                    <a:p>
                      <a:pPr indent="216000" algn="l"/>
                      <a:r>
                        <a:rPr lang="fr-FR" sz="1100" kern="150" dirty="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dirty="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dirty="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dirty="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dirty="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dirty="0">
                          <a:effectLst/>
                          <a:latin typeface="Cascadia Mono" panose="020B0609020000020004" pitchFamily="49" charset="0"/>
                          <a:cs typeface="Cascadia Mono" panose="020B0609020000020004" pitchFamily="49" charset="0"/>
                        </a:rPr>
                        <a:t>- Où ?</a:t>
                      </a:r>
                    </a:p>
                    <a:p>
                      <a:pPr indent="216000" algn="l"/>
                      <a:r>
                        <a:rPr lang="fr-FR" sz="1100" kern="150" dirty="0">
                          <a:effectLst/>
                          <a:latin typeface="Cascadia Mono" panose="020B0609020000020004" pitchFamily="49" charset="0"/>
                          <a:cs typeface="Cascadia Mono" panose="020B0609020000020004" pitchFamily="49" charset="0"/>
                        </a:rPr>
                        <a:t>- A la Pierre-Blanche…</a:t>
                      </a:r>
                    </a:p>
                    <a:p>
                      <a:pPr indent="216000" algn="l"/>
                      <a:r>
                        <a:rPr lang="fr-FR" sz="1100" kern="150" dirty="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46631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nettat</a:t>
                      </a:r>
                      <a:r>
                        <a:rPr lang="fr-FR" sz="1100" kern="1200" dirty="0">
                          <a:solidFill>
                            <a:schemeClr val="tx1"/>
                          </a:solidFill>
                          <a:effectLst/>
                          <a:latin typeface="+mn-lt"/>
                          <a:ea typeface="+mn-ea"/>
                          <a:cs typeface="+mn-cs"/>
                        </a:rPr>
                        <a:t> d sin </a:t>
                      </a:r>
                      <a:r>
                        <a:rPr lang="fr-FR" sz="1100" kern="1200" dirty="0" err="1">
                          <a:solidFill>
                            <a:schemeClr val="tx1"/>
                          </a:solidFill>
                          <a:effectLst/>
                          <a:latin typeface="+mn-lt"/>
                          <a:ea typeface="+mn-ea"/>
                          <a:cs typeface="+mn-cs"/>
                        </a:rPr>
                        <a:t>iɣiden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tesɛa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amenzu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amalas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Ixutel</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fell-asen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Tqubel-it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wacciwen-is</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iqeddem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iɣiden</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tberrez</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iwexxeṛ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teddun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iḍarren-is</a:t>
                      </a:r>
                      <a:r>
                        <a:rPr lang="fr-FR" sz="1100" kern="1200" dirty="0">
                          <a:solidFill>
                            <a:schemeClr val="tx1"/>
                          </a:solidFill>
                          <a:effectLst/>
                          <a:latin typeface="+mn-lt"/>
                          <a:ea typeface="+mn-ea"/>
                          <a:cs typeface="+mn-cs"/>
                        </a:rPr>
                        <a:t>, la tt-</a:t>
                      </a:r>
                      <a:r>
                        <a:rPr lang="fr-FR" sz="1100" kern="1200" dirty="0" err="1">
                          <a:solidFill>
                            <a:schemeClr val="tx1"/>
                          </a:solidFill>
                          <a:effectLst/>
                          <a:latin typeface="+mn-lt"/>
                          <a:ea typeface="+mn-ea"/>
                          <a:cs typeface="+mn-cs"/>
                        </a:rPr>
                        <a:t>ttdarayen</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tikelt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ifureq-itt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umenzu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 d </a:t>
                      </a:r>
                      <a:r>
                        <a:rPr lang="fr-FR" sz="1100" kern="1200" dirty="0" err="1">
                          <a:solidFill>
                            <a:schemeClr val="tx1"/>
                          </a:solidFill>
                          <a:effectLst/>
                          <a:latin typeface="+mn-lt"/>
                          <a:ea typeface="+mn-ea"/>
                          <a:cs typeface="+mn-cs"/>
                        </a:rPr>
                        <a:t>aḥuli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mɣint</a:t>
                      </a:r>
                      <a:r>
                        <a:rPr lang="fr-FR" sz="1100" kern="1200" dirty="0">
                          <a:solidFill>
                            <a:schemeClr val="tx1"/>
                          </a:solidFill>
                          <a:effectLst/>
                          <a:latin typeface="+mn-lt"/>
                          <a:ea typeface="+mn-ea"/>
                          <a:cs typeface="+mn-cs"/>
                        </a:rPr>
                        <a:t>-as-d </a:t>
                      </a:r>
                      <a:r>
                        <a:rPr lang="fr-FR" sz="1100" kern="1200" dirty="0" err="1">
                          <a:solidFill>
                            <a:schemeClr val="tx1"/>
                          </a:solidFill>
                          <a:effectLst/>
                          <a:latin typeface="+mn-lt"/>
                          <a:ea typeface="+mn-ea"/>
                          <a:cs typeface="+mn-cs"/>
                        </a:rPr>
                        <a:t>tacciwin</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yekker</a:t>
                      </a:r>
                      <a:r>
                        <a:rPr lang="fr-FR" sz="1100" kern="1200" dirty="0">
                          <a:solidFill>
                            <a:schemeClr val="tx1"/>
                          </a:solidFill>
                          <a:effectLst/>
                          <a:latin typeface="+mn-lt"/>
                          <a:ea typeface="+mn-ea"/>
                          <a:cs typeface="+mn-cs"/>
                        </a:rPr>
                        <a:t>-as d </a:t>
                      </a:r>
                      <a:r>
                        <a:rPr lang="fr-FR" sz="1100" kern="1200" dirty="0" err="1">
                          <a:solidFill>
                            <a:schemeClr val="tx1"/>
                          </a:solidFill>
                          <a:effectLst/>
                          <a:latin typeface="+mn-lt"/>
                          <a:ea typeface="+mn-ea"/>
                          <a:cs typeface="+mn-cs"/>
                        </a:rPr>
                        <a:t>wul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iberrez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neṭṭa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ifeṛṛed-it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idhem-it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iɣẓer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Tetbeɛ-it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yuzzel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lḥal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ten-lḥiqen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ixneq-it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wuglan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Kksen</a:t>
                      </a:r>
                      <a:r>
                        <a:rPr lang="fr-FR" sz="1100" kern="1200" dirty="0">
                          <a:solidFill>
                            <a:schemeClr val="tx1"/>
                          </a:solidFill>
                          <a:effectLst/>
                          <a:latin typeface="+mn-lt"/>
                          <a:ea typeface="+mn-ea"/>
                          <a:cs typeface="+mn-cs"/>
                        </a:rPr>
                        <a:t>-as t </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iẓur</a:t>
                      </a:r>
                      <a:r>
                        <a:rPr lang="fr-FR" sz="1100" kern="1200" dirty="0">
                          <a:solidFill>
                            <a:schemeClr val="tx1"/>
                          </a:solidFill>
                          <a:effectLst/>
                          <a:latin typeface="+mn-lt"/>
                          <a:ea typeface="+mn-ea"/>
                          <a:cs typeface="+mn-cs"/>
                        </a:rPr>
                        <a:t>-d at </a:t>
                      </a:r>
                      <a:r>
                        <a:rPr lang="fr-FR" sz="1100" kern="1200" dirty="0" err="1">
                          <a:solidFill>
                            <a:schemeClr val="tx1"/>
                          </a:solidFill>
                          <a:effectLst/>
                          <a:latin typeface="+mn-lt"/>
                          <a:ea typeface="+mn-ea"/>
                          <a:cs typeface="+mn-cs"/>
                        </a:rPr>
                        <a:t>laxeṛt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I k-</a:t>
                      </a:r>
                      <a:r>
                        <a:rPr lang="fr-FR" sz="1100" kern="1200" dirty="0" err="1">
                          <a:solidFill>
                            <a:schemeClr val="tx1"/>
                          </a:solidFill>
                          <a:effectLst/>
                          <a:latin typeface="+mn-lt"/>
                          <a:ea typeface="+mn-ea"/>
                          <a:cs typeface="+mn-cs"/>
                        </a:rPr>
                        <a:t>yettawin</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aḥuli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tettafgeḍ</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A un moment donné, le plus âgé des deux, jeune bouc aux cornes naissantes et plein de présomption, voulut lui aussi repousser le chacal à coups de cornes. A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dirty="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dirty="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dirty="0">
                          <a:effectLst/>
                          <a:latin typeface="Cascadia Mono" panose="020B0609020000020004" pitchFamily="49" charset="0"/>
                          <a:cs typeface="Cascadia Mono" panose="020B0609020000020004" pitchFamily="49" charset="0"/>
                        </a:rPr>
                        <a:t>- Chevreau présomptueux, lui dit le lévrier, qui t’a donné des ailes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Yecrek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tibḥirt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Iɛued-itt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leḥq-is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Rẓan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zerɛen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llubyan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temɣi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tezzegzew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lebḥer</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unebdu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tebda</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tettiwriɣ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begsen</a:t>
                      </a:r>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sswen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teṣbeḥ</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asen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tala,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tuɛi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terga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sswan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ucekkuk</a:t>
                      </a:r>
                      <a:r>
                        <a:rPr lang="fr-FR" sz="1100" kern="1200" dirty="0">
                          <a:solidFill>
                            <a:schemeClr val="tx1"/>
                          </a:solidFill>
                          <a:effectLst/>
                          <a:latin typeface="+mn-lt"/>
                          <a:ea typeface="+mn-ea"/>
                          <a:cs typeface="+mn-cs"/>
                        </a:rPr>
                        <a:t>. </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tettagem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ifelleq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yesswa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yeddekkiṛ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lɣella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axlaf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lwin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sseɣren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ddzen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-d ad </a:t>
                      </a:r>
                      <a:r>
                        <a:rPr lang="fr-FR" sz="1100" kern="1200" dirty="0" err="1">
                          <a:solidFill>
                            <a:schemeClr val="tx1"/>
                          </a:solidFill>
                          <a:effectLst/>
                          <a:latin typeface="+mn-lt"/>
                          <a:ea typeface="+mn-ea"/>
                          <a:cs typeface="+mn-cs"/>
                        </a:rPr>
                        <a:t>ferqen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Yeddem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taḍellaɛt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yektal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setta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yektil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sebɛa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tawi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ɛemmti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yehwa-yas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nca-lleh</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ihebbu</a:t>
                      </a:r>
                      <a:r>
                        <a:rPr lang="fr-FR" sz="1100" kern="1200" dirty="0">
                          <a:solidFill>
                            <a:schemeClr val="tx1"/>
                          </a:solidFill>
                          <a:effectLst/>
                          <a:latin typeface="+mn-lt"/>
                          <a:ea typeface="+mn-ea"/>
                          <a:cs typeface="+mn-cs"/>
                        </a:rPr>
                        <a:t> ara!</a:t>
                      </a:r>
                    </a:p>
                    <a:p>
                      <a:pPr indent="457200"/>
                      <a:r>
                        <a:rPr lang="fr-FR" sz="1100" kern="1200" dirty="0">
                          <a:solidFill>
                            <a:schemeClr val="tx1"/>
                          </a:solidFill>
                          <a:effectLst/>
                          <a:latin typeface="+mn-lt"/>
                          <a:ea typeface="+mn-ea"/>
                          <a:cs typeface="+mn-cs"/>
                        </a:rPr>
                        <a:t>Ur </a:t>
                      </a:r>
                      <a:r>
                        <a:rPr lang="fr-FR" sz="1100" kern="1200" dirty="0" err="1">
                          <a:solidFill>
                            <a:schemeClr val="tx1"/>
                          </a:solidFill>
                          <a:effectLst/>
                          <a:latin typeface="+mn-lt"/>
                          <a:ea typeface="+mn-ea"/>
                          <a:cs typeface="+mn-cs"/>
                        </a:rPr>
                        <a:t>teqbil</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beṭṭu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iyi-tefkiḍ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ccṛeɛ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mcaṛaɛen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Ay at </a:t>
                      </a:r>
                      <a:r>
                        <a:rPr lang="fr-FR" sz="1100" kern="1200" dirty="0" err="1">
                          <a:solidFill>
                            <a:schemeClr val="tx1"/>
                          </a:solidFill>
                          <a:effectLst/>
                          <a:latin typeface="+mn-lt"/>
                          <a:ea typeface="+mn-ea"/>
                          <a:cs typeface="+mn-cs"/>
                        </a:rPr>
                        <a:t>leɛraḍ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d as</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nnefṣ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yettagmen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ifelleq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wul-iw</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lekdeb</a:t>
                      </a:r>
                      <a:r>
                        <a:rPr lang="fr-FR" sz="1100" kern="1200" dirty="0">
                          <a:solidFill>
                            <a:schemeClr val="tx1"/>
                          </a:solidFill>
                          <a:effectLst/>
                          <a:latin typeface="+mn-lt"/>
                          <a:ea typeface="+mn-ea"/>
                          <a:cs typeface="+mn-cs"/>
                        </a:rPr>
                        <a:t>! D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umi</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teslam</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yeddekkiṛ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yettagmen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yeddekkiṛ</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dirty="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dirty="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dirty="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66850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iḥili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lxeddam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abareɣ</a:t>
                      </a:r>
                      <a:r>
                        <a:rPr lang="fr-FR" sz="1100" kern="1200" dirty="0">
                          <a:solidFill>
                            <a:schemeClr val="tx1"/>
                          </a:solidFill>
                          <a:effectLst/>
                          <a:latin typeface="+mn-lt"/>
                          <a:ea typeface="+mn-ea"/>
                          <a:cs typeface="+mn-cs"/>
                        </a:rPr>
                        <a:t>, mmi-s n </a:t>
                      </a:r>
                      <a:r>
                        <a:rPr lang="fr-FR" sz="1100" kern="1200" dirty="0" err="1">
                          <a:solidFill>
                            <a:schemeClr val="tx1"/>
                          </a:solidFill>
                          <a:effectLst/>
                          <a:latin typeface="+mn-lt"/>
                          <a:ea typeface="+mn-ea"/>
                          <a:cs typeface="+mn-cs"/>
                        </a:rPr>
                        <a:t>ɛemmi</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Abareɣ</a:t>
                      </a:r>
                      <a:r>
                        <a:rPr lang="fr-FR" sz="1100" kern="1200" dirty="0">
                          <a:solidFill>
                            <a:schemeClr val="tx1"/>
                          </a:solidFill>
                          <a:effectLst/>
                          <a:latin typeface="+mn-lt"/>
                          <a:ea typeface="+mn-ea"/>
                          <a:cs typeface="+mn-cs"/>
                        </a:rPr>
                        <a:t> yuki 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lexṛaza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yebna</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yeḍru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urant</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aṭṭan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afessas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ubeḥri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timellalin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ticcent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yefki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yesnejmeɛ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lxeddam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icaweṛ-iten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aḥeckul</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ubareɣ</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Ttcekkiṛen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qqaren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ddwa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ameqqran</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Yexẓer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-as.</a:t>
                      </a:r>
                      <a:endParaRPr lang="en-GB"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Iǧaweb</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ṣṣeḥḥ</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xelṭen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lmux</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ubareɣ</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iɣḍel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lmux-is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Yejreḥ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ljerḥ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ameẓyan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yesquddeṛ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xedmen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ddwa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Ddem</a:t>
                      </a:r>
                      <a:r>
                        <a:rPr lang="fr-FR" sz="1100" kern="1200" dirty="0">
                          <a:solidFill>
                            <a:schemeClr val="tx1"/>
                          </a:solidFill>
                          <a:effectLst/>
                          <a:latin typeface="+mn-lt"/>
                          <a:ea typeface="+mn-ea"/>
                          <a:cs typeface="+mn-cs"/>
                        </a:rPr>
                        <a:t>, a Ben </a:t>
                      </a:r>
                      <a:r>
                        <a:rPr lang="fr-FR" sz="1100" kern="1200" dirty="0" err="1">
                          <a:solidFill>
                            <a:schemeClr val="tx1"/>
                          </a:solidFill>
                          <a:effectLst/>
                          <a:latin typeface="+mn-lt"/>
                          <a:ea typeface="+mn-ea"/>
                          <a:cs typeface="+mn-cs"/>
                        </a:rPr>
                        <a:t>Yeɛqub</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tneṭleḍ</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targa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yenṭel</a:t>
                      </a:r>
                      <a:r>
                        <a:rPr lang="fr-FR" sz="1100" kern="1200" dirty="0">
                          <a:solidFill>
                            <a:schemeClr val="tx1"/>
                          </a:solidFill>
                          <a:effectLst/>
                          <a:latin typeface="+mn-lt"/>
                          <a:ea typeface="+mn-ea"/>
                          <a:cs typeface="+mn-cs"/>
                        </a:rPr>
                        <a:t> kan </a:t>
                      </a:r>
                      <a:r>
                        <a:rPr lang="fr-FR" sz="1100" kern="1200" dirty="0" err="1">
                          <a:solidFill>
                            <a:schemeClr val="tx1"/>
                          </a:solidFill>
                          <a:effectLst/>
                          <a:latin typeface="+mn-lt"/>
                          <a:ea typeface="+mn-ea"/>
                          <a:cs typeface="+mn-cs"/>
                        </a:rPr>
                        <a:t>taglimt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yeɣsan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Tura,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wugur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aɛekkeṛ</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dirty="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dirty="0">
                          <a:effectLst/>
                          <a:latin typeface="Cascadia Mono" panose="020B0609020000020004" pitchFamily="49" charset="0"/>
                          <a:cs typeface="Cascadia Mono" panose="020B0609020000020004" pitchFamily="49" charset="0"/>
                        </a:rPr>
                        <a:t>- Le sang de chacal est un remède souverain , à ce qu’on prétend, dit le renard.</a:t>
                      </a:r>
                    </a:p>
                    <a:p>
                      <a:pPr indent="216000" algn="l"/>
                      <a:r>
                        <a:rPr lang="fr-FR" sz="1100" kern="150" dirty="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dirty="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dirty="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dirty="0">
                          <a:effectLst/>
                          <a:latin typeface="Cascadia Mono" panose="020B0609020000020004" pitchFamily="49" charset="0"/>
                          <a:cs typeface="Cascadia Mono" panose="020B0609020000020004" pitchFamily="49" charset="0"/>
                        </a:rPr>
                        <a:t>- Va enterrer, Ben-</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 Dit le lion,</a:t>
                      </a:r>
                    </a:p>
                    <a:p>
                      <a:pPr indent="216000" algn="l"/>
                      <a:r>
                        <a:rPr lang="fr-FR" sz="1100" kern="150" dirty="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dirty="0">
                          <a:effectLst/>
                          <a:latin typeface="Cascadia Mono" panose="020B0609020000020004" pitchFamily="49" charset="0"/>
                          <a:cs typeface="Cascadia Mono" panose="020B0609020000020004" pitchFamily="49" charset="0"/>
                        </a:rPr>
                        <a:t>Joyeux il pensait : désormais. Il n’y a plus le moindre obstacle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292689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Inkeṛ-itt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abaden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uccay</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teylewt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tsers-it</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ccfeṛ</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wennar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tanalt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iqeddem</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yeddem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ḍehrent</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wallen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la d-</a:t>
                      </a:r>
                      <a:r>
                        <a:rPr lang="fr-FR" sz="1100" kern="1200" dirty="0" err="1">
                          <a:solidFill>
                            <a:schemeClr val="tx1"/>
                          </a:solidFill>
                          <a:effectLst/>
                          <a:latin typeface="+mn-lt"/>
                          <a:ea typeface="+mn-ea"/>
                          <a:cs typeface="+mn-cs"/>
                        </a:rPr>
                        <a:t>reqqent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zdaxel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nazir.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lbaṭel</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yektal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taḍellaɛt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yektil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setta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Ɛemmti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meskint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aṭas</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teɛteb</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Les animaux en convinrent, mais le chacal ne voulut rient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dirty="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dirty="0">
                          <a:effectLst/>
                          <a:latin typeface="Cascadia Mono" panose="020B0609020000020004" pitchFamily="49" charset="0"/>
                          <a:cs typeface="Cascadia Mono" panose="020B0609020000020004" pitchFamily="49" charset="0"/>
                        </a:rPr>
                        <a:t>- Ma pauvre tante a tant peiné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0525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terga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Mṛeḥba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yessek</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mmis</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ɛemmti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k-id-</a:t>
                      </a:r>
                      <a:r>
                        <a:rPr lang="fr-FR" sz="1100" kern="1200" dirty="0" err="1">
                          <a:solidFill>
                            <a:schemeClr val="tx1"/>
                          </a:solidFill>
                          <a:effectLst/>
                          <a:latin typeface="+mn-lt"/>
                          <a:ea typeface="+mn-ea"/>
                          <a:cs typeface="+mn-cs"/>
                        </a:rPr>
                        <a:t>yewwin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fad</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fudeɣ</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usiɣ</a:t>
                      </a:r>
                      <a:r>
                        <a:rPr lang="fr-FR" sz="1100" kern="1200" dirty="0">
                          <a:solidFill>
                            <a:schemeClr val="tx1"/>
                          </a:solidFill>
                          <a:effectLst/>
                          <a:latin typeface="+mn-lt"/>
                          <a:ea typeface="+mn-ea"/>
                          <a:cs typeface="+mn-cs"/>
                        </a:rPr>
                        <a:t>-d ad </a:t>
                      </a:r>
                      <a:r>
                        <a:rPr lang="fr-FR" sz="1100" kern="1200" dirty="0" err="1">
                          <a:solidFill>
                            <a:schemeClr val="tx1"/>
                          </a:solidFill>
                          <a:effectLst/>
                          <a:latin typeface="+mn-lt"/>
                          <a:ea typeface="+mn-ea"/>
                          <a:cs typeface="+mn-cs"/>
                        </a:rPr>
                        <a:t>sweɣ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Teskaddbeḍ</a:t>
                      </a:r>
                      <a:r>
                        <a:rPr lang="fr-FR" sz="1100" kern="1200" dirty="0">
                          <a:solidFill>
                            <a:schemeClr val="tx1"/>
                          </a:solidFill>
                          <a:effectLst/>
                          <a:latin typeface="+mn-lt"/>
                          <a:ea typeface="+mn-ea"/>
                          <a:cs typeface="+mn-cs"/>
                        </a:rPr>
                        <a:t>! Kra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uqerru</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Yernu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tečča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lḥeq-iw</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llubyan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k-id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rreɣ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ttaṛ-iw</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teččêḍ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-i, a Si </a:t>
                      </a:r>
                      <a:r>
                        <a:rPr lang="fr-FR" sz="1100" kern="1200" dirty="0" err="1">
                          <a:solidFill>
                            <a:schemeClr val="tx1"/>
                          </a:solidFill>
                          <a:effectLst/>
                          <a:latin typeface="+mn-lt"/>
                          <a:ea typeface="+mn-ea"/>
                          <a:cs typeface="+mn-cs"/>
                        </a:rPr>
                        <a:t>Mḥemmend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Muqel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taglimt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tɣeswatin</a:t>
                      </a:r>
                      <a:r>
                        <a:rPr lang="fr-FR" sz="1100" kern="1200" dirty="0">
                          <a:solidFill>
                            <a:schemeClr val="tx1"/>
                          </a:solidFill>
                          <a:effectLst/>
                          <a:latin typeface="+mn-lt"/>
                          <a:ea typeface="+mn-ea"/>
                          <a:cs typeface="+mn-cs"/>
                        </a:rPr>
                        <a:t> i yi-</a:t>
                      </a:r>
                      <a:r>
                        <a:rPr lang="fr-FR" sz="1100" kern="1200" dirty="0" err="1">
                          <a:solidFill>
                            <a:schemeClr val="tx1"/>
                          </a:solidFill>
                          <a:effectLst/>
                          <a:latin typeface="+mn-lt"/>
                          <a:ea typeface="+mn-ea"/>
                          <a:cs typeface="+mn-cs"/>
                        </a:rPr>
                        <a:t>iɛemṛen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Sebru</a:t>
                      </a:r>
                      <a:r>
                        <a:rPr lang="fr-FR" sz="1100" kern="1200" dirty="0">
                          <a:solidFill>
                            <a:schemeClr val="tx1"/>
                          </a:solidFill>
                          <a:effectLst/>
                          <a:latin typeface="+mn-lt"/>
                          <a:ea typeface="+mn-ea"/>
                          <a:cs typeface="+mn-cs"/>
                        </a:rPr>
                        <a:t>-yi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wagguren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nnerniɣ</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qebbwiɣ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ɛuhdeɣ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uɣaleɣ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yemla-yas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iɣẓer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Ata </a:t>
                      </a:r>
                      <a:r>
                        <a:rPr lang="fr-FR" sz="1100" kern="1200" dirty="0" err="1">
                          <a:solidFill>
                            <a:schemeClr val="tx1"/>
                          </a:solidFill>
                          <a:effectLst/>
                          <a:latin typeface="+mn-lt"/>
                          <a:ea typeface="+mn-ea"/>
                          <a:cs typeface="+mn-cs"/>
                        </a:rPr>
                        <a:t>yusa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yezmumeg</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taḍsa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d bu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tusiḍ</a:t>
                      </a:r>
                      <a:r>
                        <a:rPr lang="fr-FR" sz="1100" kern="1200" dirty="0">
                          <a:solidFill>
                            <a:schemeClr val="tx1"/>
                          </a:solidFill>
                          <a:effectLst/>
                          <a:latin typeface="+mn-lt"/>
                          <a:ea typeface="+mn-ea"/>
                          <a:cs typeface="+mn-cs"/>
                        </a:rPr>
                        <a:t>-d ad k-</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Ggall-iyi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yesni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yemmaleɛtab</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teččeḍ-iyi</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Yerfed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taqejjiṛt-is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isers-itt</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yesni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yeggall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iɣeẓẓa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yeskeɛwiw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yebri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iḥuza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texxamt-is</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tlata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iḍarren</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yeslek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abaḥan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dirty="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dirty="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dirty="0">
                          <a:effectLst/>
                          <a:latin typeface="Cascadia Mono" panose="020B0609020000020004" pitchFamily="49" charset="0"/>
                          <a:cs typeface="Cascadia Mono" panose="020B0609020000020004" pitchFamily="49" charset="0"/>
                        </a:rPr>
                        <a:t>- Tu mens ! Répliqua le chacal. Tu as quelque chose en tête. D’ailleurs, ta mère ne m’a-t-elle par volé ma part de haricots ? C’est Dieu qui t’envoie pour me permettre d’en tirer vengeance !</a:t>
                      </a:r>
                    </a:p>
                    <a:p>
                      <a:pPr indent="216000" algn="l"/>
                      <a:r>
                        <a:rPr lang="fr-FR" sz="1100" kern="150" dirty="0">
                          <a:effectLst/>
                          <a:latin typeface="Cascadia Mono" panose="020B0609020000020004" pitchFamily="49" charset="0"/>
                          <a:cs typeface="Cascadia Mono" panose="020B0609020000020004" pitchFamily="49" charset="0"/>
                        </a:rPr>
                        <a:t>L’agneau répondit :</a:t>
                      </a:r>
                    </a:p>
                    <a:p>
                      <a:pPr indent="216000" algn="l"/>
                      <a:r>
                        <a:rPr lang="fr-FR" sz="1100" kern="150" dirty="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dirty="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dirty="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dirty="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dirty="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fût copieusement sali lui-même.</a:t>
                      </a:r>
                    </a:p>
                    <a:p>
                      <a:pPr indent="216000" algn="l"/>
                      <a:r>
                        <a:rPr lang="fr-FR" sz="1100" kern="150" dirty="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dirty="0">
                          <a:effectLst/>
                          <a:latin typeface="Cascadia Mono" panose="020B0609020000020004" pitchFamily="49" charset="0"/>
                          <a:cs typeface="Cascadia Mono" panose="020B0609020000020004" pitchFamily="49" charset="0"/>
                        </a:rPr>
                        <a:t>L’agneau gentil était sauvé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054169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yunag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uyaziḍ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ameqran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Ḍallen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idurar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iɣallen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zegren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isaffen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qegglen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tɣezza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tluta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yeɣli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fell-asen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Ayaziḍ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yuli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tasaft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taɛlayant</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yekcem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uruz</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yeddari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aɛessas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izewweq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lefjer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ihuzz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uyaziḍ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afriwen-is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yesɣuggu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Mazal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lǧedra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Ttbarik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lleh</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taɣect</a:t>
                      </a:r>
                      <a:r>
                        <a:rPr lang="fr-FR" sz="1100" kern="1200" dirty="0">
                          <a:solidFill>
                            <a:schemeClr val="tx1"/>
                          </a:solidFill>
                          <a:effectLst/>
                          <a:latin typeface="+mn-lt"/>
                          <a:ea typeface="+mn-ea"/>
                          <a:cs typeface="+mn-cs"/>
                        </a:rPr>
                        <a:t> i k-</a:t>
                      </a:r>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i s-d-</a:t>
                      </a:r>
                      <a:r>
                        <a:rPr lang="fr-FR" sz="1100" kern="1200" dirty="0" err="1">
                          <a:solidFill>
                            <a:schemeClr val="tx1"/>
                          </a:solidFill>
                          <a:effectLst/>
                          <a:latin typeface="+mn-lt"/>
                          <a:ea typeface="+mn-ea"/>
                          <a:cs typeface="+mn-cs"/>
                        </a:rPr>
                        <a:t>yeslan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yiḥnin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yejjem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taẓallit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yeṣbeḥ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ṣṣut-is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umeẓẓuɣ-iw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ndekwaleɣ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uzzleɣ</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Tura, a </a:t>
                      </a:r>
                      <a:r>
                        <a:rPr lang="fr-FR" sz="1100" kern="1200" dirty="0" err="1">
                          <a:solidFill>
                            <a:schemeClr val="tx1"/>
                          </a:solidFill>
                          <a:effectLst/>
                          <a:latin typeface="+mn-lt"/>
                          <a:ea typeface="+mn-ea"/>
                          <a:cs typeface="+mn-cs"/>
                        </a:rPr>
                        <a:t>lḥaǧ</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tekfiḍ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tuddna</a:t>
                      </a:r>
                      <a:r>
                        <a:rPr lang="fr-FR" sz="1100" kern="1200" dirty="0">
                          <a:solidFill>
                            <a:schemeClr val="tx1"/>
                          </a:solidFill>
                          <a:effectLst/>
                          <a:latin typeface="+mn-lt"/>
                          <a:ea typeface="+mn-ea"/>
                          <a:cs typeface="+mn-cs"/>
                        </a:rPr>
                        <a:t>, ers-d an </a:t>
                      </a:r>
                      <a:r>
                        <a:rPr lang="fr-FR" sz="1100" kern="1200" dirty="0" err="1">
                          <a:solidFill>
                            <a:schemeClr val="tx1"/>
                          </a:solidFill>
                          <a:effectLst/>
                          <a:latin typeface="+mn-lt"/>
                          <a:ea typeface="+mn-ea"/>
                          <a:cs typeface="+mn-cs"/>
                        </a:rPr>
                        <a:t>neẓẓal</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Ixẓer</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uyaziḍ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yefhem</a:t>
                      </a:r>
                      <a:r>
                        <a:rPr lang="fr-FR" sz="1100" kern="1200" dirty="0">
                          <a:solidFill>
                            <a:schemeClr val="tx1"/>
                          </a:solidFill>
                          <a:effectLst/>
                          <a:latin typeface="+mn-lt"/>
                          <a:ea typeface="+mn-ea"/>
                          <a:cs typeface="+mn-cs"/>
                        </a:rPr>
                        <a:t> belli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ṭṭaɛa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i t-id-</a:t>
                      </a:r>
                      <a:r>
                        <a:rPr lang="fr-FR" sz="1100" kern="1200" dirty="0" err="1">
                          <a:solidFill>
                            <a:schemeClr val="tx1"/>
                          </a:solidFill>
                          <a:effectLst/>
                          <a:latin typeface="+mn-lt"/>
                          <a:ea typeface="+mn-ea"/>
                          <a:cs typeface="+mn-cs"/>
                        </a:rPr>
                        <a:t>yewwin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-s kan i </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iɣeẓẓ</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A-t-an </a:t>
                      </a:r>
                      <a:r>
                        <a:rPr lang="fr-FR" sz="1100" kern="1200" dirty="0" err="1">
                          <a:solidFill>
                            <a:schemeClr val="tx1"/>
                          </a:solidFill>
                          <a:effectLst/>
                          <a:latin typeface="+mn-lt"/>
                          <a:ea typeface="+mn-ea"/>
                          <a:cs typeface="+mn-cs"/>
                        </a:rPr>
                        <a:t>wemṛabeḍ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wuruz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ssakwi</a:t>
                      </a:r>
                      <a:r>
                        <a:rPr lang="fr-FR" sz="1100" kern="1200" dirty="0">
                          <a:solidFill>
                            <a:schemeClr val="tx1"/>
                          </a:solidFill>
                          <a:effectLst/>
                          <a:latin typeface="+mn-lt"/>
                          <a:ea typeface="+mn-ea"/>
                          <a:cs typeface="+mn-cs"/>
                        </a:rPr>
                        <a:t>-t-id si </a:t>
                      </a:r>
                      <a:r>
                        <a:rPr lang="fr-FR" sz="1100" kern="1200" dirty="0" err="1">
                          <a:solidFill>
                            <a:schemeClr val="tx1"/>
                          </a:solidFill>
                          <a:effectLst/>
                          <a:latin typeface="+mn-lt"/>
                          <a:ea typeface="+mn-ea"/>
                          <a:cs typeface="+mn-cs"/>
                        </a:rPr>
                        <a:t>meɛḍil</a:t>
                      </a:r>
                      <a:r>
                        <a:rPr lang="fr-FR" sz="1100" kern="1200" dirty="0">
                          <a:solidFill>
                            <a:schemeClr val="tx1"/>
                          </a:solidFill>
                          <a:effectLst/>
                          <a:latin typeface="+mn-lt"/>
                          <a:ea typeface="+mn-ea"/>
                          <a:cs typeface="+mn-cs"/>
                        </a:rPr>
                        <a:t> ad n-</a:t>
                      </a:r>
                      <a:r>
                        <a:rPr lang="fr-FR" sz="1100" kern="1200" dirty="0" err="1">
                          <a:solidFill>
                            <a:schemeClr val="tx1"/>
                          </a:solidFill>
                          <a:effectLst/>
                          <a:latin typeface="+mn-lt"/>
                          <a:ea typeface="+mn-ea"/>
                          <a:cs typeface="+mn-cs"/>
                        </a:rPr>
                        <a:t>rseɣ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Iga </a:t>
                      </a:r>
                      <a:r>
                        <a:rPr lang="fr-FR" sz="1100" kern="1200" dirty="0" err="1">
                          <a:solidFill>
                            <a:schemeClr val="tx1"/>
                          </a:solidFill>
                          <a:effectLst/>
                          <a:latin typeface="+mn-lt"/>
                          <a:ea typeface="+mn-ea"/>
                          <a:cs typeface="+mn-cs"/>
                        </a:rPr>
                        <a:t>akka</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uruz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lǧedra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iḍehr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iɛawez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aǧel</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aɛessas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iḥwes</a:t>
                      </a:r>
                      <a:r>
                        <a:rPr lang="fr-FR" sz="1100" kern="1200" dirty="0">
                          <a:solidFill>
                            <a:schemeClr val="tx1"/>
                          </a:solidFill>
                          <a:effectLst/>
                          <a:latin typeface="+mn-lt"/>
                          <a:ea typeface="+mn-ea"/>
                          <a:cs typeface="+mn-cs"/>
                        </a:rPr>
                        <a:t>-as-</a:t>
                      </a:r>
                      <a:r>
                        <a:rPr lang="fr-FR" sz="1100" kern="1200" dirty="0" err="1">
                          <a:solidFill>
                            <a:schemeClr val="tx1"/>
                          </a:solidFill>
                          <a:effectLst/>
                          <a:latin typeface="+mn-lt"/>
                          <a:ea typeface="+mn-ea"/>
                          <a:cs typeface="+mn-cs"/>
                        </a:rPr>
                        <a:t>tent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nadam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udem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ṣṣbeḥ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uyaziḍ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Ṛǧu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ṛǧu</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sebɣeɣ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luḍu</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uɣaleɣ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Yennser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usaɣur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abrid-is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dirty="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A peine a-t-elle touché mon oreille que je me suis arraché au sommeil et me voici accouru. Hadj, maintenant que tu as terminé l’Appel, descends, que nous priions ensemble.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dirty="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dirty="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dirty="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dirty="0">
                          <a:effectLst/>
                          <a:latin typeface="Cascadia Mono" panose="020B0609020000020004" pitchFamily="49" charset="0"/>
                          <a:cs typeface="Cascadia Mono" panose="020B0609020000020004" pitchFamily="49" charset="0"/>
                        </a:rPr>
                        <a:t>Il s’enfuit comme le serpent glissant dans les herbes sèches…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607636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yesnegr-iyi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lmal-iw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zmireɣ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tḍebbreḍ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-i, ad </a:t>
                      </a:r>
                      <a:r>
                        <a:rPr lang="fr-FR" sz="1100" kern="1200" dirty="0" err="1">
                          <a:solidFill>
                            <a:schemeClr val="tx1"/>
                          </a:solidFill>
                          <a:effectLst/>
                          <a:latin typeface="+mn-lt"/>
                          <a:ea typeface="+mn-ea"/>
                          <a:cs typeface="+mn-cs"/>
                        </a:rPr>
                        <a:t>ak-fkeɣ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leḥq</a:t>
                      </a:r>
                      <a:r>
                        <a:rPr lang="fr-FR" sz="1100" kern="1200" dirty="0">
                          <a:solidFill>
                            <a:schemeClr val="tx1"/>
                          </a:solidFill>
                          <a:effectLst/>
                          <a:latin typeface="+mn-lt"/>
                          <a:ea typeface="+mn-ea"/>
                          <a:cs typeface="+mn-cs"/>
                        </a:rPr>
                        <a:t>-ik.</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ddebb-is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Mesewwaqen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iqebbwan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mɛahaden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myexdeɛen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Yeččuṛ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taylewt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tizit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tatiṭuḥt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yettilin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igelfan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welmaten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Yekkat-itt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tuɣmas-is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tkeččem</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meẓẓuɣen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lemnaxeṛ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tessufuɣ-it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lɛeql-is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iteddu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umehbul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taylewt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yesmar-itt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tameddit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wemṛaḥ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tizit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teččuṛ</a:t>
                      </a:r>
                      <a:r>
                        <a:rPr lang="fr-FR" sz="1100" kern="1200" dirty="0">
                          <a:solidFill>
                            <a:schemeClr val="tx1"/>
                          </a:solidFill>
                          <a:effectLst/>
                          <a:latin typeface="+mn-lt"/>
                          <a:ea typeface="+mn-ea"/>
                          <a:cs typeface="+mn-cs"/>
                        </a:rPr>
                        <a:t> afrag.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yeẓẓel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uzeqqur</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yifer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Yeddem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ameslut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azegzaw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yekker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yessebbw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aɛrur-is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Yecɛef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dirty="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dirty="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dirty="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dirty="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dirty="0">
                          <a:effectLst/>
                          <a:latin typeface="Cascadia Mono" panose="020B0609020000020004" pitchFamily="49" charset="0"/>
                          <a:cs typeface="Cascadia Mono" panose="020B0609020000020004" pitchFamily="49" charset="0"/>
                        </a:rPr>
                        <a:t>Lorsque le roi des animaux sauta </a:t>
                      </a:r>
                      <a:r>
                        <a:rPr lang="fr-FR" sz="1100" kern="150" dirty="0" err="1">
                          <a:effectLst/>
                          <a:latin typeface="Cascadia Mono" panose="020B0609020000020004" pitchFamily="49" charset="0"/>
                          <a:cs typeface="Cascadia Mono" panose="020B0609020000020004" pitchFamily="49" charset="0"/>
                        </a:rPr>
                        <a:t>par dessus</a:t>
                      </a:r>
                      <a:r>
                        <a:rPr lang="fr-FR" sz="1100" kern="150" dirty="0">
                          <a:effectLst/>
                          <a:latin typeface="Cascadia Mono" panose="020B0609020000020004" pitchFamily="49" charset="0"/>
                          <a:cs typeface="Cascadia Mono" panose="020B0609020000020004" pitchFamily="49" charset="0"/>
                        </a:rPr>
                        <a:t> la clôture, il se trouva au milieu d’un nuage de moucherons. Alors, fou de terreur, tremblant comme une feuille, il s’étendit sur le sol, comme un vieux tronc d’arbre.</a:t>
                      </a:r>
                    </a:p>
                    <a:p>
                      <a:pPr indent="216000" algn="l"/>
                      <a:r>
                        <a:rPr lang="fr-FR" sz="1100" kern="150" dirty="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dirty="0">
                          <a:effectLst/>
                          <a:latin typeface="Cascadia Mono" panose="020B0609020000020004" pitchFamily="49" charset="0"/>
                          <a:cs typeface="Cascadia Mono" panose="020B0609020000020004" pitchFamily="49" charset="0"/>
                        </a:rPr>
                        <a:t>Le lion était corrigé ; jamais il ne revint.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486437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dirty="0">
                          <a:solidFill>
                            <a:schemeClr val="tx1"/>
                          </a:solidFill>
                          <a:effectLst/>
                          <a:latin typeface="+mn-lt"/>
                          <a:ea typeface="+mn-ea"/>
                          <a:cs typeface="+mn-cs"/>
                        </a:rPr>
                        <a:t>Ɣ</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ssuq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-i! Ayen d-</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ikemmel</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lɛuḍ</a:t>
                      </a:r>
                      <a:r>
                        <a:rPr lang="fr-FR" sz="1100" kern="1200" dirty="0">
                          <a:solidFill>
                            <a:schemeClr val="tx1"/>
                          </a:solidFill>
                          <a:effectLst/>
                          <a:latin typeface="+mn-lt"/>
                          <a:ea typeface="+mn-ea"/>
                          <a:cs typeface="+mn-cs"/>
                        </a:rPr>
                        <a:t> ara terr,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iweṣṣa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teylewt</a:t>
                      </a:r>
                      <a:r>
                        <a:rPr lang="fr-FR" sz="1100" kern="1200" dirty="0">
                          <a:solidFill>
                            <a:schemeClr val="tx1"/>
                          </a:solidFill>
                          <a:effectLst/>
                          <a:latin typeface="+mn-lt"/>
                          <a:ea typeface="+mn-ea"/>
                          <a:cs typeface="+mn-cs"/>
                        </a:rPr>
                        <a:t>, terra </a:t>
                      </a:r>
                      <a:r>
                        <a:rPr lang="fr-FR" sz="1100" kern="1200" dirty="0" err="1">
                          <a:solidFill>
                            <a:schemeClr val="tx1"/>
                          </a:solidFill>
                          <a:effectLst/>
                          <a:latin typeface="+mn-lt"/>
                          <a:ea typeface="+mn-ea"/>
                          <a:cs typeface="+mn-cs"/>
                        </a:rPr>
                        <a:t>uccay</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Yebbwi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taylewt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yesteɛfa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yefsi-yas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iciddi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yerki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yesxenzer-it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mesḍir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aqdim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winna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zzman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Tamellalt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tmeṭṭut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talɣemt</a:t>
                      </a:r>
                      <a:r>
                        <a:rPr lang="fr-FR" sz="1100" kern="1200" dirty="0">
                          <a:solidFill>
                            <a:schemeClr val="tx1"/>
                          </a:solidFill>
                          <a:effectLst/>
                          <a:latin typeface="+mn-lt"/>
                          <a:ea typeface="+mn-ea"/>
                          <a:cs typeface="+mn-cs"/>
                        </a:rPr>
                        <a:t> i tt-id-</a:t>
                      </a:r>
                      <a:r>
                        <a:rPr lang="fr-FR" sz="1100" kern="1200" dirty="0" err="1">
                          <a:solidFill>
                            <a:schemeClr val="tx1"/>
                          </a:solidFill>
                          <a:effectLst/>
                          <a:latin typeface="+mn-lt"/>
                          <a:ea typeface="+mn-ea"/>
                          <a:cs typeface="+mn-cs"/>
                        </a:rPr>
                        <a:t>yettarwen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dirty="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dirty="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dirty="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080613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terfed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taqabact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temrart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tezdem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wakken</a:t>
                      </a:r>
                      <a:r>
                        <a:rPr lang="fr-FR" sz="1100" kern="1200" dirty="0">
                          <a:solidFill>
                            <a:schemeClr val="tx1"/>
                          </a:solidFill>
                          <a:effectLst/>
                          <a:latin typeface="+mn-lt"/>
                          <a:ea typeface="+mn-ea"/>
                          <a:cs typeface="+mn-cs"/>
                        </a:rPr>
                        <a:t> i tt-</a:t>
                      </a:r>
                      <a:r>
                        <a:rPr lang="fr-FR" sz="1100" kern="1200" dirty="0" err="1">
                          <a:solidFill>
                            <a:schemeClr val="tx1"/>
                          </a:solidFill>
                          <a:effectLst/>
                          <a:latin typeface="+mn-lt"/>
                          <a:ea typeface="+mn-ea"/>
                          <a:cs typeface="+mn-cs"/>
                        </a:rPr>
                        <a:t>yenɣa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lḥif</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yesɣaren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tzeddem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tettruẓu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tetterra</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rrif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tessaweḍ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tazdemt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annect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wi</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ila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W’ara</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icidden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W’ara</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issiwḍen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axxam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lqaɛa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lḥenk-is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tettxemmim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-tt-id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tamɣart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kem-yuɣen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ssya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ssya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tamsalt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teylewt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ttar</a:t>
                      </a:r>
                      <a:r>
                        <a:rPr lang="fr-FR" sz="1100" kern="1200" dirty="0">
                          <a:solidFill>
                            <a:schemeClr val="tx1"/>
                          </a:solidFill>
                          <a:effectLst/>
                          <a:latin typeface="+mn-lt"/>
                          <a:ea typeface="+mn-ea"/>
                          <a:cs typeface="+mn-cs"/>
                        </a:rPr>
                        <a:t> i s-terra: </a:t>
                      </a:r>
                      <a:r>
                        <a:rPr lang="fr-FR" sz="1100" kern="1200" dirty="0" err="1">
                          <a:solidFill>
                            <a:schemeClr val="tx1"/>
                          </a:solidFill>
                          <a:effectLst/>
                          <a:latin typeface="+mn-lt"/>
                          <a:ea typeface="+mn-ea"/>
                          <a:cs typeface="+mn-cs"/>
                        </a:rPr>
                        <a:t>tɣaḍ-it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icadd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tazdemt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-tt f </a:t>
                      </a:r>
                      <a:r>
                        <a:rPr lang="fr-FR" sz="1100" kern="1200" dirty="0" err="1">
                          <a:solidFill>
                            <a:schemeClr val="tx1"/>
                          </a:solidFill>
                          <a:effectLst/>
                          <a:latin typeface="+mn-lt"/>
                          <a:ea typeface="+mn-ea"/>
                          <a:cs typeface="+mn-cs"/>
                        </a:rPr>
                        <a:t>weɛrur-is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yesserkeb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zdeffir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tawwurt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wexxam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tessekcem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tazdemt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tameẓẓuɣt-is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ccqayeq</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Mmuqlen</a:t>
                      </a:r>
                      <a:r>
                        <a:rPr lang="fr-FR" sz="1100" kern="1200" dirty="0">
                          <a:solidFill>
                            <a:schemeClr val="tx1"/>
                          </a:solidFill>
                          <a:effectLst/>
                          <a:latin typeface="+mn-lt"/>
                          <a:ea typeface="+mn-ea"/>
                          <a:cs typeface="+mn-cs"/>
                        </a:rPr>
                        <a:t> at </a:t>
                      </a:r>
                      <a:r>
                        <a:rPr lang="fr-FR" sz="1100" kern="1200" dirty="0" err="1">
                          <a:solidFill>
                            <a:schemeClr val="tx1"/>
                          </a:solidFill>
                          <a:effectLst/>
                          <a:latin typeface="+mn-lt"/>
                          <a:ea typeface="+mn-ea"/>
                          <a:cs typeface="+mn-cs"/>
                        </a:rPr>
                        <a:t>wexxam</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tezdemt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ara d-</a:t>
                      </a:r>
                      <a:r>
                        <a:rPr lang="fr-FR" sz="1100" kern="1200" dirty="0" err="1">
                          <a:solidFill>
                            <a:schemeClr val="tx1"/>
                          </a:solidFill>
                          <a:effectLst/>
                          <a:latin typeface="+mn-lt"/>
                          <a:ea typeface="+mn-ea"/>
                          <a:cs typeface="+mn-cs"/>
                        </a:rPr>
                        <a:t>tsellkeḍ</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steqsan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Nnan</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tiniḍ</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Tenna-yasen</a:t>
                      </a:r>
                      <a:r>
                        <a:rPr lang="fr-FR" sz="1100" kern="1200" dirty="0">
                          <a:solidFill>
                            <a:schemeClr val="tx1"/>
                          </a:solidFill>
                          <a:effectLst/>
                          <a:latin typeface="+mn-lt"/>
                          <a:ea typeface="+mn-ea"/>
                          <a:cs typeface="+mn-cs"/>
                        </a:rPr>
                        <a:t> : D </a:t>
                      </a:r>
                      <a:r>
                        <a:rPr lang="fr-FR" sz="1100" kern="1200" dirty="0" err="1">
                          <a:solidFill>
                            <a:schemeClr val="tx1"/>
                          </a:solidFill>
                          <a:effectLst/>
                          <a:latin typeface="+mn-lt"/>
                          <a:ea typeface="+mn-ea"/>
                          <a:cs typeface="+mn-cs"/>
                        </a:rPr>
                        <a:t>argaz</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meɛna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yettfuḥ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nnefs-is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wannect</a:t>
                      </a:r>
                      <a:r>
                        <a:rPr lang="fr-FR" sz="1100" kern="1200" dirty="0">
                          <a:solidFill>
                            <a:schemeClr val="tx1"/>
                          </a:solidFill>
                          <a:effectLst/>
                          <a:latin typeface="+mn-lt"/>
                          <a:ea typeface="+mn-ea"/>
                          <a:cs typeface="+mn-cs"/>
                        </a:rPr>
                        <a:t>, agi </a:t>
                      </a:r>
                      <a:r>
                        <a:rPr lang="fr-FR" sz="1100" kern="1200" dirty="0" err="1">
                          <a:solidFill>
                            <a:schemeClr val="tx1"/>
                          </a:solidFill>
                          <a:effectLst/>
                          <a:latin typeface="+mn-lt"/>
                          <a:ea typeface="+mn-ea"/>
                          <a:cs typeface="+mn-cs"/>
                        </a:rPr>
                        <a:t>yenneḥcam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yennezrureḍ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tezdem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Yaf</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yezem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Wet</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-d s </a:t>
                      </a:r>
                      <a:r>
                        <a:rPr lang="fr-FR" sz="1100" kern="1200" dirty="0" err="1">
                          <a:solidFill>
                            <a:schemeClr val="tx1"/>
                          </a:solidFill>
                          <a:effectLst/>
                          <a:latin typeface="+mn-lt"/>
                          <a:ea typeface="+mn-ea"/>
                          <a:cs typeface="+mn-cs"/>
                        </a:rPr>
                        <a:t>tqabact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anyir</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dirty="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dirty="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dirty="0">
                          <a:effectLst/>
                          <a:latin typeface="Cascadia Mono" panose="020B0609020000020004" pitchFamily="49" charset="0"/>
                          <a:cs typeface="Cascadia Mono" panose="020B0609020000020004" pitchFamily="49" charset="0"/>
                        </a:rPr>
                        <a:t>- Qu’as-tu donc, grand-mère ?</a:t>
                      </a:r>
                    </a:p>
                    <a:p>
                      <a:pPr indent="216000" algn="l"/>
                      <a:r>
                        <a:rPr lang="fr-FR" sz="1100" kern="150" dirty="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dirty="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dirty="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dirty="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dirty="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dirty="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dirty="0">
                          <a:effectLst/>
                          <a:latin typeface="Cascadia Mono" panose="020B0609020000020004" pitchFamily="49" charset="0"/>
                          <a:cs typeface="Cascadia Mono" panose="020B0609020000020004" pitchFamily="49" charset="0"/>
                        </a:rPr>
                        <a:t>- Donne-moi un coup de hachette au front.</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339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zmireɣ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txedmeḍ-iyi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Yanna-yas</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tewteḍ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kem-ččeɣ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tewt-it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tqabact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yeskeɛwiw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yezzazzal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-tt-id </a:t>
                      </a:r>
                      <a:r>
                        <a:rPr lang="fr-FR" sz="1100" kern="1200" dirty="0" err="1">
                          <a:solidFill>
                            <a:schemeClr val="tx1"/>
                          </a:solidFill>
                          <a:effectLst/>
                          <a:latin typeface="+mn-lt"/>
                          <a:ea typeface="+mn-ea"/>
                          <a:cs typeface="+mn-cs"/>
                        </a:rPr>
                        <a:t>daɣen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tzeddem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Ani-yi-d.</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tettani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temlal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ccama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tyita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Lḥemdu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Lleh</a:t>
                      </a:r>
                      <a:r>
                        <a:rPr lang="fr-FR" sz="1100" kern="1200" dirty="0">
                          <a:solidFill>
                            <a:schemeClr val="tx1"/>
                          </a:solidFill>
                          <a:effectLst/>
                          <a:latin typeface="+mn-lt"/>
                          <a:ea typeface="+mn-ea"/>
                          <a:cs typeface="+mn-cs"/>
                        </a:rPr>
                        <a:t>, a mmi, </a:t>
                      </a:r>
                      <a:r>
                        <a:rPr lang="fr-FR" sz="1100" kern="1200" dirty="0" err="1">
                          <a:solidFill>
                            <a:schemeClr val="tx1"/>
                          </a:solidFill>
                          <a:effectLst/>
                          <a:latin typeface="+mn-lt"/>
                          <a:ea typeface="+mn-ea"/>
                          <a:cs typeface="+mn-cs"/>
                        </a:rPr>
                        <a:t>aql</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ak</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teḥliḍ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Leǧruḥ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qqazen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ḥellun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imeslayen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qqazen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rennun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dirty="0">
                          <a:effectLst/>
                          <a:latin typeface="Cascadia Mono" panose="020B0609020000020004" pitchFamily="49" charset="0"/>
                          <a:cs typeface="Cascadia Mono" panose="020B0609020000020004" pitchFamily="49" charset="0"/>
                        </a:rPr>
                        <a:t>- Frappe-moi, ou je te dévore !</a:t>
                      </a:r>
                    </a:p>
                    <a:p>
                      <a:pPr indent="216000" algn="l"/>
                      <a:r>
                        <a:rPr lang="fr-FR" sz="1100" kern="150" dirty="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dirty="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dirty="0">
                          <a:effectLst/>
                          <a:latin typeface="Cascadia Mono" panose="020B0609020000020004" pitchFamily="49" charset="0"/>
                          <a:cs typeface="Cascadia Mono" panose="020B0609020000020004" pitchFamily="49" charset="0"/>
                        </a:rPr>
                        <a:t>- Épouille-moi, lui dit-il.</a:t>
                      </a:r>
                    </a:p>
                    <a:p>
                      <a:pPr indent="216000" algn="l"/>
                      <a:r>
                        <a:rPr lang="fr-FR" sz="1100" kern="150" dirty="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dirty="0">
                          <a:effectLst/>
                          <a:latin typeface="Cascadia Mono" panose="020B0609020000020004" pitchFamily="49" charset="0"/>
                          <a:cs typeface="Cascadia Mono" panose="020B0609020000020004" pitchFamily="49" charset="0"/>
                        </a:rPr>
                        <a:t>- Dieu merci, te voilà guéri, fils.</a:t>
                      </a:r>
                    </a:p>
                    <a:p>
                      <a:pPr indent="216000" algn="l"/>
                      <a:r>
                        <a:rPr lang="fr-FR" sz="1100" kern="150" dirty="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dirty="0">
                          <a:effectLst/>
                          <a:latin typeface="Cascadia Mono" panose="020B0609020000020004" pitchFamily="49" charset="0"/>
                          <a:cs typeface="Cascadia Mono" panose="020B0609020000020004" pitchFamily="49" charset="0"/>
                        </a:rPr>
                        <a:t>Alors il se jeta sur elle et la dévora.</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957550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texxamt-is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Tdiwa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tuccent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geddac</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wamek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yeḥla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Yya</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argaz</a:t>
                      </a:r>
                      <a:r>
                        <a:rPr lang="fr-FR" sz="1100" kern="1200" dirty="0">
                          <a:solidFill>
                            <a:schemeClr val="tx1"/>
                          </a:solidFill>
                          <a:effectLst/>
                          <a:latin typeface="+mn-lt"/>
                          <a:ea typeface="+mn-ea"/>
                          <a:cs typeface="+mn-cs"/>
                        </a:rPr>
                        <a:t>, ad n-</a:t>
                      </a:r>
                      <a:r>
                        <a:rPr lang="fr-FR" sz="1100" kern="1200" dirty="0" err="1">
                          <a:solidFill>
                            <a:schemeClr val="tx1"/>
                          </a:solidFill>
                          <a:effectLst/>
                          <a:latin typeface="+mn-lt"/>
                          <a:ea typeface="+mn-ea"/>
                          <a:cs typeface="+mn-cs"/>
                        </a:rPr>
                        <a:t>ḍebbreɣ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atmaten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aqcic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taqcict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ten-nsemyejwaǧ</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temsu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teɛdawt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gar-aneɣ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Atmaten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atmaten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aɛebbuḍ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iferq-iten</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aɣ-ttnasaben</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teḥṛes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ɛreḍ</a:t>
                      </a:r>
                      <a:r>
                        <a:rPr lang="fr-FR" sz="1100" kern="1200" dirty="0">
                          <a:solidFill>
                            <a:schemeClr val="tx1"/>
                          </a:solidFill>
                          <a:effectLst/>
                          <a:latin typeface="+mn-lt"/>
                          <a:ea typeface="+mn-ea"/>
                          <a:cs typeface="+mn-cs"/>
                        </a:rPr>
                        <a:t>-d iman-</a:t>
                      </a:r>
                      <a:r>
                        <a:rPr lang="fr-FR" sz="1100" kern="1200" dirty="0" err="1">
                          <a:solidFill>
                            <a:schemeClr val="tx1"/>
                          </a:solidFill>
                          <a:effectLst/>
                          <a:latin typeface="+mn-lt"/>
                          <a:ea typeface="+mn-ea"/>
                          <a:cs typeface="+mn-cs"/>
                        </a:rPr>
                        <a:t>im</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Tcebbeḥ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tuccent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tnawel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texḍeb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Tberra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nnesba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i yi-d-</a:t>
                      </a:r>
                      <a:r>
                        <a:rPr lang="fr-FR" sz="1100" kern="1200" dirty="0" err="1">
                          <a:solidFill>
                            <a:schemeClr val="tx1"/>
                          </a:solidFill>
                          <a:effectLst/>
                          <a:latin typeface="+mn-lt"/>
                          <a:ea typeface="+mn-ea"/>
                          <a:cs typeface="+mn-cs"/>
                        </a:rPr>
                        <a:t>yewwin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Ur as-</a:t>
                      </a:r>
                      <a:r>
                        <a:rPr lang="fr-FR" sz="1100" kern="1200" dirty="0" err="1">
                          <a:solidFill>
                            <a:schemeClr val="tx1"/>
                          </a:solidFill>
                          <a:effectLst/>
                          <a:latin typeface="+mn-lt"/>
                          <a:ea typeface="+mn-ea"/>
                          <a:cs typeface="+mn-cs"/>
                        </a:rPr>
                        <a:t>ssemḥessen</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bezbazen</a:t>
                      </a:r>
                      <a:r>
                        <a:rPr lang="fr-FR" sz="1100" kern="1200" dirty="0">
                          <a:solidFill>
                            <a:schemeClr val="tx1"/>
                          </a:solidFill>
                          <a:effectLst/>
                          <a:latin typeface="+mn-lt"/>
                          <a:ea typeface="+mn-ea"/>
                          <a:cs typeface="+mn-cs"/>
                        </a:rPr>
                        <a:t>-tt-id,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abbu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sxenzeren</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i tt-id-</a:t>
                      </a:r>
                      <a:r>
                        <a:rPr lang="fr-FR" sz="1100" kern="1200" dirty="0" err="1">
                          <a:solidFill>
                            <a:schemeClr val="tx1"/>
                          </a:solidFill>
                          <a:effectLst/>
                          <a:latin typeface="+mn-lt"/>
                          <a:ea typeface="+mn-ea"/>
                          <a:cs typeface="+mn-cs"/>
                        </a:rPr>
                        <a:t>imenɛen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iḍarren-is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-tt-id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lkanun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tțeqqed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tiyitwin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tmes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Yemmuqel-itt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temmuqel</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as-d-</a:t>
                      </a:r>
                      <a:r>
                        <a:rPr lang="fr-FR" sz="1100" kern="1200" dirty="0" err="1">
                          <a:solidFill>
                            <a:schemeClr val="tx1"/>
                          </a:solidFill>
                          <a:effectLst/>
                          <a:latin typeface="+mn-lt"/>
                          <a:ea typeface="+mn-ea"/>
                          <a:cs typeface="+mn-cs"/>
                        </a:rPr>
                        <a:t>tenni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Teṛwa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ṛṛay-is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était rentré chez lui en piteux état. Madame chacal le soigna longtemps avant qu’il ne guérit.</a:t>
                      </a:r>
                    </a:p>
                    <a:p>
                      <a:pPr indent="216000" algn="l"/>
                      <a:r>
                        <a:rPr lang="fr-FR" sz="1100" kern="150" dirty="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dirty="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et impossible.</a:t>
                      </a:r>
                    </a:p>
                    <a:p>
                      <a:pPr indent="216000" algn="l"/>
                      <a:r>
                        <a:rPr lang="fr-FR" sz="1100" kern="150" dirty="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dirty="0">
                          <a:effectLst/>
                          <a:latin typeface="Cascadia Mono" panose="020B0609020000020004" pitchFamily="49" charset="0"/>
                          <a:cs typeface="Cascadia Mono" panose="020B0609020000020004" pitchFamily="49" charset="0"/>
                        </a:rPr>
                        <a:t>- Va essayer toi-même.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dirty="0">
                          <a:effectLst/>
                          <a:latin typeface="Cascadia Mono" panose="020B0609020000020004" pitchFamily="49" charset="0"/>
                          <a:cs typeface="Cascadia Mono" panose="020B0609020000020004" pitchFamily="49" charset="0"/>
                        </a:rPr>
                        <a:t>A son approche, les chiens se portèrent, menaçants, à sa rencontre. Elle protesta :</a:t>
                      </a:r>
                    </a:p>
                    <a:p>
                      <a:pPr indent="216000" algn="l"/>
                      <a:r>
                        <a:rPr lang="fr-FR" sz="1100" kern="150" dirty="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dirty="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dirty="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2818395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 Ya </a:t>
                      </a:r>
                      <a:r>
                        <a:rPr lang="fr-FR" sz="1100" kern="1200" dirty="0" err="1">
                          <a:solidFill>
                            <a:schemeClr val="tx1"/>
                          </a:solidFill>
                          <a:effectLst/>
                          <a:latin typeface="+mn-lt"/>
                          <a:ea typeface="+mn-ea"/>
                          <a:cs typeface="+mn-cs"/>
                        </a:rPr>
                        <a:t>ɛǧaba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Lewlegga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nnesba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iḍarren-is</a:t>
                      </a:r>
                      <a:r>
                        <a:rPr lang="fr-FR" sz="1100" kern="1200" dirty="0">
                          <a:solidFill>
                            <a:schemeClr val="tx1"/>
                          </a:solidFill>
                          <a:effectLst/>
                          <a:latin typeface="+mn-lt"/>
                          <a:ea typeface="+mn-ea"/>
                          <a:cs typeface="+mn-cs"/>
                        </a:rPr>
                        <a:t> i tt-id-</a:t>
                      </a:r>
                      <a:r>
                        <a:rPr lang="fr-FR" sz="1100" kern="1200" dirty="0" err="1">
                          <a:solidFill>
                            <a:schemeClr val="tx1"/>
                          </a:solidFill>
                          <a:effectLst/>
                          <a:latin typeface="+mn-lt"/>
                          <a:ea typeface="+mn-ea"/>
                          <a:cs typeface="+mn-cs"/>
                        </a:rPr>
                        <a:t>imenɛen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wissen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yid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yeḍrun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Tagi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taneggarut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Ayen </a:t>
                      </a:r>
                      <a:r>
                        <a:rPr lang="fr-FR" sz="1100" kern="1200" dirty="0" err="1">
                          <a:solidFill>
                            <a:schemeClr val="tx1"/>
                          </a:solidFill>
                          <a:effectLst/>
                          <a:latin typeface="+mn-lt"/>
                          <a:ea typeface="+mn-ea"/>
                          <a:cs typeface="+mn-cs"/>
                        </a:rPr>
                        <a:t>yekkan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qbel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iḥulfa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iḥulfa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sser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yettwakksen</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tɛeggalt-is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ara i </a:t>
                      </a:r>
                      <a:r>
                        <a:rPr lang="fr-FR" sz="1100" kern="1200" dirty="0" err="1">
                          <a:solidFill>
                            <a:schemeClr val="tx1"/>
                          </a:solidFill>
                          <a:effectLst/>
                          <a:latin typeface="+mn-lt"/>
                          <a:ea typeface="+mn-ea"/>
                          <a:cs typeface="+mn-cs"/>
                        </a:rPr>
                        <a:t>wegdi</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yiɣil-is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ijbed</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tamusni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uday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aneggaru</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lxalayeq</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imeddukal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ečč</a:t>
                      </a:r>
                      <a:r>
                        <a:rPr lang="fr-FR" sz="1100" kern="1200" dirty="0">
                          <a:solidFill>
                            <a:schemeClr val="tx1"/>
                          </a:solidFill>
                          <a:effectLst/>
                          <a:latin typeface="+mn-lt"/>
                          <a:ea typeface="+mn-ea"/>
                          <a:cs typeface="+mn-cs"/>
                        </a:rPr>
                        <a:t>-n, </a:t>
                      </a:r>
                      <a:r>
                        <a:rPr lang="fr-FR" sz="1100" kern="1200" dirty="0" err="1">
                          <a:solidFill>
                            <a:schemeClr val="tx1"/>
                          </a:solidFill>
                          <a:effectLst/>
                          <a:latin typeface="+mn-lt"/>
                          <a:ea typeface="+mn-ea"/>
                          <a:cs typeface="+mn-cs"/>
                        </a:rPr>
                        <a:t>teččeḍ</a:t>
                      </a:r>
                      <a:r>
                        <a:rPr lang="fr-FR" sz="1100" kern="1200" dirty="0">
                          <a:solidFill>
                            <a:schemeClr val="tx1"/>
                          </a:solidFill>
                          <a:effectLst/>
                          <a:latin typeface="+mn-lt"/>
                          <a:ea typeface="+mn-ea"/>
                          <a:cs typeface="+mn-cs"/>
                        </a:rPr>
                        <a:t>-d.</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iru-yas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tameḍrurt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lḥif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iyi-tɛiwneḍ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rreɣ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ttaṛ</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ak-fkeɣ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leḥq</a:t>
                      </a:r>
                      <a:r>
                        <a:rPr lang="fr-FR" sz="1100" kern="1200" dirty="0">
                          <a:solidFill>
                            <a:schemeClr val="tx1"/>
                          </a:solidFill>
                          <a:effectLst/>
                          <a:latin typeface="+mn-lt"/>
                          <a:ea typeface="+mn-ea"/>
                          <a:cs typeface="+mn-cs"/>
                        </a:rPr>
                        <a:t>-ik.</a:t>
                      </a:r>
                    </a:p>
                    <a:p>
                      <a:pPr indent="457200"/>
                      <a:r>
                        <a:rPr lang="fr-FR" sz="1100" kern="1200" dirty="0" err="1">
                          <a:solidFill>
                            <a:schemeClr val="tx1"/>
                          </a:solidFill>
                          <a:effectLst/>
                          <a:latin typeface="+mn-lt"/>
                          <a:ea typeface="+mn-ea"/>
                          <a:cs typeface="+mn-cs"/>
                        </a:rPr>
                        <a:t>Iqbel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ufuḥan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ɛassen</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asulef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qesden</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yesleqwḍ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iffis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yenɣa</a:t>
                      </a:r>
                      <a:r>
                        <a:rPr lang="fr-FR" sz="1100" kern="1200" dirty="0">
                          <a:solidFill>
                            <a:schemeClr val="tx1"/>
                          </a:solidFill>
                          <a:effectLst/>
                          <a:latin typeface="+mn-lt"/>
                          <a:ea typeface="+mn-ea"/>
                          <a:cs typeface="+mn-cs"/>
                        </a:rPr>
                        <a:t>-t : </a:t>
                      </a:r>
                      <a:r>
                        <a:rPr lang="fr-FR" sz="1100" kern="1200" dirty="0" err="1">
                          <a:solidFill>
                            <a:schemeClr val="tx1"/>
                          </a:solidFill>
                          <a:effectLst/>
                          <a:latin typeface="+mn-lt"/>
                          <a:ea typeface="+mn-ea"/>
                          <a:cs typeface="+mn-cs"/>
                        </a:rPr>
                        <a:t>ččan</a:t>
                      </a:r>
                      <a:r>
                        <a:rPr lang="fr-FR" sz="1100" kern="1200" dirty="0">
                          <a:solidFill>
                            <a:schemeClr val="tx1"/>
                          </a:solidFill>
                          <a:effectLst/>
                          <a:latin typeface="+mn-lt"/>
                          <a:ea typeface="+mn-ea"/>
                          <a:cs typeface="+mn-cs"/>
                        </a:rPr>
                        <a:t>-t.</a:t>
                      </a:r>
                    </a:p>
                    <a:p>
                      <a:pPr indent="457200"/>
                      <a:r>
                        <a:rPr lang="fr-FR" sz="1100" kern="1200" dirty="0" err="1">
                          <a:solidFill>
                            <a:schemeClr val="tx1"/>
                          </a:solidFill>
                          <a:effectLst/>
                          <a:latin typeface="+mn-lt"/>
                          <a:ea typeface="+mn-ea"/>
                          <a:cs typeface="+mn-cs"/>
                        </a:rPr>
                        <a:t>Ssyenna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nehṛen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lmal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mlalen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ijelleb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di </a:t>
                      </a:r>
                      <a:r>
                        <a:rPr lang="fr-FR" sz="1100" kern="1200" dirty="0" err="1">
                          <a:solidFill>
                            <a:schemeClr val="tx1"/>
                          </a:solidFill>
                          <a:effectLst/>
                          <a:latin typeface="+mn-lt"/>
                          <a:ea typeface="+mn-ea"/>
                          <a:cs typeface="+mn-cs"/>
                        </a:rPr>
                        <a:t>tbaqit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wammas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yeḥla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yenqes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uḍar-is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aɛewẓal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segmi</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qqaren</a:t>
                      </a:r>
                      <a:r>
                        <a:rPr lang="fr-FR" sz="1100" kern="1200" dirty="0">
                          <a:solidFill>
                            <a:schemeClr val="tx1"/>
                          </a:solidFill>
                          <a:effectLst/>
                          <a:latin typeface="+mn-lt"/>
                          <a:ea typeface="+mn-ea"/>
                          <a:cs typeface="+mn-cs"/>
                        </a:rPr>
                        <a:t> d bu </a:t>
                      </a:r>
                      <a:r>
                        <a:rPr lang="fr-FR" sz="1100" kern="1200" dirty="0" err="1">
                          <a:solidFill>
                            <a:schemeClr val="tx1"/>
                          </a:solidFill>
                          <a:effectLst/>
                          <a:latin typeface="+mn-lt"/>
                          <a:ea typeface="+mn-ea"/>
                          <a:cs typeface="+mn-cs"/>
                        </a:rPr>
                        <a:t>tlata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iḍarren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Akka i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meskin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yettɛassan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agugam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Isewweq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gmas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yenɣa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yiffis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nesɛi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wass-nni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yendeq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dirty="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dirty="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dirty="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dirty="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 et l’hyène l’abattit ; ils le dévorèrent.</a:t>
                      </a:r>
                    </a:p>
                    <a:p>
                      <a:pPr indent="216000" algn="l"/>
                      <a:r>
                        <a:rPr lang="fr-FR" sz="1100" kern="150" dirty="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dirty="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dirty="0">
                          <a:effectLst/>
                          <a:latin typeface="Cascadia Mono" panose="020B0609020000020004" pitchFamily="49" charset="0"/>
                          <a:cs typeface="Cascadia Mono" panose="020B0609020000020004" pitchFamily="49" charset="0"/>
                        </a:rPr>
                        <a:t>C’est depuis ce jour que l’altruisme est si rare.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dirty="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Jette-m’en</a:t>
                      </a:r>
                      <a:r>
                        <a:rPr lang="fr-FR" sz="1100" kern="150" dirty="0">
                          <a:effectLst/>
                          <a:latin typeface="Cascadia Mono" panose="020B0609020000020004" pitchFamily="49" charset="0"/>
                          <a:cs typeface="Cascadia Mono" panose="020B0609020000020004" pitchFamily="49" charset="0"/>
                        </a:rPr>
                        <a:t> un ou je monte ! Lui cria-t-il.</a:t>
                      </a:r>
                    </a:p>
                    <a:p>
                      <a:pPr indent="216000" algn="l"/>
                      <a:r>
                        <a:rPr lang="fr-FR" sz="1100" kern="150" dirty="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dirty="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dirty="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dirty="0">
                          <a:effectLst/>
                          <a:latin typeface="Cascadia Mono" panose="020B0609020000020004" pitchFamily="49" charset="0"/>
                          <a:cs typeface="Cascadia Mono" panose="020B0609020000020004" pitchFamily="49" charset="0"/>
                        </a:rPr>
                        <a:t>Le chacal le croqua et s’en alla.</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lendemain il revint :</a:t>
                      </a:r>
                    </a:p>
                    <a:p>
                      <a:pPr indent="216000" algn="l"/>
                      <a:r>
                        <a:rPr lang="fr-FR" sz="1100" kern="150" dirty="0">
                          <a:effectLst/>
                          <a:latin typeface="Cascadia Mono" panose="020B0609020000020004" pitchFamily="49" charset="0"/>
                          <a:cs typeface="Cascadia Mono" panose="020B0609020000020004" pitchFamily="49" charset="0"/>
                        </a:rPr>
                        <a:t>- Jettes-en un, ou je monte !</a:t>
                      </a:r>
                    </a:p>
                    <a:p>
                      <a:pPr indent="216000" algn="l"/>
                      <a:r>
                        <a:rPr lang="fr-FR" sz="1100" kern="150" dirty="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dirty="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dirty="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dirty="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dirty="0">
                          <a:effectLst/>
                          <a:latin typeface="Cascadia Mono" panose="020B0609020000020004" pitchFamily="49" charset="0"/>
                          <a:cs typeface="Cascadia Mono" panose="020B0609020000020004" pitchFamily="49" charset="0"/>
                        </a:rPr>
                        <a:t>L’alouette la mit au courant.</a:t>
                      </a:r>
                    </a:p>
                    <a:p>
                      <a:pPr indent="216000" algn="l"/>
                      <a:endParaRPr lang="fr-FR" sz="1100" kern="150" dirty="0">
                        <a:effectLst/>
                        <a:latin typeface="Cascadia Mono" panose="020B0609020000020004" pitchFamily="49" charset="0"/>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316338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Tusa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tefsut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tezzegzew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teǧǧuǧǧeg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fsant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ttjur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ttarwen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llir</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tewtult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Yessetmam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aha-tent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sɛant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arraw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nsent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ten-awint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tzirit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jgellben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leḥcic</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zzeɛteṛ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isegmi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ufeqqus</a:t>
                      </a:r>
                      <a:r>
                        <a:rPr lang="fr-FR" sz="1100" kern="1200" dirty="0">
                          <a:solidFill>
                            <a:schemeClr val="tx1"/>
                          </a:solidFill>
                          <a:effectLst/>
                          <a:latin typeface="+mn-lt"/>
                          <a:ea typeface="+mn-ea"/>
                          <a:cs typeface="+mn-cs"/>
                        </a:rPr>
                        <a:t>. Kem, </a:t>
                      </a:r>
                      <a:r>
                        <a:rPr lang="fr-FR" sz="1100" kern="1200" dirty="0" err="1">
                          <a:solidFill>
                            <a:schemeClr val="tx1"/>
                          </a:solidFill>
                          <a:effectLst/>
                          <a:latin typeface="+mn-lt"/>
                          <a:ea typeface="+mn-ea"/>
                          <a:cs typeface="+mn-cs"/>
                        </a:rPr>
                        <a:t>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kem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yessummut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Ur as-d-terri </a:t>
                      </a:r>
                      <a:r>
                        <a:rPr lang="fr-FR" sz="1100" kern="1200" dirty="0" err="1">
                          <a:solidFill>
                            <a:schemeClr val="tx1"/>
                          </a:solidFill>
                          <a:effectLst/>
                          <a:latin typeface="+mn-lt"/>
                          <a:ea typeface="+mn-ea"/>
                          <a:cs typeface="+mn-cs"/>
                        </a:rPr>
                        <a:t>tewtult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aɛṛab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aqbayli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tegr</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tinexsas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nnḍen</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lehduṛ</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cečči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qebren</a:t>
                      </a:r>
                      <a:r>
                        <a:rPr lang="fr-FR" sz="1100" kern="1200" dirty="0">
                          <a:solidFill>
                            <a:schemeClr val="tx1"/>
                          </a:solidFill>
                          <a:effectLst/>
                          <a:latin typeface="+mn-lt"/>
                          <a:ea typeface="+mn-ea"/>
                          <a:cs typeface="+mn-cs"/>
                        </a:rPr>
                        <a:t>-tt.</a:t>
                      </a:r>
                    </a:p>
                    <a:p>
                      <a:pPr indent="457200"/>
                      <a:r>
                        <a:rPr lang="fr-FR" sz="1100" kern="1200" dirty="0" err="1">
                          <a:solidFill>
                            <a:schemeClr val="tx1"/>
                          </a:solidFill>
                          <a:effectLst/>
                          <a:latin typeface="+mn-lt"/>
                          <a:ea typeface="+mn-ea"/>
                          <a:cs typeface="+mn-cs"/>
                        </a:rPr>
                        <a:t>Ɛeddan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awal</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tergigit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iyi-tserrḥeḍ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bɣiɣ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ɛyiɣ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Yeɛreḍ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tt-id-</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ad tt-id-</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iḥawet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yessaged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Teɛṣa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abaden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-tt :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Ddem</a:t>
                      </a:r>
                      <a:r>
                        <a:rPr lang="fr-FR" sz="1100" kern="1200" dirty="0">
                          <a:solidFill>
                            <a:schemeClr val="tx1"/>
                          </a:solidFill>
                          <a:effectLst/>
                          <a:latin typeface="+mn-lt"/>
                          <a:ea typeface="+mn-ea"/>
                          <a:cs typeface="+mn-cs"/>
                        </a:rPr>
                        <a:t>, a Ben </a:t>
                      </a:r>
                      <a:r>
                        <a:rPr lang="fr-FR" sz="1100" kern="1200" dirty="0" err="1">
                          <a:solidFill>
                            <a:schemeClr val="tx1"/>
                          </a:solidFill>
                          <a:effectLst/>
                          <a:latin typeface="+mn-lt"/>
                          <a:ea typeface="+mn-ea"/>
                          <a:cs typeface="+mn-cs"/>
                        </a:rPr>
                        <a:t>Yeɛqub</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tneṭleḍ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yemceḥ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iǧeɛl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yelhan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qrib</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dirty="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 tiges rampantes du melon . Toi, tu restes ici pour servir d’oreiller au roi des animaux ! </a:t>
                      </a:r>
                    </a:p>
                    <a:p>
                      <a:pPr indent="216000" algn="l"/>
                      <a:r>
                        <a:rPr lang="fr-FR" sz="1100" kern="150" dirty="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elle en avait le cœur gros.</a:t>
                      </a:r>
                    </a:p>
                    <a:p>
                      <a:pPr indent="216000" algn="l"/>
                      <a:r>
                        <a:rPr lang="fr-FR" sz="1100" kern="150" dirty="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dirty="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dirty="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dirty="0">
                          <a:effectLst/>
                          <a:latin typeface="Cascadia Mono" panose="020B0609020000020004" pitchFamily="49" charset="0"/>
                          <a:cs typeface="Cascadia Mono" panose="020B0609020000020004" pitchFamily="49" charset="0"/>
                        </a:rPr>
                        <a:t>- Allez, Ben-</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va enterrer !</a:t>
                      </a:r>
                    </a:p>
                    <a:p>
                      <a:pPr indent="216000" algn="l"/>
                      <a:r>
                        <a:rPr lang="fr-FR" sz="1100" kern="150" dirty="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765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Ikellex-ikem</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Lukan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ad n-yali,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i m-</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tikelt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anga</a:t>
                      </a:r>
                      <a:r>
                        <a:rPr lang="fr-FR" sz="1100" kern="1200" dirty="0">
                          <a:solidFill>
                            <a:schemeClr val="tx1"/>
                          </a:solidFill>
                          <a:effectLst/>
                          <a:latin typeface="+mn-lt"/>
                          <a:ea typeface="+mn-ea"/>
                          <a:cs typeface="+mn-cs"/>
                        </a:rPr>
                        <a:t> s-</a:t>
                      </a:r>
                      <a:r>
                        <a:rPr lang="fr-FR" sz="1100" kern="1200" dirty="0" err="1">
                          <a:solidFill>
                            <a:schemeClr val="tx1"/>
                          </a:solidFill>
                          <a:effectLst/>
                          <a:latin typeface="+mn-lt"/>
                          <a:ea typeface="+mn-ea"/>
                          <a:cs typeface="+mn-cs"/>
                        </a:rPr>
                        <a:t>temmaleḍ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cceɣl-is</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Azekka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yusa</a:t>
                      </a:r>
                      <a:r>
                        <a:rPr lang="fr-FR" sz="1100" kern="1200" dirty="0">
                          <a:solidFill>
                            <a:schemeClr val="tx1"/>
                          </a:solidFill>
                          <a:effectLst/>
                          <a:latin typeface="+mn-lt"/>
                          <a:ea typeface="+mn-ea"/>
                          <a:cs typeface="+mn-cs"/>
                        </a:rPr>
                        <a:t>-d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Ḍegger</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aliɣ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Iɛecca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yessagad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yettagges</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uberwaq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yettcebbib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yeqḍi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Tamelqubeɛt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yiman</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ukellex</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-yi </a:t>
                      </a:r>
                      <a:r>
                        <a:rPr lang="fr-FR" sz="1100" kern="1200" dirty="0" err="1">
                          <a:solidFill>
                            <a:schemeClr val="tx1"/>
                          </a:solidFill>
                          <a:effectLst/>
                          <a:latin typeface="+mn-lt"/>
                          <a:ea typeface="+mn-ea"/>
                          <a:cs typeface="+mn-cs"/>
                        </a:rPr>
                        <a:t>ɛemmi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ibellireǧ</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tezmireḍ</a:t>
                      </a:r>
                      <a:r>
                        <a:rPr lang="fr-FR" sz="1100" kern="1200" dirty="0">
                          <a:solidFill>
                            <a:schemeClr val="tx1"/>
                          </a:solidFill>
                          <a:effectLst/>
                          <a:latin typeface="+mn-lt"/>
                          <a:ea typeface="+mn-ea"/>
                          <a:cs typeface="+mn-cs"/>
                        </a:rPr>
                        <a:t> ara ad d-</a:t>
                      </a:r>
                      <a:r>
                        <a:rPr lang="fr-FR" sz="1100" kern="1200" dirty="0" err="1">
                          <a:solidFill>
                            <a:schemeClr val="tx1"/>
                          </a:solidFill>
                          <a:effectLst/>
                          <a:latin typeface="+mn-lt"/>
                          <a:ea typeface="+mn-ea"/>
                          <a:cs typeface="+mn-cs"/>
                        </a:rPr>
                        <a:t>taliḍ</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yexdeɛ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i yi-</a:t>
                      </a:r>
                      <a:r>
                        <a:rPr lang="fr-FR" sz="1100" kern="1200" dirty="0" err="1">
                          <a:solidFill>
                            <a:schemeClr val="tx1"/>
                          </a:solidFill>
                          <a:effectLst/>
                          <a:latin typeface="+mn-lt"/>
                          <a:ea typeface="+mn-ea"/>
                          <a:cs typeface="+mn-cs"/>
                        </a:rPr>
                        <a:t>txedɛeḍ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warraw-iw</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Ah! d bu </a:t>
                      </a:r>
                      <a:r>
                        <a:rPr lang="fr-FR" sz="1100" kern="1200" dirty="0" err="1">
                          <a:solidFill>
                            <a:schemeClr val="tx1"/>
                          </a:solidFill>
                          <a:effectLst/>
                          <a:latin typeface="+mn-lt"/>
                          <a:ea typeface="+mn-ea"/>
                          <a:cs typeface="+mn-cs"/>
                        </a:rPr>
                        <a:t>iɛejquren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kem-yesḥeṛcen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ṭṭfeɣ</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iɛefnaḍ</a:t>
                      </a:r>
                      <a:r>
                        <a:rPr lang="fr-FR" sz="1100" kern="1200" dirty="0">
                          <a:solidFill>
                            <a:schemeClr val="tx1"/>
                          </a:solidFill>
                          <a:effectLst/>
                          <a:latin typeface="+mn-lt"/>
                          <a:ea typeface="+mn-ea"/>
                          <a:cs typeface="+mn-cs"/>
                        </a:rPr>
                        <a:t>: ad as-</a:t>
                      </a:r>
                      <a:r>
                        <a:rPr lang="fr-FR" sz="1100" kern="1200" dirty="0" err="1">
                          <a:solidFill>
                            <a:schemeClr val="tx1"/>
                          </a:solidFill>
                          <a:effectLst/>
                          <a:latin typeface="+mn-lt"/>
                          <a:ea typeface="+mn-ea"/>
                          <a:cs typeface="+mn-cs"/>
                        </a:rPr>
                        <a:t>mleɣ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Netta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tamelqubeɛt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tɛeggen</a:t>
                      </a:r>
                      <a:r>
                        <a:rPr lang="fr-FR" sz="1100" kern="1200" dirty="0">
                          <a:solidFill>
                            <a:schemeClr val="tx1"/>
                          </a:solidFill>
                          <a:effectLst/>
                          <a:latin typeface="+mn-lt"/>
                          <a:ea typeface="+mn-ea"/>
                          <a:cs typeface="+mn-cs"/>
                        </a:rPr>
                        <a:t>-as i </a:t>
                      </a:r>
                      <a:r>
                        <a:rPr lang="fr-FR" sz="1100" kern="1200" dirty="0" err="1">
                          <a:solidFill>
                            <a:schemeClr val="tx1"/>
                          </a:solidFill>
                          <a:effectLst/>
                          <a:latin typeface="+mn-lt"/>
                          <a:ea typeface="+mn-ea"/>
                          <a:cs typeface="+mn-cs"/>
                        </a:rPr>
                        <a:t>ibellireǧ</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dirty="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lendemain, le chacal revint :</a:t>
                      </a:r>
                    </a:p>
                    <a:p>
                      <a:pPr indent="216000" algn="l"/>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Jette-m’en</a:t>
                      </a:r>
                      <a:r>
                        <a:rPr lang="fr-FR" sz="1100" kern="150" dirty="0">
                          <a:effectLst/>
                          <a:latin typeface="Cascadia Mono" panose="020B0609020000020004" pitchFamily="49" charset="0"/>
                          <a:cs typeface="Cascadia Mono" panose="020B0609020000020004" pitchFamily="49" charset="0"/>
                        </a:rPr>
                        <a:t> un ou je monte !</a:t>
                      </a:r>
                    </a:p>
                    <a:p>
                      <a:pPr indent="216000" algn="l"/>
                      <a:r>
                        <a:rPr lang="fr-FR" sz="1100" kern="150" dirty="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dirty="0">
                          <a:effectLst/>
                          <a:latin typeface="Cascadia Mono" panose="020B0609020000020004" pitchFamily="49" charset="0"/>
                          <a:cs typeface="Cascadia Mono" panose="020B0609020000020004" pitchFamily="49" charset="0"/>
                        </a:rPr>
                        <a:t>L’alouette, l’innocente, lui dit :</a:t>
                      </a:r>
                    </a:p>
                    <a:p>
                      <a:pPr indent="216000" algn="l"/>
                      <a:r>
                        <a:rPr lang="fr-FR" sz="1100" kern="150" dirty="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dirty="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dirty="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dirty="0">
                          <a:effectLst/>
                          <a:latin typeface="Cascadia Mono" panose="020B0609020000020004" pitchFamily="49" charset="0"/>
                          <a:cs typeface="Cascadia Mono" panose="020B0609020000020004" pitchFamily="49" charset="0"/>
                        </a:rPr>
                        <a:t>Dès qu’il fit parti, l’alouette prévint la cigogne d’être sur ses gardes…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542443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dirty="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dirty="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dirty="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dirty="0" err="1">
                          <a:effectLst/>
                          <a:latin typeface="Cascadia Mono" panose="020B0609020000020004" pitchFamily="49" charset="0"/>
                          <a:cs typeface="Cascadia Mono" panose="020B0609020000020004" pitchFamily="49" charset="0"/>
                        </a:rPr>
                        <a:t>Korr</a:t>
                      </a:r>
                      <a:r>
                        <a:rPr lang="fr-FR" sz="1100" kern="150" dirty="0">
                          <a:effectLst/>
                          <a:latin typeface="Cascadia Mono" panose="020B0609020000020004" pitchFamily="49" charset="0"/>
                          <a:cs typeface="Cascadia Mono" panose="020B0609020000020004" pitchFamily="49" charset="0"/>
                        </a:rPr>
                        <a:t> ! </a:t>
                      </a:r>
                      <a:r>
                        <a:rPr lang="fr-FR" sz="1100" kern="150" dirty="0" err="1">
                          <a:effectLst/>
                          <a:latin typeface="Cascadia Mono" panose="020B0609020000020004" pitchFamily="49" charset="0"/>
                          <a:cs typeface="Cascadia Mono" panose="020B0609020000020004" pitchFamily="49" charset="0"/>
                        </a:rPr>
                        <a:t>Korrr</a:t>
                      </a:r>
                      <a:r>
                        <a:rPr lang="fr-FR" sz="1100" kern="150" dirty="0">
                          <a:effectLst/>
                          <a:latin typeface="Cascadia Mono" panose="020B0609020000020004" pitchFamily="49" charset="0"/>
                          <a:cs typeface="Cascadia Mono" panose="020B0609020000020004" pitchFamily="49" charset="0"/>
                        </a:rPr>
                        <a:t> ! </a:t>
                      </a:r>
                      <a:r>
                        <a:rPr lang="fr-FR" sz="1100" kern="150" dirty="0" err="1">
                          <a:effectLst/>
                          <a:latin typeface="Cascadia Mono" panose="020B0609020000020004" pitchFamily="49" charset="0"/>
                          <a:cs typeface="Cascadia Mono" panose="020B0609020000020004" pitchFamily="49" charset="0"/>
                        </a:rPr>
                        <a:t>Korrr</a:t>
                      </a:r>
                      <a:r>
                        <a:rPr lang="fr-FR" sz="1100" kern="150" dirty="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dirty="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dirty="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52087121"/>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 :</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dirty="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dirty="0">
                          <a:effectLst/>
                          <a:latin typeface="Cascadia Mono" panose="020B0609020000020004" pitchFamily="49" charset="0"/>
                          <a:cs typeface="Cascadia Mono" panose="020B0609020000020004" pitchFamily="49" charset="0"/>
                        </a:rPr>
                        <a:t>- Que vois-tu, Mohammed ?</a:t>
                      </a:r>
                    </a:p>
                    <a:p>
                      <a:pPr indent="216000" algn="l"/>
                      <a:r>
                        <a:rPr lang="fr-FR" sz="1100" kern="150" dirty="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dirty="0">
                          <a:effectLst/>
                          <a:latin typeface="Cascadia Mono" panose="020B0609020000020004" pitchFamily="49" charset="0"/>
                          <a:cs typeface="Cascadia Mono" panose="020B0609020000020004" pitchFamily="49" charset="0"/>
                        </a:rPr>
                        <a:t>Elle l’enleva encore plus haut ;</a:t>
                      </a:r>
                    </a:p>
                    <a:p>
                      <a:pPr indent="216000" algn="l"/>
                      <a:r>
                        <a:rPr lang="fr-FR" sz="1100" kern="150" dirty="0">
                          <a:effectLst/>
                          <a:latin typeface="Cascadia Mono" panose="020B0609020000020004" pitchFamily="49" charset="0"/>
                          <a:cs typeface="Cascadia Mono" panose="020B0609020000020004" pitchFamily="49" charset="0"/>
                        </a:rPr>
                        <a:t>- Que vois-tu ?</a:t>
                      </a:r>
                    </a:p>
                    <a:p>
                      <a:pPr indent="216000" algn="l"/>
                      <a:r>
                        <a:rPr lang="fr-FR" sz="1100" kern="150" dirty="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dirty="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dirty="0">
                          <a:effectLst/>
                          <a:latin typeface="Cascadia Mono" panose="020B0609020000020004" pitchFamily="49" charset="0"/>
                          <a:cs typeface="Cascadia Mono" panose="020B0609020000020004" pitchFamily="49" charset="0"/>
                        </a:rPr>
                        <a:t>- Et maintenant, que vois-tu ?</a:t>
                      </a:r>
                    </a:p>
                    <a:p>
                      <a:pPr indent="216000" algn="l"/>
                      <a:r>
                        <a:rPr lang="fr-FR" sz="1100" kern="150" dirty="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dirty="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dirty="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dirty="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i="1" kern="150" dirty="0">
                          <a:effectLst/>
                          <a:latin typeface="Cascadia Mono" panose="020B0609020000020004" pitchFamily="49" charset="0"/>
                          <a:cs typeface="Cascadia Mono" panose="020B0609020000020004" pitchFamily="49" charset="0"/>
                        </a:rPr>
                        <a:t>Saint patron à la forte tête !</a:t>
                      </a:r>
                    </a:p>
                    <a:p>
                      <a:pPr indent="216000" algn="l"/>
                      <a:r>
                        <a:rPr lang="fr-FR" sz="1100" i="1" kern="150" dirty="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dirty="0">
                          <a:effectLst/>
                          <a:latin typeface="Cascadia Mono" panose="020B0609020000020004" pitchFamily="49" charset="0"/>
                          <a:cs typeface="Cascadia Mono" panose="020B0609020000020004" pitchFamily="49" charset="0"/>
                        </a:rPr>
                        <a:t>Saint patron à la forte tête !</a:t>
                      </a:r>
                    </a:p>
                    <a:p>
                      <a:pPr indent="216000" algn="l"/>
                      <a:r>
                        <a:rPr lang="fr-FR" sz="1100" i="1" kern="150" dirty="0">
                          <a:effectLst/>
                          <a:latin typeface="Cascadia Mono" panose="020B0609020000020004" pitchFamily="49" charset="0"/>
                          <a:cs typeface="Cascadia Mono" panose="020B0609020000020004" pitchFamily="49" charset="0"/>
                        </a:rPr>
                        <a:t>Dans une mare ou dans la paille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dirty="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276011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temda</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yifer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tugdi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usemmiḍ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aɣerbal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aqdim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yeṭṭef-it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amendayer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tiyita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Tu </a:t>
                      </a:r>
                      <a:r>
                        <a:rPr lang="fr-FR" sz="1100" kern="1200" dirty="0" err="1">
                          <a:solidFill>
                            <a:schemeClr val="tx1"/>
                          </a:solidFill>
                          <a:effectLst/>
                          <a:latin typeface="+mn-lt"/>
                          <a:ea typeface="+mn-ea"/>
                          <a:cs typeface="+mn-cs"/>
                        </a:rPr>
                        <a:t>tefla</a:t>
                      </a:r>
                      <a:r>
                        <a:rPr lang="fr-FR" sz="1100" kern="1200" dirty="0">
                          <a:solidFill>
                            <a:schemeClr val="tx1"/>
                          </a:solidFill>
                          <a:effectLst/>
                          <a:latin typeface="+mn-lt"/>
                          <a:ea typeface="+mn-ea"/>
                          <a:cs typeface="+mn-cs"/>
                        </a:rPr>
                        <a:t>, ta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tefli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ajdid</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nufi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Twala</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yeddekkiṛ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terkeb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liḥala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Teɣriḍ</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 mm </a:t>
                      </a:r>
                      <a:r>
                        <a:rPr lang="fr-FR" sz="1100" kern="1200" dirty="0" err="1">
                          <a:solidFill>
                            <a:schemeClr val="tx1"/>
                          </a:solidFill>
                          <a:effectLst/>
                          <a:latin typeface="+mn-lt"/>
                          <a:ea typeface="+mn-ea"/>
                          <a:cs typeface="+mn-cs"/>
                        </a:rPr>
                        <a:t>uxenfuf</a:t>
                      </a:r>
                      <a:r>
                        <a:rPr lang="fr-FR" sz="1100" kern="1200" dirty="0">
                          <a:solidFill>
                            <a:schemeClr val="tx1"/>
                          </a:solidFill>
                          <a:effectLst/>
                          <a:latin typeface="+mn-lt"/>
                          <a:ea typeface="+mn-ea"/>
                          <a:cs typeface="+mn-cs"/>
                        </a:rPr>
                        <a:t>, a mm </a:t>
                      </a:r>
                      <a:r>
                        <a:rPr lang="fr-FR" sz="1100" kern="1200" dirty="0" err="1">
                          <a:solidFill>
                            <a:schemeClr val="tx1"/>
                          </a:solidFill>
                          <a:effectLst/>
                          <a:latin typeface="+mn-lt"/>
                          <a:ea typeface="+mn-ea"/>
                          <a:cs typeface="+mn-cs"/>
                        </a:rPr>
                        <a:t>usenfuf</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teẓriḍ</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ɣriɣ</a:t>
                      </a:r>
                      <a:r>
                        <a:rPr lang="fr-FR" sz="1100" kern="1200" dirty="0">
                          <a:solidFill>
                            <a:schemeClr val="tx1"/>
                          </a:solidFill>
                          <a:effectLst/>
                          <a:latin typeface="+mn-lt"/>
                          <a:ea typeface="+mn-ea"/>
                          <a:cs typeface="+mn-cs"/>
                        </a:rPr>
                        <a:t>: baba </a:t>
                      </a:r>
                      <a:r>
                        <a:rPr lang="fr-FR" sz="1100" kern="1200" dirty="0" err="1">
                          <a:solidFill>
                            <a:schemeClr val="tx1"/>
                          </a:solidFill>
                          <a:effectLst/>
                          <a:latin typeface="+mn-lt"/>
                          <a:ea typeface="+mn-ea"/>
                          <a:cs typeface="+mn-cs"/>
                        </a:rPr>
                        <a:t>yeɣra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jeddi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yeɣra</a:t>
                      </a:r>
                      <a:r>
                        <a:rPr lang="fr-FR" sz="1100" kern="1200" dirty="0">
                          <a:solidFill>
                            <a:schemeClr val="tx1"/>
                          </a:solidFill>
                          <a:effectLst/>
                          <a:latin typeface="+mn-lt"/>
                          <a:ea typeface="+mn-ea"/>
                          <a:cs typeface="+mn-cs"/>
                        </a:rPr>
                        <a:t>. A-tt-an </a:t>
                      </a:r>
                      <a:r>
                        <a:rPr lang="fr-FR" sz="1100" kern="1200" dirty="0" err="1">
                          <a:solidFill>
                            <a:schemeClr val="tx1"/>
                          </a:solidFill>
                          <a:effectLst/>
                          <a:latin typeface="+mn-lt"/>
                          <a:ea typeface="+mn-ea"/>
                          <a:cs typeface="+mn-cs"/>
                        </a:rPr>
                        <a:t>tqubbett-is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yiɣil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inna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Tumen-</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Fran ad as-</a:t>
                      </a:r>
                      <a:r>
                        <a:rPr lang="fr-FR" sz="1100" kern="1200" dirty="0" err="1">
                          <a:solidFill>
                            <a:schemeClr val="tx1"/>
                          </a:solidFill>
                          <a:effectLst/>
                          <a:latin typeface="+mn-lt"/>
                          <a:ea typeface="+mn-ea"/>
                          <a:cs typeface="+mn-cs"/>
                        </a:rPr>
                        <a:t>yesɣer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iṛebbi-ten</a:t>
                      </a:r>
                      <a:r>
                        <a:rPr lang="fr-FR" sz="1100" kern="1200" dirty="0">
                          <a:solidFill>
                            <a:schemeClr val="tx1"/>
                          </a:solidFill>
                          <a:effectLst/>
                          <a:latin typeface="+mn-lt"/>
                          <a:ea typeface="+mn-ea"/>
                          <a:cs typeface="+mn-cs"/>
                        </a:rPr>
                        <a:t> : ad as-</a:t>
                      </a:r>
                      <a:r>
                        <a:rPr lang="fr-FR" sz="1100" kern="1200" dirty="0" err="1">
                          <a:solidFill>
                            <a:schemeClr val="tx1"/>
                          </a:solidFill>
                          <a:effectLst/>
                          <a:latin typeface="+mn-lt"/>
                          <a:ea typeface="+mn-ea"/>
                          <a:cs typeface="+mn-cs"/>
                        </a:rPr>
                        <a:t>tefk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leɛtab-is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Tewwi</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lɣar-is</a:t>
                      </a:r>
                      <a:r>
                        <a:rPr lang="fr-FR" sz="1100" kern="1200" dirty="0">
                          <a:solidFill>
                            <a:schemeClr val="tx1"/>
                          </a:solidFill>
                          <a:effectLst/>
                          <a:latin typeface="+mn-lt"/>
                          <a:ea typeface="+mn-ea"/>
                          <a:cs typeface="+mn-cs"/>
                        </a:rPr>
                        <a:t> : di </a:t>
                      </a:r>
                      <a:r>
                        <a:rPr lang="fr-FR" sz="1100" kern="1200" dirty="0" err="1">
                          <a:solidFill>
                            <a:schemeClr val="tx1"/>
                          </a:solidFill>
                          <a:effectLst/>
                          <a:latin typeface="+mn-lt"/>
                          <a:ea typeface="+mn-ea"/>
                          <a:cs typeface="+mn-cs"/>
                        </a:rPr>
                        <a:t>tnac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yid</a:t>
                      </a:r>
                      <a:r>
                        <a:rPr lang="fr-FR" sz="1100" kern="1200" dirty="0">
                          <a:solidFill>
                            <a:schemeClr val="tx1"/>
                          </a:solidFill>
                          <a:effectLst/>
                          <a:latin typeface="+mn-lt"/>
                          <a:ea typeface="+mn-ea"/>
                          <a:cs typeface="+mn-cs"/>
                        </a:rPr>
                        <a:t>-sen, d </a:t>
                      </a:r>
                      <a:r>
                        <a:rPr lang="fr-FR" sz="1100" kern="1200" dirty="0" err="1">
                          <a:solidFill>
                            <a:schemeClr val="tx1"/>
                          </a:solidFill>
                          <a:effectLst/>
                          <a:latin typeface="+mn-lt"/>
                          <a:ea typeface="+mn-ea"/>
                          <a:cs typeface="+mn-cs"/>
                        </a:rPr>
                        <a:t>ibelkuken</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temmuqel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yemmatsen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yeǧǧuǧǧeg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teswa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Yesself-asen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iberra</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dirty="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Ce trou est percé :</a:t>
                      </a:r>
                    </a:p>
                    <a:p>
                      <a:pPr indent="216000" algn="l"/>
                      <a:r>
                        <a:rPr lang="fr-FR" sz="1100" kern="150" dirty="0">
                          <a:effectLst/>
                          <a:latin typeface="Cascadia Mono" panose="020B0609020000020004" pitchFamily="49" charset="0"/>
                          <a:cs typeface="Cascadia Mono" panose="020B0609020000020004" pitchFamily="49" charset="0"/>
                        </a:rPr>
                        <a:t>Celui-là ne l’est point !</a:t>
                      </a:r>
                    </a:p>
                    <a:p>
                      <a:pPr indent="216000" algn="l"/>
                      <a:r>
                        <a:rPr lang="fr-FR" sz="1100" kern="150" dirty="0">
                          <a:effectLst/>
                          <a:latin typeface="Cascadia Mono" panose="020B0609020000020004" pitchFamily="49" charset="0"/>
                          <a:cs typeface="Cascadia Mono" panose="020B0609020000020004" pitchFamily="49" charset="0"/>
                        </a:rPr>
                        <a:t>Nous n’avons pas troué plus neuf !</a:t>
                      </a:r>
                    </a:p>
                    <a:p>
                      <a:pPr indent="216000" algn="l"/>
                      <a:r>
                        <a:rPr lang="fr-FR" sz="1100" kern="150" dirty="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dirty="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dirty="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dirty="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3873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lalla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ɣren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warrac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ttṛuḥu</a:t>
                      </a:r>
                      <a:r>
                        <a:rPr lang="fr-FR" sz="1100" kern="1200" dirty="0">
                          <a:solidFill>
                            <a:schemeClr val="tx1"/>
                          </a:solidFill>
                          <a:effectLst/>
                          <a:latin typeface="+mn-lt"/>
                          <a:ea typeface="+mn-ea"/>
                          <a:cs typeface="+mn-cs"/>
                        </a:rPr>
                        <a:t> ara a </a:t>
                      </a:r>
                      <a:r>
                        <a:rPr lang="fr-FR" sz="1100" kern="1200" dirty="0" err="1">
                          <a:solidFill>
                            <a:schemeClr val="tx1"/>
                          </a:solidFill>
                          <a:effectLst/>
                          <a:latin typeface="+mn-lt"/>
                          <a:ea typeface="+mn-ea"/>
                          <a:cs typeface="+mn-cs"/>
                        </a:rPr>
                        <a:t>ten-tettcewwileḍ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kull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mi sen-d-</a:t>
                      </a:r>
                      <a:r>
                        <a:rPr lang="fr-FR" sz="1100" kern="1200" dirty="0" err="1">
                          <a:solidFill>
                            <a:schemeClr val="tx1"/>
                          </a:solidFill>
                          <a:effectLst/>
                          <a:latin typeface="+mn-lt"/>
                          <a:ea typeface="+mn-ea"/>
                          <a:cs typeface="+mn-cs"/>
                        </a:rPr>
                        <a:t>tewwiḍ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efk</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mi n </a:t>
                      </a:r>
                      <a:r>
                        <a:rPr lang="fr-FR" sz="1100" kern="1200" dirty="0" err="1">
                          <a:solidFill>
                            <a:schemeClr val="tx1"/>
                          </a:solidFill>
                          <a:effectLst/>
                          <a:latin typeface="+mn-lt"/>
                          <a:ea typeface="+mn-ea"/>
                          <a:cs typeface="+mn-cs"/>
                        </a:rPr>
                        <a:t>tewwurt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tṛuḥeḍ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teǧǧa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allen-is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ttbeɛṛuṛucent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imeṭṭawen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warraw</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iɣsan-nsen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tebḍanin-nsen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iɛelleq-itent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ttẓenẓunen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fell-asent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igelfan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wareẓẓen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yizan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izegzawen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Mi d-</a:t>
                      </a:r>
                      <a:r>
                        <a:rPr lang="fr-FR" sz="1100" kern="1200" dirty="0" err="1">
                          <a:solidFill>
                            <a:schemeClr val="tx1"/>
                          </a:solidFill>
                          <a:effectLst/>
                          <a:latin typeface="+mn-lt"/>
                          <a:ea typeface="+mn-ea"/>
                          <a:cs typeface="+mn-cs"/>
                        </a:rPr>
                        <a:t>tbedd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weɛwin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Sel! Sel!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qqaren</a:t>
                      </a:r>
                      <a:r>
                        <a:rPr lang="fr-FR" sz="1100" kern="1200" dirty="0">
                          <a:solidFill>
                            <a:schemeClr val="tx1"/>
                          </a:solidFill>
                          <a:effectLst/>
                          <a:latin typeface="+mn-lt"/>
                          <a:ea typeface="+mn-ea"/>
                          <a:cs typeface="+mn-cs"/>
                        </a:rPr>
                        <a:t>, sel!</a:t>
                      </a:r>
                    </a:p>
                    <a:p>
                      <a:pPr indent="457200"/>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tejjem-iten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thenna</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tedhem</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ten-tẓer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tufa</a:t>
                      </a:r>
                      <a:r>
                        <a:rPr lang="fr-FR" sz="1100" kern="1200" dirty="0">
                          <a:solidFill>
                            <a:schemeClr val="tx1"/>
                          </a:solidFill>
                          <a:effectLst/>
                          <a:latin typeface="+mn-lt"/>
                          <a:ea typeface="+mn-ea"/>
                          <a:cs typeface="+mn-cs"/>
                        </a:rPr>
                        <a:t>-n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lɣar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tetbeɛ-it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teṭṭef-it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uḍar</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ṭṭlam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idess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Uh</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aẓar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tɣil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aḍar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aẓar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tɣil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aḍar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Ikellex</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tebra-ya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lǧiha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dirty="0">
                          <a:effectLst/>
                          <a:latin typeface="Cascadia Mono" panose="020B0609020000020004" pitchFamily="49" charset="0"/>
                          <a:cs typeface="Cascadia Mono" panose="020B0609020000020004" pitchFamily="49" charset="0"/>
                        </a:rPr>
                        <a:t>- C’est bien, dit-elle.</a:t>
                      </a:r>
                    </a:p>
                    <a:p>
                      <a:pPr indent="216000" algn="l"/>
                      <a:r>
                        <a:rPr lang="fr-FR" sz="1100" kern="150" dirty="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dirty="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dirty="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dirty="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dirty="0">
                          <a:effectLst/>
                          <a:latin typeface="Cascadia Mono" panose="020B0609020000020004" pitchFamily="49" charset="0"/>
                          <a:cs typeface="Cascadia Mono" panose="020B0609020000020004" pitchFamily="49" charset="0"/>
                        </a:rPr>
                        <a:t>- Ecoute ce bourdonnement ! Comme les petits sont studieux ! Écoute !</a:t>
                      </a:r>
                    </a:p>
                    <a:p>
                      <a:pPr indent="216000" algn="l"/>
                      <a:r>
                        <a:rPr lang="fr-FR" sz="1100" kern="150" dirty="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de l’horrible réalité. Le chacal s’enfuit dans la caverne, vers une autre issue. Le laie le poursuivit dans l’obscurité et lui saisit une patte. Il se mit à ricaner :</a:t>
                      </a:r>
                    </a:p>
                    <a:p>
                      <a:pPr indent="216000" algn="l"/>
                      <a:r>
                        <a:rPr lang="fr-FR" sz="1100" kern="150" dirty="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dirty="0">
                          <a:effectLst/>
                          <a:latin typeface="Cascadia Mono" panose="020B0609020000020004" pitchFamily="49" charset="0"/>
                          <a:cs typeface="Cascadia Mono" panose="020B0609020000020004" pitchFamily="49" charset="0"/>
                        </a:rPr>
                        <a:t>Elle crut s’être effectivement trompée. Elle lâcha prise et il s’enfuit.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750148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mmeččen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imenɛ</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tettru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lehwa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tezza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texdem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a:solidFill>
                            <a:schemeClr val="tx1"/>
                          </a:solidFill>
                          <a:effectLst/>
                          <a:latin typeface="+mn-lt"/>
                          <a:ea typeface="+mn-ea"/>
                          <a:cs typeface="+mn-cs"/>
                        </a:rPr>
                        <a:t>txeddem</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tcetki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ikellex</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tefka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ɛzizen</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ten-yesɣer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tessɛac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geddac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ten-yečča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zik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aɣeddaṛ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nṣeggem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yesxeṣr</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aneɣ</a:t>
                      </a:r>
                      <a:r>
                        <a:rPr lang="fr-FR" sz="1100" kern="1200" dirty="0">
                          <a:solidFill>
                            <a:schemeClr val="tx1"/>
                          </a:solidFill>
                          <a:effectLst/>
                          <a:latin typeface="+mn-lt"/>
                          <a:ea typeface="+mn-ea"/>
                          <a:cs typeface="+mn-cs"/>
                        </a:rPr>
                        <a:t>-tt. Ad t-</a:t>
                      </a:r>
                      <a:r>
                        <a:rPr lang="fr-FR" sz="1100" kern="1200" dirty="0" err="1">
                          <a:solidFill>
                            <a:schemeClr val="tx1"/>
                          </a:solidFill>
                          <a:effectLst/>
                          <a:latin typeface="+mn-lt"/>
                          <a:ea typeface="+mn-ea"/>
                          <a:cs typeface="+mn-cs"/>
                        </a:rPr>
                        <a:t>texdeɛ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tgella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lemleḥ</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tesseččeḍ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leɛhud</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afus-is</a:t>
                      </a:r>
                      <a:r>
                        <a:rPr lang="fr-FR" sz="1100" kern="1200" dirty="0">
                          <a:solidFill>
                            <a:schemeClr val="tx1"/>
                          </a:solidFill>
                          <a:effectLst/>
                          <a:latin typeface="+mn-lt"/>
                          <a:ea typeface="+mn-ea"/>
                          <a:cs typeface="+mn-cs"/>
                        </a:rPr>
                        <a:t> a t-</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ttagad</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am-rreɣ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ttaṛ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lluẓeɣ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tɛemleḍ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-i </a:t>
                      </a:r>
                      <a:r>
                        <a:rPr lang="fr-FR" sz="1100" kern="1200" dirty="0" err="1">
                          <a:solidFill>
                            <a:schemeClr val="tx1"/>
                          </a:solidFill>
                          <a:effectLst/>
                          <a:latin typeface="+mn-lt"/>
                          <a:ea typeface="+mn-ea"/>
                          <a:cs typeface="+mn-cs"/>
                        </a:rPr>
                        <a:t>lemzegga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iyi-tefkeḍ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-m a t-</a:t>
                      </a:r>
                      <a:r>
                        <a:rPr lang="fr-FR" sz="1100" kern="1200" dirty="0" err="1">
                          <a:solidFill>
                            <a:schemeClr val="tx1"/>
                          </a:solidFill>
                          <a:effectLst/>
                          <a:latin typeface="+mn-lt"/>
                          <a:ea typeface="+mn-ea"/>
                          <a:cs typeface="+mn-cs"/>
                        </a:rPr>
                        <a:t>ɣeẓẓeɣ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am-fkeɣ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taṣwiɛt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ibawen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anebdu</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tḥemmel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ibawen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tessemḥes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walakin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wasmi</a:t>
                      </a:r>
                      <a:r>
                        <a:rPr lang="fr-FR" sz="1100" kern="1200" dirty="0">
                          <a:solidFill>
                            <a:schemeClr val="tx1"/>
                          </a:solidFill>
                          <a:effectLst/>
                          <a:latin typeface="+mn-lt"/>
                          <a:ea typeface="+mn-ea"/>
                          <a:cs typeface="+mn-cs"/>
                        </a:rPr>
                        <a:t> i tt-</a:t>
                      </a:r>
                      <a:r>
                        <a:rPr lang="fr-FR" sz="1100" kern="1200" dirty="0" err="1">
                          <a:solidFill>
                            <a:schemeClr val="tx1"/>
                          </a:solidFill>
                          <a:effectLst/>
                          <a:latin typeface="+mn-lt"/>
                          <a:ea typeface="+mn-ea"/>
                          <a:cs typeface="+mn-cs"/>
                        </a:rPr>
                        <a:t>yeɣdeṛ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wwin</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aql</a:t>
                      </a:r>
                      <a:r>
                        <a:rPr lang="fr-FR" sz="1100" kern="1200" dirty="0">
                          <a:solidFill>
                            <a:schemeClr val="tx1"/>
                          </a:solidFill>
                          <a:effectLst/>
                          <a:latin typeface="+mn-lt"/>
                          <a:ea typeface="+mn-ea"/>
                          <a:cs typeface="+mn-cs"/>
                        </a:rPr>
                        <a:t>-i di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ḥala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iyi-tanfeḍ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qqimeɣ</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yiman-iw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cubkeɣ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uyaleɣ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ak</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rreɣ</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lexbaṛ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dirty="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dirty="0">
                          <a:effectLst/>
                          <a:latin typeface="Cascadia Mono" panose="020B0609020000020004" pitchFamily="49" charset="0"/>
                          <a:cs typeface="Cascadia Mono" panose="020B0609020000020004" pitchFamily="49" charset="0"/>
                        </a:rPr>
                        <a:t>Puis, il ajouta :</a:t>
                      </a:r>
                    </a:p>
                    <a:p>
                      <a:pPr indent="216000" algn="l"/>
                      <a:r>
                        <a:rPr lang="fr-FR" sz="1100" kern="150" dirty="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dirty="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dirty="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dirty="0">
                          <a:effectLst/>
                          <a:latin typeface="Cascadia Mono" panose="020B0609020000020004" pitchFamily="49" charset="0"/>
                          <a:cs typeface="Cascadia Mono" panose="020B0609020000020004" pitchFamily="49" charset="0"/>
                        </a:rPr>
                        <a:t>Il la laissa partir.</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97918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yeẓran</a:t>
                      </a:r>
                      <a:r>
                        <a:rPr lang="fr-FR" sz="1100" kern="1200" dirty="0">
                          <a:solidFill>
                            <a:schemeClr val="tx1"/>
                          </a:solidFill>
                          <a:effectLst/>
                          <a:latin typeface="+mn-lt"/>
                          <a:ea typeface="+mn-ea"/>
                          <a:cs typeface="+mn-cs"/>
                        </a:rPr>
                        <a:t> tin </a:t>
                      </a:r>
                      <a:r>
                        <a:rPr lang="fr-FR" sz="1100" kern="1200" dirty="0" err="1">
                          <a:solidFill>
                            <a:schemeClr val="tx1"/>
                          </a:solidFill>
                          <a:effectLst/>
                          <a:latin typeface="+mn-lt"/>
                          <a:ea typeface="+mn-ea"/>
                          <a:cs typeface="+mn-cs"/>
                        </a:rPr>
                        <a:t>yexdem</a:t>
                      </a:r>
                      <a:r>
                        <a:rPr lang="fr-FR" sz="1100" kern="1200" dirty="0">
                          <a:solidFill>
                            <a:schemeClr val="tx1"/>
                          </a:solidFill>
                          <a:effectLst/>
                          <a:latin typeface="+mn-lt"/>
                          <a:ea typeface="+mn-ea"/>
                          <a:cs typeface="+mn-cs"/>
                        </a:rPr>
                        <a:t> la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yettagad</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tili</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iɛass</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ten-yettɛassa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nitni</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refden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aḍar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tcetka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-as i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mm </a:t>
                      </a:r>
                      <a:r>
                        <a:rPr lang="fr-FR" sz="1100" kern="1200" dirty="0" err="1">
                          <a:solidFill>
                            <a:schemeClr val="tx1"/>
                          </a:solidFill>
                          <a:effectLst/>
                          <a:latin typeface="+mn-lt"/>
                          <a:ea typeface="+mn-ea"/>
                          <a:cs typeface="+mn-cs"/>
                        </a:rPr>
                        <a:t>uxenfuf</a:t>
                      </a:r>
                      <a:r>
                        <a:rPr lang="fr-FR" sz="1100" kern="1200" dirty="0">
                          <a:solidFill>
                            <a:schemeClr val="tx1"/>
                          </a:solidFill>
                          <a:effectLst/>
                          <a:latin typeface="+mn-lt"/>
                          <a:ea typeface="+mn-ea"/>
                          <a:cs typeface="+mn-cs"/>
                        </a:rPr>
                        <a:t>, a mm </a:t>
                      </a:r>
                      <a:r>
                        <a:rPr lang="fr-FR" sz="1100" kern="1200" dirty="0" err="1">
                          <a:solidFill>
                            <a:schemeClr val="tx1"/>
                          </a:solidFill>
                          <a:effectLst/>
                          <a:latin typeface="+mn-lt"/>
                          <a:ea typeface="+mn-ea"/>
                          <a:cs typeface="+mn-cs"/>
                        </a:rPr>
                        <a:t>uzenfuf</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i m-d-</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Tergem-it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tedɛa-yas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teɛya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kem-menɛeɣ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nemxalaṣ</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tamehbult</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tamebhult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d as</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tekfeḍ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-m a t-</a:t>
                      </a:r>
                      <a:r>
                        <a:rPr lang="fr-FR" sz="1100" kern="1200" dirty="0" err="1">
                          <a:solidFill>
                            <a:schemeClr val="tx1"/>
                          </a:solidFill>
                          <a:effectLst/>
                          <a:latin typeface="+mn-lt"/>
                          <a:ea typeface="+mn-ea"/>
                          <a:cs typeface="+mn-cs"/>
                        </a:rPr>
                        <a:t>iɣeẓẓ</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swayes</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teẓdeḍ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ibawen-is</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anebdu</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tebren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tettruẓu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leɛhud</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Tessawel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ulac</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ṛṛay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nger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qerreb</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tura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wessreɣ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yenqes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yeẓri</a:t>
                      </a:r>
                      <a:r>
                        <a:rPr lang="fr-FR" sz="1100" kern="1200" dirty="0">
                          <a:solidFill>
                            <a:schemeClr val="tx1"/>
                          </a:solidFill>
                          <a:effectLst/>
                          <a:latin typeface="+mn-lt"/>
                          <a:ea typeface="+mn-ea"/>
                          <a:cs typeface="+mn-cs"/>
                        </a:rPr>
                        <a:t>-w,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aselli</a:t>
                      </a:r>
                      <a:r>
                        <a:rPr lang="fr-FR" sz="1100" kern="1200" dirty="0">
                          <a:solidFill>
                            <a:schemeClr val="tx1"/>
                          </a:solidFill>
                          <a:effectLst/>
                          <a:latin typeface="+mn-lt"/>
                          <a:ea typeface="+mn-ea"/>
                          <a:cs typeface="+mn-cs"/>
                        </a:rPr>
                        <a:t>-w…</a:t>
                      </a:r>
                    </a:p>
                    <a:p>
                      <a:pPr indent="457200"/>
                      <a:r>
                        <a:rPr lang="fr-FR" sz="1100" kern="1200" dirty="0" err="1">
                          <a:solidFill>
                            <a:schemeClr val="tx1"/>
                          </a:solidFill>
                          <a:effectLst/>
                          <a:latin typeface="+mn-lt"/>
                          <a:ea typeface="+mn-ea"/>
                          <a:cs typeface="+mn-cs"/>
                        </a:rPr>
                        <a:t>Tkukra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Mi ara d </a:t>
                      </a:r>
                      <a:r>
                        <a:rPr lang="fr-FR" sz="1100" kern="1200" dirty="0" err="1">
                          <a:solidFill>
                            <a:schemeClr val="tx1"/>
                          </a:solidFill>
                          <a:effectLst/>
                          <a:latin typeface="+mn-lt"/>
                          <a:ea typeface="+mn-ea"/>
                          <a:cs typeface="+mn-cs"/>
                        </a:rPr>
                        <a:t>ak-fkeɣ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-w a t-</a:t>
                      </a:r>
                      <a:r>
                        <a:rPr lang="fr-FR" sz="1100" kern="1200" dirty="0" err="1">
                          <a:solidFill>
                            <a:schemeClr val="tx1"/>
                          </a:solidFill>
                          <a:effectLst/>
                          <a:latin typeface="+mn-lt"/>
                          <a:ea typeface="+mn-ea"/>
                          <a:cs typeface="+mn-cs"/>
                        </a:rPr>
                        <a:t>tɣeẓẓeḍ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swayes</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ẓdeɣ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ibawen</a:t>
                      </a:r>
                      <a:r>
                        <a:rPr lang="fr-FR" sz="1100" kern="1200" dirty="0">
                          <a:solidFill>
                            <a:schemeClr val="tx1"/>
                          </a:solidFill>
                          <a:effectLst/>
                          <a:latin typeface="+mn-lt"/>
                          <a:ea typeface="+mn-ea"/>
                          <a:cs typeface="+mn-cs"/>
                        </a:rPr>
                        <a:t>-ik s </a:t>
                      </a:r>
                      <a:r>
                        <a:rPr lang="fr-FR" sz="1100" kern="1200" dirty="0" err="1">
                          <a:solidFill>
                            <a:schemeClr val="tx1"/>
                          </a:solidFill>
                          <a:effectLst/>
                          <a:latin typeface="+mn-lt"/>
                          <a:ea typeface="+mn-ea"/>
                          <a:cs typeface="+mn-cs"/>
                        </a:rPr>
                        <a:t>anebdu</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Iṛɛed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tegnewt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Temmeggreḍ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Mmeggreɣ</a:t>
                      </a:r>
                      <a:r>
                        <a:rPr lang="fr-FR" sz="1100" kern="1200" dirty="0">
                          <a:solidFill>
                            <a:schemeClr val="tx1"/>
                          </a:solidFill>
                          <a:effectLst/>
                          <a:latin typeface="+mn-lt"/>
                          <a:ea typeface="+mn-ea"/>
                          <a:cs typeface="+mn-cs"/>
                        </a:rPr>
                        <a:t>-t!</a:t>
                      </a:r>
                    </a:p>
                    <a:p>
                      <a:pPr indent="457200"/>
                      <a:r>
                        <a:rPr lang="fr-FR" sz="1100" kern="1200" dirty="0" err="1">
                          <a:solidFill>
                            <a:schemeClr val="tx1"/>
                          </a:solidFill>
                          <a:effectLst/>
                          <a:latin typeface="+mn-lt"/>
                          <a:ea typeface="+mn-ea"/>
                          <a:cs typeface="+mn-cs"/>
                        </a:rPr>
                        <a:t>Terwel</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dirty="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dirty="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dirty="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dirty="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dirty="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dirty="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dirty="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dirty="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dirty="0">
                          <a:effectLst/>
                          <a:latin typeface="Cascadia Mono" panose="020B0609020000020004" pitchFamily="49" charset="0"/>
                          <a:cs typeface="Cascadia Mono" panose="020B0609020000020004" pitchFamily="49" charset="0"/>
                        </a:rPr>
                        <a:t>Elle n’osa pas et répondit :</a:t>
                      </a:r>
                    </a:p>
                    <a:p>
                      <a:pPr indent="216000" algn="l"/>
                      <a:r>
                        <a:rPr lang="fr-FR" sz="1100" kern="150" dirty="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dirty="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dirty="0">
                          <a:effectLst/>
                          <a:latin typeface="Cascadia Mono" panose="020B0609020000020004" pitchFamily="49" charset="0"/>
                          <a:cs typeface="Cascadia Mono" panose="020B0609020000020004" pitchFamily="49" charset="0"/>
                        </a:rPr>
                        <a:t>- Tu as rencontré Mohammed !</a:t>
                      </a:r>
                    </a:p>
                    <a:p>
                      <a:pPr indent="216000" algn="l"/>
                      <a:r>
                        <a:rPr lang="fr-FR" sz="1100" kern="150" dirty="0">
                          <a:effectLst/>
                          <a:latin typeface="Cascadia Mono" panose="020B0609020000020004" pitchFamily="49" charset="0"/>
                          <a:cs typeface="Cascadia Mono" panose="020B0609020000020004" pitchFamily="49" charset="0"/>
                        </a:rPr>
                        <a:t>La laie en convint. Elle se retira vivement.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439486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irwel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tebɛen</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iṣeggaden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Yemlal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Ṛebbin</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iyi-tsellkeḍ</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leɛnaya</a:t>
                      </a:r>
                      <a:r>
                        <a:rPr lang="fr-FR" sz="1100" kern="1200" dirty="0">
                          <a:solidFill>
                            <a:schemeClr val="tx1"/>
                          </a:solidFill>
                          <a:effectLst/>
                          <a:latin typeface="+mn-lt"/>
                          <a:ea typeface="+mn-ea"/>
                          <a:cs typeface="+mn-cs"/>
                        </a:rPr>
                        <a:t>-k!</a:t>
                      </a:r>
                    </a:p>
                    <a:p>
                      <a:pPr indent="457200"/>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teɣrart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iɛebba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a:t>
                      </a:r>
                    </a:p>
                    <a:p>
                      <a:pPr indent="457200"/>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yemlal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iṣeggaden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nnan</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temmeggerḍ</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yessaweḍ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ibges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lmuḥal</a:t>
                      </a:r>
                      <a:r>
                        <a:rPr lang="fr-FR" sz="1100" kern="1200" dirty="0">
                          <a:solidFill>
                            <a:schemeClr val="tx1"/>
                          </a:solidFill>
                          <a:effectLst/>
                          <a:latin typeface="+mn-lt"/>
                          <a:ea typeface="+mn-ea"/>
                          <a:cs typeface="+mn-cs"/>
                        </a:rPr>
                        <a:t> ay d-</a:t>
                      </a:r>
                      <a:r>
                        <a:rPr lang="fr-FR" sz="1100" kern="1200" dirty="0" err="1">
                          <a:solidFill>
                            <a:schemeClr val="tx1"/>
                          </a:solidFill>
                          <a:effectLst/>
                          <a:latin typeface="+mn-lt"/>
                          <a:ea typeface="+mn-ea"/>
                          <a:cs typeface="+mn-cs"/>
                        </a:rPr>
                        <a:t>tḍelbeḍ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Tebɛen</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k-id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iṣeggaden</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nɣen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sellkeɣ</a:t>
                      </a:r>
                      <a:r>
                        <a:rPr lang="fr-FR" sz="1100" kern="1200" dirty="0">
                          <a:solidFill>
                            <a:schemeClr val="tx1"/>
                          </a:solidFill>
                          <a:effectLst/>
                          <a:latin typeface="+mn-lt"/>
                          <a:ea typeface="+mn-ea"/>
                          <a:cs typeface="+mn-cs"/>
                        </a:rPr>
                        <a:t>-k si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tura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iyi-teččeḍ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Xedmeɣ-ak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err</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aɛlaxaṭer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iyi-tunifeḍ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steqsiɣ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Cubkeɣ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ufiɣ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 d-</a:t>
                      </a:r>
                      <a:r>
                        <a:rPr lang="fr-FR" sz="1100" kern="1200" dirty="0" err="1">
                          <a:solidFill>
                            <a:schemeClr val="tx1"/>
                          </a:solidFill>
                          <a:effectLst/>
                          <a:latin typeface="+mn-lt"/>
                          <a:ea typeface="+mn-ea"/>
                          <a:cs typeface="+mn-cs"/>
                        </a:rPr>
                        <a:t>berneɣ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iyi-teččeḍ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yemmegger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yeḥku-yas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yefki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weɣyul</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dirty="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dirty="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dirty="0">
                          <a:effectLst/>
                          <a:latin typeface="Cascadia Mono" panose="020B0609020000020004" pitchFamily="49" charset="0"/>
                          <a:cs typeface="Cascadia Mono" panose="020B0609020000020004" pitchFamily="49" charset="0"/>
                        </a:rPr>
                        <a:t>- Chameau, n’aurai-tu pas vu passer le lion ?</a:t>
                      </a:r>
                    </a:p>
                    <a:p>
                      <a:pPr indent="216000" algn="l"/>
                      <a:r>
                        <a:rPr lang="fr-FR" sz="1100" kern="150" dirty="0">
                          <a:effectLst/>
                          <a:latin typeface="Cascadia Mono" panose="020B0609020000020004" pitchFamily="49" charset="0"/>
                          <a:cs typeface="Cascadia Mono" panose="020B0609020000020004" pitchFamily="49" charset="0"/>
                        </a:rPr>
                        <a:t>- Il est passé, leur répondit-il.</a:t>
                      </a:r>
                    </a:p>
                    <a:p>
                      <a:pPr indent="216000" algn="l"/>
                      <a:r>
                        <a:rPr lang="fr-FR" sz="1100" kern="150" dirty="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dirty="0">
                          <a:effectLst/>
                          <a:latin typeface="Cascadia Mono" panose="020B0609020000020004" pitchFamily="49" charset="0"/>
                          <a:cs typeface="Cascadia Mono" panose="020B0609020000020004" pitchFamily="49" charset="0"/>
                        </a:rPr>
                        <a:t>- Je vais te dévorer !</a:t>
                      </a:r>
                    </a:p>
                    <a:p>
                      <a:pPr indent="216000" algn="l"/>
                      <a:r>
                        <a:rPr lang="fr-FR" sz="1100" kern="150" dirty="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dirty="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dirty="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dirty="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dirty="0">
                          <a:effectLst/>
                          <a:latin typeface="Cascadia Mono" panose="020B0609020000020004" pitchFamily="49" charset="0"/>
                          <a:cs typeface="Cascadia Mono" panose="020B0609020000020004" pitchFamily="49" charset="0"/>
                        </a:rPr>
                        <a:t>Le lion le laissa aller.</a:t>
                      </a:r>
                    </a:p>
                    <a:p>
                      <a:pPr indent="216000" algn="l"/>
                      <a:r>
                        <a:rPr lang="fr-FR" sz="1100" kern="150" dirty="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76577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Ur k-</a:t>
                      </a:r>
                      <a:r>
                        <a:rPr lang="fr-FR" sz="1100" kern="1200" dirty="0" err="1">
                          <a:solidFill>
                            <a:schemeClr val="tx1"/>
                          </a:solidFill>
                          <a:effectLst/>
                          <a:latin typeface="+mn-lt"/>
                          <a:ea typeface="+mn-ea"/>
                          <a:cs typeface="+mn-cs"/>
                        </a:rPr>
                        <a:t>yeḍlim</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akli</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wexxam</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ɛebbiɣ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srekbeɣ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tmecḥa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rnuɣ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aɛekkaz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yisem-iw</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taselqubt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Ur k-</a:t>
                      </a:r>
                      <a:r>
                        <a:rPr lang="fr-FR" sz="1100" kern="1200" dirty="0" err="1">
                          <a:solidFill>
                            <a:schemeClr val="tx1"/>
                          </a:solidFill>
                          <a:effectLst/>
                          <a:latin typeface="+mn-lt"/>
                          <a:ea typeface="+mn-ea"/>
                          <a:cs typeface="+mn-cs"/>
                        </a:rPr>
                        <a:t>yeḍlim</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ayefki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taduṭ</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arweɣ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izamaren</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ten-zlun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zlun-iyi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ččen-ten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ččen-iyi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ay d </a:t>
                      </a:r>
                      <a:r>
                        <a:rPr lang="fr-FR" sz="1100" kern="1200" dirty="0" err="1">
                          <a:solidFill>
                            <a:schemeClr val="tx1"/>
                          </a:solidFill>
                          <a:effectLst/>
                          <a:latin typeface="+mn-lt"/>
                          <a:ea typeface="+mn-ea"/>
                          <a:cs typeface="+mn-cs"/>
                        </a:rPr>
                        <a:t>ḍḍalem</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kerzeɣ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irden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temẓin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meggleɣ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izemran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wurtan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ara d </a:t>
                      </a:r>
                      <a:r>
                        <a:rPr lang="fr-FR" sz="1100" kern="1200" dirty="0" err="1">
                          <a:solidFill>
                            <a:schemeClr val="tx1"/>
                          </a:solidFill>
                          <a:effectLst/>
                          <a:latin typeface="+mn-lt"/>
                          <a:ea typeface="+mn-ea"/>
                          <a:cs typeface="+mn-cs"/>
                        </a:rPr>
                        <a:t>iyi-rren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iyi-qeddmen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aɛric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Lukan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uɣilif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meqqer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yebna</a:t>
                      </a:r>
                      <a:r>
                        <a:rPr lang="fr-FR" sz="1100" kern="1200" dirty="0">
                          <a:solidFill>
                            <a:schemeClr val="tx1"/>
                          </a:solidFill>
                          <a:effectLst/>
                          <a:latin typeface="+mn-lt"/>
                          <a:ea typeface="+mn-ea"/>
                          <a:cs typeface="+mn-cs"/>
                        </a:rPr>
                        <a:t> i-</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yettmečča</a:t>
                      </a:r>
                      <a:r>
                        <a:rPr lang="fr-FR" sz="1100" kern="1200" dirty="0">
                          <a:solidFill>
                            <a:schemeClr val="tx1"/>
                          </a:solidFill>
                          <a:effectLst/>
                          <a:latin typeface="+mn-lt"/>
                          <a:ea typeface="+mn-ea"/>
                          <a:cs typeface="+mn-cs"/>
                        </a:rPr>
                        <a:t>, ad as-t-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kan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zdeffir</a:t>
                      </a:r>
                      <a:r>
                        <a:rPr lang="fr-FR" sz="1100" kern="1200" dirty="0">
                          <a:solidFill>
                            <a:schemeClr val="tx1"/>
                          </a:solidFill>
                          <a:effectLst/>
                          <a:latin typeface="+mn-lt"/>
                          <a:ea typeface="+mn-ea"/>
                          <a:cs typeface="+mn-cs"/>
                        </a:rPr>
                        <a:t>-s.</a:t>
                      </a:r>
                    </a:p>
                    <a:p>
                      <a:pPr indent="457200"/>
                      <a:r>
                        <a:rPr lang="fr-FR" sz="1100" kern="1200" dirty="0">
                          <a:solidFill>
                            <a:schemeClr val="tx1"/>
                          </a:solidFill>
                          <a:effectLst/>
                          <a:latin typeface="+mn-lt"/>
                          <a:ea typeface="+mn-ea"/>
                          <a:cs typeface="+mn-cs"/>
                        </a:rPr>
                        <a:t>La </a:t>
                      </a:r>
                      <a:r>
                        <a:rPr lang="fr-FR" sz="1100" kern="1200" dirty="0" err="1">
                          <a:solidFill>
                            <a:schemeClr val="tx1"/>
                          </a:solidFill>
                          <a:effectLst/>
                          <a:latin typeface="+mn-lt"/>
                          <a:ea typeface="+mn-ea"/>
                          <a:cs typeface="+mn-cs"/>
                        </a:rPr>
                        <a:t>ileḥḥu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yeṭṭes</a:t>
                      </a:r>
                      <a:r>
                        <a:rPr lang="fr-FR" sz="1100" kern="1200" dirty="0">
                          <a:solidFill>
                            <a:schemeClr val="tx1"/>
                          </a:solidFill>
                          <a:effectLst/>
                          <a:latin typeface="+mn-lt"/>
                          <a:ea typeface="+mn-ea"/>
                          <a:cs typeface="+mn-cs"/>
                        </a:rPr>
                        <a:t> i d-yuki!</a:t>
                      </a:r>
                    </a:p>
                    <a:p>
                      <a:pPr indent="457200"/>
                      <a:r>
                        <a:rPr lang="fr-FR" sz="1100" kern="1200" dirty="0" err="1">
                          <a:solidFill>
                            <a:schemeClr val="tx1"/>
                          </a:solidFill>
                          <a:effectLst/>
                          <a:latin typeface="+mn-lt"/>
                          <a:ea typeface="+mn-ea"/>
                          <a:cs typeface="+mn-cs"/>
                        </a:rPr>
                        <a:t>Yemlal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k-</a:t>
                      </a:r>
                      <a:r>
                        <a:rPr lang="fr-FR" sz="1100" kern="1200" dirty="0" err="1">
                          <a:solidFill>
                            <a:schemeClr val="tx1"/>
                          </a:solidFill>
                          <a:effectLst/>
                          <a:latin typeface="+mn-lt"/>
                          <a:ea typeface="+mn-ea"/>
                          <a:cs typeface="+mn-cs"/>
                        </a:rPr>
                        <a:t>yuɣen</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ɛemmi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Bumgerḍ</a:t>
                      </a:r>
                      <a:r>
                        <a:rPr lang="fr-FR" sz="1100" kern="1200" dirty="0">
                          <a:solidFill>
                            <a:schemeClr val="tx1"/>
                          </a:solidFill>
                          <a:effectLst/>
                          <a:latin typeface="+mn-lt"/>
                          <a:ea typeface="+mn-ea"/>
                          <a:cs typeface="+mn-cs"/>
                        </a:rPr>
                        <a:t> ?</a:t>
                      </a:r>
                    </a:p>
                    <a:p>
                      <a:pPr indent="457200"/>
                      <a:r>
                        <a:rPr lang="fr-FR" sz="1100" kern="1200" dirty="0" err="1">
                          <a:solidFill>
                            <a:schemeClr val="tx1"/>
                          </a:solidFill>
                          <a:effectLst/>
                          <a:latin typeface="+mn-lt"/>
                          <a:ea typeface="+mn-ea"/>
                          <a:cs typeface="+mn-cs"/>
                        </a:rPr>
                        <a:t>Yeḥka-yas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tamsalt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ṣṣeḥ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 : </a:t>
                      </a:r>
                      <a:r>
                        <a:rPr lang="fr-FR" sz="1100" kern="1200" dirty="0" err="1">
                          <a:solidFill>
                            <a:schemeClr val="tx1"/>
                          </a:solidFill>
                          <a:effectLst/>
                          <a:latin typeface="+mn-lt"/>
                          <a:ea typeface="+mn-ea"/>
                          <a:cs typeface="+mn-cs"/>
                        </a:rPr>
                        <a:t>tura</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amcum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yettreɛreɛ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Tettalaseḍ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-tt: ad k-</a:t>
                      </a:r>
                      <a:r>
                        <a:rPr lang="fr-FR" sz="1100" kern="1200" dirty="0" err="1">
                          <a:solidFill>
                            <a:schemeClr val="tx1"/>
                          </a:solidFill>
                          <a:effectLst/>
                          <a:latin typeface="+mn-lt"/>
                          <a:ea typeface="+mn-ea"/>
                          <a:cs typeface="+mn-cs"/>
                        </a:rPr>
                        <a:t>sellkeɣ</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isellek</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nemxalaṣ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yemla-yas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umeẓẓuɣ</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dirty="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dirty="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dirty="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dirty="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dirty="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dirty="0">
                          <a:effectLst/>
                          <a:latin typeface="Cascadia Mono" panose="020B0609020000020004" pitchFamily="49" charset="0"/>
                          <a:cs typeface="Cascadia Mono" panose="020B0609020000020004" pitchFamily="49" charset="0"/>
                        </a:rPr>
                        <a:t>Qu’as-tu donc, mon oncle long-cou ?</a:t>
                      </a:r>
                    </a:p>
                    <a:p>
                      <a:pPr indent="216000" algn="l"/>
                      <a:r>
                        <a:rPr lang="fr-FR" sz="1100" kern="150" dirty="0">
                          <a:effectLst/>
                          <a:latin typeface="Cascadia Mono" panose="020B0609020000020004" pitchFamily="49" charset="0"/>
                          <a:cs typeface="Cascadia Mono" panose="020B0609020000020004" pitchFamily="49" charset="0"/>
                        </a:rPr>
                        <a:t>Le chameau le mit au courant :</a:t>
                      </a:r>
                    </a:p>
                    <a:p>
                      <a:pPr indent="216000" algn="l"/>
                      <a:r>
                        <a:rPr lang="fr-FR" sz="1100" kern="150" dirty="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dirty="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dirty="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dirty="0">
                          <a:effectLst/>
                          <a:latin typeface="Cascadia Mono" panose="020B0609020000020004" pitchFamily="49" charset="0"/>
                          <a:cs typeface="Cascadia Mono" panose="020B0609020000020004" pitchFamily="49" charset="0"/>
                        </a:rPr>
                        <a:t>Il lui confia quelque chose à l’oreille.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12788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tyaziṭ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izli</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tyaziḍin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weltma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kem-yeǧǧan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turweḍ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tamellalt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timital-im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zedlent</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ssefṛuṛxent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yefṛax</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ten-sḍefṛent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tyemmatin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tiseɛdiyin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iguduyen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tmizar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tebḥirin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nitni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ibaḥanen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ičuččiwen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ɛyan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tikli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wexbaḍ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tyessawt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yenɣa-ten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usemmiḍ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ten-jemɛent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seddu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wafriwen-nsent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ḥmun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steɛfun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imɣurent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tifṛax</a:t>
                      </a:r>
                      <a:r>
                        <a:rPr lang="fr-FR" sz="1100" kern="1200" dirty="0">
                          <a:solidFill>
                            <a:schemeClr val="tx1"/>
                          </a:solidFill>
                          <a:effectLst/>
                          <a:latin typeface="+mn-lt"/>
                          <a:ea typeface="+mn-ea"/>
                          <a:cs typeface="+mn-cs"/>
                        </a:rPr>
                        <a:t> d sut </a:t>
                      </a:r>
                      <a:r>
                        <a:rPr lang="fr-FR" sz="1100" kern="1200" dirty="0" err="1">
                          <a:solidFill>
                            <a:schemeClr val="tx1"/>
                          </a:solidFill>
                          <a:effectLst/>
                          <a:latin typeface="+mn-lt"/>
                          <a:ea typeface="+mn-ea"/>
                          <a:cs typeface="+mn-cs"/>
                        </a:rPr>
                        <a:t>tcebbubin</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Tayaziṭ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as-t-id-terri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merreɣ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messus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tegr</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tinexsas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yesxeṣr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awal</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serreḥ-iyi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ɛyiɣ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Yeɛreḍ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 tt-id-</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 tt-id-</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iḥawet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yessaged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Ddem</a:t>
                      </a:r>
                      <a:r>
                        <a:rPr lang="fr-FR" sz="1100" kern="1200" dirty="0">
                          <a:solidFill>
                            <a:schemeClr val="tx1"/>
                          </a:solidFill>
                          <a:effectLst/>
                          <a:latin typeface="+mn-lt"/>
                          <a:ea typeface="+mn-ea"/>
                          <a:cs typeface="+mn-cs"/>
                        </a:rPr>
                        <a:t>, a Ben </a:t>
                      </a:r>
                      <a:r>
                        <a:rPr lang="fr-FR" sz="1100" kern="1200" dirty="0" err="1">
                          <a:solidFill>
                            <a:schemeClr val="tx1"/>
                          </a:solidFill>
                          <a:effectLst/>
                          <a:latin typeface="+mn-lt"/>
                          <a:ea typeface="+mn-ea"/>
                          <a:cs typeface="+mn-cs"/>
                        </a:rPr>
                        <a:t>Yeɛqub</a:t>
                      </a:r>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tneṭleḍ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yemceḥ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yelhan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qerben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dirty="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 se réchaufferont et se reposeront. Puis ils grandiront et deviendront des poulettes à aigrettes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dirty="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dirty="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dirty="0">
                          <a:effectLst/>
                          <a:latin typeface="Cascadia Mono" panose="020B0609020000020004" pitchFamily="49" charset="0"/>
                          <a:cs typeface="Cascadia Mono" panose="020B0609020000020004" pitchFamily="49" charset="0"/>
                        </a:rPr>
                        <a:t>- Va l’enterrer, Ben-</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a:t>
                      </a:r>
                    </a:p>
                    <a:p>
                      <a:pPr indent="216000" algn="l"/>
                      <a:r>
                        <a:rPr lang="fr-FR" sz="1100" kern="150" dirty="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55571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lewḥyc</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ṣṣeḥ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yettembwiẓẓiḍ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Ihi</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leɛqel</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Ssiweḍ-iyi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tarrawt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Yedduqqes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tegnewt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ara ad </a:t>
                      </a:r>
                      <a:r>
                        <a:rPr lang="fr-FR" sz="1100" kern="1200" dirty="0" err="1">
                          <a:solidFill>
                            <a:schemeClr val="tx1"/>
                          </a:solidFill>
                          <a:effectLst/>
                          <a:latin typeface="+mn-lt"/>
                          <a:ea typeface="+mn-ea"/>
                          <a:cs typeface="+mn-cs"/>
                        </a:rPr>
                        <a:t>yessemsu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laṣel-is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Temmeggreḍ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Mmugreɣ</a:t>
                      </a:r>
                      <a:r>
                        <a:rPr lang="fr-FR" sz="1100" kern="1200" dirty="0">
                          <a:solidFill>
                            <a:schemeClr val="tx1"/>
                          </a:solidFill>
                          <a:effectLst/>
                          <a:latin typeface="+mn-lt"/>
                          <a:ea typeface="+mn-ea"/>
                          <a:cs typeface="+mn-cs"/>
                        </a:rPr>
                        <a:t>-t,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isellek</a:t>
                      </a:r>
                      <a:r>
                        <a:rPr lang="fr-FR" sz="1100" kern="1200" dirty="0">
                          <a:solidFill>
                            <a:schemeClr val="tx1"/>
                          </a:solidFill>
                          <a:effectLst/>
                          <a:latin typeface="+mn-lt"/>
                          <a:ea typeface="+mn-ea"/>
                          <a:cs typeface="+mn-cs"/>
                        </a:rPr>
                        <a:t>-ik bu </a:t>
                      </a:r>
                      <a:r>
                        <a:rPr lang="fr-FR" sz="1100" kern="1200" dirty="0" err="1">
                          <a:solidFill>
                            <a:schemeClr val="tx1"/>
                          </a:solidFill>
                          <a:effectLst/>
                          <a:latin typeface="+mn-lt"/>
                          <a:ea typeface="+mn-ea"/>
                          <a:cs typeface="+mn-cs"/>
                        </a:rPr>
                        <a:t>meyya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laman</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ḍman</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tlata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yezgaren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amellal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aberkan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tlata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azeggaɣ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weqmen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tagmatt</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ksan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jmiɛ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tameddit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ssemlilen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tiseḍwa-nsen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mekknen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acciwen-nsen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ṭṭsen</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yussa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a:t>
                      </a:r>
                      <a:r>
                        <a:rPr lang="fr-FR" sz="1100" kern="1200" dirty="0" err="1">
                          <a:solidFill>
                            <a:schemeClr val="tx1"/>
                          </a:solidFill>
                          <a:effectLst/>
                          <a:latin typeface="+mn-lt"/>
                          <a:ea typeface="+mn-ea"/>
                          <a:cs typeface="+mn-cs"/>
                        </a:rPr>
                        <a:t>yaf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iqurɛ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lǧiha</a:t>
                      </a:r>
                      <a:r>
                        <a:rPr lang="fr-FR" sz="1100" kern="1200" dirty="0">
                          <a:solidFill>
                            <a:schemeClr val="tx1"/>
                          </a:solidFill>
                          <a:effectLst/>
                          <a:latin typeface="+mn-lt"/>
                          <a:ea typeface="+mn-ea"/>
                          <a:cs typeface="+mn-cs"/>
                        </a:rPr>
                        <a:t>-s: ad </a:t>
                      </a:r>
                      <a:r>
                        <a:rPr lang="fr-FR" sz="1100" kern="1200" dirty="0" err="1">
                          <a:solidFill>
                            <a:schemeClr val="tx1"/>
                          </a:solidFill>
                          <a:effectLst/>
                          <a:latin typeface="+mn-lt"/>
                          <a:ea typeface="+mn-ea"/>
                          <a:cs typeface="+mn-cs"/>
                        </a:rPr>
                        <a:t>asen</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yenneḍ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assen-yezmir</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abrkan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Sliɣ</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watmaten</a:t>
                      </a:r>
                      <a:r>
                        <a:rPr lang="fr-FR" sz="1100" kern="1200" dirty="0">
                          <a:solidFill>
                            <a:schemeClr val="tx1"/>
                          </a:solidFill>
                          <a:effectLst/>
                          <a:latin typeface="+mn-lt"/>
                          <a:ea typeface="+mn-ea"/>
                          <a:cs typeface="+mn-cs"/>
                        </a:rPr>
                        <a:t>-ik la </a:t>
                      </a:r>
                      <a:r>
                        <a:rPr lang="fr-FR" sz="1100" kern="1200" dirty="0" err="1">
                          <a:solidFill>
                            <a:schemeClr val="tx1"/>
                          </a:solidFill>
                          <a:effectLst/>
                          <a:latin typeface="+mn-lt"/>
                          <a:ea typeface="+mn-ea"/>
                          <a:cs typeface="+mn-cs"/>
                        </a:rPr>
                        <a:t>ttsewwiqen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-k, ad k-</a:t>
                      </a:r>
                      <a:r>
                        <a:rPr lang="fr-FR" sz="1100" kern="1200" dirty="0" err="1">
                          <a:solidFill>
                            <a:schemeClr val="tx1"/>
                          </a:solidFill>
                          <a:effectLst/>
                          <a:latin typeface="+mn-lt"/>
                          <a:ea typeface="+mn-ea"/>
                          <a:cs typeface="+mn-cs"/>
                        </a:rPr>
                        <a:t>sebblen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asen</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lɣaba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-sen.</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dirty="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dirty="0">
                          <a:effectLst/>
                          <a:latin typeface="Cascadia Mono" panose="020B0609020000020004" pitchFamily="49" charset="0"/>
                          <a:cs typeface="Cascadia Mono" panose="020B0609020000020004" pitchFamily="49" charset="0"/>
                        </a:rPr>
                        <a:t>Le lion s’étira mollement :</a:t>
                      </a:r>
                    </a:p>
                    <a:p>
                      <a:pPr indent="216000" algn="l"/>
                      <a:r>
                        <a:rPr lang="fr-FR" sz="1100" kern="150" dirty="0">
                          <a:effectLst/>
                          <a:latin typeface="Cascadia Mono" panose="020B0609020000020004" pitchFamily="49" charset="0"/>
                          <a:cs typeface="Cascadia Mono" panose="020B0609020000020004" pitchFamily="49" charset="0"/>
                        </a:rPr>
                        <a:t>- Alors, dit-il, je vais te dévorer !</a:t>
                      </a:r>
                    </a:p>
                    <a:p>
                      <a:pPr indent="216000" algn="l"/>
                      <a:r>
                        <a:rPr lang="fr-FR" sz="1100" kern="150" dirty="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dirty="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dirty="0">
                          <a:effectLst/>
                          <a:latin typeface="Cascadia Mono" panose="020B0609020000020004" pitchFamily="49" charset="0"/>
                          <a:cs typeface="Cascadia Mono" panose="020B0609020000020004" pitchFamily="49" charset="0"/>
                        </a:rPr>
                        <a:t>- Tu as rencontré chacal !</a:t>
                      </a:r>
                    </a:p>
                    <a:p>
                      <a:pPr indent="216000" algn="l"/>
                      <a:r>
                        <a:rPr lang="fr-FR" sz="1100" kern="150" dirty="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dirty="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dirty="0">
                          <a:effectLst/>
                          <a:latin typeface="Cascadia Mono" panose="020B0609020000020004" pitchFamily="49" charset="0"/>
                          <a:cs typeface="Cascadia Mono" panose="020B0609020000020004" pitchFamily="49" charset="0"/>
                        </a:rPr>
                        <a:t>Le chameau s’en alla, sain et sauf.</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dirty="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dirty="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dirty="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43440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Iɛawed</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akenni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azggaɣ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akkenni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yeḍmeɛ</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ten-yessemneɣ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a:t>
                      </a:r>
                    </a:p>
                    <a:p>
                      <a:pPr indent="457200"/>
                      <a:r>
                        <a:rPr lang="fr-FR" sz="1100" kern="1200" dirty="0" err="1">
                          <a:solidFill>
                            <a:schemeClr val="tx1"/>
                          </a:solidFill>
                          <a:effectLst/>
                          <a:latin typeface="+mn-lt"/>
                          <a:ea typeface="+mn-ea"/>
                          <a:cs typeface="+mn-cs"/>
                        </a:rPr>
                        <a:t>Yessekcem-asen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ccekk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gar-asen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ttemyexẓaren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ttemyenfasen</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lɛuḍ</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ssemlilen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tiseḍwa-nsen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mekknen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acciwen-nsen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ssemlilin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acciwen-nsen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ttemɛassan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gar-asen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aberkan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di </a:t>
                      </a:r>
                      <a:r>
                        <a:rPr lang="fr-FR" sz="1100" kern="1200" dirty="0" err="1">
                          <a:solidFill>
                            <a:schemeClr val="tx1"/>
                          </a:solidFill>
                          <a:effectLst/>
                          <a:latin typeface="+mn-lt"/>
                          <a:ea typeface="+mn-ea"/>
                          <a:cs typeface="+mn-cs"/>
                        </a:rPr>
                        <a:t>tqeṣrit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azeggaɣ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di </a:t>
                      </a:r>
                      <a:r>
                        <a:rPr lang="fr-FR" sz="1100" kern="1200" dirty="0" err="1">
                          <a:solidFill>
                            <a:schemeClr val="tx1"/>
                          </a:solidFill>
                          <a:effectLst/>
                          <a:latin typeface="+mn-lt"/>
                          <a:ea typeface="+mn-ea"/>
                          <a:cs typeface="+mn-cs"/>
                        </a:rPr>
                        <a:t>tqeṣrit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amellal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gujil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ewt-it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eǧǧ-it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amellal</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yettru</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watmaten-is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Iṛuh</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ad t-id-</a:t>
                      </a:r>
                      <a:r>
                        <a:rPr lang="fr-FR" sz="1100" kern="1200" dirty="0" err="1">
                          <a:solidFill>
                            <a:schemeClr val="tx1"/>
                          </a:solidFill>
                          <a:effectLst/>
                          <a:latin typeface="+mn-lt"/>
                          <a:ea typeface="+mn-ea"/>
                          <a:cs typeface="+mn-cs"/>
                        </a:rPr>
                        <a:t>iciweṛ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ḍebber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-i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tḍebbreḍ</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ulac</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Ihuz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Ddeɛwa</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tewɛeṛ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Yeɛreḍ</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meyya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a s-</a:t>
                      </a:r>
                      <a:r>
                        <a:rPr lang="fr-FR" sz="1100" kern="1200" dirty="0" err="1">
                          <a:solidFill>
                            <a:schemeClr val="tx1"/>
                          </a:solidFill>
                          <a:effectLst/>
                          <a:latin typeface="+mn-lt"/>
                          <a:ea typeface="+mn-ea"/>
                          <a:cs typeface="+mn-cs"/>
                        </a:rPr>
                        <a:t>yessefhem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tamsalt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-s d </a:t>
                      </a:r>
                      <a:r>
                        <a:rPr lang="fr-FR" sz="1100" kern="1200" dirty="0" err="1">
                          <a:solidFill>
                            <a:schemeClr val="tx1"/>
                          </a:solidFill>
                          <a:effectLst/>
                          <a:latin typeface="+mn-lt"/>
                          <a:ea typeface="+mn-ea"/>
                          <a:cs typeface="+mn-cs"/>
                        </a:rPr>
                        <a:t>tazurant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ara t-</a:t>
                      </a:r>
                      <a:r>
                        <a:rPr lang="fr-FR" sz="1100" kern="1200" dirty="0" err="1">
                          <a:solidFill>
                            <a:schemeClr val="tx1"/>
                          </a:solidFill>
                          <a:effectLst/>
                          <a:latin typeface="+mn-lt"/>
                          <a:ea typeface="+mn-ea"/>
                          <a:cs typeface="+mn-cs"/>
                        </a:rPr>
                        <a:t>yesɣer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iɛeggen</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temmeggreḍ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siwel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tidett</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dirty="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dirty="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dirty="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dirty="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dirty="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dirty="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dirty="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dirty="0">
                          <a:effectLst/>
                          <a:latin typeface="Cascadia Mono" panose="020B0609020000020004" pitchFamily="49" charset="0"/>
                          <a:cs typeface="Cascadia Mono" panose="020B0609020000020004" pitchFamily="49" charset="0"/>
                        </a:rPr>
                        <a:t>- Lorsque tu rencontreras le roi des animaux, dis-lui la vérité.</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50280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unebdu</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tefust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tezzegzew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teǧǧuǧǧeg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ṭikkuk</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yekkat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nnaɛuṛ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amellal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yejfel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taseṭṭa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genni</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yesruhmut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ireggwel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tettak-it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talat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iɣẓer</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yeɣẓer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tiɣilt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tiɣilt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yeɣli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k-id-</a:t>
                      </a:r>
                      <a:r>
                        <a:rPr lang="fr-FR" sz="1100" kern="1200" dirty="0" err="1">
                          <a:solidFill>
                            <a:schemeClr val="tx1"/>
                          </a:solidFill>
                          <a:effectLst/>
                          <a:latin typeface="+mn-lt"/>
                          <a:ea typeface="+mn-ea"/>
                          <a:cs typeface="+mn-cs"/>
                        </a:rPr>
                        <a:t>yewwin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mmis</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tfunast</a:t>
                      </a:r>
                      <a:r>
                        <a:rPr lang="fr-FR" sz="1100" kern="1200" dirty="0">
                          <a:solidFill>
                            <a:schemeClr val="tx1"/>
                          </a:solidFill>
                          <a:effectLst/>
                          <a:latin typeface="+mn-lt"/>
                          <a:ea typeface="+mn-ea"/>
                          <a:cs typeface="+mn-cs"/>
                        </a:rPr>
                        <a:t>? Kra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uqerru</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ɛuhdeɣ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k-</a:t>
                      </a:r>
                      <a:r>
                        <a:rPr lang="fr-FR" sz="1100" kern="1200" dirty="0" err="1">
                          <a:solidFill>
                            <a:schemeClr val="tx1"/>
                          </a:solidFill>
                          <a:effectLst/>
                          <a:latin typeface="+mn-lt"/>
                          <a:ea typeface="+mn-ea"/>
                          <a:cs typeface="+mn-cs"/>
                        </a:rPr>
                        <a:t>ččiɣ</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tsawleḍ-iyi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tidett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Iɣil</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yeskiddeb</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uɛerrum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Uḥeq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wadi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wadi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lukan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ẓriɣ</a:t>
                      </a:r>
                      <a:r>
                        <a:rPr lang="fr-FR" sz="1100" kern="1200" dirty="0">
                          <a:solidFill>
                            <a:schemeClr val="tx1"/>
                          </a:solidFill>
                          <a:effectLst/>
                          <a:latin typeface="+mn-lt"/>
                          <a:ea typeface="+mn-ea"/>
                          <a:cs typeface="+mn-cs"/>
                        </a:rPr>
                        <a:t> ad k-id-</a:t>
                      </a:r>
                      <a:r>
                        <a:rPr lang="fr-FR" sz="1100" kern="1200" dirty="0" err="1">
                          <a:solidFill>
                            <a:schemeClr val="tx1"/>
                          </a:solidFill>
                          <a:effectLst/>
                          <a:latin typeface="+mn-lt"/>
                          <a:ea typeface="+mn-ea"/>
                          <a:cs typeface="+mn-cs"/>
                        </a:rPr>
                        <a:t>afeɣ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rwileɣ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ɣas</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nnaɛuṛ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-w! </a:t>
                      </a:r>
                      <a:r>
                        <a:rPr lang="fr-FR" sz="1100" kern="1200" dirty="0" err="1">
                          <a:solidFill>
                            <a:schemeClr val="tx1"/>
                          </a:solidFill>
                          <a:effectLst/>
                          <a:latin typeface="+mn-lt"/>
                          <a:ea typeface="+mn-ea"/>
                          <a:cs typeface="+mn-cs"/>
                        </a:rPr>
                        <a:t>Yanna</a:t>
                      </a:r>
                      <a:r>
                        <a:rPr lang="fr-FR" sz="1100" kern="1200" dirty="0">
                          <a:solidFill>
                            <a:schemeClr val="tx1"/>
                          </a:solidFill>
                          <a:effectLst/>
                          <a:latin typeface="+mn-lt"/>
                          <a:ea typeface="+mn-ea"/>
                          <a:cs typeface="+mn-cs"/>
                        </a:rPr>
                        <a:t>-yi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siwel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tidett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Iṛɛed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tegnewt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Tselkeḍ</a:t>
                      </a:r>
                      <a:r>
                        <a:rPr lang="fr-FR" sz="1100" kern="1200" dirty="0">
                          <a:solidFill>
                            <a:schemeClr val="tx1"/>
                          </a:solidFill>
                          <a:effectLst/>
                          <a:latin typeface="+mn-lt"/>
                          <a:ea typeface="+mn-ea"/>
                          <a:cs typeface="+mn-cs"/>
                        </a:rPr>
                        <a:t> a bu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tessineḍ</a:t>
                      </a:r>
                      <a:r>
                        <a:rPr lang="fr-FR" sz="1100" kern="1200" dirty="0">
                          <a:solidFill>
                            <a:schemeClr val="tx1"/>
                          </a:solidFill>
                          <a:effectLst/>
                          <a:latin typeface="+mn-lt"/>
                          <a:ea typeface="+mn-ea"/>
                          <a:cs typeface="+mn-cs"/>
                        </a:rPr>
                        <a:t> ara ad </a:t>
                      </a:r>
                      <a:r>
                        <a:rPr lang="fr-FR" sz="1100" kern="1200" dirty="0" err="1">
                          <a:solidFill>
                            <a:schemeClr val="tx1"/>
                          </a:solidFill>
                          <a:effectLst/>
                          <a:latin typeface="+mn-lt"/>
                          <a:ea typeface="+mn-ea"/>
                          <a:cs typeface="+mn-cs"/>
                        </a:rPr>
                        <a:t>teskiddbeḍ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siwel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tidett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tesserbaḥ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tessukkus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dirty="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dirty="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dirty="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dirty="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dirty="0">
                          <a:effectLst/>
                          <a:latin typeface="Cascadia Mono" panose="020B0609020000020004" pitchFamily="49" charset="0"/>
                          <a:cs typeface="Cascadia Mono" panose="020B0609020000020004" pitchFamily="49" charset="0"/>
                        </a:rPr>
                        <a:t>- Va, tu es sauvé, gros naïf !</a:t>
                      </a:r>
                    </a:p>
                    <a:p>
                      <a:pPr indent="216000" algn="l"/>
                      <a:r>
                        <a:rPr lang="fr-FR" sz="1100" kern="150" dirty="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123265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tent-iger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qqurent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ara d-</a:t>
                      </a:r>
                      <a:r>
                        <a:rPr lang="fr-FR" sz="1100" kern="1200" dirty="0" err="1">
                          <a:solidFill>
                            <a:schemeClr val="tx1"/>
                          </a:solidFill>
                          <a:effectLst/>
                          <a:latin typeface="+mn-lt"/>
                          <a:ea typeface="+mn-ea"/>
                          <a:cs typeface="+mn-cs"/>
                        </a:rPr>
                        <a:t>yeǧǧ</a:t>
                      </a:r>
                      <a:r>
                        <a:rPr lang="fr-FR" sz="1100" kern="1200" dirty="0">
                          <a:solidFill>
                            <a:schemeClr val="tx1"/>
                          </a:solidFill>
                          <a:effectLst/>
                          <a:latin typeface="+mn-lt"/>
                          <a:ea typeface="+mn-ea"/>
                          <a:cs typeface="+mn-cs"/>
                        </a:rPr>
                        <a:t> a t-id-</a:t>
                      </a:r>
                      <a:r>
                        <a:rPr lang="fr-FR" sz="1100" kern="1200" dirty="0" err="1">
                          <a:solidFill>
                            <a:schemeClr val="tx1"/>
                          </a:solidFill>
                          <a:effectLst/>
                          <a:latin typeface="+mn-lt"/>
                          <a:ea typeface="+mn-ea"/>
                          <a:cs typeface="+mn-cs"/>
                        </a:rPr>
                        <a:t>yaf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netta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 la t-</a:t>
                      </a:r>
                      <a:r>
                        <a:rPr lang="fr-FR" sz="1100" kern="1200" dirty="0" err="1">
                          <a:solidFill>
                            <a:schemeClr val="tx1"/>
                          </a:solidFill>
                          <a:effectLst/>
                          <a:latin typeface="+mn-lt"/>
                          <a:ea typeface="+mn-ea"/>
                          <a:cs typeface="+mn-cs"/>
                        </a:rPr>
                        <a:t>ttabaɛen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yemṣalaḥ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yid</a:t>
                      </a:r>
                      <a:r>
                        <a:rPr lang="fr-FR" sz="1100" kern="1200" dirty="0">
                          <a:solidFill>
                            <a:schemeClr val="tx1"/>
                          </a:solidFill>
                          <a:effectLst/>
                          <a:latin typeface="+mn-lt"/>
                          <a:ea typeface="+mn-ea"/>
                          <a:cs typeface="+mn-cs"/>
                        </a:rPr>
                        <a:t>-sen i sin, </a:t>
                      </a:r>
                      <a:r>
                        <a:rPr lang="fr-FR" sz="1100" kern="1200" dirty="0" err="1">
                          <a:solidFill>
                            <a:schemeClr val="tx1"/>
                          </a:solidFill>
                          <a:effectLst/>
                          <a:latin typeface="+mn-lt"/>
                          <a:ea typeface="+mn-ea"/>
                          <a:cs typeface="+mn-cs"/>
                        </a:rPr>
                        <a:t>iɛahed-iten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ten-yečči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Yya</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ddib</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nṣafeṛ</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rrbeḥ</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iban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-i:</a:t>
                      </a:r>
                    </a:p>
                    <a:p>
                      <a:pPr indent="457200"/>
                      <a:r>
                        <a:rPr lang="fr-FR" sz="1100" kern="1200" dirty="0">
                          <a:solidFill>
                            <a:schemeClr val="tx1"/>
                          </a:solidFill>
                          <a:effectLst/>
                          <a:latin typeface="+mn-lt"/>
                          <a:ea typeface="+mn-ea"/>
                          <a:cs typeface="+mn-cs"/>
                        </a:rPr>
                        <a:t>Ma </a:t>
                      </a:r>
                      <a:r>
                        <a:rPr lang="fr-FR" sz="1100" kern="1200" dirty="0" err="1">
                          <a:solidFill>
                            <a:schemeClr val="tx1"/>
                          </a:solidFill>
                          <a:effectLst/>
                          <a:latin typeface="+mn-lt"/>
                          <a:ea typeface="+mn-ea"/>
                          <a:cs typeface="+mn-cs"/>
                        </a:rPr>
                        <a:t>nɣiɣ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medden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teččeḍ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Ma </a:t>
                      </a:r>
                      <a:r>
                        <a:rPr lang="fr-FR" sz="1100" kern="1200" dirty="0" err="1">
                          <a:solidFill>
                            <a:schemeClr val="tx1"/>
                          </a:solidFill>
                          <a:effectLst/>
                          <a:latin typeface="+mn-lt"/>
                          <a:ea typeface="+mn-ea"/>
                          <a:cs typeface="+mn-cs"/>
                        </a:rPr>
                        <a:t>nɣan</a:t>
                      </a:r>
                      <a:r>
                        <a:rPr lang="fr-FR" sz="1100" kern="1200" dirty="0">
                          <a:solidFill>
                            <a:schemeClr val="tx1"/>
                          </a:solidFill>
                          <a:effectLst/>
                          <a:latin typeface="+mn-lt"/>
                          <a:ea typeface="+mn-ea"/>
                          <a:cs typeface="+mn-cs"/>
                        </a:rPr>
                        <a:t>-i </a:t>
                      </a:r>
                      <a:r>
                        <a:rPr lang="fr-FR" sz="1100" kern="1200" dirty="0" err="1">
                          <a:solidFill>
                            <a:schemeClr val="tx1"/>
                          </a:solidFill>
                          <a:effectLst/>
                          <a:latin typeface="+mn-lt"/>
                          <a:ea typeface="+mn-ea"/>
                          <a:cs typeface="+mn-cs"/>
                        </a:rPr>
                        <a:t>medden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teččeḍ</a:t>
                      </a:r>
                      <a:r>
                        <a:rPr lang="fr-FR" sz="1100" kern="1200" dirty="0">
                          <a:solidFill>
                            <a:schemeClr val="tx1"/>
                          </a:solidFill>
                          <a:effectLst/>
                          <a:latin typeface="+mn-lt"/>
                          <a:ea typeface="+mn-ea"/>
                          <a:cs typeface="+mn-cs"/>
                        </a:rPr>
                        <a:t>-i!</a:t>
                      </a:r>
                    </a:p>
                    <a:p>
                      <a:pPr indent="457200"/>
                      <a:r>
                        <a:rPr lang="fr-FR" sz="1100" kern="1200" dirty="0" err="1">
                          <a:solidFill>
                            <a:schemeClr val="tx1"/>
                          </a:solidFill>
                          <a:effectLst/>
                          <a:latin typeface="+mn-lt"/>
                          <a:ea typeface="+mn-ea"/>
                          <a:cs typeface="+mn-cs"/>
                        </a:rPr>
                        <a:t>Cerken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taxerraẓt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nitni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ttqeddimen</a:t>
                      </a:r>
                      <a:r>
                        <a:rPr lang="fr-FR" sz="1100" kern="1200" dirty="0">
                          <a:solidFill>
                            <a:schemeClr val="tx1"/>
                          </a:solidFill>
                          <a:effectLst/>
                          <a:latin typeface="+mn-lt"/>
                          <a:ea typeface="+mn-ea"/>
                          <a:cs typeface="+mn-cs"/>
                        </a:rPr>
                        <a:t>-as-d </a:t>
                      </a:r>
                      <a:r>
                        <a:rPr lang="fr-FR" sz="1100" kern="1200" dirty="0" err="1">
                          <a:solidFill>
                            <a:schemeClr val="tx1"/>
                          </a:solidFill>
                          <a:effectLst/>
                          <a:latin typeface="+mn-lt"/>
                          <a:ea typeface="+mn-ea"/>
                          <a:cs typeface="+mn-cs"/>
                        </a:rPr>
                        <a:t>ṣṣyada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netta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yettɣimi-yas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wemḍiq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yettruẓu</a:t>
                      </a:r>
                      <a:r>
                        <a:rPr lang="fr-FR" sz="1100" kern="1200" dirty="0">
                          <a:solidFill>
                            <a:schemeClr val="tx1"/>
                          </a:solidFill>
                          <a:effectLst/>
                          <a:latin typeface="+mn-lt"/>
                          <a:ea typeface="+mn-ea"/>
                          <a:cs typeface="+mn-cs"/>
                        </a:rPr>
                        <a:t>-tt. Mi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lmakla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nitni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tisigar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nɣan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axeṛfi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Iḍleb</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beṭṭu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Ferq-iten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gar-aneɣ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Iferq-iten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axeṛfi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ntan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waccaren-is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yedda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leɛmeṛ-is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Yanna-yas</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Ferq-iten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keččini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tsefsuḍ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axeṛfi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tfetreḍ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teččeḍ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imensi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Wi k-</a:t>
                      </a:r>
                      <a:r>
                        <a:rPr lang="fr-FR" sz="1100" kern="1200" dirty="0" err="1">
                          <a:solidFill>
                            <a:schemeClr val="tx1"/>
                          </a:solidFill>
                          <a:effectLst/>
                          <a:latin typeface="+mn-lt"/>
                          <a:ea typeface="+mn-ea"/>
                          <a:cs typeface="+mn-cs"/>
                        </a:rPr>
                        <a:t>yefkan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tamusni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yagi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Iǧaweb</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D </a:t>
                      </a:r>
                      <a:r>
                        <a:rPr lang="fr-FR" sz="1100" kern="1200" dirty="0" err="1">
                          <a:solidFill>
                            <a:schemeClr val="tx1"/>
                          </a:solidFill>
                          <a:effectLst/>
                          <a:latin typeface="+mn-lt"/>
                          <a:ea typeface="+mn-ea"/>
                          <a:cs typeface="+mn-cs"/>
                        </a:rPr>
                        <a:t>accaren</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yentan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dirty="0">
                          <a:effectLst/>
                          <a:latin typeface="Cascadia Mono" panose="020B0609020000020004" pitchFamily="49" charset="0"/>
                          <a:cs typeface="Cascadia Mono" panose="020B0609020000020004" pitchFamily="49" charset="0"/>
                        </a:rPr>
                        <a:t>Partons en voyage, chacal !</a:t>
                      </a:r>
                    </a:p>
                    <a:p>
                      <a:pPr indent="216000" algn="l"/>
                      <a:r>
                        <a:rPr lang="fr-FR" sz="1100" kern="150" dirty="0">
                          <a:effectLst/>
                          <a:latin typeface="Cascadia Mono" panose="020B0609020000020004" pitchFamily="49" charset="0"/>
                          <a:cs typeface="Cascadia Mono" panose="020B0609020000020004" pitchFamily="49" charset="0"/>
                        </a:rPr>
                        <a:t>Avec moi, ton bonheur est assuré :</a:t>
                      </a:r>
                    </a:p>
                    <a:p>
                      <a:pPr indent="216000" algn="l"/>
                      <a:r>
                        <a:rPr lang="fr-FR" sz="1100" kern="150" dirty="0">
                          <a:effectLst/>
                          <a:latin typeface="Cascadia Mono" panose="020B0609020000020004" pitchFamily="49" charset="0"/>
                          <a:cs typeface="Cascadia Mono" panose="020B0609020000020004" pitchFamily="49" charset="0"/>
                        </a:rPr>
                        <a:t>Si je tue les autres, tu dévoreras ;</a:t>
                      </a:r>
                    </a:p>
                    <a:p>
                      <a:pPr indent="216000" algn="l"/>
                      <a:r>
                        <a:rPr lang="fr-FR" sz="1100" kern="150" dirty="0">
                          <a:effectLst/>
                          <a:latin typeface="Cascadia Mono" panose="020B0609020000020004" pitchFamily="49" charset="0"/>
                          <a:cs typeface="Cascadia Mono" panose="020B0609020000020004" pitchFamily="49" charset="0"/>
                        </a:rPr>
                        <a:t>S’ils me tuaient, tu me dévorerais !</a:t>
                      </a:r>
                    </a:p>
                    <a:p>
                      <a:pPr indent="216000" algn="l"/>
                      <a:r>
                        <a:rPr lang="fr-FR" sz="1100" kern="150" dirty="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dirty="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dirty="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dirty="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dirty="0">
                          <a:effectLst/>
                          <a:latin typeface="Cascadia Mono" panose="020B0609020000020004" pitchFamily="49" charset="0"/>
                          <a:cs typeface="Cascadia Mono" panose="020B0609020000020004" pitchFamily="49" charset="0"/>
                        </a:rPr>
                        <a:t>- Fais toi-même le partage.</a:t>
                      </a:r>
                    </a:p>
                    <a:p>
                      <a:pPr indent="216000" algn="l"/>
                      <a:r>
                        <a:rPr lang="fr-FR" sz="1100" kern="150" dirty="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dirty="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dirty="0">
                          <a:effectLst/>
                          <a:latin typeface="Cascadia Mono" panose="020B0609020000020004" pitchFamily="49" charset="0"/>
                          <a:cs typeface="Cascadia Mono" panose="020B0609020000020004" pitchFamily="49" charset="0"/>
                        </a:rPr>
                        <a:t>- Tes griffes, répondit-il, en plantant les sienne dans le foie de l’hyène.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04785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Yelḥa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mlalen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userdun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Ɛuhden</a:t>
                      </a:r>
                      <a:r>
                        <a:rPr lang="fr-FR" sz="1100" kern="1200" dirty="0">
                          <a:solidFill>
                            <a:schemeClr val="tx1"/>
                          </a:solidFill>
                          <a:effectLst/>
                          <a:latin typeface="+mn-lt"/>
                          <a:ea typeface="+mn-ea"/>
                          <a:cs typeface="+mn-cs"/>
                        </a:rPr>
                        <a:t>-t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ččin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dduklen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Aserdun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yeṛwa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leḥcic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idewweṛ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yellemlem</a:t>
                      </a:r>
                      <a:r>
                        <a:rPr lang="fr-FR" sz="1100" kern="1200" dirty="0">
                          <a:solidFill>
                            <a:schemeClr val="tx1"/>
                          </a:solidFill>
                          <a:effectLst/>
                          <a:latin typeface="+mn-lt"/>
                          <a:ea typeface="+mn-ea"/>
                          <a:cs typeface="+mn-cs"/>
                        </a:rPr>
                        <a:t>, a t-</a:t>
                      </a:r>
                      <a:r>
                        <a:rPr lang="fr-FR" sz="1100" kern="1200" dirty="0" err="1">
                          <a:solidFill>
                            <a:schemeClr val="tx1"/>
                          </a:solidFill>
                          <a:effectLst/>
                          <a:latin typeface="+mn-lt"/>
                          <a:ea typeface="+mn-ea"/>
                          <a:cs typeface="+mn-cs"/>
                        </a:rPr>
                        <a:t>tedhen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tiqit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zzit</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mmuqlen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imeddukal-is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yettarew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yimi-nsen</a:t>
                      </a:r>
                      <a:r>
                        <a:rPr lang="fr-FR" sz="1100" kern="1200" dirty="0">
                          <a:solidFill>
                            <a:schemeClr val="tx1"/>
                          </a:solidFill>
                          <a:effectLst/>
                          <a:latin typeface="+mn-lt"/>
                          <a:ea typeface="+mn-ea"/>
                          <a:cs typeface="+mn-cs"/>
                        </a:rPr>
                        <a:t> aman.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mcawaṛen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ad t-</a:t>
                      </a:r>
                      <a:r>
                        <a:rPr lang="fr-FR" sz="1100" kern="1200" dirty="0" err="1">
                          <a:solidFill>
                            <a:schemeClr val="tx1"/>
                          </a:solidFill>
                          <a:effectLst/>
                          <a:latin typeface="+mn-lt"/>
                          <a:ea typeface="+mn-ea"/>
                          <a:cs typeface="+mn-cs"/>
                        </a:rPr>
                        <a:t>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rẓen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leɛhud</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aql-aɣ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nemmut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laẓ</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yessefk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seg-neɣ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isebbel</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selken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wiyaḍ</a:t>
                      </a:r>
                      <a:r>
                        <a:rPr lang="fr-FR" sz="1100" kern="1200" dirty="0">
                          <a:solidFill>
                            <a:schemeClr val="tx1"/>
                          </a:solidFill>
                          <a:effectLst/>
                          <a:latin typeface="+mn-lt"/>
                          <a:ea typeface="+mn-ea"/>
                          <a:cs typeface="+mn-cs"/>
                        </a:rPr>
                        <a:t>! Tura,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deg-neɣ</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nečč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baba d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tasedda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Inṭeq</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yifen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axxam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baba d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tuccent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Inṭeq</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userdun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tagmart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xali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aɛudiw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baba,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ssineɣ</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Yugad</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yini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aɣyul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Nnan</a:t>
                      </a:r>
                      <a:r>
                        <a:rPr lang="fr-FR" sz="1100" kern="1200" dirty="0">
                          <a:solidFill>
                            <a:schemeClr val="tx1"/>
                          </a:solidFill>
                          <a:effectLst/>
                          <a:latin typeface="+mn-lt"/>
                          <a:ea typeface="+mn-ea"/>
                          <a:cs typeface="+mn-cs"/>
                        </a:rPr>
                        <a:t>-as :</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akka</a:t>
                      </a:r>
                      <a:r>
                        <a:rPr lang="fr-FR" sz="1100" kern="1200" dirty="0">
                          <a:solidFill>
                            <a:schemeClr val="tx1"/>
                          </a:solidFill>
                          <a:effectLst/>
                          <a:latin typeface="+mn-lt"/>
                          <a:ea typeface="+mn-ea"/>
                          <a:cs typeface="+mn-cs"/>
                        </a:rPr>
                        <a:t>! Ini-</a:t>
                      </a:r>
                      <a:r>
                        <a:rPr lang="fr-FR" sz="1100" kern="1200" dirty="0" err="1">
                          <a:solidFill>
                            <a:schemeClr val="tx1"/>
                          </a:solidFill>
                          <a:effectLst/>
                          <a:latin typeface="+mn-lt"/>
                          <a:ea typeface="+mn-ea"/>
                          <a:cs typeface="+mn-cs"/>
                        </a:rPr>
                        <a:t>yaneɣ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babak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nečč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Serrḥet-iyi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steqsiɣ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a:t>
                      </a:r>
                    </a:p>
                    <a:p>
                      <a:pPr indent="457200"/>
                      <a:r>
                        <a:rPr lang="fr-FR" sz="1100" kern="1200" dirty="0" err="1">
                          <a:solidFill>
                            <a:schemeClr val="tx1"/>
                          </a:solidFill>
                          <a:effectLst/>
                          <a:latin typeface="+mn-lt"/>
                          <a:ea typeface="+mn-ea"/>
                          <a:cs typeface="+mn-cs"/>
                        </a:rPr>
                        <a:t>Cubkeɣ-kwen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 d-</a:t>
                      </a:r>
                      <a:r>
                        <a:rPr lang="fr-FR" sz="1100" kern="1200" dirty="0" err="1">
                          <a:solidFill>
                            <a:schemeClr val="tx1"/>
                          </a:solidFill>
                          <a:effectLst/>
                          <a:latin typeface="+mn-lt"/>
                          <a:ea typeface="+mn-ea"/>
                          <a:cs typeface="+mn-cs"/>
                        </a:rPr>
                        <a:t>uɣaleɣ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awen</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awiɣ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lexbaṛ</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ṣṣeḥ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Serrḥen</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dirty="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A sa vue, ses compagnons sentirent bientôt l’eau leur venir à la bouche.</a:t>
                      </a:r>
                    </a:p>
                    <a:p>
                      <a:pPr indent="216000" algn="l"/>
                      <a:r>
                        <a:rPr lang="fr-FR" sz="1100" kern="150" dirty="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dirty="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dirty="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dirty="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dirty="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dirty="0">
                          <a:effectLst/>
                          <a:latin typeface="Cascadia Mono" panose="020B0609020000020004" pitchFamily="49" charset="0"/>
                          <a:cs typeface="Cascadia Mono" panose="020B0609020000020004" pitchFamily="49" charset="0"/>
                        </a:rPr>
                        <a:t>- C’est de bonne famille, dit le lion.</a:t>
                      </a:r>
                    </a:p>
                    <a:p>
                      <a:pPr indent="216000" algn="l"/>
                      <a:r>
                        <a:rPr lang="fr-FR" sz="1100" kern="150" dirty="0">
                          <a:effectLst/>
                          <a:latin typeface="Cascadia Mono" panose="020B0609020000020004" pitchFamily="49" charset="0"/>
                          <a:cs typeface="Cascadia Mono" panose="020B0609020000020004" pitchFamily="49" charset="0"/>
                        </a:rPr>
                        <a:t>Restait le mulet qui dit :</a:t>
                      </a:r>
                    </a:p>
                    <a:p>
                      <a:pPr indent="216000" algn="l"/>
                      <a:r>
                        <a:rPr lang="fr-FR" sz="1100" kern="150" dirty="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dirty="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dirty="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dirty="0">
                          <a:effectLst/>
                          <a:latin typeface="Cascadia Mono" panose="020B0609020000020004" pitchFamily="49" charset="0"/>
                          <a:cs typeface="Cascadia Mono" panose="020B0609020000020004" pitchFamily="49" charset="0"/>
                        </a:rPr>
                        <a:t>Ils le laissèrent partir.</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06277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 :</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dirty="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dirty="0">
                          <a:effectLst/>
                          <a:latin typeface="Cascadia Mono" panose="020B0609020000020004" pitchFamily="49" charset="0"/>
                          <a:cs typeface="Cascadia Mono" panose="020B0609020000020004" pitchFamily="49" charset="0"/>
                        </a:rPr>
                        <a:t>Le mulet répondit :</a:t>
                      </a:r>
                    </a:p>
                    <a:p>
                      <a:pPr indent="216000" algn="l"/>
                      <a:r>
                        <a:rPr lang="fr-FR" sz="1100" kern="150" dirty="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dirty="0">
                          <a:effectLst/>
                          <a:latin typeface="Cascadia Mono" panose="020B0609020000020004" pitchFamily="49" charset="0"/>
                          <a:cs typeface="Cascadia Mono" panose="020B0609020000020004" pitchFamily="49" charset="0"/>
                        </a:rPr>
                        <a:t>- Va lire, Mohammed, dit le lion.</a:t>
                      </a:r>
                    </a:p>
                    <a:p>
                      <a:pPr indent="216000" algn="l"/>
                      <a:r>
                        <a:rPr lang="fr-FR" sz="1100" kern="150" dirty="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dirty="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dirty="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dirty="0">
                          <a:effectLst/>
                          <a:latin typeface="Cascadia Mono" panose="020B0609020000020004" pitchFamily="49" charset="0"/>
                          <a:cs typeface="Cascadia Mono" panose="020B0609020000020004" pitchFamily="49" charset="0"/>
                        </a:rPr>
                        <a:t>- Ah ! gémit le lion, le monde est toujours du côté du plus fort, </a:t>
                      </a:r>
                      <a:r>
                        <a:rPr lang="fr-FR" sz="1100" kern="150" dirty="0" err="1">
                          <a:effectLst/>
                          <a:latin typeface="Cascadia Mono" panose="020B0609020000020004" pitchFamily="49" charset="0"/>
                          <a:cs typeface="Cascadia Mono" panose="020B0609020000020004" pitchFamily="49" charset="0"/>
                        </a:rPr>
                        <a:t>fût-il</a:t>
                      </a:r>
                      <a:r>
                        <a:rPr lang="fr-FR" sz="1100" kern="150" dirty="0">
                          <a:effectLst/>
                          <a:latin typeface="Cascadia Mono" panose="020B0609020000020004" pitchFamily="49" charset="0"/>
                          <a:cs typeface="Cascadia Mono" panose="020B0609020000020004" pitchFamily="49" charset="0"/>
                        </a:rPr>
                        <a:t> fils de baudet !…</a:t>
                      </a:r>
                    </a:p>
                    <a:p>
                      <a:pPr indent="216000" algn="l"/>
                      <a:r>
                        <a:rPr lang="fr-FR" sz="1100" kern="150" dirty="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dirty="0">
                          <a:effectLst/>
                          <a:latin typeface="Cascadia Mono" panose="020B0609020000020004" pitchFamily="49" charset="0"/>
                          <a:cs typeface="Cascadia Mono" panose="020B0609020000020004" pitchFamily="49" charset="0"/>
                        </a:rPr>
                        <a:t>C’est depuis ce jour-là que le pays vit dans l’anarchie.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Mon histoire va au fil de l’eau :</a:t>
                      </a:r>
                    </a:p>
                    <a:p>
                      <a:pPr indent="216000" algn="l"/>
                      <a:r>
                        <a:rPr lang="fr-FR" sz="1100" kern="150" dirty="0">
                          <a:effectLst/>
                          <a:latin typeface="Cascadia Mono" panose="020B0609020000020004" pitchFamily="49" charset="0"/>
                          <a:cs typeface="Cascadia Mono" panose="020B0609020000020004" pitchFamily="49" charset="0"/>
                        </a:rPr>
                        <a:t>Je l’ai confiée aux fils de nobles.</a:t>
                      </a:r>
                    </a:p>
                    <a:p>
                      <a:pPr indent="216000" algn="l"/>
                      <a:r>
                        <a:rPr lang="fr-FR" sz="1100" kern="150" dirty="0">
                          <a:effectLst/>
                          <a:latin typeface="Cascadia Mono" panose="020B0609020000020004" pitchFamily="49" charset="0"/>
                          <a:cs typeface="Cascadia Mono" panose="020B0609020000020004" pitchFamily="49" charset="0"/>
                        </a:rPr>
                        <a:t>Nous, nous suivons le droit chemin ;</a:t>
                      </a:r>
                    </a:p>
                    <a:p>
                      <a:pPr indent="216000" algn="l"/>
                      <a:r>
                        <a:rPr lang="fr-FR" sz="1100" kern="150" dirty="0">
                          <a:effectLst/>
                          <a:latin typeface="Cascadia Mono" panose="020B0609020000020004" pitchFamily="49" charset="0"/>
                          <a:cs typeface="Cascadia Mono" panose="020B0609020000020004" pitchFamily="49" charset="0"/>
                        </a:rPr>
                        <a:t>Le chacal a pris par les champs,</a:t>
                      </a:r>
                    </a:p>
                    <a:p>
                      <a:pPr indent="216000" algn="l"/>
                      <a:r>
                        <a:rPr lang="fr-FR" sz="1100" kern="150" dirty="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dirty="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dirty="0">
                          <a:effectLst/>
                          <a:latin typeface="Cascadia Mono" panose="020B0609020000020004" pitchFamily="49" charset="0"/>
                          <a:cs typeface="Cascadia Mono" panose="020B0609020000020004" pitchFamily="49" charset="0"/>
                        </a:rPr>
                        <a:t>Nous, que Dieu nos pardonne ;</a:t>
                      </a:r>
                    </a:p>
                    <a:p>
                      <a:pPr indent="216000" algn="l"/>
                      <a:r>
                        <a:rPr lang="fr-FR" sz="1100" kern="150" dirty="0">
                          <a:effectLst/>
                          <a:latin typeface="Cascadia Mono" panose="020B0609020000020004" pitchFamily="49" charset="0"/>
                          <a:cs typeface="Cascadia Mono" panose="020B0609020000020004" pitchFamily="49" charset="0"/>
                        </a:rPr>
                        <a:t>Les chacals, que Dieu les grille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La perdrix cultiva une parcelle</a:t>
                      </a:r>
                    </a:p>
                    <a:p>
                      <a:pPr indent="216000" algn="l"/>
                      <a:r>
                        <a:rPr lang="fr-FR" sz="1100" kern="150" dirty="0">
                          <a:effectLst/>
                          <a:latin typeface="Cascadia Mono" panose="020B0609020000020004" pitchFamily="49" charset="0"/>
                          <a:cs typeface="Cascadia Mono" panose="020B0609020000020004" pitchFamily="49" charset="0"/>
                        </a:rPr>
                        <a:t>Qui se couvrit de fleurs,</a:t>
                      </a:r>
                    </a:p>
                    <a:p>
                      <a:pPr indent="216000" algn="l"/>
                      <a:r>
                        <a:rPr lang="fr-FR" sz="1100" kern="150" dirty="0">
                          <a:effectLst/>
                          <a:latin typeface="Cascadia Mono" panose="020B0609020000020004" pitchFamily="49" charset="0"/>
                          <a:cs typeface="Cascadia Mono" panose="020B0609020000020004" pitchFamily="49" charset="0"/>
                        </a:rPr>
                        <a:t>Elle s’y roula</a:t>
                      </a:r>
                    </a:p>
                    <a:p>
                      <a:pPr indent="216000" algn="l"/>
                      <a:r>
                        <a:rPr lang="fr-FR" sz="1100" kern="150" dirty="0">
                          <a:effectLst/>
                          <a:latin typeface="Cascadia Mono" panose="020B0609020000020004" pitchFamily="49" charset="0"/>
                          <a:cs typeface="Cascadia Mono" panose="020B0609020000020004" pitchFamily="49" charset="0"/>
                        </a:rPr>
                        <a:t>Et fut vêtue comme une mariée ;</a:t>
                      </a:r>
                    </a:p>
                    <a:p>
                      <a:pPr indent="216000" algn="l"/>
                      <a:r>
                        <a:rPr lang="fr-FR" sz="1100" kern="150" dirty="0">
                          <a:effectLst/>
                          <a:latin typeface="Cascadia Mono" panose="020B0609020000020004" pitchFamily="49" charset="0"/>
                          <a:cs typeface="Cascadia Mono" panose="020B0609020000020004" pitchFamily="49" charset="0"/>
                        </a:rPr>
                        <a:t>Elle regarda vers le ciel</a:t>
                      </a:r>
                    </a:p>
                    <a:p>
                      <a:pPr indent="216000" algn="l"/>
                      <a:r>
                        <a:rPr lang="fr-FR" sz="1100" kern="150" dirty="0">
                          <a:effectLst/>
                          <a:latin typeface="Cascadia Mono" panose="020B0609020000020004" pitchFamily="49" charset="0"/>
                          <a:cs typeface="Cascadia Mono" panose="020B0609020000020004" pitchFamily="49" charset="0"/>
                        </a:rPr>
                        <a:t>Qui lui mit du kohol à l’œil ;</a:t>
                      </a:r>
                    </a:p>
                    <a:p>
                      <a:pPr indent="216000" algn="l"/>
                      <a:r>
                        <a:rPr lang="fr-FR" sz="1100" kern="150" dirty="0">
                          <a:effectLst/>
                          <a:latin typeface="Cascadia Mono" panose="020B0609020000020004" pitchFamily="49" charset="0"/>
                          <a:cs typeface="Cascadia Mono" panose="020B0609020000020004" pitchFamily="49" charset="0"/>
                        </a:rPr>
                        <a:t>Elle traversa le ruisselet</a:t>
                      </a:r>
                    </a:p>
                    <a:p>
                      <a:pPr indent="216000" algn="l"/>
                      <a:r>
                        <a:rPr lang="fr-FR" sz="1100" kern="150" dirty="0">
                          <a:effectLst/>
                          <a:latin typeface="Cascadia Mono" panose="020B0609020000020004" pitchFamily="49" charset="0"/>
                          <a:cs typeface="Cascadia Mono" panose="020B0609020000020004" pitchFamily="49" charset="0"/>
                        </a:rPr>
                        <a:t>Qui lui mit du henné.</a:t>
                      </a:r>
                    </a:p>
                    <a:p>
                      <a:pPr indent="216000" algn="l"/>
                      <a:r>
                        <a:rPr lang="fr-FR" sz="1100" kern="150" dirty="0">
                          <a:effectLst/>
                          <a:latin typeface="Cascadia Mono" panose="020B0609020000020004" pitchFamily="49" charset="0"/>
                          <a:cs typeface="Cascadia Mono" panose="020B0609020000020004" pitchFamily="49" charset="0"/>
                        </a:rPr>
                        <a:t>Elle prit la descente,</a:t>
                      </a:r>
                    </a:p>
                    <a:p>
                      <a:pPr indent="216000" algn="l"/>
                      <a:r>
                        <a:rPr lang="fr-FR" sz="1100" kern="150" dirty="0">
                          <a:effectLst/>
                          <a:latin typeface="Cascadia Mono" panose="020B0609020000020004" pitchFamily="49" charset="0"/>
                          <a:cs typeface="Cascadia Mono" panose="020B0609020000020004" pitchFamily="49" charset="0"/>
                        </a:rPr>
                        <a:t>Montée sur sa mule.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cultiva une parcelle</a:t>
                      </a:r>
                    </a:p>
                    <a:p>
                      <a:pPr indent="216000" algn="l"/>
                      <a:r>
                        <a:rPr lang="fr-FR" sz="1100" kern="150" dirty="0">
                          <a:effectLst/>
                          <a:latin typeface="Cascadia Mono" panose="020B0609020000020004" pitchFamily="49" charset="0"/>
                          <a:cs typeface="Cascadia Mono" panose="020B0609020000020004" pitchFamily="49" charset="0"/>
                        </a:rPr>
                        <a:t>Que se couvrit d’épines ;</a:t>
                      </a:r>
                    </a:p>
                    <a:p>
                      <a:pPr indent="216000" algn="l"/>
                      <a:r>
                        <a:rPr lang="fr-FR" sz="1100" kern="150" dirty="0">
                          <a:effectLst/>
                          <a:latin typeface="Cascadia Mono" panose="020B0609020000020004" pitchFamily="49" charset="0"/>
                          <a:cs typeface="Cascadia Mono" panose="020B0609020000020004" pitchFamily="49" charset="0"/>
                        </a:rPr>
                        <a:t>Il s’y roula</a:t>
                      </a:r>
                    </a:p>
                    <a:p>
                      <a:pPr indent="216000" algn="l"/>
                      <a:r>
                        <a:rPr lang="fr-FR" sz="1100" kern="150" dirty="0">
                          <a:effectLst/>
                          <a:latin typeface="Cascadia Mono" panose="020B0609020000020004" pitchFamily="49" charset="0"/>
                          <a:cs typeface="Cascadia Mono" panose="020B0609020000020004" pitchFamily="49" charset="0"/>
                        </a:rPr>
                        <a:t>Et y laissa sa fourrure.</a:t>
                      </a:r>
                    </a:p>
                    <a:p>
                      <a:pPr indent="216000" algn="l"/>
                      <a:r>
                        <a:rPr lang="fr-FR" sz="1100" kern="150" dirty="0">
                          <a:effectLst/>
                          <a:latin typeface="Cascadia Mono" panose="020B0609020000020004" pitchFamily="49" charset="0"/>
                          <a:cs typeface="Cascadia Mono" panose="020B0609020000020004" pitchFamily="49" charset="0"/>
                        </a:rPr>
                        <a:t>Il regarda le ciel</a:t>
                      </a:r>
                    </a:p>
                    <a:p>
                      <a:pPr indent="216000" algn="l"/>
                      <a:r>
                        <a:rPr lang="fr-FR" sz="1100" kern="150" dirty="0">
                          <a:effectLst/>
                          <a:latin typeface="Cascadia Mono" panose="020B0609020000020004" pitchFamily="49" charset="0"/>
                          <a:cs typeface="Cascadia Mono" panose="020B0609020000020004" pitchFamily="49" charset="0"/>
                        </a:rPr>
                        <a:t>Qui l’éborgna.</a:t>
                      </a:r>
                    </a:p>
                    <a:p>
                      <a:pPr indent="216000" algn="l"/>
                      <a:r>
                        <a:rPr lang="fr-FR" sz="1100" kern="150" dirty="0">
                          <a:effectLst/>
                          <a:latin typeface="Cascadia Mono" panose="020B0609020000020004" pitchFamily="49" charset="0"/>
                          <a:cs typeface="Cascadia Mono" panose="020B0609020000020004" pitchFamily="49" charset="0"/>
                        </a:rPr>
                        <a:t>Il traversa le ruisselet</a:t>
                      </a:r>
                    </a:p>
                    <a:p>
                      <a:pPr indent="216000" algn="l"/>
                      <a:r>
                        <a:rPr lang="fr-FR" sz="1100" kern="150" dirty="0">
                          <a:effectLst/>
                          <a:latin typeface="Cascadia Mono" panose="020B0609020000020004" pitchFamily="49" charset="0"/>
                          <a:cs typeface="Cascadia Mono" panose="020B0609020000020004" pitchFamily="49" charset="0"/>
                        </a:rPr>
                        <a:t>Qui lui emporta une patte.</a:t>
                      </a:r>
                    </a:p>
                    <a:p>
                      <a:pPr indent="216000" algn="l"/>
                      <a:r>
                        <a:rPr lang="fr-FR" sz="1100" kern="150" dirty="0">
                          <a:effectLst/>
                          <a:latin typeface="Cascadia Mono" panose="020B0609020000020004" pitchFamily="49" charset="0"/>
                          <a:cs typeface="Cascadia Mono" panose="020B0609020000020004" pitchFamily="49" charset="0"/>
                        </a:rPr>
                        <a:t>Il prit la montée</a:t>
                      </a:r>
                    </a:p>
                    <a:p>
                      <a:pPr indent="216000" algn="l"/>
                      <a:r>
                        <a:rPr lang="fr-FR" sz="1100" kern="150" dirty="0">
                          <a:effectLst/>
                          <a:latin typeface="Cascadia Mono" panose="020B0609020000020004" pitchFamily="49" charset="0"/>
                          <a:cs typeface="Cascadia Mono" panose="020B0609020000020004" pitchFamily="49" charset="0"/>
                        </a:rPr>
                        <a:t>Et creva de fatigue.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893783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Vous tous qui m’avez écouté</a:t>
                      </a:r>
                    </a:p>
                    <a:p>
                      <a:pPr indent="216000" algn="l"/>
                      <a:r>
                        <a:rPr lang="fr-FR" sz="1100" kern="150" dirty="0">
                          <a:effectLst/>
                          <a:latin typeface="Cascadia Mono" panose="020B0609020000020004" pitchFamily="49" charset="0"/>
                          <a:cs typeface="Cascadia Mono" panose="020B0609020000020004" pitchFamily="49" charset="0"/>
                        </a:rPr>
                        <a:t>Et qui n’êtes pas des profanes,</a:t>
                      </a:r>
                    </a:p>
                    <a:p>
                      <a:pPr indent="216000" algn="l"/>
                      <a:r>
                        <a:rPr lang="fr-FR" sz="1100" kern="150" dirty="0">
                          <a:effectLst/>
                          <a:latin typeface="Cascadia Mono" panose="020B0609020000020004" pitchFamily="49" charset="0"/>
                          <a:cs typeface="Cascadia Mono" panose="020B0609020000020004" pitchFamily="49" charset="0"/>
                        </a:rPr>
                        <a:t>Méditez cette histoire.</a:t>
                      </a:r>
                    </a:p>
                    <a:p>
                      <a:pPr indent="216000" algn="l"/>
                      <a:r>
                        <a:rPr lang="fr-FR" sz="1100" kern="150" dirty="0">
                          <a:effectLst/>
                          <a:latin typeface="Cascadia Mono" panose="020B0609020000020004" pitchFamily="49" charset="0"/>
                          <a:cs typeface="Cascadia Mono" panose="020B0609020000020004" pitchFamily="49" charset="0"/>
                        </a:rPr>
                        <a:t>C’est de vous tous qu’il s’agit,</a:t>
                      </a:r>
                    </a:p>
                    <a:p>
                      <a:pPr indent="216000" algn="l"/>
                      <a:r>
                        <a:rPr lang="fr-FR" sz="1100" kern="150" dirty="0">
                          <a:effectLst/>
                          <a:latin typeface="Cascadia Mono" panose="020B0609020000020004" pitchFamily="49" charset="0"/>
                          <a:cs typeface="Cascadia Mono" panose="020B0609020000020004" pitchFamily="49" charset="0"/>
                        </a:rPr>
                        <a:t>Car je désire vous épargner</a:t>
                      </a:r>
                    </a:p>
                    <a:p>
                      <a:pPr indent="216000" algn="l"/>
                      <a:r>
                        <a:rPr lang="fr-FR" sz="1100" kern="150" dirty="0">
                          <a:effectLst/>
                          <a:latin typeface="Cascadia Mono" panose="020B0609020000020004" pitchFamily="49" charset="0"/>
                          <a:cs typeface="Cascadia Mono" panose="020B0609020000020004" pitchFamily="49" charset="0"/>
                        </a:rPr>
                        <a:t>Les coups du destin.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Que celui qui détient le pouvoir</a:t>
                      </a:r>
                    </a:p>
                    <a:p>
                      <a:pPr indent="216000" algn="l"/>
                      <a:r>
                        <a:rPr lang="fr-FR" sz="1100" kern="150" dirty="0">
                          <a:effectLst/>
                          <a:latin typeface="Cascadia Mono" panose="020B0609020000020004" pitchFamily="49" charset="0"/>
                          <a:cs typeface="Cascadia Mono" panose="020B0609020000020004" pitchFamily="49" charset="0"/>
                        </a:rPr>
                        <a:t>Agisse avec droiture,</a:t>
                      </a:r>
                    </a:p>
                    <a:p>
                      <a:pPr indent="216000" algn="l"/>
                      <a:r>
                        <a:rPr lang="fr-FR" sz="1100" kern="150" dirty="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dirty="0">
                          <a:effectLst/>
                          <a:latin typeface="Cascadia Mono" panose="020B0609020000020004" pitchFamily="49" charset="0"/>
                          <a:cs typeface="Cascadia Mono" panose="020B0609020000020004" pitchFamily="49" charset="0"/>
                        </a:rPr>
                        <a:t>Qu’il traite le grand avec égards</a:t>
                      </a:r>
                    </a:p>
                    <a:p>
                      <a:pPr indent="216000" algn="l"/>
                      <a:r>
                        <a:rPr lang="fr-FR" sz="1100" kern="150" dirty="0">
                          <a:effectLst/>
                          <a:latin typeface="Cascadia Mono" panose="020B0609020000020004" pitchFamily="49" charset="0"/>
                          <a:cs typeface="Cascadia Mono" panose="020B0609020000020004" pitchFamily="49" charset="0"/>
                        </a:rPr>
                        <a:t>Et protège le petit :</a:t>
                      </a:r>
                    </a:p>
                    <a:p>
                      <a:pPr indent="216000" algn="l"/>
                      <a:r>
                        <a:rPr lang="fr-FR" sz="1100" kern="150" dirty="0">
                          <a:effectLst/>
                          <a:latin typeface="Cascadia Mono" panose="020B0609020000020004" pitchFamily="49" charset="0"/>
                          <a:cs typeface="Cascadia Mono" panose="020B0609020000020004" pitchFamily="49" charset="0"/>
                        </a:rPr>
                        <a:t>Ni l’un ni l’autre ne le trahira.</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lion qui, c’est notoire,</a:t>
                      </a:r>
                    </a:p>
                    <a:p>
                      <a:pPr indent="216000" algn="l"/>
                      <a:r>
                        <a:rPr lang="fr-FR" sz="1100" kern="150" dirty="0">
                          <a:effectLst/>
                          <a:latin typeface="Cascadia Mono" panose="020B0609020000020004" pitchFamily="49" charset="0"/>
                          <a:cs typeface="Cascadia Mono" panose="020B0609020000020004" pitchFamily="49" charset="0"/>
                        </a:rPr>
                        <a:t>Est capable de mener la lutte,</a:t>
                      </a:r>
                    </a:p>
                    <a:p>
                      <a:pPr indent="216000" algn="l"/>
                      <a:r>
                        <a:rPr lang="fr-FR" sz="1100" kern="150" dirty="0">
                          <a:effectLst/>
                          <a:latin typeface="Cascadia Mono" panose="020B0609020000020004" pitchFamily="49" charset="0"/>
                          <a:cs typeface="Cascadia Mono" panose="020B0609020000020004" pitchFamily="49" charset="0"/>
                        </a:rPr>
                        <a:t>A été étendu raide mort.</a:t>
                      </a:r>
                    </a:p>
                    <a:p>
                      <a:pPr indent="216000" algn="l"/>
                      <a:r>
                        <a:rPr lang="fr-FR" sz="1100" kern="150" dirty="0">
                          <a:effectLst/>
                          <a:latin typeface="Cascadia Mono" panose="020B0609020000020004" pitchFamily="49" charset="0"/>
                          <a:cs typeface="Cascadia Mono" panose="020B0609020000020004" pitchFamily="49" charset="0"/>
                        </a:rPr>
                        <a:t>A plus forte raison, le pauvre humain</a:t>
                      </a:r>
                    </a:p>
                    <a:p>
                      <a:pPr indent="216000" algn="l"/>
                      <a:r>
                        <a:rPr lang="fr-FR" sz="1100" kern="150" dirty="0">
                          <a:effectLst/>
                          <a:latin typeface="Cascadia Mono" panose="020B0609020000020004" pitchFamily="49" charset="0"/>
                          <a:cs typeface="Cascadia Mono" panose="020B0609020000020004" pitchFamily="49" charset="0"/>
                        </a:rPr>
                        <a:t>Qui n’est que faiblesse,</a:t>
                      </a:r>
                    </a:p>
                    <a:p>
                      <a:pPr indent="216000" algn="l"/>
                      <a:r>
                        <a:rPr lang="fr-FR" sz="1100" kern="150" dirty="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Quant à l’homme du peuple,</a:t>
                      </a:r>
                    </a:p>
                    <a:p>
                      <a:pPr indent="216000" algn="l"/>
                      <a:r>
                        <a:rPr lang="fr-FR" sz="1100" kern="150" dirty="0">
                          <a:effectLst/>
                          <a:latin typeface="Cascadia Mono" panose="020B0609020000020004" pitchFamily="49" charset="0"/>
                          <a:cs typeface="Cascadia Mono" panose="020B0609020000020004" pitchFamily="49" charset="0"/>
                        </a:rPr>
                        <a:t>Sujet loyal,</a:t>
                      </a:r>
                    </a:p>
                    <a:p>
                      <a:pPr indent="216000" algn="l"/>
                      <a:r>
                        <a:rPr lang="fr-FR" sz="1100" kern="150" dirty="0">
                          <a:effectLst/>
                          <a:latin typeface="Cascadia Mono" panose="020B0609020000020004" pitchFamily="49" charset="0"/>
                          <a:cs typeface="Cascadia Mono" panose="020B0609020000020004" pitchFamily="49" charset="0"/>
                        </a:rPr>
                        <a:t>Qu’il ne soit point perfide.</a:t>
                      </a:r>
                    </a:p>
                    <a:p>
                      <a:pPr indent="216000" algn="l"/>
                      <a:r>
                        <a:rPr lang="fr-FR" sz="1100" kern="150" dirty="0">
                          <a:effectLst/>
                          <a:latin typeface="Cascadia Mono" panose="020B0609020000020004" pitchFamily="49" charset="0"/>
                          <a:cs typeface="Cascadia Mono" panose="020B0609020000020004" pitchFamily="49" charset="0"/>
                        </a:rPr>
                        <a:t>S’il imitait le chacal,</a:t>
                      </a:r>
                    </a:p>
                    <a:p>
                      <a:pPr indent="216000" algn="l"/>
                      <a:r>
                        <a:rPr lang="fr-FR" sz="1100" kern="150" dirty="0">
                          <a:effectLst/>
                          <a:latin typeface="Cascadia Mono" panose="020B0609020000020004" pitchFamily="49" charset="0"/>
                          <a:cs typeface="Cascadia Mono" panose="020B0609020000020004" pitchFamily="49" charset="0"/>
                        </a:rPr>
                        <a:t>Brouillait les gens,</a:t>
                      </a:r>
                    </a:p>
                    <a:p>
                      <a:pPr indent="216000" algn="l"/>
                      <a:r>
                        <a:rPr lang="fr-FR" sz="1100" kern="150" dirty="0">
                          <a:effectLst/>
                          <a:latin typeface="Cascadia Mono" panose="020B0609020000020004" pitchFamily="49" charset="0"/>
                          <a:cs typeface="Cascadia Mono" panose="020B0609020000020004" pitchFamily="49" charset="0"/>
                        </a:rPr>
                        <a:t>Et leur faisait perdre le sommeil,</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6395852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Sa punition serait certaine,</a:t>
                      </a:r>
                    </a:p>
                    <a:p>
                      <a:pPr indent="216000" algn="l"/>
                      <a:r>
                        <a:rPr lang="fr-FR" sz="1100" kern="150" dirty="0">
                          <a:effectLst/>
                          <a:latin typeface="Cascadia Mono" panose="020B0609020000020004" pitchFamily="49" charset="0"/>
                          <a:cs typeface="Cascadia Mono" panose="020B0609020000020004" pitchFamily="49" charset="0"/>
                        </a:rPr>
                        <a:t>Sa conduite de déshonorerait</a:t>
                      </a:r>
                    </a:p>
                    <a:p>
                      <a:pPr indent="216000" algn="l"/>
                      <a:r>
                        <a:rPr lang="fr-FR" sz="1100" kern="150" dirty="0">
                          <a:effectLst/>
                          <a:latin typeface="Cascadia Mono" panose="020B0609020000020004" pitchFamily="49" charset="0"/>
                          <a:cs typeface="Cascadia Mono" panose="020B0609020000020004" pitchFamily="49" charset="0"/>
                        </a:rPr>
                        <a:t>Et les gens le mépriseraient.</a:t>
                      </a:r>
                    </a:p>
                    <a:p>
                      <a:pPr indent="216000" algn="l"/>
                      <a:r>
                        <a:rPr lang="fr-FR" sz="1100" kern="150" dirty="0">
                          <a:effectLst/>
                          <a:latin typeface="Cascadia Mono" panose="020B0609020000020004" pitchFamily="49" charset="0"/>
                          <a:cs typeface="Cascadia Mono" panose="020B0609020000020004" pitchFamily="49" charset="0"/>
                        </a:rPr>
                        <a:t>Un jour, funeste pour lui,</a:t>
                      </a:r>
                    </a:p>
                    <a:p>
                      <a:pPr indent="216000" algn="l"/>
                      <a:r>
                        <a:rPr lang="fr-FR" sz="1100" kern="150" dirty="0">
                          <a:effectLst/>
                          <a:latin typeface="Cascadia Mono" panose="020B0609020000020004" pitchFamily="49" charset="0"/>
                          <a:cs typeface="Cascadia Mono" panose="020B0609020000020004" pitchFamily="49" charset="0"/>
                        </a:rPr>
                        <a:t>La providence le frapperait :</a:t>
                      </a:r>
                    </a:p>
                    <a:p>
                      <a:pPr indent="216000" algn="l"/>
                      <a:r>
                        <a:rPr lang="fr-FR" sz="1100" kern="150" dirty="0">
                          <a:effectLst/>
                          <a:latin typeface="Cascadia Mono" panose="020B0609020000020004" pitchFamily="49" charset="0"/>
                          <a:cs typeface="Cascadia Mono" panose="020B0609020000020004" pitchFamily="49" charset="0"/>
                        </a:rPr>
                        <a:t>On répugnerait à le soigner.</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feu s’allumerait dans son cœur,</a:t>
                      </a:r>
                    </a:p>
                    <a:p>
                      <a:pPr indent="216000" algn="l"/>
                      <a:r>
                        <a:rPr lang="fr-FR" sz="1100" kern="150" dirty="0">
                          <a:effectLst/>
                          <a:latin typeface="Cascadia Mono" panose="020B0609020000020004" pitchFamily="49" charset="0"/>
                          <a:cs typeface="Cascadia Mono" panose="020B0609020000020004" pitchFamily="49" charset="0"/>
                        </a:rPr>
                        <a:t>Comme dans celui du diable,</a:t>
                      </a:r>
                    </a:p>
                    <a:p>
                      <a:pPr indent="216000" algn="l"/>
                      <a:r>
                        <a:rPr lang="fr-FR" sz="1100" kern="150" dirty="0">
                          <a:effectLst/>
                          <a:latin typeface="Cascadia Mono" panose="020B0609020000020004" pitchFamily="49" charset="0"/>
                          <a:cs typeface="Cascadia Mono" panose="020B0609020000020004" pitchFamily="49" charset="0"/>
                        </a:rPr>
                        <a:t>Et personne ne pourrait l’éteindre.</a:t>
                      </a:r>
                    </a:p>
                    <a:p>
                      <a:pPr indent="216000" algn="l"/>
                      <a:r>
                        <a:rPr lang="fr-FR" sz="1100" kern="150" dirty="0">
                          <a:effectLst/>
                          <a:latin typeface="Cascadia Mono" panose="020B0609020000020004" pitchFamily="49" charset="0"/>
                          <a:cs typeface="Cascadia Mono" panose="020B0609020000020004" pitchFamily="49" charset="0"/>
                        </a:rPr>
                        <a:t>Il se trouverait dans le précipice</a:t>
                      </a:r>
                    </a:p>
                    <a:p>
                      <a:pPr indent="216000" algn="l"/>
                      <a:r>
                        <a:rPr lang="fr-FR" sz="1100" kern="150" dirty="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dirty="0">
                          <a:effectLst/>
                          <a:latin typeface="Cascadia Mono" panose="020B0609020000020004" pitchFamily="49" charset="0"/>
                          <a:cs typeface="Cascadia Mono" panose="020B0609020000020004" pitchFamily="49" charset="0"/>
                        </a:rPr>
                        <a:t>Preuves de la justice de Dieu.</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dirty="0">
                          <a:effectLst/>
                          <a:latin typeface="Cascadia Mono" panose="020B0609020000020004" pitchFamily="49" charset="0"/>
                          <a:cs typeface="Cascadia Mono" panose="020B0609020000020004" pitchFamily="49" charset="0"/>
                        </a:rPr>
                        <a:t>C’était un sage</a:t>
                      </a:r>
                    </a:p>
                    <a:p>
                      <a:pPr indent="216000" algn="l"/>
                      <a:r>
                        <a:rPr lang="fr-FR" sz="1100" kern="150" dirty="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dirty="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dirty="0">
                          <a:effectLst/>
                          <a:latin typeface="Cascadia Mono" panose="020B0609020000020004" pitchFamily="49" charset="0"/>
                          <a:cs typeface="Cascadia Mono" panose="020B0609020000020004" pitchFamily="49" charset="0"/>
                        </a:rPr>
                        <a:t>Et rendu service à ses amis.</a:t>
                      </a:r>
                    </a:p>
                    <a:p>
                      <a:pPr indent="216000" algn="l"/>
                      <a:r>
                        <a:rPr lang="fr-FR" sz="1100" kern="150" dirty="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Il personnifie l’homme de bien</a:t>
                      </a:r>
                    </a:p>
                    <a:p>
                      <a:pPr indent="216000" algn="l"/>
                      <a:r>
                        <a:rPr lang="fr-FR" sz="1100" kern="150" dirty="0">
                          <a:effectLst/>
                          <a:latin typeface="Cascadia Mono" panose="020B0609020000020004" pitchFamily="49" charset="0"/>
                          <a:cs typeface="Cascadia Mono" panose="020B0609020000020004" pitchFamily="49" charset="0"/>
                        </a:rPr>
                        <a:t>Qui suit toujours les voies</a:t>
                      </a:r>
                    </a:p>
                    <a:p>
                      <a:pPr indent="216000" algn="l"/>
                      <a:r>
                        <a:rPr lang="fr-FR" sz="1100" kern="150" dirty="0">
                          <a:effectLst/>
                          <a:latin typeface="Cascadia Mono" panose="020B0609020000020004" pitchFamily="49" charset="0"/>
                          <a:cs typeface="Cascadia Mono" panose="020B0609020000020004" pitchFamily="49" charset="0"/>
                        </a:rPr>
                        <a:t>Recommandées par la loi.</a:t>
                      </a:r>
                    </a:p>
                    <a:p>
                      <a:pPr indent="216000" algn="l"/>
                      <a:r>
                        <a:rPr lang="fr-FR" sz="1100" kern="150" dirty="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dirty="0">
                          <a:effectLst/>
                          <a:latin typeface="Cascadia Mono" panose="020B0609020000020004" pitchFamily="49" charset="0"/>
                          <a:cs typeface="Cascadia Mono" panose="020B0609020000020004" pitchFamily="49" charset="0"/>
                        </a:rPr>
                        <a:t>Elle passe néanmoins comme un rêve</a:t>
                      </a:r>
                    </a:p>
                    <a:p>
                      <a:pPr indent="216000" algn="l"/>
                      <a:r>
                        <a:rPr lang="fr-FR" sz="1100" kern="150" dirty="0">
                          <a:effectLst/>
                          <a:latin typeface="Cascadia Mono" panose="020B0609020000020004" pitchFamily="49" charset="0"/>
                          <a:cs typeface="Cascadia Mono" panose="020B0609020000020004" pitchFamily="49" charset="0"/>
                        </a:rPr>
                        <a:t>Et il atteint son but : le Paradis.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756553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aɣyul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nnuba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Atmak</a:t>
                      </a:r>
                      <a:r>
                        <a:rPr lang="fr-FR" sz="1100" kern="1200" dirty="0">
                          <a:solidFill>
                            <a:schemeClr val="tx1"/>
                          </a:solidFill>
                          <a:effectLst/>
                          <a:latin typeface="+mn-lt"/>
                          <a:ea typeface="+mn-ea"/>
                          <a:cs typeface="+mn-cs"/>
                        </a:rPr>
                        <a:t>, a bu </a:t>
                      </a:r>
                      <a:r>
                        <a:rPr lang="fr-FR" sz="1100" kern="1200" dirty="0" err="1">
                          <a:solidFill>
                            <a:schemeClr val="tx1"/>
                          </a:solidFill>
                          <a:effectLst/>
                          <a:latin typeface="+mn-lt"/>
                          <a:ea typeface="+mn-ea"/>
                          <a:cs typeface="+mn-cs"/>
                        </a:rPr>
                        <a:t>imeẓẓuɣen</a:t>
                      </a:r>
                      <a:r>
                        <a:rPr lang="fr-FR" sz="1100" kern="1200" dirty="0">
                          <a:solidFill>
                            <a:schemeClr val="tx1"/>
                          </a:solidFill>
                          <a:effectLst/>
                          <a:latin typeface="+mn-lt"/>
                          <a:ea typeface="+mn-ea"/>
                          <a:cs typeface="+mn-cs"/>
                        </a:rPr>
                        <a:t>, ha-</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wegdal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leḥcic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tɛebbuṭ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asennan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umezzir</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ttejɛun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tuqqra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asen-yettalas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txedmeḍ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tacemlit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weɣyul</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imeslayen</a:t>
                      </a:r>
                      <a:r>
                        <a:rPr lang="fr-FR" sz="1100" kern="1200" dirty="0">
                          <a:solidFill>
                            <a:schemeClr val="tx1"/>
                          </a:solidFill>
                          <a:effectLst/>
                          <a:latin typeface="+mn-lt"/>
                          <a:ea typeface="+mn-ea"/>
                          <a:cs typeface="+mn-cs"/>
                        </a:rPr>
                        <a:t> agi, </a:t>
                      </a:r>
                      <a:r>
                        <a:rPr lang="fr-FR" sz="1100" kern="1200" dirty="0" err="1">
                          <a:solidFill>
                            <a:schemeClr val="tx1"/>
                          </a:solidFill>
                          <a:effectLst/>
                          <a:latin typeface="+mn-lt"/>
                          <a:ea typeface="+mn-ea"/>
                          <a:cs typeface="+mn-cs"/>
                        </a:rPr>
                        <a:t>yebra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imeẓẓuɣen-is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yegr</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tinexsas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udem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ṣṣbeḥ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yurga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wegdal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netta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weɣyul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nniḍen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ttemyekmazen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tuyat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yendekwal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-d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alili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serreḥ-iyi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ɛyiɣ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Yeɛreḍ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t-id-</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aɣyul</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ifat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yeḥṛen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umeslay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Ddem</a:t>
                      </a:r>
                      <a:r>
                        <a:rPr lang="fr-FR" sz="1100" kern="1200" dirty="0">
                          <a:solidFill>
                            <a:schemeClr val="tx1"/>
                          </a:solidFill>
                          <a:effectLst/>
                          <a:latin typeface="+mn-lt"/>
                          <a:ea typeface="+mn-ea"/>
                          <a:cs typeface="+mn-cs"/>
                        </a:rPr>
                        <a:t>, a Ben </a:t>
                      </a:r>
                      <a:r>
                        <a:rPr lang="fr-FR" sz="1100" kern="1200" dirty="0" err="1">
                          <a:solidFill>
                            <a:schemeClr val="tx1"/>
                          </a:solidFill>
                          <a:effectLst/>
                          <a:latin typeface="+mn-lt"/>
                          <a:ea typeface="+mn-ea"/>
                          <a:cs typeface="+mn-cs"/>
                        </a:rPr>
                        <a:t>Yeɛqub</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tneṭleḍ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Yeskerker-it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iɣẓer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geddac</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Annaɣ</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teǧǧiḍ-aɣ</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fad</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yettagmen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assagi ay </a:t>
                      </a:r>
                      <a:r>
                        <a:rPr lang="fr-FR" sz="1100" kern="1200" dirty="0" err="1">
                          <a:solidFill>
                            <a:schemeClr val="tx1"/>
                          </a:solidFill>
                          <a:effectLst/>
                          <a:latin typeface="+mn-lt"/>
                          <a:ea typeface="+mn-ea"/>
                          <a:cs typeface="+mn-cs"/>
                        </a:rPr>
                        <a:t>kfiɣ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tanṭelt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wehdum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neṭleɣ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fettus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iḍehṛ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qejjiṛ</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neṭleɣ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qejjiṛ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iḍehṛ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fettus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Alors ce fut le tour de l’âne :</a:t>
                      </a:r>
                    </a:p>
                    <a:p>
                      <a:pPr indent="216000" algn="l"/>
                      <a:r>
                        <a:rPr lang="fr-FR" sz="1100" kern="150" dirty="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dirty="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dirty="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dirty="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dirty="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dirty="0">
                          <a:effectLst/>
                          <a:latin typeface="Cascadia Mono" panose="020B0609020000020004" pitchFamily="49" charset="0"/>
                          <a:cs typeface="Cascadia Mono" panose="020B0609020000020004" pitchFamily="49" charset="0"/>
                        </a:rPr>
                        <a:t>-Va enterrer, Ben </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a:t>
                      </a:r>
                    </a:p>
                    <a:p>
                      <a:pPr indent="216000" algn="l"/>
                      <a:r>
                        <a:rPr lang="fr-FR" sz="1100" kern="150" dirty="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dirty="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dirty="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Puis le chacal s’occupe du sanglier :</a:t>
                      </a:r>
                    </a:p>
                    <a:p>
                      <a:pPr indent="216000" algn="l"/>
                      <a:r>
                        <a:rPr lang="fr-FR" sz="1100" kern="150" dirty="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dirty="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dirty="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dirty="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dirty="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dirty="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dirty="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dirty="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dirty="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dirty="0">
                          <a:effectLst/>
                          <a:latin typeface="Cascadia Mono" panose="020B0609020000020004" pitchFamily="49" charset="0"/>
                          <a:cs typeface="Cascadia Mono" panose="020B0609020000020004" pitchFamily="49" charset="0"/>
                        </a:rPr>
                        <a:t>Et chacun sait que les moustaches du lion sont toujours agitées.</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Wwḍen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tameddit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yilef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anyir-is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yekres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yemmuquel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yilef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cclaɣem-is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reqqsen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Msemlalen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temɣilin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waccaren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iṛeɛɛed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icexxeṛ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tiḥeddiṛt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ḥedṛeɣ</a:t>
                      </a:r>
                      <a:r>
                        <a:rPr lang="fr-FR" sz="1100" kern="1200" dirty="0">
                          <a:solidFill>
                            <a:schemeClr val="tx1"/>
                          </a:solidFill>
                          <a:effectLst/>
                          <a:latin typeface="+mn-lt"/>
                          <a:ea typeface="+mn-ea"/>
                          <a:cs typeface="+mn-cs"/>
                        </a:rPr>
                        <a:t> assa!… A </a:t>
                      </a:r>
                      <a:r>
                        <a:rPr lang="fr-FR" sz="1100" kern="1200" dirty="0" err="1">
                          <a:solidFill>
                            <a:schemeClr val="tx1"/>
                          </a:solidFill>
                          <a:effectLst/>
                          <a:latin typeface="+mn-lt"/>
                          <a:ea typeface="+mn-ea"/>
                          <a:cs typeface="+mn-cs"/>
                        </a:rPr>
                        <a:t>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ilef</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yezla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iselx-it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igezm-it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sslayeɛ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geddac</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tiremt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yelhan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-d!</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dirty="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dirty="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TotalTime>
  <Words>27204</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873</cp:revision>
  <dcterms:created xsi:type="dcterms:W3CDTF">2023-02-08T10:37:07Z</dcterms:created>
  <dcterms:modified xsi:type="dcterms:W3CDTF">2023-02-24T21:58:48Z</dcterms:modified>
</cp:coreProperties>
</file>