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22/02/2023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22/02/2023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22/02/2023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22/02/2023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22/02/2023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22/02/2023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22/02/2023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22/02/2023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22/02/2023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22/02/2023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22/02/2023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22/02/2023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22/02/2023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45288347"/>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quant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475907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Yewweḍ-d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aglim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isriḥen d tyigiwin,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seg-sent snat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lexṛaza: mi d-</a:t>
                      </a:r>
                      <a:r>
                        <a:rPr lang="fr-FR" sz="1100" kern="1200" err="1">
                          <a:solidFill>
                            <a:schemeClr val="tx1"/>
                          </a:solidFill>
                          <a:effectLst/>
                          <a:latin typeface="+mn-lt"/>
                          <a:ea typeface="+mn-ea"/>
                          <a:cs typeface="+mn-cs"/>
                        </a:rPr>
                        <a:t>yebbi</a:t>
                      </a:r>
                      <a:r>
                        <a:rPr lang="fr-FR" sz="1100" kern="1200">
                          <a:solidFill>
                            <a:schemeClr val="tx1"/>
                          </a:solidFill>
                          <a:effectLst/>
                          <a:latin typeface="+mn-lt"/>
                          <a:ea typeface="+mn-ea"/>
                          <a:cs typeface="+mn-cs"/>
                        </a:rPr>
                        <a:t> seg weglim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seg weglim n yizem,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tindict: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Akken qerrḥent ay neffɛent!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azal: yiwen yettsuɣu,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yeqqar-as: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neffɛent!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yewwi-t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ameqran,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iḍarren-ik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yiṭij: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tcifaḍ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tizwa: </a:t>
                      </a:r>
                      <a:r>
                        <a:rPr lang="fr-FR" sz="1100" kern="1200" err="1">
                          <a:solidFill>
                            <a:schemeClr val="tx1"/>
                          </a:solidFill>
                          <a:effectLst/>
                          <a:latin typeface="+mn-lt"/>
                          <a:ea typeface="+mn-ea"/>
                          <a:cs typeface="+mn-cs"/>
                        </a:rPr>
                        <a:t>ssebbwen</a:t>
                      </a:r>
                      <a:r>
                        <a:rPr lang="fr-FR" sz="1100" kern="1200">
                          <a:solidFill>
                            <a:schemeClr val="tx1"/>
                          </a:solidFill>
                          <a:effectLst/>
                          <a:latin typeface="+mn-lt"/>
                          <a:ea typeface="+mn-ea"/>
                          <a:cs typeface="+mn-cs"/>
                        </a:rPr>
                        <a:t> iḍarren-is: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fell-asen weglim.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fell-as tkeffaṛt.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yenna-yas:</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 quant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A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1202393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 se mirent alors, en apportant de l’eau dans leurs becs, à humecter les mocassins jusqu’à ce que le cuir redevienne souple : elles retirèrent alors les fils et les chaussures tombèrent. Le lion dans sa fièvre, ne put s’empêcher de croquer une perdrix. Parjure !… (Heureusement) il bailla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0927348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et prends garde à toi ! Cette fois-ci, je t’ai manqué et tu m’as échappé, mais l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904148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a:t>
                      </a:r>
                      <a:r>
                        <a:rPr lang="fr-FR" sz="1100" kern="1200" err="1">
                          <a:solidFill>
                            <a:schemeClr val="tx1"/>
                          </a:solidFill>
                          <a:effectLst/>
                          <a:latin typeface="+mn-lt"/>
                          <a:ea typeface="+mn-ea"/>
                          <a:cs typeface="+mn-cs"/>
                        </a:rPr>
                        <a:t>Yanna-yasen</a:t>
                      </a:r>
                      <a:r>
                        <a:rPr lang="fr-FR" sz="1100" kern="1200">
                          <a:solidFill>
                            <a:schemeClr val="tx1"/>
                          </a:solidFill>
                          <a:effectLst/>
                          <a:latin typeface="+mn-lt"/>
                          <a:ea typeface="+mn-ea"/>
                          <a:cs typeface="+mn-cs"/>
                        </a:rPr>
                        <a:t>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 partir du jour où il eut la queue coupé,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r>
                        <a:rPr lang="fr-FR" sz="1100" kern="150">
                          <a:effectLst/>
                          <a:latin typeface="Cascadia Mono" panose="020B0609020000020004" pitchFamily="49" charset="0"/>
                          <a:cs typeface="Cascadia Mono" panose="020B0609020000020004" pitchFamily="49" charset="0"/>
                        </a:rPr>
                        <a:t>Le chacal convoqua ses congénère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Quant il jugea qu’ils était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Ben-Yakoub,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344255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quant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sages et lui demande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181546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d-yinin: ḥ ḥ ḥ! ad t-ččeɣ, ṣṣeḥḥa u ṣṣlaḥ, leqebbwa u ccbeḥ!</a:t>
                      </a:r>
                    </a:p>
                    <a:p>
                      <a:pPr indent="457200"/>
                      <a:r>
                        <a:rPr lang="fr-FR" sz="1100" kern="1200">
                          <a:solidFill>
                            <a:schemeClr val="tx1"/>
                          </a:solidFill>
                          <a:effectLst/>
                          <a:latin typeface="+mn-lt"/>
                          <a:ea typeface="+mn-ea"/>
                          <a:cs typeface="+mn-cs"/>
                        </a:rPr>
                        <a:t>Bdan wuccanen la ɛeddren; yiwen ur d-yenni: ḥ ḥ ḥ! …</a:t>
                      </a:r>
                    </a:p>
                    <a:p>
                      <a:pPr indent="457200"/>
                      <a:r>
                        <a:rPr lang="fr-FR" sz="1100" kern="1200">
                          <a:solidFill>
                            <a:schemeClr val="tx1"/>
                          </a:solidFill>
                          <a:effectLst/>
                          <a:latin typeface="+mn-lt"/>
                          <a:ea typeface="+mn-ea"/>
                          <a:cs typeface="+mn-cs"/>
                        </a:rPr>
                        <a:t>Ḥaca axṣim n yizem, lameɛna yetḥeṛma: iwakken ad yekkes zzeɛf, mi iɣeẓẓa cwiṭ, yin’as:</a:t>
                      </a:r>
                    </a:p>
                    <a:p>
                      <a:pPr indent="457200"/>
                      <a:r>
                        <a:rPr lang="fr-FR" sz="1100" kern="1200">
                          <a:solidFill>
                            <a:schemeClr val="tx1"/>
                          </a:solidFill>
                          <a:effectLst/>
                          <a:latin typeface="+mn-lt"/>
                          <a:ea typeface="+mn-ea"/>
                          <a:cs typeface="+mn-cs"/>
                        </a:rPr>
                        <a:t>- Niɣ, a sidi, tenniḍ win ara d-yinin: ḥ ḥ ḥ! ad t-ččeɣ, ṣṣeḥḥḥa u ṣṣlaḥḥḥ, lqebbwa u ccbeḥḥḥ!</a:t>
                      </a:r>
                    </a:p>
                    <a:p>
                      <a:pPr indent="457200"/>
                      <a:r>
                        <a:rPr lang="fr-FR" sz="1100" kern="1200">
                          <a:solidFill>
                            <a:schemeClr val="tx1"/>
                          </a:solidFill>
                          <a:effectLst/>
                          <a:latin typeface="+mn-lt"/>
                          <a:ea typeface="+mn-ea"/>
                          <a:cs typeface="+mn-cs"/>
                        </a:rPr>
                        <a:t>Yin’as yizem:</a:t>
                      </a:r>
                    </a:p>
                    <a:p>
                      <a:pPr indent="457200"/>
                      <a:r>
                        <a:rPr lang="fr-FR" sz="1100" kern="1200">
                          <a:solidFill>
                            <a:schemeClr val="tx1"/>
                          </a:solidFill>
                          <a:effectLst/>
                          <a:latin typeface="+mn-lt"/>
                          <a:ea typeface="+mn-ea"/>
                          <a:cs typeface="+mn-cs"/>
                        </a:rPr>
                        <a:t>- Swa-swa!</a:t>
                      </a:r>
                    </a:p>
                    <a:p>
                      <a:pPr indent="457200"/>
                      <a:r>
                        <a:rPr lang="fr-FR" sz="1100" kern="1200">
                          <a:solidFill>
                            <a:schemeClr val="tx1"/>
                          </a:solidFill>
                          <a:effectLst/>
                          <a:latin typeface="+mn-lt"/>
                          <a:ea typeface="+mn-ea"/>
                          <a:cs typeface="+mn-cs"/>
                        </a:rPr>
                        <a:t>Ad yernu cwiṭ ad yenṭeq s uccanen:</a:t>
                      </a:r>
                    </a:p>
                    <a:p>
                      <a:pPr indent="457200"/>
                      <a:r>
                        <a:rPr lang="fr-FR" sz="1100" kern="1200">
                          <a:solidFill>
                            <a:schemeClr val="tx1"/>
                          </a:solidFill>
                          <a:effectLst/>
                          <a:latin typeface="+mn-lt"/>
                          <a:ea typeface="+mn-ea"/>
                          <a:cs typeface="+mn-cs"/>
                        </a:rPr>
                        <a:t>- Teslam, ay atmaten? Iɛeggen-awen lmir n lewḥuc ɣur-wat ad tettum: win ara d-yinin: ḥ ḥ ḥ! ad t-yečč, ṣṣeḥḥḥa u ṣṣlaḥḥḥ, lqebbwa u ccbeḥḥḥ!</a:t>
                      </a:r>
                    </a:p>
                    <a:p>
                      <a:pPr indent="457200"/>
                      <a:r>
                        <a:rPr lang="fr-FR" sz="1100" kern="1200">
                          <a:solidFill>
                            <a:schemeClr val="tx1"/>
                          </a:solidFill>
                          <a:effectLst/>
                          <a:latin typeface="+mn-lt"/>
                          <a:ea typeface="+mn-ea"/>
                          <a:cs typeface="+mn-cs"/>
                        </a:rPr>
                        <a:t>Ad as-inin:</a:t>
                      </a:r>
                    </a:p>
                    <a:p>
                      <a:pPr indent="457200"/>
                      <a:r>
                        <a:rPr lang="fr-FR" sz="1100" kern="1200">
                          <a:solidFill>
                            <a:schemeClr val="tx1"/>
                          </a:solidFill>
                          <a:effectLst/>
                          <a:latin typeface="+mn-lt"/>
                          <a:ea typeface="+mn-ea"/>
                          <a:cs typeface="+mn-cs"/>
                        </a:rPr>
                        <a:t>- Swa-swa!</a:t>
                      </a:r>
                    </a:p>
                    <a:p>
                      <a:pPr indent="457200"/>
                      <a:r>
                        <a:rPr lang="fr-FR" sz="1100" kern="1200">
                          <a:solidFill>
                            <a:schemeClr val="tx1"/>
                          </a:solidFill>
                          <a:effectLst/>
                          <a:latin typeface="+mn-lt"/>
                          <a:ea typeface="+mn-ea"/>
                          <a:cs typeface="+mn-cs"/>
                        </a:rPr>
                        <a:t>Akkenni, armi yekfa lebṣel, ur d-teqqim tbellust wala ifer, izem ur yefhim ara, axṣim ur d-iban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5868782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Iwala yizem ad as-yemneɛ Mḥemmed, ur d-yetterra ara seg-s ttaṛ. Yuɣal yendi-yasen i wuccanen ad mmten irkel, ad yettekki wexṣim-is. Iṣubb-iten s asif. Uccanen, yeččuṛ uɛebbuḍ-nsen d lebṣel aqerḥan: tekker tmes di tyersi d iẓerman-nsen. Yeggul deg-sen ad swen asif kamel, ad t-ḥebsen, mačči ad tɛeddi tiqit.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Bdan la tessen armi ɛellelen, ṭṭemblen iɛebbaḍ-nsen seg waman d lebṣel, la snukkufen: Ḥebsen ur zmiren ad rnun wala ad rewlen. Mḥemmed ifhem-itt: isers kan imi-s f waman, ur yenṭerr ara.</a:t>
                      </a:r>
                    </a:p>
                    <a:p>
                      <a:pPr indent="457200"/>
                      <a:r>
                        <a:rPr lang="fr-FR" sz="1100" kern="1200">
                          <a:solidFill>
                            <a:schemeClr val="tx1"/>
                          </a:solidFill>
                          <a:effectLst/>
                          <a:latin typeface="+mn-lt"/>
                          <a:ea typeface="+mn-ea"/>
                          <a:cs typeface="+mn-cs"/>
                        </a:rPr>
                        <a:t>Ssyen, inheṛ-iten wayrad armi d ifri nni deg yegrareb.</a:t>
                      </a:r>
                    </a:p>
                    <a:p>
                      <a:pPr indent="457200"/>
                      <a:r>
                        <a:rPr lang="fr-FR" sz="1100" kern="1200">
                          <a:solidFill>
                            <a:schemeClr val="tx1"/>
                          </a:solidFill>
                          <a:effectLst/>
                          <a:latin typeface="+mn-lt"/>
                          <a:ea typeface="+mn-ea"/>
                          <a:cs typeface="+mn-cs"/>
                        </a:rPr>
                        <a:t>Yeggul deg-sen ad neggzen: d lmut qbala, lameɛna, izem, d ayen ugaden i-yebɣa: iḥreṣ-iten: bdan ar ttneggizen. Mi ineggez yiwen, seg-sen, yegrireb deg yefri, teṭṭerḍeq tɛebbuṭ-is, yemmet, ineggez wayeḍ, yegrireb, yemmet am umezwaru armi i d-yeqqim Mḥemmed d aneggaru. Ijelleb deg yefri, yerwel, yemneɛ: armi d imiren i t-yeɛqel yizem.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Yebren lmir n lewḥuc ɣer lɣar-is, ur t-yewwi igenni, ur t-tewwi tmurt: la iṛeɛɛed si zzeɛf, terna-yas nndama imi yenɣa uccanen irkel baṭel.</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 s’arrêtèrent, haletants,incapables de continuer à boire, incapable de s’enfuir. L’ennemi du lion, qui se tenait sur ses gardes, s’était contenté de mettre le museau dans l’eau et …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7826483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teḥṣl</a:t>
                      </a:r>
                      <a:r>
                        <a:rPr lang="fr-FR" sz="1100" kern="1200">
                          <a:solidFill>
                            <a:schemeClr val="tx1"/>
                          </a:solidFill>
                          <a:effectLst/>
                          <a:latin typeface="+mn-lt"/>
                          <a:ea typeface="+mn-ea"/>
                          <a:cs typeface="+mn-cs"/>
                        </a:rPr>
                        <a:t>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sont parti de l’affaire et se désintéressa du chacal. Il ne le recherchait plus, ne s’enquérait plus de lui. Il voulait l’allécher …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des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tout.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6573496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se séparèrent et chacun alla de sont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Quant,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85998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timuchuha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tagar</a:t>
                      </a: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țțemrit</a:t>
                      </a:r>
                      <a:r>
                        <a:rPr lang="fr-FR" sz="1100" i="1"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ttnaṣfa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fell-as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156519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bu meyya tḥila, yecrek taxxamt d inisi, bu yiwet n tḥilett yettsellik yess iman-is, d nnefṣ ireṭṭel-it i yemdukal-is.</a:t>
                      </a:r>
                    </a:p>
                    <a:p>
                      <a:pPr indent="457200"/>
                      <a:r>
                        <a:rPr lang="fr-FR" sz="1100" kern="1200">
                          <a:solidFill>
                            <a:schemeClr val="tx1"/>
                          </a:solidFill>
                          <a:effectLst/>
                          <a:latin typeface="+mn-lt"/>
                          <a:ea typeface="+mn-ea"/>
                          <a:cs typeface="+mn-cs"/>
                        </a:rPr>
                        <a:t>Assenni, ṛuḥen ad d-akren tibḥirt ssarmen, deg-s ayen d-yettkatab Ṛebbi. Bab-is yerẓa-tt, yules-itt, izebbel-itt, yeẓẓa-tt, iḥemmeṛ-itt, yessew-itt; yenneḍ-as ẓẓerb ur as-yeṭṭilli ara wuccen. Ufan tawwurt ger tgusa, kecemen. Ččan s tawant taxsayt, afeqqus, llubyan, ṭumaṭic sxelḍen s ifelfel d lebṣel d ticcert d leḥbeq.</a:t>
                      </a:r>
                    </a:p>
                    <a:p>
                      <a:pPr indent="457200"/>
                      <a:r>
                        <a:rPr lang="fr-FR" sz="1100" kern="1200">
                          <a:solidFill>
                            <a:schemeClr val="tx1"/>
                          </a:solidFill>
                          <a:effectLst/>
                          <a:latin typeface="+mn-lt"/>
                          <a:ea typeface="+mn-ea"/>
                          <a:cs typeface="+mn-cs"/>
                        </a:rPr>
                        <a:t>Inisi yellan d akeyyas, mi yečča cwiṭ iṛuḥ iqiss iman-is di tewwurt; uccen yečča armi yeṭṭembel. Slan i lhaffa n bab n tebḥirt iṛuḥ-d ad yessefqed: rewlen: inisi iɛedda-d di tewwurt: uccen ur yezmir ara: yeffeɣ-it leɛqel. Yenna-yas inisi:</a:t>
                      </a:r>
                    </a:p>
                    <a:p>
                      <a:pPr indent="457200"/>
                      <a:r>
                        <a:rPr lang="fr-FR" sz="1100" kern="1200">
                          <a:solidFill>
                            <a:schemeClr val="tx1"/>
                          </a:solidFill>
                          <a:effectLst/>
                          <a:latin typeface="+mn-lt"/>
                          <a:ea typeface="+mn-ea"/>
                          <a:cs typeface="+mn-cs"/>
                        </a:rPr>
                        <a:t>- Err iman-ik temmuteḍ!</a:t>
                      </a:r>
                    </a:p>
                    <a:p>
                      <a:pPr indent="457200"/>
                      <a:r>
                        <a:rPr lang="fr-FR" sz="1100" kern="1200">
                          <a:solidFill>
                            <a:schemeClr val="tx1"/>
                          </a:solidFill>
                          <a:effectLst/>
                          <a:latin typeface="+mn-lt"/>
                          <a:ea typeface="+mn-ea"/>
                          <a:cs typeface="+mn-cs"/>
                        </a:rPr>
                        <a:t>Yekcem bab n tebḥirt, yaf-n uccen yeẓẓel, yebzeg am uyeddid, iḥseb-it yemmut. Yessusel, iɛebbwed, yeṭṭef-it seg uḍar, iḍegger-it ɣer beṛṛa n tebḥirt: yerwel.</a:t>
                      </a:r>
                    </a:p>
                    <a:p>
                      <a:pPr indent="457200"/>
                      <a:r>
                        <a:rPr lang="fr-FR" sz="1100" kern="1200">
                          <a:solidFill>
                            <a:schemeClr val="tx1"/>
                          </a:solidFill>
                          <a:effectLst/>
                          <a:latin typeface="+mn-lt"/>
                          <a:ea typeface="+mn-ea"/>
                          <a:cs typeface="+mn-cs"/>
                        </a:rPr>
                        <a:t>Yeqqim wergaz la yeskifif.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Une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avait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391290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Tusa-d teggara n lxṛif, wten waman, teṛwa tmurt, yewwa wakal. Yibbwas, iṛuḥ inisi d wuccen ad d-akren yiwet n tesraft n nneɛma.</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Yekkes-as ufellaḥ aɣummu, armi i tt-yufa teswa, iɛemmeṛ-d irden uṛciḥen, yeǧǧa-tt ad tekkaw. Jellben ɣer daxel, qqimen la tetten. Inisi ur yettu ara iman-is: yečča ayen i s-yekteb Ṛebbi, yuɣal yenna-yas wuccen:</a:t>
                      </a:r>
                    </a:p>
                    <a:p>
                      <a:pPr indent="457200"/>
                      <a:r>
                        <a:rPr lang="fr-FR" sz="1100" kern="1200">
                          <a:solidFill>
                            <a:schemeClr val="tx1"/>
                          </a:solidFill>
                          <a:effectLst/>
                          <a:latin typeface="+mn-lt"/>
                          <a:ea typeface="+mn-ea"/>
                          <a:cs typeface="+mn-cs"/>
                        </a:rPr>
                        <a:t>- Eg-iyi taɛrurt ad muqleɣ wi ɣ-d-yettafen!</a:t>
                      </a:r>
                    </a:p>
                    <a:p>
                      <a:pPr indent="457200"/>
                      <a:r>
                        <a:rPr lang="fr-FR" sz="1100" kern="1200">
                          <a:solidFill>
                            <a:schemeClr val="tx1"/>
                          </a:solidFill>
                          <a:effectLst/>
                          <a:latin typeface="+mn-lt"/>
                          <a:ea typeface="+mn-ea"/>
                          <a:cs typeface="+mn-cs"/>
                        </a:rPr>
                        <a:t>Ibedd wuccen, yuli inisi f zagur-is d temgerṭ-is, ineggez ɣer beṛṛa, yerwel.</a:t>
                      </a:r>
                    </a:p>
                    <a:p>
                      <a:pPr indent="457200"/>
                      <a:r>
                        <a:rPr lang="fr-FR" sz="1100" kern="1200">
                          <a:solidFill>
                            <a:schemeClr val="tx1"/>
                          </a:solidFill>
                          <a:effectLst/>
                          <a:latin typeface="+mn-lt"/>
                          <a:ea typeface="+mn-ea"/>
                          <a:cs typeface="+mn-cs"/>
                        </a:rPr>
                        <a:t>Uccen, armi d imiren i yas-tent-iwwet waḍu: iɛecca yettneggiz iwakken ad yeffeɣ, ur yufi. Yesla i ufellaḥ la d-ileḥḥu: yemsex iman-is lxuf. Yuɣal yeẓẓel, yerra iman-is yemmut: akken yexdem di tebḥirt.</a:t>
                      </a:r>
                    </a:p>
                    <a:p>
                      <a:pPr indent="457200"/>
                      <a:r>
                        <a:rPr lang="fr-FR" sz="1100" kern="1200">
                          <a:solidFill>
                            <a:schemeClr val="tx1"/>
                          </a:solidFill>
                          <a:effectLst/>
                          <a:latin typeface="+mn-lt"/>
                          <a:ea typeface="+mn-ea"/>
                          <a:cs typeface="+mn-cs"/>
                        </a:rPr>
                        <a:t>Yewweḍ-d ufellaḥ, iwala-t yebzeg am uyeddid, imi-s d imeẓẓuɣen-is ččuṛen d irden; tasraft, iɛefn-itt irkel: iǧeɛl-it yemmut, iwwet deg fassen-is, isuɣ:</a:t>
                      </a:r>
                    </a:p>
                    <a:p>
                      <a:pPr indent="457200"/>
                      <a:r>
                        <a:rPr lang="fr-FR" sz="1100" kern="1200">
                          <a:solidFill>
                            <a:schemeClr val="tx1"/>
                          </a:solidFill>
                          <a:effectLst/>
                          <a:latin typeface="+mn-lt"/>
                          <a:ea typeface="+mn-ea"/>
                          <a:cs typeface="+mn-cs"/>
                        </a:rPr>
                        <a:t>- A zzehṛ-iw!</a:t>
                      </a:r>
                    </a:p>
                    <a:p>
                      <a:pPr indent="457200"/>
                      <a:r>
                        <a:rPr lang="fr-FR" sz="1100" kern="1200">
                          <a:solidFill>
                            <a:schemeClr val="tx1"/>
                          </a:solidFill>
                          <a:effectLst/>
                          <a:latin typeface="+mn-lt"/>
                          <a:ea typeface="+mn-ea"/>
                          <a:cs typeface="+mn-cs"/>
                        </a:rPr>
                        <a:t>Yuɣal yers ɣer daxel n tesraft, iɛebbawed, yessusef, yeṭṭef uccen s uceṭṭiḍ, iḍegger-it-id ɣer beṛṛa: yerwel!</a:t>
                      </a:r>
                    </a:p>
                    <a:p>
                      <a:pPr indent="457200"/>
                      <a:r>
                        <a:rPr lang="fr-FR" sz="1100" kern="1200">
                          <a:solidFill>
                            <a:schemeClr val="tx1"/>
                          </a:solidFill>
                          <a:effectLst/>
                          <a:latin typeface="+mn-lt"/>
                          <a:ea typeface="+mn-ea"/>
                          <a:cs typeface="+mn-cs"/>
                        </a:rPr>
                        <a:t>Yeqqim wergaz, ṭṭef deg wudem-is, tamseḍ!</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sont froc. Puis il s’étendit sur le sol et fit le mort, comme dans le potager, Le cultivateur, qui vit le chacal gonflé comme une outre, avec la gueule et les oreilles pleines de blé le silo souillé, pensa qu’il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Voila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14583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Tusa-d ccetwa, ageffur, aḍu abruri adfel.</a:t>
                      </a:r>
                    </a:p>
                    <a:p>
                      <a:pPr indent="457200"/>
                      <a:r>
                        <a:rPr lang="fr-FR" sz="1100" kern="1200">
                          <a:solidFill>
                            <a:schemeClr val="tx1"/>
                          </a:solidFill>
                          <a:effectLst/>
                          <a:latin typeface="+mn-lt"/>
                          <a:ea typeface="+mn-ea"/>
                          <a:cs typeface="+mn-cs"/>
                        </a:rPr>
                        <a:t>Yebbwas, yeddukel wuccen d inisi. Lluẓen, la ttqelliben acu ara ččen. Yekfa lexṛif nni degmi n-yufa wuccen tazart am wakal di lqaɛa, yenna-yas: jmeɛ lxiṛ-im, a tameɣrust!</a:t>
                      </a:r>
                    </a:p>
                    <a:p>
                      <a:pPr indent="457200"/>
                      <a:r>
                        <a:rPr lang="fr-FR" sz="1100" kern="1200">
                          <a:solidFill>
                            <a:schemeClr val="tx1"/>
                          </a:solidFill>
                          <a:effectLst/>
                          <a:latin typeface="+mn-lt"/>
                          <a:ea typeface="+mn-ea"/>
                          <a:cs typeface="+mn-cs"/>
                        </a:rPr>
                        <a:t>Tura, mi iɛedda ddaw-as, yin’as: ɛmu-yi-d! Mi iwala tarbibt n waḍil di tecwawt n ttejṛa, yin’as: semmum! semmum!</a:t>
                      </a:r>
                    </a:p>
                    <a:p>
                      <a:pPr indent="457200"/>
                      <a:r>
                        <a:rPr lang="fr-FR" sz="1100" kern="1200">
                          <a:solidFill>
                            <a:schemeClr val="tx1"/>
                          </a:solidFill>
                          <a:effectLst/>
                          <a:latin typeface="+mn-lt"/>
                          <a:ea typeface="+mn-ea"/>
                          <a:cs typeface="+mn-cs"/>
                        </a:rPr>
                        <a:t>Ufan iniɣen deg webrid yeɣli-yas i walbeɛḍ imeksawen. Yenna-yas inisi:</a:t>
                      </a:r>
                    </a:p>
                    <a:p>
                      <a:pPr indent="457200"/>
                      <a:r>
                        <a:rPr lang="fr-FR" sz="1100" kern="1200">
                          <a:solidFill>
                            <a:schemeClr val="tx1"/>
                          </a:solidFill>
                          <a:effectLst/>
                          <a:latin typeface="+mn-lt"/>
                          <a:ea typeface="+mn-ea"/>
                          <a:cs typeface="+mn-cs"/>
                        </a:rPr>
                        <a:t>- Ad t-nebḍu.</a:t>
                      </a:r>
                    </a:p>
                    <a:p>
                      <a:pPr indent="457200"/>
                      <a:r>
                        <a:rPr lang="fr-FR" sz="1100" kern="1200">
                          <a:solidFill>
                            <a:schemeClr val="tx1"/>
                          </a:solidFill>
                          <a:effectLst/>
                          <a:latin typeface="+mn-lt"/>
                          <a:ea typeface="+mn-ea"/>
                          <a:cs typeface="+mn-cs"/>
                        </a:rPr>
                        <a:t>- Yenna-yas wuccen: Ala! A win meqqren deg-neɣ di leɛmeṛ ad t-yečč!</a:t>
                      </a:r>
                    </a:p>
                    <a:p>
                      <a:pPr indent="457200"/>
                      <a:r>
                        <a:rPr lang="fr-FR" sz="1100" kern="1200">
                          <a:solidFill>
                            <a:schemeClr val="tx1"/>
                          </a:solidFill>
                          <a:effectLst/>
                          <a:latin typeface="+mn-lt"/>
                          <a:ea typeface="+mn-ea"/>
                          <a:cs typeface="+mn-cs"/>
                        </a:rPr>
                        <a:t>- Yenna-yas inisi: Melmi tluleḍ?</a:t>
                      </a:r>
                    </a:p>
                    <a:p>
                      <a:pPr indent="457200"/>
                      <a:r>
                        <a:rPr lang="fr-FR" sz="1100" kern="1200">
                          <a:solidFill>
                            <a:schemeClr val="tx1"/>
                          </a:solidFill>
                          <a:effectLst/>
                          <a:latin typeface="+mn-lt"/>
                          <a:ea typeface="+mn-ea"/>
                          <a:cs typeface="+mn-cs"/>
                        </a:rPr>
                        <a:t>- Yenna-yas wuccen: Asmi yerɣa lebḥeṛ (Wi d-yecfan i wasmi yerɣa lebḥeṛ?).</a:t>
                      </a:r>
                    </a:p>
                    <a:p>
                      <a:pPr indent="457200"/>
                      <a:r>
                        <a:rPr lang="fr-FR" sz="1100" kern="1200">
                          <a:solidFill>
                            <a:schemeClr val="tx1"/>
                          </a:solidFill>
                          <a:effectLst/>
                          <a:latin typeface="+mn-lt"/>
                          <a:ea typeface="+mn-ea"/>
                          <a:cs typeface="+mn-cs"/>
                        </a:rPr>
                        <a:t>- Yenna-yas inisi: D nek i yas-tt-id-yellfen!</a:t>
                      </a:r>
                    </a:p>
                    <a:p>
                      <a:pPr indent="457200"/>
                      <a:r>
                        <a:rPr lang="fr-FR" sz="1100" kern="1200">
                          <a:solidFill>
                            <a:schemeClr val="tx1"/>
                          </a:solidFill>
                          <a:effectLst/>
                          <a:latin typeface="+mn-lt"/>
                          <a:ea typeface="+mn-ea"/>
                          <a:cs typeface="+mn-cs"/>
                        </a:rPr>
                        <a:t>Yuɣal yečča iniɣem weḥd-s.</a:t>
                      </a:r>
                    </a:p>
                    <a:p>
                      <a:pPr indent="457200"/>
                      <a:r>
                        <a:rPr lang="fr-FR" sz="1100" kern="1200">
                          <a:solidFill>
                            <a:schemeClr val="tx1"/>
                          </a:solidFill>
                          <a:effectLst/>
                          <a:latin typeface="+mn-lt"/>
                          <a:ea typeface="+mn-ea"/>
                          <a:cs typeface="+mn-cs"/>
                        </a:rPr>
                        <a:t>Kemmlen abrid, ufan aftat n tasa yeɣli-yas i walbeɛḍ n yemsewwqen. Yenna-yas wuccen d ablaḍ iwakken ad t-yečč weḥd-s. Yenna-yas inisi:</a:t>
                      </a:r>
                    </a:p>
                    <a:p>
                      <a:pPr indent="457200"/>
                      <a:r>
                        <a:rPr lang="fr-FR" sz="1100" kern="1200">
                          <a:solidFill>
                            <a:schemeClr val="tx1"/>
                          </a:solidFill>
                          <a:effectLst/>
                          <a:latin typeface="+mn-lt"/>
                          <a:ea typeface="+mn-ea"/>
                          <a:cs typeface="+mn-cs"/>
                        </a:rPr>
                        <a:t>- D tasa kan: ad tt-nebḍu.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Yenna-yas wuccen: Ala! A win meẓẓiyen deg-neɣ di leɛmeṛ ad t-yečč,</a:t>
                      </a:r>
                    </a:p>
                    <a:p>
                      <a:pPr indent="457200"/>
                      <a:r>
                        <a:rPr lang="fr-FR" sz="1100" kern="1200">
                          <a:solidFill>
                            <a:schemeClr val="tx1"/>
                          </a:solidFill>
                          <a:effectLst/>
                          <a:latin typeface="+mn-lt"/>
                          <a:ea typeface="+mn-ea"/>
                          <a:cs typeface="+mn-cs"/>
                        </a:rPr>
                        <a:t>- Yenna-yas inisi: Melmi d-tluleḍ?</a:t>
                      </a:r>
                    </a:p>
                    <a:p>
                      <a:pPr indent="457200"/>
                      <a:r>
                        <a:rPr lang="fr-FR" sz="1100" kern="1200">
                          <a:solidFill>
                            <a:schemeClr val="tx1"/>
                          </a:solidFill>
                          <a:effectLst/>
                          <a:latin typeface="+mn-lt"/>
                          <a:ea typeface="+mn-ea"/>
                          <a:cs typeface="+mn-cs"/>
                        </a:rPr>
                        <a:t>- Yenna-yas wuccen: iḍelli!</a:t>
                      </a:r>
                    </a:p>
                    <a:p>
                      <a:pPr indent="457200"/>
                      <a:r>
                        <a:rPr lang="fr-FR" sz="1100" kern="1200">
                          <a:solidFill>
                            <a:schemeClr val="tx1"/>
                          </a:solidFill>
                          <a:effectLst/>
                          <a:latin typeface="+mn-lt"/>
                          <a:ea typeface="+mn-ea"/>
                          <a:cs typeface="+mn-cs"/>
                        </a:rPr>
                        <a:t>- Yenna-yas inisi: Ṭṭef-iyi-n ad n-laleɣ!</a:t>
                      </a:r>
                    </a:p>
                    <a:p>
                      <a:pPr indent="457200"/>
                      <a:r>
                        <a:rPr lang="fr-FR" sz="1100" kern="1200">
                          <a:solidFill>
                            <a:schemeClr val="tx1"/>
                          </a:solidFill>
                          <a:effectLst/>
                          <a:latin typeface="+mn-lt"/>
                          <a:ea typeface="+mn-ea"/>
                          <a:cs typeface="+mn-cs"/>
                        </a:rPr>
                        <a:t>Yebda ad d-iteffeɣ si tebḍant-is. Yuɣal yečča daɣen tasa nni weḥd-s. Uccen yeqqim i laẓ, yeṭṭef-as-tt d tuḥsift.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hérissions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hérissions,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9004448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Yebbawas,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a:t>
                      </a:r>
                      <a:r>
                        <a:rPr lang="fr-FR" sz="1100" kern="1200" err="1">
                          <a:solidFill>
                            <a:schemeClr val="tx1"/>
                          </a:solidFill>
                          <a:effectLst/>
                          <a:latin typeface="+mn-lt"/>
                          <a:ea typeface="+mn-ea"/>
                          <a:cs typeface="+mn-cs"/>
                        </a:rPr>
                        <a:t>Igubeṛ-iṭ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a:t>
                      </a:r>
                      <a:r>
                        <a:rPr lang="fr-FR" sz="1100" kern="1200" err="1">
                          <a:solidFill>
                            <a:schemeClr val="tx1"/>
                          </a:solidFill>
                          <a:effectLst/>
                          <a:latin typeface="+mn-lt"/>
                          <a:ea typeface="+mn-ea"/>
                          <a:cs typeface="+mn-cs"/>
                        </a:rPr>
                        <a:t>ugerruj</a:t>
                      </a:r>
                      <a:r>
                        <a:rPr lang="fr-FR" sz="1100" kern="1200">
                          <a:solidFill>
                            <a:schemeClr val="tx1"/>
                          </a:solidFill>
                          <a:effectLst/>
                          <a:latin typeface="+mn-lt"/>
                          <a:ea typeface="+mn-ea"/>
                          <a:cs typeface="+mn-cs"/>
                        </a:rPr>
                        <a:t> !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l’Aid-El-keir, un homme avait égorgé un mouton bien engraissé. Il en mangea une partie avec les membres de sa famille ; le reste, il le découpa, le sala, l’exposa au soleil. Quant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hérissions et le déposa dans la jarre. Celui-ci mangea à son tour, mais, quant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761787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ireggwel,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hérissions, qui avait passé sa petite tête à l’intérieur, ne pouvait s’empêcher de rire : en se roulant par terre, il tua les abeilles qui s’étaient posées sur lui, puis, les ayants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5776722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 Nous devrions contracter des mariages mixtes : l’un apporterait à l’autre l’intelligence, la taille ou la force, et nos enfants seraient tous parfait,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24030963"/>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Yewqem wuccen tameɣra, ur igi taqbaylit ur d-yeqḍi i teslit, yeǧǧa-tt d tameɣbunt meskint: ur llin leɛṛas, ur yelli nnwal, lḥaṣul d tameɣra tamessast.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Usan-d lewḥuc ad as-sbarken: tteklen ad ten-yessečč, ad d-kksen jjekk: ula d yiwen ur as-tebliɛ telqimt. Mi yas-yenna walbeɛḍ: Mebṛuk tameṭṭut, a Si Mḥemmed! yerr-as-d: Ma tebrek! Akken armi d aneggaru.</a:t>
                      </a:r>
                    </a:p>
                    <a:p>
                      <a:pPr indent="457200"/>
                      <a:r>
                        <a:rPr lang="fr-FR" sz="1100" kern="1200">
                          <a:solidFill>
                            <a:schemeClr val="tx1"/>
                          </a:solidFill>
                          <a:effectLst/>
                          <a:latin typeface="+mn-lt"/>
                          <a:ea typeface="+mn-ea"/>
                          <a:cs typeface="+mn-cs"/>
                        </a:rPr>
                        <a:t>At Ṛebbi umi ur yehwi ara jjwaǧ nni beggnen-t-id deg genwan: ixelṭ-d ugeffur d yiṭij d teslit n wanẓar d waḍu d lebraq d ṛṛɛud d webruri, armi ɣilen medden ad tenger ddunit.</a:t>
                      </a:r>
                    </a:p>
                    <a:p>
                      <a:pPr indent="457200"/>
                      <a:r>
                        <a:rPr lang="fr-FR" sz="1100" kern="1200">
                          <a:solidFill>
                            <a:schemeClr val="tx1"/>
                          </a:solidFill>
                          <a:effectLst/>
                          <a:latin typeface="+mn-lt"/>
                          <a:ea typeface="+mn-ea"/>
                          <a:cs typeface="+mn-cs"/>
                        </a:rPr>
                        <a:t>Uɣalen ffɣen-d lewḥuc ɣer beṛṛa, bbehdeln uccen, la s-qqaren: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laṭif! Ya laṭif!</a:t>
                      </a:r>
                    </a:p>
                    <a:p>
                      <a:pPr indent="457200"/>
                      <a:r>
                        <a:rPr lang="fr-FR" sz="1100" kern="1200">
                          <a:solidFill>
                            <a:schemeClr val="tx1"/>
                          </a:solidFill>
                          <a:effectLst/>
                          <a:latin typeface="+mn-lt"/>
                          <a:ea typeface="+mn-ea"/>
                          <a:cs typeface="+mn-cs"/>
                        </a:rPr>
                        <a:t>Rwalut, rwalut!</a:t>
                      </a:r>
                    </a:p>
                    <a:p>
                      <a:pPr indent="457200"/>
                      <a:r>
                        <a:rPr lang="fr-FR" sz="1100" kern="1200">
                          <a:solidFill>
                            <a:schemeClr val="tx1"/>
                          </a:solidFill>
                          <a:effectLst/>
                          <a:latin typeface="+mn-lt"/>
                          <a:ea typeface="+mn-ea"/>
                          <a:cs typeface="+mn-cs"/>
                        </a:rPr>
                        <a:t>Lehwa, tafukt!</a:t>
                      </a:r>
                    </a:p>
                    <a:p>
                      <a:pPr indent="457200"/>
                      <a:r>
                        <a:rPr lang="fr-FR" sz="1100" kern="1200">
                          <a:solidFill>
                            <a:schemeClr val="tx1"/>
                          </a:solidFill>
                          <a:effectLst/>
                          <a:latin typeface="+mn-lt"/>
                          <a:ea typeface="+mn-ea"/>
                          <a:cs typeface="+mn-cs"/>
                        </a:rPr>
                        <a:t>Uccen yewwi-d tameṭṭut!</a:t>
                      </a:r>
                    </a:p>
                    <a:p>
                      <a:pPr indent="457200"/>
                      <a:r>
                        <a:rPr lang="fr-FR" sz="1100" kern="1200">
                          <a:solidFill>
                            <a:schemeClr val="tx1"/>
                          </a:solidFill>
                          <a:effectLst/>
                          <a:latin typeface="+mn-lt"/>
                          <a:ea typeface="+mn-ea"/>
                          <a:cs typeface="+mn-cs"/>
                        </a:rPr>
                        <a:t>Rwalut, rwalut!</a:t>
                      </a:r>
                    </a:p>
                    <a:p>
                      <a:pPr indent="457200"/>
                      <a:r>
                        <a:rPr lang="fr-FR" sz="1100" kern="1200">
                          <a:solidFill>
                            <a:schemeClr val="tx1"/>
                          </a:solidFill>
                          <a:effectLst/>
                          <a:latin typeface="+mn-lt"/>
                          <a:ea typeface="+mn-ea"/>
                          <a:cs typeface="+mn-cs"/>
                        </a:rPr>
                        <a:t>Ur aɣ-d-yefki taqessult:</a:t>
                      </a:r>
                    </a:p>
                    <a:p>
                      <a:pPr indent="457200"/>
                      <a:r>
                        <a:rPr lang="fr-FR" sz="1100" kern="1200">
                          <a:solidFill>
                            <a:schemeClr val="tx1"/>
                          </a:solidFill>
                          <a:effectLst/>
                          <a:latin typeface="+mn-lt"/>
                          <a:ea typeface="+mn-ea"/>
                          <a:cs typeface="+mn-cs"/>
                        </a:rPr>
                        <a:t>Ad as-d-yefk Ṛebbi taqeẓẓult!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la ten-id yekkat s tqeslin tilmawin yerẓa irkel ijeqduṛen-is.</a:t>
                      </a:r>
                    </a:p>
                    <a:p>
                      <a:pPr indent="457200"/>
                      <a:r>
                        <a:rPr lang="fr-FR" sz="1100" kern="1200">
                          <a:solidFill>
                            <a:schemeClr val="tx1"/>
                          </a:solidFill>
                          <a:effectLst/>
                          <a:latin typeface="+mn-lt"/>
                          <a:ea typeface="+mn-ea"/>
                          <a:cs typeface="+mn-cs"/>
                        </a:rPr>
                        <a:t>Ssyen, yelḥa d telɣemt armi d asmi yufa tɛedda-t: yerra-tt i tyerza: tameṭṭut n lɛali yettaɣ-itt yir rgaz, ur as-yessin ara leḥkaṛ-is!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donné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33767486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Yecrek wuccen taffellaḥt d inisi : uccen yekfa-d talɣemt, inisi, taxxamt-is am tṛemmant, yefka-d zzerriɛa. Heggan-d lmiɛun, tagersa, tazaglutt, tafekkalt d ijebdan.</a:t>
                      </a:r>
                    </a:p>
                    <a:p>
                      <a:pPr indent="457200"/>
                      <a:r>
                        <a:rPr lang="fr-FR" sz="1100" kern="1200">
                          <a:solidFill>
                            <a:schemeClr val="tx1"/>
                          </a:solidFill>
                          <a:effectLst/>
                          <a:latin typeface="+mn-lt"/>
                          <a:ea typeface="+mn-ea"/>
                          <a:cs typeface="+mn-cs"/>
                        </a:rPr>
                        <a:t>Asmi wten waman imezwura, begsen ɣer tfellaḥt n lleft.</a:t>
                      </a:r>
                    </a:p>
                    <a:p>
                      <a:pPr indent="457200"/>
                      <a:r>
                        <a:rPr lang="fr-FR" sz="1100" kern="1200">
                          <a:solidFill>
                            <a:schemeClr val="tx1"/>
                          </a:solidFill>
                          <a:effectLst/>
                          <a:latin typeface="+mn-lt"/>
                          <a:ea typeface="+mn-ea"/>
                          <a:cs typeface="+mn-cs"/>
                        </a:rPr>
                        <a:t>Qqnen talɣemt, zerɛen, bdan tayerza: inisi yerkeb f tsilett, uccen yeṭṭef agelzim. Asmi tekfa tmazirt, bran, steɛfan. Lleft yeggul ur n-yensi deg wakal: deg wembrid yemɣi, yejbed tamezzurt. Ur yeqqim ara yebberber, yezzegzew am sserris. Asmi yewweḍ, yenna-yas inisi :</a:t>
                      </a:r>
                    </a:p>
                    <a:p>
                      <a:pPr indent="457200"/>
                      <a:r>
                        <a:rPr lang="fr-FR" sz="1100" kern="1200">
                          <a:solidFill>
                            <a:schemeClr val="tx1"/>
                          </a:solidFill>
                          <a:effectLst/>
                          <a:latin typeface="+mn-lt"/>
                          <a:ea typeface="+mn-ea"/>
                          <a:cs typeface="+mn-cs"/>
                        </a:rPr>
                        <a:t>- Ad nejmeɛ lɣella nneɣ, ad tt-nefreq.</a:t>
                      </a:r>
                    </a:p>
                    <a:p>
                      <a:pPr indent="457200"/>
                      <a:r>
                        <a:rPr lang="fr-FR" sz="1100" kern="1200">
                          <a:solidFill>
                            <a:schemeClr val="tx1"/>
                          </a:solidFill>
                          <a:effectLst/>
                          <a:latin typeface="+mn-lt"/>
                          <a:ea typeface="+mn-ea"/>
                          <a:cs typeface="+mn-cs"/>
                        </a:rPr>
                        <a:t>- Yenna-yas wuccen: Ala! Ssextaṛeɣ-k: awi ayen yellan nnig wakal neɣ ayen yellan ddaw wakal.</a:t>
                      </a:r>
                    </a:p>
                    <a:p>
                      <a:pPr indent="457200"/>
                      <a:r>
                        <a:rPr lang="fr-FR" sz="1100" kern="1200">
                          <a:solidFill>
                            <a:schemeClr val="tx1"/>
                          </a:solidFill>
                          <a:effectLst/>
                          <a:latin typeface="+mn-lt"/>
                          <a:ea typeface="+mn-ea"/>
                          <a:cs typeface="+mn-cs"/>
                        </a:rPr>
                        <a:t>Tɛeǧb-it tizzegzewt. Yenna-yas inisi:</a:t>
                      </a:r>
                    </a:p>
                    <a:p>
                      <a:pPr indent="457200"/>
                      <a:r>
                        <a:rPr lang="fr-FR" sz="1100" kern="1200">
                          <a:solidFill>
                            <a:schemeClr val="tx1"/>
                          </a:solidFill>
                          <a:effectLst/>
                          <a:latin typeface="+mn-lt"/>
                          <a:ea typeface="+mn-ea"/>
                          <a:cs typeface="+mn-cs"/>
                        </a:rPr>
                        <a:t>- D acu ara tawiḍ?</a:t>
                      </a:r>
                    </a:p>
                    <a:p>
                      <a:pPr indent="457200"/>
                      <a:r>
                        <a:rPr lang="fr-FR" sz="1100" kern="1200">
                          <a:solidFill>
                            <a:schemeClr val="tx1"/>
                          </a:solidFill>
                          <a:effectLst/>
                          <a:latin typeface="+mn-lt"/>
                          <a:ea typeface="+mn-ea"/>
                          <a:cs typeface="+mn-cs"/>
                        </a:rPr>
                        <a:t>- Yerra-yas-d wuccen: Nnig wakal!</a:t>
                      </a:r>
                    </a:p>
                    <a:p>
                      <a:pPr indent="457200"/>
                      <a:r>
                        <a:rPr lang="fr-FR" sz="1100" kern="1200">
                          <a:solidFill>
                            <a:schemeClr val="tx1"/>
                          </a:solidFill>
                          <a:effectLst/>
                          <a:latin typeface="+mn-lt"/>
                          <a:ea typeface="+mn-ea"/>
                          <a:cs typeface="+mn-cs"/>
                        </a:rPr>
                        <a:t>- Yenna-yas inisi: Yirbeḥ! Tebbawiḍ!</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Yemmter wuccen tiwizi, temger-as irkel ifer nni. Asmi sellaw, iḍegger-it d aḍegger, yeffeɣ d lfareɣ. Imiren yuɣal inisi ad d-yeqqaz di tdeggar n lleft yessawaḍ ɣer texxamt armi teččuṛ.</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 une seule nuit en terre. D’un seul coup, elle germa et poussa. Au bout de très peu de temps, le champ était couver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6461072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Kkan ayen kkan, begsen ɣer tfellaḥt n nneɛma. Gan asudu: fetlen seksu s ibawen, dehnen-t s zzit armi yellexs; ɛerḍen-d widen i sen-yettilin, iḥbiben d lǧiran. Ččan armi ṛwan ɣran-asen lfattiḥa.</a:t>
                      </a:r>
                    </a:p>
                    <a:p>
                      <a:pPr indent="457200"/>
                      <a:r>
                        <a:rPr lang="fr-FR" sz="1100" kern="1200">
                          <a:solidFill>
                            <a:schemeClr val="tx1"/>
                          </a:solidFill>
                          <a:effectLst/>
                          <a:latin typeface="+mn-lt"/>
                          <a:ea typeface="+mn-ea"/>
                          <a:cs typeface="+mn-cs"/>
                        </a:rPr>
                        <a:t>Qqnen talɣemt, bdan lxedma. Mi d-ɛellmen taferka, zerɛen-tt d irden neɣ d timẓin. Ssyen, yiwen ad yeṭṭef lmiɛun, wayeḍ agelzim: aḍref yettabeɛ aḍref; ass yettabeɛ wayeḍ, armit tekfa taɣezzut s tyerza.</a:t>
                      </a:r>
                    </a:p>
                    <a:p>
                      <a:pPr indent="457200"/>
                      <a:r>
                        <a:rPr lang="fr-FR" sz="1100" kern="1200">
                          <a:solidFill>
                            <a:schemeClr val="tx1"/>
                          </a:solidFill>
                          <a:effectLst/>
                          <a:latin typeface="+mn-lt"/>
                          <a:ea typeface="+mn-ea"/>
                          <a:cs typeface="+mn-cs"/>
                        </a:rPr>
                        <a:t>Tewweḍ-d tefsut, ssusun tafellaḥt; yewweḍ-d unebdu, tewwa. Ṛebbi yenna-d anɛam: ugar lḥeb alim.</a:t>
                      </a:r>
                    </a:p>
                    <a:p>
                      <a:pPr indent="457200"/>
                      <a:r>
                        <a:rPr lang="fr-FR" sz="1100" kern="1200">
                          <a:solidFill>
                            <a:schemeClr val="tx1"/>
                          </a:solidFill>
                          <a:effectLst/>
                          <a:latin typeface="+mn-lt"/>
                          <a:ea typeface="+mn-ea"/>
                          <a:cs typeface="+mn-cs"/>
                        </a:rPr>
                        <a:t>Cellfen kra d arkul, ɛerḍen-t: ufan-t d lɛali-t. Asmi teqqur, yenna-yas inisi: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nejmeɛ rreẓq nneɣ qbel, ssyen ad t-nebḍu.</a:t>
                      </a:r>
                    </a:p>
                    <a:p>
                      <a:pPr indent="457200"/>
                      <a:r>
                        <a:rPr lang="fr-FR" sz="1100" kern="1200">
                          <a:solidFill>
                            <a:schemeClr val="tx1"/>
                          </a:solidFill>
                          <a:effectLst/>
                          <a:latin typeface="+mn-lt"/>
                          <a:ea typeface="+mn-ea"/>
                          <a:cs typeface="+mn-cs"/>
                        </a:rPr>
                        <a:t>- Yenna-yas wuccen: Ala! Awi ayen yellan nnig wakal neɣ ayen yellan ddaw wakal.</a:t>
                      </a:r>
                    </a:p>
                    <a:p>
                      <a:pPr indent="457200"/>
                      <a:r>
                        <a:rPr lang="fr-FR" sz="1100" kern="1200">
                          <a:solidFill>
                            <a:schemeClr val="tx1"/>
                          </a:solidFill>
                          <a:effectLst/>
                          <a:latin typeface="+mn-lt"/>
                          <a:ea typeface="+mn-ea"/>
                          <a:cs typeface="+mn-cs"/>
                        </a:rPr>
                        <a:t>- Yenna-yas inisi: Acu ara tawiḍ?</a:t>
                      </a:r>
                    </a:p>
                    <a:p>
                      <a:pPr indent="457200"/>
                      <a:r>
                        <a:rPr lang="fr-FR" sz="1100" kern="1200">
                          <a:solidFill>
                            <a:schemeClr val="tx1"/>
                          </a:solidFill>
                          <a:effectLst/>
                          <a:latin typeface="+mn-lt"/>
                          <a:ea typeface="+mn-ea"/>
                          <a:cs typeface="+mn-cs"/>
                        </a:rPr>
                        <a:t>- Yerra-yas-d wuccen: Ddaw wakal! (Yebɣa ad d-yerr ttaṛ n tfellaḥt n lleft).</a:t>
                      </a:r>
                    </a:p>
                    <a:p>
                      <a:pPr indent="457200"/>
                      <a:r>
                        <a:rPr lang="fr-FR" sz="1100" kern="1200">
                          <a:solidFill>
                            <a:schemeClr val="tx1"/>
                          </a:solidFill>
                          <a:effectLst/>
                          <a:latin typeface="+mn-lt"/>
                          <a:ea typeface="+mn-ea"/>
                          <a:cs typeface="+mn-cs"/>
                        </a:rPr>
                        <a:t>- Yenna-yas inisi: Yirbeḥ! Tewwiḍ!</a:t>
                      </a:r>
                    </a:p>
                    <a:p>
                      <a:pPr indent="457200"/>
                      <a:r>
                        <a:rPr lang="fr-FR" sz="1100" kern="1200">
                          <a:solidFill>
                            <a:schemeClr val="tx1"/>
                          </a:solidFill>
                          <a:effectLst/>
                          <a:latin typeface="+mn-lt"/>
                          <a:ea typeface="+mn-ea"/>
                          <a:cs typeface="+mn-cs"/>
                        </a:rPr>
                        <a:t>Yewwi-d inisi tiwizi temger-as tafellaḥt-is, deg wembrid tcadd d tadliwin d irinen, tewweḍ s annar.</a:t>
                      </a:r>
                    </a:p>
                    <a:p>
                      <a:pPr indent="457200"/>
                      <a:r>
                        <a:rPr lang="fr-FR" sz="1100" kern="1200">
                          <a:solidFill>
                            <a:schemeClr val="tx1"/>
                          </a:solidFill>
                          <a:effectLst/>
                          <a:latin typeface="+mn-lt"/>
                          <a:ea typeface="+mn-ea"/>
                          <a:cs typeface="+mn-cs"/>
                        </a:rPr>
                        <a:t>Yemmter wuccen tiwizi, lameɛna ur ufin ḥaca adellas d iẓuran.</a:t>
                      </a:r>
                    </a:p>
                    <a:p>
                      <a:pPr indent="457200"/>
                      <a:r>
                        <a:rPr lang="fr-FR" sz="1100" kern="1200">
                          <a:solidFill>
                            <a:schemeClr val="tx1"/>
                          </a:solidFill>
                          <a:effectLst/>
                          <a:latin typeface="+mn-lt"/>
                          <a:ea typeface="+mn-ea"/>
                          <a:cs typeface="+mn-cs"/>
                        </a:rPr>
                        <a:t>Yeffeɣ-d daɣen Si Mḥemmed d lfareɣ.</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 épis qu’ils firent griller sous forme d’arkoul,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85455229"/>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nnejmɛen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tamacahut.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yiss: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ye</a:t>
                      </a:r>
                      <a:r>
                        <a:rPr lang="fr-FR" sz="1100" kern="1200">
                          <a:solidFill>
                            <a:schemeClr val="tx1"/>
                          </a:solidFill>
                          <a:effectLst/>
                          <a:latin typeface="+mn-lt"/>
                          <a:ea typeface="+mn-ea"/>
                          <a:cs typeface="+mn-cs"/>
                        </a:rPr>
                        <a:t>tt</a:t>
                      </a:r>
                      <a:r>
                        <a:rPr lang="fr-FR" sz="1100" kern="150">
                          <a:effectLst/>
                          <a:latin typeface="Cascadia Mono" panose="020B0609020000020004" pitchFamily="49" charset="0"/>
                          <a:cs typeface="Cascadia Mono" panose="020B0609020000020004" pitchFamily="49" charset="0"/>
                        </a:rPr>
                        <a:t>agem-as-d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te</a:t>
                      </a:r>
                      <a:r>
                        <a:rPr lang="fr-FR" sz="1100" kern="1200">
                          <a:solidFill>
                            <a:schemeClr val="tx1"/>
                          </a:solidFill>
                          <a:effectLst/>
                          <a:latin typeface="+mn-lt"/>
                          <a:ea typeface="+mn-ea"/>
                          <a:cs typeface="+mn-cs"/>
                        </a:rPr>
                        <a:t>tt</a:t>
                      </a:r>
                      <a:r>
                        <a:rPr lang="fr-FR" sz="1100" kern="150">
                          <a:effectLst/>
                          <a:latin typeface="Cascadia Mono" panose="020B0609020000020004" pitchFamily="49" charset="0"/>
                          <a:cs typeface="Cascadia Mono" panose="020B0609020000020004" pitchFamily="49" charset="0"/>
                        </a:rPr>
                        <a:t>arew-as-d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te</a:t>
                      </a:r>
                      <a:r>
                        <a:rPr lang="fr-FR" sz="1100" kern="1200">
                          <a:solidFill>
                            <a:schemeClr val="tx1"/>
                          </a:solidFill>
                          <a:effectLst/>
                          <a:latin typeface="+mn-lt"/>
                          <a:ea typeface="+mn-ea"/>
                          <a:cs typeface="+mn-cs"/>
                        </a:rPr>
                        <a:t>tt</a:t>
                      </a:r>
                      <a:r>
                        <a:rPr lang="fr-FR" sz="1100" kern="150">
                          <a:effectLst/>
                          <a:latin typeface="Cascadia Mono" panose="020B0609020000020004" pitchFamily="49" charset="0"/>
                          <a:cs typeface="Cascadia Mono" panose="020B0609020000020004" pitchFamily="49" charset="0"/>
                        </a:rPr>
                        <a:t>ak-as-d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asen-tt-yessexṣer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amṛaɣi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tannumi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ḥeṛmen: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107554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Ibren-d wuccen s inisi, yenna-yas :</a:t>
                      </a:r>
                    </a:p>
                    <a:p>
                      <a:pPr indent="457200"/>
                      <a:r>
                        <a:rPr lang="fr-FR" sz="1100" kern="1200">
                          <a:solidFill>
                            <a:schemeClr val="tx1"/>
                          </a:solidFill>
                          <a:effectLst/>
                          <a:latin typeface="+mn-lt"/>
                          <a:ea typeface="+mn-ea"/>
                          <a:cs typeface="+mn-cs"/>
                        </a:rPr>
                        <a:t>- Ay acrik, teččiḍ lḥeq-iw, teswiḍ tidi-w: ad nɛiwed beṭṭu!</a:t>
                      </a:r>
                    </a:p>
                    <a:p>
                      <a:pPr indent="457200"/>
                      <a:r>
                        <a:rPr lang="fr-FR" sz="1100" kern="1200">
                          <a:solidFill>
                            <a:schemeClr val="tx1"/>
                          </a:solidFill>
                          <a:effectLst/>
                          <a:latin typeface="+mn-lt"/>
                          <a:ea typeface="+mn-ea"/>
                          <a:cs typeface="+mn-cs"/>
                        </a:rPr>
                        <a:t>- Yenna-yas inisi: Yirbeḥ!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Uɣalen srewten, zzazedgen s tazzert d telweḥt: tbedd tirect n nneɛma, tayeḍ ukwerfa. Yenna-yas wuccen:</a:t>
                      </a:r>
                    </a:p>
                    <a:p>
                      <a:pPr indent="457200"/>
                      <a:r>
                        <a:rPr lang="fr-FR" sz="1100" kern="1200">
                          <a:solidFill>
                            <a:schemeClr val="tx1"/>
                          </a:solidFill>
                          <a:effectLst/>
                          <a:latin typeface="+mn-lt"/>
                          <a:ea typeface="+mn-ea"/>
                          <a:cs typeface="+mn-cs"/>
                        </a:rPr>
                        <a:t>Ad d-nemzazzal si lmuḍeɛ leflani: a win d-yewwḍen d amezwaru s annar ad yawi tafellaḥt weḥd-s.</a:t>
                      </a:r>
                    </a:p>
                    <a:p>
                      <a:pPr indent="457200"/>
                      <a:r>
                        <a:rPr lang="fr-FR" sz="1100" kern="1200">
                          <a:solidFill>
                            <a:schemeClr val="tx1"/>
                          </a:solidFill>
                          <a:effectLst/>
                          <a:latin typeface="+mn-lt"/>
                          <a:ea typeface="+mn-ea"/>
                          <a:cs typeface="+mn-cs"/>
                        </a:rPr>
                        <a:t>- Yenna-yas inisi: Yirbeḥ!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Iniswen ttemcabin irkel. Yewwi-d Muḥend kra n sin seg widen i s-yettilin: yiwen, yefka-t d wuccen ɣer lmuḍeɛ nni; wiyaḍ, isers-iten deg umecwaṛ. Netta d mmis aɛnan tirect s usaku d uqerwi.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Yemzazzal-d wuccen d umeddakel-is. Iṛuḥ-d Si Mḥemmed am waḍu: yeǧǧa-t-in; yuɣal yufa-t-id zdat-s, yeǧǧa-t-in. Yewweḍ s annar, la yesnukkuf, yettiqi si tidi: yufa-d inisi ɣer tirect n nneɛma, ṛwan lkil netta d mmis! La s-yeqqar:</a:t>
                      </a:r>
                    </a:p>
                    <a:p>
                      <a:pPr indent="457200"/>
                      <a:r>
                        <a:rPr lang="fr-FR" sz="1100" kern="1200">
                          <a:solidFill>
                            <a:schemeClr val="tx1"/>
                          </a:solidFill>
                          <a:effectLst/>
                          <a:latin typeface="+mn-lt"/>
                          <a:ea typeface="+mn-ea"/>
                          <a:cs typeface="+mn-cs"/>
                        </a:rPr>
                        <a:t>- Seṭṭac, seṭṭac, sbeɛṭac ! Naqel asaku, ay aqcic!</a:t>
                      </a:r>
                    </a:p>
                    <a:p>
                      <a:pPr indent="457200"/>
                      <a:r>
                        <a:rPr lang="fr-FR" sz="1100" kern="1200">
                          <a:solidFill>
                            <a:schemeClr val="tx1"/>
                          </a:solidFill>
                          <a:effectLst/>
                          <a:latin typeface="+mn-lt"/>
                          <a:ea typeface="+mn-ea"/>
                          <a:cs typeface="+mn-cs"/>
                        </a:rPr>
                        <a:t>Yeffeɣ wuccen, bu meyya tḥila, ur yewwi si tirect wala si tednect!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197677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A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i i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A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découvriront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240957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tṣebḥit, deg usemmiḍ la igezzem am lemqes, yeffeɣ wergaz ɣer lexla, Yufa-n azrem deg webrid yerẓa-t wegris. Iɣaḍ-it. Irfed-it, yerra-t s aqelmun-is. Akken d-yecreq yiṭij, teḥma tmurt, yetḥaya-d wezrem, yenneḍ-as i yiri, ixneq-it: ffɣent-d wallen-is. Yenna-yas wergaz:</a:t>
                      </a:r>
                    </a:p>
                    <a:p>
                      <a:pPr indent="457200"/>
                      <a:r>
                        <a:rPr lang="fr-FR" sz="1100" kern="1200">
                          <a:solidFill>
                            <a:schemeClr val="tx1"/>
                          </a:solidFill>
                          <a:effectLst/>
                          <a:latin typeface="+mn-lt"/>
                          <a:ea typeface="+mn-ea"/>
                          <a:cs typeface="+mn-cs"/>
                        </a:rPr>
                        <a:t>- Dɛeɣ-k s Ṛebbi, a lxelq agi, ma ur iyi-tqaleḍ! Ufiɣ-k-id yerẓa-k wegris, ad k-ineɣ: sellkeɣ-k si lmut: d lxiṛ i k-xedmeɣ.</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Yerra-yas-d wezrem:</a:t>
                      </a:r>
                    </a:p>
                    <a:p>
                      <a:pPr indent="457200"/>
                      <a:r>
                        <a:rPr lang="fr-FR" sz="1100" kern="1200">
                          <a:solidFill>
                            <a:schemeClr val="tx1"/>
                          </a:solidFill>
                          <a:effectLst/>
                          <a:latin typeface="+mn-lt"/>
                          <a:ea typeface="+mn-ea"/>
                          <a:cs typeface="+mn-cs"/>
                        </a:rPr>
                        <a:t>- Anida yella ixiṛ i yi-txetdmeḍ? Ffɣeɣ-d seg wemruj-iw n ddheb d lfeṭṭa, ad iyi-iwet wegris, iɛiwed-iyi yiṭij, iwakken ad sneṣleɣ taslest-iw, keč tewwiḍ-iyi-d! Amek ara afeɣ taxxamt-iw: tseɛreqḍ-iyi-tt! Tewwiḍ-d lmut: cehhed: ad temmteḍ!</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Yenna-yas wergaz:</a:t>
                      </a:r>
                    </a:p>
                    <a:p>
                      <a:pPr indent="457200"/>
                      <a:r>
                        <a:rPr lang="fr-FR" sz="1100" kern="1200">
                          <a:solidFill>
                            <a:schemeClr val="tx1"/>
                          </a:solidFill>
                          <a:effectLst/>
                          <a:latin typeface="+mn-lt"/>
                          <a:ea typeface="+mn-ea"/>
                          <a:cs typeface="+mn-cs"/>
                        </a:rPr>
                        <a:t>- Dɛaɣ-k s Ṛebbi, ma ur iyi-tefkiḍ ccṛeɛ.</a:t>
                      </a:r>
                    </a:p>
                    <a:p>
                      <a:pPr indent="457200"/>
                      <a:r>
                        <a:rPr lang="fr-FR" sz="1100" kern="1200">
                          <a:solidFill>
                            <a:schemeClr val="tx1"/>
                          </a:solidFill>
                          <a:effectLst/>
                          <a:latin typeface="+mn-lt"/>
                          <a:ea typeface="+mn-ea"/>
                          <a:cs typeface="+mn-cs"/>
                        </a:rPr>
                        <a:t>Yefka-yas-t. Ṛuḥen s uccen, ḥkan-as, yenna-yasen:</a:t>
                      </a:r>
                    </a:p>
                    <a:p>
                      <a:pPr indent="457200"/>
                      <a:r>
                        <a:rPr lang="fr-FR" sz="1100" kern="1200">
                          <a:solidFill>
                            <a:schemeClr val="tx1"/>
                          </a:solidFill>
                          <a:effectLst/>
                          <a:latin typeface="+mn-lt"/>
                          <a:ea typeface="+mn-ea"/>
                          <a:cs typeface="+mn-cs"/>
                        </a:rPr>
                        <a:t>- Ur ssineɣ i tigi: ṛuḥet s inisi,</a:t>
                      </a:r>
                    </a:p>
                    <a:p>
                      <a:pPr indent="457200"/>
                      <a:r>
                        <a:rPr lang="fr-FR" sz="1100" kern="1200">
                          <a:solidFill>
                            <a:schemeClr val="tx1"/>
                          </a:solidFill>
                          <a:effectLst/>
                          <a:latin typeface="+mn-lt"/>
                          <a:ea typeface="+mn-ea"/>
                          <a:cs typeface="+mn-cs"/>
                        </a:rPr>
                        <a:t>Akken wwḍen, yemmuqel-d deg-sen, yefhem ddeɛwa-nsen. Kkren ad ṣellin, yenna-yasen: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Ils trouva en chemin un serpent que la gelée avait engourdi. Pris de pitié, il le saisait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0269248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ccṛeɛ igenni leɛmeṛ yelli! Keč, ay azrem, ers-d ɣer lqaɛa, qqim-d ssya, axṣim-ik ad yeqqim ssyen: mkul yiwen deg-wen ad d-icaṛeɛ, ad fruɣ gar-awen.</a:t>
                      </a:r>
                    </a:p>
                    <a:p>
                      <a:pPr indent="457200"/>
                      <a:r>
                        <a:rPr lang="fr-FR" sz="1100" kern="1200">
                          <a:solidFill>
                            <a:schemeClr val="tx1"/>
                          </a:solidFill>
                          <a:effectLst/>
                          <a:latin typeface="+mn-lt"/>
                          <a:ea typeface="+mn-ea"/>
                          <a:cs typeface="+mn-cs"/>
                        </a:rPr>
                        <a:t>Akken d-yers wezrem ɣer lqaɛa, yendeh inisi f wergaz, yenna:</a:t>
                      </a:r>
                    </a:p>
                    <a:p>
                      <a:pPr indent="457200" algn="ctr"/>
                      <a:r>
                        <a:rPr lang="fr-FR" sz="1100" i="1" kern="1200">
                          <a:solidFill>
                            <a:schemeClr val="tx1"/>
                          </a:solidFill>
                          <a:effectLst/>
                          <a:latin typeface="+mn-lt"/>
                          <a:ea typeface="+mn-ea"/>
                          <a:cs typeface="+mn-cs"/>
                        </a:rPr>
                        <a:t>W’iṭṭfen aḥdif yawi lḥif:</a:t>
                      </a:r>
                    </a:p>
                    <a:p>
                      <a:pPr indent="457200" algn="ctr"/>
                      <a:r>
                        <a:rPr lang="fr-FR" sz="1100" i="1" kern="1200">
                          <a:solidFill>
                            <a:schemeClr val="tx1"/>
                          </a:solidFill>
                          <a:effectLst/>
                          <a:latin typeface="+mn-lt"/>
                          <a:ea typeface="+mn-ea"/>
                          <a:cs typeface="+mn-cs"/>
                        </a:rPr>
                        <a:t>A wer yebḍu d uɣilif!</a:t>
                      </a:r>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Iwwet wergaz azrem, yebḍa-t mnaṣef: yeṭṭef aẓru, inɣed-as aqerru. Yuɣal ibren-d ɣer deffir, yufa-d inisi yerwel, iwwet deg fassen-is, isuɣ:</a:t>
                      </a:r>
                    </a:p>
                    <a:p>
                      <a:pPr indent="457200"/>
                      <a:r>
                        <a:rPr lang="fr-FR" sz="1100" kern="1200">
                          <a:solidFill>
                            <a:schemeClr val="tx1"/>
                          </a:solidFill>
                          <a:effectLst/>
                          <a:latin typeface="+mn-lt"/>
                          <a:ea typeface="+mn-ea"/>
                          <a:cs typeface="+mn-cs"/>
                        </a:rPr>
                        <a:t>- Ah! Yemneɛ imensi iɛeggalen!</a:t>
                      </a:r>
                    </a:p>
                    <a:p>
                      <a:pPr indent="457200"/>
                      <a:r>
                        <a:rPr lang="fr-FR" sz="1100" kern="1200">
                          <a:solidFill>
                            <a:schemeClr val="tx1"/>
                          </a:solidFill>
                          <a:effectLst/>
                          <a:latin typeface="+mn-lt"/>
                          <a:ea typeface="+mn-ea"/>
                          <a:cs typeface="+mn-cs"/>
                        </a:rPr>
                        <a:t>W’ittamnen bnadem, aberkan uqerru!…</a:t>
                      </a:r>
                    </a:p>
                    <a:p>
                      <a:pPr indent="457200"/>
                      <a:r>
                        <a:rPr lang="fr-FR" sz="1100" kern="1200">
                          <a:solidFill>
                            <a:schemeClr val="tx1"/>
                          </a:solidFill>
                          <a:effectLst/>
                          <a:latin typeface="+mn-lt"/>
                          <a:ea typeface="+mn-ea"/>
                          <a:cs typeface="+mn-cs"/>
                        </a:rPr>
                        <a:t>Di ddunit, ayen teẓẓiḍ, ad t-tɣellteḍ; bnadem, mi t-teẓẓiḍ, ad k-yeqleɛ!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49435780"/>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yaɣ-yurwen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sans et, alors il l’acheva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788234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Tenna-yas tixsi:</a:t>
                      </a:r>
                    </a:p>
                    <a:p>
                      <a:pPr indent="457200"/>
                      <a:r>
                        <a:rPr lang="fr-FR" sz="1100" kern="1200">
                          <a:solidFill>
                            <a:schemeClr val="tx1"/>
                          </a:solidFill>
                          <a:effectLst/>
                          <a:latin typeface="+mn-lt"/>
                          <a:ea typeface="+mn-ea"/>
                          <a:cs typeface="+mn-cs"/>
                        </a:rPr>
                        <a:t>- Ad d-nnḍeɣ i tqejjiṛt-iw ad ṛwuɣ.</a:t>
                      </a:r>
                    </a:p>
                    <a:p>
                      <a:pPr indent="457200"/>
                      <a:r>
                        <a:rPr lang="fr-FR" sz="1100" kern="1200">
                          <a:solidFill>
                            <a:schemeClr val="tx1"/>
                          </a:solidFill>
                          <a:effectLst/>
                          <a:latin typeface="+mn-lt"/>
                          <a:ea typeface="+mn-ea"/>
                          <a:cs typeface="+mn-cs"/>
                        </a:rPr>
                        <a:t>Tenna-yas taɣaṭ:</a:t>
                      </a:r>
                    </a:p>
                    <a:p>
                      <a:pPr indent="457200"/>
                      <a:r>
                        <a:rPr lang="fr-FR" sz="1100" kern="1200">
                          <a:solidFill>
                            <a:schemeClr val="tx1"/>
                          </a:solidFill>
                          <a:effectLst/>
                          <a:latin typeface="+mn-lt"/>
                          <a:ea typeface="+mn-ea"/>
                          <a:cs typeface="+mn-cs"/>
                        </a:rPr>
                        <a:t>- Alamma kkiɣ-d sebɛa tmura ara ṛwuɣ.</a:t>
                      </a:r>
                    </a:p>
                    <a:p>
                      <a:pPr indent="457200"/>
                      <a:r>
                        <a:rPr lang="fr-FR" sz="1100" kern="1200">
                          <a:solidFill>
                            <a:schemeClr val="tx1"/>
                          </a:solidFill>
                          <a:effectLst/>
                          <a:latin typeface="+mn-lt"/>
                          <a:ea typeface="+mn-ea"/>
                          <a:cs typeface="+mn-cs"/>
                        </a:rPr>
                        <a:t>Yibbwas, teffeɣ si teqḍeɛt tṛuḥ, deg uzal am yiḍ ɣer rrif n wasif. Iɛedda-d wuccen, iwala tili-s deg waman, iɣil d nettat. Ineggez ɣer temda ad tt-id-yeṭṭef, yufa ulac.</a:t>
                      </a:r>
                    </a:p>
                    <a:p>
                      <a:pPr indent="457200"/>
                      <a:r>
                        <a:rPr lang="fr-FR" sz="1100" kern="1200">
                          <a:solidFill>
                            <a:schemeClr val="tx1"/>
                          </a:solidFill>
                          <a:effectLst/>
                          <a:latin typeface="+mn-lt"/>
                          <a:ea typeface="+mn-ea"/>
                          <a:cs typeface="+mn-cs"/>
                        </a:rPr>
                        <a:t>Yuɣal yeffeɣ-d, tḍehṛ-as sufella n tneqlett, la tɣeẓẓ.</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Lḥemdu lilleh! Ɣileɣ, a weltma, tečča-kem temda: ers-d ad neddukel!</a:t>
                      </a:r>
                    </a:p>
                    <a:p>
                      <a:pPr indent="457200"/>
                      <a:r>
                        <a:rPr lang="fr-FR" sz="1100" kern="1200">
                          <a:solidFill>
                            <a:schemeClr val="tx1"/>
                          </a:solidFill>
                          <a:effectLst/>
                          <a:latin typeface="+mn-lt"/>
                          <a:ea typeface="+mn-ea"/>
                          <a:cs typeface="+mn-cs"/>
                        </a:rPr>
                        <a:t>Terra-yas-d:</a:t>
                      </a:r>
                    </a:p>
                    <a:p>
                      <a:pPr indent="457200"/>
                      <a:r>
                        <a:rPr lang="fr-FR" sz="1100" kern="1200">
                          <a:solidFill>
                            <a:schemeClr val="tx1"/>
                          </a:solidFill>
                          <a:effectLst/>
                          <a:latin typeface="+mn-lt"/>
                          <a:ea typeface="+mn-ea"/>
                          <a:cs typeface="+mn-cs"/>
                        </a:rPr>
                        <a:t>- Ugadeɣ ad iyi-teččeḍ, a Si Mḥemmed, ɛahed-iyi s Ṛebbi!</a:t>
                      </a:r>
                    </a:p>
                    <a:p>
                      <a:pPr indent="457200"/>
                      <a:r>
                        <a:rPr lang="fr-FR" sz="1100" kern="1200">
                          <a:solidFill>
                            <a:schemeClr val="tx1"/>
                          </a:solidFill>
                          <a:effectLst/>
                          <a:latin typeface="+mn-lt"/>
                          <a:ea typeface="+mn-ea"/>
                          <a:cs typeface="+mn-cs"/>
                        </a:rPr>
                        <a:t>Iɛuhed-itt, ters-d dduklen.</a:t>
                      </a:r>
                    </a:p>
                    <a:p>
                      <a:pPr indent="457200"/>
                      <a:r>
                        <a:rPr lang="fr-FR" sz="1100" kern="1200">
                          <a:solidFill>
                            <a:schemeClr val="tx1"/>
                          </a:solidFill>
                          <a:effectLst/>
                          <a:latin typeface="+mn-lt"/>
                          <a:ea typeface="+mn-ea"/>
                          <a:cs typeface="+mn-cs"/>
                        </a:rPr>
                        <a:t>Uccen yezwar, taɣaṭ teḍfeṛ-it. Mi iḥan cwiṭ, ibren-d fell-as: yugad ad terwel. Yuɣal yenna-yas:</a:t>
                      </a:r>
                    </a:p>
                    <a:p>
                      <a:pPr indent="457200"/>
                      <a:r>
                        <a:rPr lang="fr-FR" sz="1100" kern="1200">
                          <a:solidFill>
                            <a:schemeClr val="tx1"/>
                          </a:solidFill>
                          <a:effectLst/>
                          <a:latin typeface="+mn-lt"/>
                          <a:ea typeface="+mn-ea"/>
                          <a:cs typeface="+mn-cs"/>
                        </a:rPr>
                        <a:t>- La d-tesmejgareḍ tikli-w d tqejbabin-iw?</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A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4639983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 Ad iyi-yemneɛ Ṛebbi. a Si Mḥemmed! Ad zwireɣ.</a:t>
                      </a:r>
                    </a:p>
                    <a:p>
                      <a:pPr indent="457200"/>
                      <a:r>
                        <a:rPr lang="fr-FR" sz="1100" kern="1200">
                          <a:solidFill>
                            <a:schemeClr val="tx1"/>
                          </a:solidFill>
                          <a:effectLst/>
                          <a:latin typeface="+mn-lt"/>
                          <a:ea typeface="+mn-ea"/>
                          <a:cs typeface="+mn-cs"/>
                        </a:rPr>
                        <a:t>Tuɣal tezwar, iḍfeṛ-itt wuccen. Mi yemmuqel di lefḥul-is la ceṭṭḥen, ar d-yettarew yimi-s aman. Yenna-yas:</a:t>
                      </a:r>
                    </a:p>
                    <a:p>
                      <a:pPr indent="457200"/>
                      <a:r>
                        <a:rPr lang="fr-FR" sz="1100" kern="1200">
                          <a:solidFill>
                            <a:schemeClr val="tx1"/>
                          </a:solidFill>
                          <a:effectLst/>
                          <a:latin typeface="+mn-lt"/>
                          <a:ea typeface="+mn-ea"/>
                          <a:cs typeface="+mn-cs"/>
                        </a:rPr>
                        <a:t>- La yi-d-tesɣubburreḍ! Liwelli, la yi-d-tesmejgareḍ tura la yi-d-tesɣubbureḍ: ad kem-ččeɣ!</a:t>
                      </a:r>
                    </a:p>
                    <a:p>
                      <a:pPr indent="457200"/>
                      <a:r>
                        <a:rPr lang="fr-FR" sz="1100" kern="1200">
                          <a:solidFill>
                            <a:schemeClr val="tx1"/>
                          </a:solidFill>
                          <a:effectLst/>
                          <a:latin typeface="+mn-lt"/>
                          <a:ea typeface="+mn-ea"/>
                          <a:cs typeface="+mn-cs"/>
                        </a:rPr>
                        <a:t>- Terra-yas: Ad iyi-yemneɛ Ṛebbi, a Si Mḥemmed: la yi-d-tettafeḍ kan tisebbiwin!</a:t>
                      </a:r>
                    </a:p>
                    <a:p>
                      <a:pPr indent="457200"/>
                      <a:r>
                        <a:rPr lang="fr-FR" sz="1100" kern="1200">
                          <a:solidFill>
                            <a:schemeClr val="tx1"/>
                          </a:solidFill>
                          <a:effectLst/>
                          <a:latin typeface="+mn-lt"/>
                          <a:ea typeface="+mn-ea"/>
                          <a:cs typeface="+mn-cs"/>
                        </a:rPr>
                        <a:t>Armi i tt-yeẓẓemlal, tenna-yas:</a:t>
                      </a:r>
                    </a:p>
                    <a:p>
                      <a:pPr indent="457200"/>
                      <a:r>
                        <a:rPr lang="fr-FR" sz="1100" kern="1200">
                          <a:solidFill>
                            <a:schemeClr val="tx1"/>
                          </a:solidFill>
                          <a:effectLst/>
                          <a:latin typeface="+mn-lt"/>
                          <a:ea typeface="+mn-ea"/>
                          <a:cs typeface="+mn-cs"/>
                        </a:rPr>
                        <a:t>- Ggall-iyi, teččeḍ-iyi!</a:t>
                      </a:r>
                    </a:p>
                    <a:p>
                      <a:pPr indent="457200"/>
                      <a:r>
                        <a:rPr lang="fr-FR" sz="1100" kern="1200">
                          <a:solidFill>
                            <a:schemeClr val="tx1"/>
                          </a:solidFill>
                          <a:effectLst/>
                          <a:latin typeface="+mn-lt"/>
                          <a:ea typeface="+mn-ea"/>
                          <a:cs typeface="+mn-cs"/>
                        </a:rPr>
                        <a:t>- Yenna-yas: Anida?</a:t>
                      </a:r>
                    </a:p>
                    <a:p>
                      <a:pPr indent="457200"/>
                      <a:r>
                        <a:rPr lang="fr-FR" sz="1100" kern="1200">
                          <a:solidFill>
                            <a:schemeClr val="tx1"/>
                          </a:solidFill>
                          <a:effectLst/>
                          <a:latin typeface="+mn-lt"/>
                          <a:ea typeface="+mn-ea"/>
                          <a:cs typeface="+mn-cs"/>
                        </a:rPr>
                        <a:t>- Tenna-yas: Di teẓrutt tamellalt.</a:t>
                      </a:r>
                    </a:p>
                    <a:p>
                      <a:pPr indent="457200"/>
                      <a:r>
                        <a:rPr lang="fr-FR" sz="1100" kern="1200">
                          <a:solidFill>
                            <a:schemeClr val="tx1"/>
                          </a:solidFill>
                          <a:effectLst/>
                          <a:latin typeface="+mn-lt"/>
                          <a:ea typeface="+mn-ea"/>
                          <a:cs typeface="+mn-cs"/>
                        </a:rPr>
                        <a:t>La leḥḥun, armi wwḍen ɣer teẓrutt tamellalt, - din i yettqeggil lmal, - yeffeɣ-d ɣur-s wuccay: yerki-t, yesxenzer-it: yerwel. Teslek taɣaṭ tamcumt.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A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A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46631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Yebbwas, teksa taɣaṭ nettat d sin iɣiden, tesɛa-ten-id yiwen d amenzu, wayeḍ d amalas.</a:t>
                      </a:r>
                    </a:p>
                    <a:p>
                      <a:pPr indent="457200"/>
                      <a:r>
                        <a:rPr lang="fr-FR" sz="1100" kern="1200">
                          <a:solidFill>
                            <a:schemeClr val="tx1"/>
                          </a:solidFill>
                          <a:effectLst/>
                          <a:latin typeface="+mn-lt"/>
                          <a:ea typeface="+mn-ea"/>
                          <a:cs typeface="+mn-cs"/>
                        </a:rPr>
                        <a:t>Ixutel-iten-id wuccen, yemmeɣ-d fell-asen. Tqubel-it taɣaṭ s wacciwen-is: mi d-iqeddem s iɣiden, ad t-tberrez, ad iwexxeṛ akkin: arraw-is la teddun ger iḍarren-is, la tt-ttdarayen.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Yiwet n tikelt, ifureq-itt umenzu seg-sen, d aḥuli mɣint-as-d tacciwin : yekker-as d wul, yebɣa ad iberrez uccen ula d neṭṭa. Akken i t-iwwet, ifeṛṛed-it Si Mḥemmed, idhem-it s iɣẓer. Tetbeɛ-it taɣat, yuzzel-d wuccay. Lameɛna yufa-ten-id lḥal faten: ur ten-lḥiqen armi n-ufan ixneq-it wuccen, yerna yefka-yas kra n wuglan.</a:t>
                      </a:r>
                    </a:p>
                    <a:p>
                      <a:pPr indent="457200"/>
                      <a:r>
                        <a:rPr lang="fr-FR" sz="1100" kern="1200">
                          <a:solidFill>
                            <a:schemeClr val="tx1"/>
                          </a:solidFill>
                          <a:effectLst/>
                          <a:latin typeface="+mn-lt"/>
                          <a:ea typeface="+mn-ea"/>
                          <a:cs typeface="+mn-cs"/>
                        </a:rPr>
                        <a:t>Kksen-as t yemneɛ si lmut, lameɛna iẓur-d at laxeṛt.</a:t>
                      </a:r>
                    </a:p>
                    <a:p>
                      <a:pPr indent="457200"/>
                      <a:r>
                        <a:rPr lang="fr-FR" sz="1100" kern="1200">
                          <a:solidFill>
                            <a:schemeClr val="tx1"/>
                          </a:solidFill>
                          <a:effectLst/>
                          <a:latin typeface="+mn-lt"/>
                          <a:ea typeface="+mn-ea"/>
                          <a:cs typeface="+mn-cs"/>
                        </a:rPr>
                        <a:t>Yenna-yas wuccay:</a:t>
                      </a:r>
                    </a:p>
                    <a:p>
                      <a:pPr indent="457200"/>
                      <a:r>
                        <a:rPr lang="fr-FR" sz="1100" kern="1200">
                          <a:solidFill>
                            <a:schemeClr val="tx1"/>
                          </a:solidFill>
                          <a:effectLst/>
                          <a:latin typeface="+mn-lt"/>
                          <a:ea typeface="+mn-ea"/>
                          <a:cs typeface="+mn-cs"/>
                        </a:rPr>
                        <a:t>- I k-yettawin, ay aḥuli, armi tettafgeḍ?</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 un moment donné, le plus âgé des deux, jeune bouc aux cornes naissantes et plein de présomption, voulut lui aussi repousser le chacal à coups de cornes. A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6421001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Yecrek wuccen tibḥirt d tixsi. Iɛued-itt s Ṛebbi ur tt-yečč, ur yečči leḥq-is. Rẓan, ulsen, zerɛen llubyan. Wten waman, temɣi, tezzegzew am lebḥer.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Yewweḍ-d unebdu, tebda la tettiwriɣ: begsen ad tt-sswen; lameɛna teṣbeḥ-asen-d nnig tala, ur tt-tuɛi ara terga: uɣalen ar tt-sswan s ucekkuk. </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Tixsi la tettagem, ifelleq wul-is; Si Mḥemmed la yesswa, yeddekkiṛ! Tewweḍ-d lɣella: yella lxiṛ axlaf: lwin-d, sseɣren, ddzen; yeqqim-d ad ferqen. Yeddem-d wuccen taḍellaɛt; yuɣal, mi yektal setta i yiman-is, yektil tis sebɛa i tixsi, yin’as:</a:t>
                      </a:r>
                    </a:p>
                    <a:p>
                      <a:pPr indent="457200"/>
                      <a:r>
                        <a:rPr lang="fr-FR" sz="1100" kern="1200">
                          <a:solidFill>
                            <a:schemeClr val="tx1"/>
                          </a:solidFill>
                          <a:effectLst/>
                          <a:latin typeface="+mn-lt"/>
                          <a:ea typeface="+mn-ea"/>
                          <a:cs typeface="+mn-cs"/>
                        </a:rPr>
                        <a:t>- Ad tt-tawi ɛemmti, ma yehwa-yas: nca-lleh, ur as-ihebbu ara!</a:t>
                      </a:r>
                    </a:p>
                    <a:p>
                      <a:pPr indent="457200"/>
                      <a:r>
                        <a:rPr lang="fr-FR" sz="1100" kern="1200">
                          <a:solidFill>
                            <a:schemeClr val="tx1"/>
                          </a:solidFill>
                          <a:effectLst/>
                          <a:latin typeface="+mn-lt"/>
                          <a:ea typeface="+mn-ea"/>
                          <a:cs typeface="+mn-cs"/>
                        </a:rPr>
                        <a:t>Ur teqbil ara tixsi beṭṭu yagi: tenna-yas:</a:t>
                      </a:r>
                    </a:p>
                    <a:p>
                      <a:pPr indent="457200"/>
                      <a:r>
                        <a:rPr lang="fr-FR" sz="1100" kern="1200">
                          <a:solidFill>
                            <a:schemeClr val="tx1"/>
                          </a:solidFill>
                          <a:effectLst/>
                          <a:latin typeface="+mn-lt"/>
                          <a:ea typeface="+mn-ea"/>
                          <a:cs typeface="+mn-cs"/>
                        </a:rPr>
                        <a:t>- Dɛaɣ-k s Ṛebbi, ma ur iyi-tefkiḍ ccṛeɛ.</a:t>
                      </a:r>
                    </a:p>
                    <a:p>
                      <a:pPr indent="457200"/>
                      <a:r>
                        <a:rPr lang="fr-FR" sz="1100" kern="1200">
                          <a:solidFill>
                            <a:schemeClr val="tx1"/>
                          </a:solidFill>
                          <a:effectLst/>
                          <a:latin typeface="+mn-lt"/>
                          <a:ea typeface="+mn-ea"/>
                          <a:cs typeface="+mn-cs"/>
                        </a:rPr>
                        <a:t>Yefka-yas-t. Ṛuḥen mcaṛaɛen ɣer lewḥuc: yenna-yasen wuccen:</a:t>
                      </a:r>
                    </a:p>
                    <a:p>
                      <a:pPr indent="457200"/>
                      <a:r>
                        <a:rPr lang="fr-FR" sz="1100" kern="1200">
                          <a:solidFill>
                            <a:schemeClr val="tx1"/>
                          </a:solidFill>
                          <a:effectLst/>
                          <a:latin typeface="+mn-lt"/>
                          <a:ea typeface="+mn-ea"/>
                          <a:cs typeface="+mn-cs"/>
                        </a:rPr>
                        <a:t>- Ay at leɛraḍ, amek ara d as-fkeɣ nnefṣ talli d nek i d-yettagmen, ifelleq wul-iw?</a:t>
                      </a:r>
                    </a:p>
                    <a:p>
                      <a:pPr indent="457200"/>
                      <a:r>
                        <a:rPr lang="fr-FR" sz="1100" kern="1200">
                          <a:solidFill>
                            <a:schemeClr val="tx1"/>
                          </a:solidFill>
                          <a:effectLst/>
                          <a:latin typeface="+mn-lt"/>
                          <a:ea typeface="+mn-ea"/>
                          <a:cs typeface="+mn-cs"/>
                        </a:rPr>
                        <a:t>- Tenna-yasen: D lekdeb! D Si Mḥemmed umi n-teslam la yeddekkiṛ: win d-yettagmen ur yeddekkiṛ!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18573938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Uccen iḥili yettkel yerna lxeddam irkel kkes abareɣ, mmi-s n ɛemmi-s. Abareɣ yuki d wuccen d lexṛaza-s, yebna f yiman-is. Lameɛna, ayen yebɣa Ṛebbi ad yeḍru: uran-t.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Yibbwas, yuḍen yizem aṭṭan afessas: yewt-it ubeḥri. Yečča timellalin di ticcent; armi ur d-yefki ara Ṛebbi tawwurt, yesnejmeɛ-d lxeddam irkel, icaweṛ-iten Mkul yiwen d aḥeckul d-yerna.</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Yenna-yas ubareɣ:</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Ttcekkiṛen idammen n wuccen: qqaren d ddwa ameqqran.</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Yexẓer yizem Si Mḥemmed… ffɣen ddaw-as.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Iǧaweb-d wuccen: D ṣṣeḥḥ, a lmir n lewḥuc, lameɛna ma xelṭen di lmux ubareɣ.</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Iwwet yizem abareɣ, iɣḍel-d lmux-is yemmut. Yejreḥ wuccen iman-is ljerḥ ameẓyan, yesquddeṛ-d kra idammen, xedmen ddwa i lmir n lewḥuc. Yenna-yas yizem:</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Ddem, a Ben Yeɛqub, ad tneṭleḍ!</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wuccen abareɣ armi d targa, yečč-it: yenṭel kan taglimt d yeɣsan. Yefṛeḥ, yenna deg wul-is: Tura, ur yelli wugur wala aɛekkeṛ.</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292689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Inkeṛ-itt, abaden!</a:t>
                      </a:r>
                    </a:p>
                    <a:p>
                      <a:pPr indent="457200"/>
                      <a:r>
                        <a:rPr lang="fr-FR" sz="1100" kern="1200">
                          <a:solidFill>
                            <a:schemeClr val="tx1"/>
                          </a:solidFill>
                          <a:effectLst/>
                          <a:latin typeface="+mn-lt"/>
                          <a:ea typeface="+mn-ea"/>
                          <a:cs typeface="+mn-cs"/>
                        </a:rPr>
                        <a:t>Tuɣal tṛuḥ tewwi-d uccay di teylewt, tsers-it f ccfeṛ n wennar. Iɣil wuccen d tanalt i yellan deg-s: iqeddem ad d-yeddem: ḍehrent-as wallen n wuccay la d-reqqent si zdaxel am nazir. Yuɣal yefka lḥeq, yerna lbaṭel: mi yektal taḍellaɛt i yiman-is, yektil setta i tixsi, yin’as:</a:t>
                      </a:r>
                    </a:p>
                    <a:p>
                      <a:pPr indent="457200"/>
                      <a:r>
                        <a:rPr lang="fr-FR" sz="1100" kern="1200">
                          <a:solidFill>
                            <a:schemeClr val="tx1"/>
                          </a:solidFill>
                          <a:effectLst/>
                          <a:latin typeface="+mn-lt"/>
                          <a:ea typeface="+mn-ea"/>
                          <a:cs typeface="+mn-cs"/>
                        </a:rPr>
                        <a:t>- Ɛemmti, meskint, aṭas ay teɛteb!</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rient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7908274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Yibbwas, yemlal wuccen d izimer ɣer terga n waman.</a:t>
                      </a:r>
                    </a:p>
                    <a:p>
                      <a:pPr indent="457200"/>
                      <a:r>
                        <a:rPr lang="fr-FR" sz="1100" kern="1200">
                          <a:solidFill>
                            <a:schemeClr val="tx1"/>
                          </a:solidFill>
                          <a:effectLst/>
                          <a:latin typeface="+mn-lt"/>
                          <a:ea typeface="+mn-ea"/>
                          <a:cs typeface="+mn-cs"/>
                        </a:rPr>
                        <a:t>Yenna-yas wuccen:</a:t>
                      </a:r>
                    </a:p>
                    <a:p>
                      <a:pPr indent="457200"/>
                      <a:r>
                        <a:rPr lang="fr-FR" sz="1100" kern="1200">
                          <a:solidFill>
                            <a:schemeClr val="tx1"/>
                          </a:solidFill>
                          <a:effectLst/>
                          <a:latin typeface="+mn-lt"/>
                          <a:ea typeface="+mn-ea"/>
                          <a:cs typeface="+mn-cs"/>
                        </a:rPr>
                        <a:t>- Mṛeḥba yessek, a mmis n ɛemmti! D acu k-id-yewwin ɣer dagi?</a:t>
                      </a:r>
                    </a:p>
                    <a:p>
                      <a:pPr indent="457200"/>
                      <a:r>
                        <a:rPr lang="fr-FR" sz="1100" kern="1200">
                          <a:solidFill>
                            <a:schemeClr val="tx1"/>
                          </a:solidFill>
                          <a:effectLst/>
                          <a:latin typeface="+mn-lt"/>
                          <a:ea typeface="+mn-ea"/>
                          <a:cs typeface="+mn-cs"/>
                        </a:rPr>
                        <a:t>- Yenna-yas izimer: D fad ay fudeɣ, a Si Mḥemmed: usiɣ-d ad sweɣ.</a:t>
                      </a:r>
                    </a:p>
                    <a:p>
                      <a:pPr indent="457200"/>
                      <a:r>
                        <a:rPr lang="fr-FR" sz="1100" kern="1200">
                          <a:solidFill>
                            <a:schemeClr val="tx1"/>
                          </a:solidFill>
                          <a:effectLst/>
                          <a:latin typeface="+mn-lt"/>
                          <a:ea typeface="+mn-ea"/>
                          <a:cs typeface="+mn-cs"/>
                        </a:rPr>
                        <a:t>- Yenna-yas wuccen: Teskaddbeḍ! Kra ddaw uqerru-k! Yernu, yemmak tečča lḥeq-iw n llubyan: yewwi-k-id Ṛebbi ad d-rreɣ ttaṛ-iw!</a:t>
                      </a:r>
                    </a:p>
                    <a:p>
                      <a:pPr indent="457200"/>
                      <a:r>
                        <a:rPr lang="fr-FR" sz="1100" kern="1200">
                          <a:solidFill>
                            <a:schemeClr val="tx1"/>
                          </a:solidFill>
                          <a:effectLst/>
                          <a:latin typeface="+mn-lt"/>
                          <a:ea typeface="+mn-ea"/>
                          <a:cs typeface="+mn-cs"/>
                        </a:rPr>
                        <a:t>- Yenna-yas izimer: Acu ara teččêḍ deg-i, a Si Mḥemmend? Muqel: ala taglimt d tɣeswatin i yi-iɛemṛen! Sebru-yi kra n wagguren, ar d-nnerniɣ, ad d-qebbwiɣ: ɛuhdeɣ-k s Ṛebbi ard ad d-uɣaleɣ!</a:t>
                      </a:r>
                    </a:p>
                    <a:p>
                      <a:pPr indent="457200"/>
                      <a:r>
                        <a:rPr lang="fr-FR" sz="1100" kern="1200">
                          <a:solidFill>
                            <a:schemeClr val="tx1"/>
                          </a:solidFill>
                          <a:effectLst/>
                          <a:latin typeface="+mn-lt"/>
                          <a:ea typeface="+mn-ea"/>
                          <a:cs typeface="+mn-cs"/>
                        </a:rPr>
                        <a:t>Yunef-as, iṛuḥ, Yewweḍ ɣer yemma-s, yemla-yas,</a:t>
                      </a:r>
                    </a:p>
                    <a:p>
                      <a:pPr indent="457200"/>
                      <a:r>
                        <a:rPr lang="fr-FR" sz="1100" kern="1200">
                          <a:solidFill>
                            <a:schemeClr val="tx1"/>
                          </a:solidFill>
                          <a:effectLst/>
                          <a:latin typeface="+mn-lt"/>
                          <a:ea typeface="+mn-ea"/>
                          <a:cs typeface="+mn-cs"/>
                        </a:rPr>
                        <a:t>Kkan ayen kkan, wwin uccay deg yesni, ṛuḥen armi d iɣẓer nni. Ata yusa-d wuccen. Akken d-iwala izimer, yezmumeg d taḍsa: yenna-yas:</a:t>
                      </a:r>
                    </a:p>
                    <a:p>
                      <a:pPr indent="457200"/>
                      <a:r>
                        <a:rPr lang="fr-FR" sz="1100" kern="1200">
                          <a:solidFill>
                            <a:schemeClr val="tx1"/>
                          </a:solidFill>
                          <a:effectLst/>
                          <a:latin typeface="+mn-lt"/>
                          <a:ea typeface="+mn-ea"/>
                          <a:cs typeface="+mn-cs"/>
                        </a:rPr>
                        <a:t>- Keč d bu yiwen n wawal: tusiḍ-d ad k-ččeɣ…</a:t>
                      </a:r>
                    </a:p>
                    <a:p>
                      <a:pPr indent="457200"/>
                      <a:r>
                        <a:rPr lang="fr-FR" sz="1100" kern="1200">
                          <a:solidFill>
                            <a:schemeClr val="tx1"/>
                          </a:solidFill>
                          <a:effectLst/>
                          <a:latin typeface="+mn-lt"/>
                          <a:ea typeface="+mn-ea"/>
                          <a:cs typeface="+mn-cs"/>
                        </a:rPr>
                        <a:t>- Yerra-yas izimer: Ggall-iyi f yesni yagi ar tečča yemmaleɛtab-ik, teččeḍ-iyi.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Yerfed wuccen taqejjiṛt-is, isers-itt f yesni ad yeggall: yemmeɣ-d fell-as wuccay, iɣeẓẓa-tt. Yebda wuccen la yeskeɛwiw, lameɛna ur as-yebri armi iḥuza irkel iman-is.</a:t>
                      </a:r>
                    </a:p>
                    <a:p>
                      <a:pPr indent="457200"/>
                      <a:r>
                        <a:rPr lang="fr-FR" sz="1100" kern="1200">
                          <a:solidFill>
                            <a:schemeClr val="tx1"/>
                          </a:solidFill>
                          <a:effectLst/>
                          <a:latin typeface="+mn-lt"/>
                          <a:ea typeface="+mn-ea"/>
                          <a:cs typeface="+mn-cs"/>
                        </a:rPr>
                        <a:t>Yebren Si Mḥemmed ɣer texxamt-is f tlata iḍarren : yeslek izimer abaḥan.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tu mère ne m’a-t-elle par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Quant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fût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660667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Yibbwas, yunag wuccay d uyaziḍ inig ameqran.</a:t>
                      </a:r>
                    </a:p>
                    <a:p>
                      <a:pPr indent="457200"/>
                      <a:r>
                        <a:rPr lang="fr-FR" sz="1100" kern="1200">
                          <a:solidFill>
                            <a:schemeClr val="tx1"/>
                          </a:solidFill>
                          <a:effectLst/>
                          <a:latin typeface="+mn-lt"/>
                          <a:ea typeface="+mn-ea"/>
                          <a:cs typeface="+mn-cs"/>
                        </a:rPr>
                        <a:t>Ḍallen i idurar d iɣallen, zegren isaffen, qegglen di tɣezza d tluta. Ass-nni, yeɣli-d fell-asen yiḍ di teẓgi. Ayaziḍ yuli f tasaft d taɛlayant : uccay yekcem s uruz ad yeddari, yeqqim d aɛessas. Akken d-izewweq lefjer, ihuzz uyaziḍ afriwen-is, yebda la yesɣuggu. Mazal werɛed yekfi, yewweḍ-it-id wuccen ɣer lǧedra, yenna-yas:</a:t>
                      </a:r>
                    </a:p>
                    <a:p>
                      <a:pPr indent="457200"/>
                      <a:r>
                        <a:rPr lang="fr-FR" sz="1100" kern="1200">
                          <a:solidFill>
                            <a:schemeClr val="tx1"/>
                          </a:solidFill>
                          <a:effectLst/>
                          <a:latin typeface="+mn-lt"/>
                          <a:ea typeface="+mn-ea"/>
                          <a:cs typeface="+mn-cs"/>
                        </a:rPr>
                        <a:t>- Ttbarik lleh di taɣect i k-yefka Ṛebbi! A win i s-d-yeslan ad yiḥnin wul-is, ad yejjem taẓallit: akken d-yeṣbeḥ ṣṣut-is deg umeẓẓuɣ-iw, ndekwaleɣ-d seg yiḍes, uzzleɣ-d.</a:t>
                      </a:r>
                    </a:p>
                    <a:p>
                      <a:pPr indent="457200"/>
                      <a:r>
                        <a:rPr lang="fr-FR" sz="1100" kern="1200">
                          <a:solidFill>
                            <a:schemeClr val="tx1"/>
                          </a:solidFill>
                          <a:effectLst/>
                          <a:latin typeface="+mn-lt"/>
                          <a:ea typeface="+mn-ea"/>
                          <a:cs typeface="+mn-cs"/>
                        </a:rPr>
                        <a:t>Tura, a lḥaǧ, imi tekfiḍ tuddna, ers-d an neẓẓal.</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Ixẓer-it-id uyaziḍ, yefhem belli mačči d ṭṭaɛa n Ṛebbi i t-id-yewwin: d aqerru-s kan i yebɣa ad t-iɣeẓẓ. Yerra-yas-d:</a:t>
                      </a:r>
                    </a:p>
                    <a:p>
                      <a:pPr indent="457200"/>
                      <a:r>
                        <a:rPr lang="fr-FR" sz="1100" kern="1200">
                          <a:solidFill>
                            <a:schemeClr val="tx1"/>
                          </a:solidFill>
                          <a:effectLst/>
                          <a:latin typeface="+mn-lt"/>
                          <a:ea typeface="+mn-ea"/>
                          <a:cs typeface="+mn-cs"/>
                        </a:rPr>
                        <a:t>- A-t-an wemṛabeḍ deg wuruz: ssakwi-t-id si meɛḍil ad n-rseɣ!</a:t>
                      </a:r>
                    </a:p>
                    <a:p>
                      <a:pPr indent="457200"/>
                      <a:r>
                        <a:rPr lang="fr-FR" sz="1100" kern="1200">
                          <a:solidFill>
                            <a:schemeClr val="tx1"/>
                          </a:solidFill>
                          <a:effectLst/>
                          <a:latin typeface="+mn-lt"/>
                          <a:ea typeface="+mn-ea"/>
                          <a:cs typeface="+mn-cs"/>
                        </a:rPr>
                        <a:t>Iga akka Si Mḥemmed s uruz yellan di lǧedra, iḍehr-as wuccay yeṭṭes: iɛawez aǧel n yiḍ d aɛessas, iḥwes-as-tent nadam s udem n ṣṣbeḥ.</a:t>
                      </a:r>
                    </a:p>
                    <a:p>
                      <a:pPr indent="457200"/>
                      <a:r>
                        <a:rPr lang="fr-FR" sz="1100" kern="1200">
                          <a:solidFill>
                            <a:schemeClr val="tx1"/>
                          </a:solidFill>
                          <a:effectLst/>
                          <a:latin typeface="+mn-lt"/>
                          <a:ea typeface="+mn-ea"/>
                          <a:cs typeface="+mn-cs"/>
                        </a:rPr>
                        <a:t>Yebda wuccen la yettergigi, yeqqar i uyaziḍ:</a:t>
                      </a:r>
                    </a:p>
                    <a:p>
                      <a:pPr indent="457200"/>
                      <a:r>
                        <a:rPr lang="fr-FR" sz="1100" kern="1200">
                          <a:solidFill>
                            <a:schemeClr val="tx1"/>
                          </a:solidFill>
                          <a:effectLst/>
                          <a:latin typeface="+mn-lt"/>
                          <a:ea typeface="+mn-ea"/>
                          <a:cs typeface="+mn-cs"/>
                        </a:rPr>
                        <a:t>- Ṛǧu, ṛǧu! ad d-sebɣeɣ luḍu ad d-uɣaleɣ!</a:t>
                      </a:r>
                    </a:p>
                    <a:p>
                      <a:pPr indent="457200"/>
                      <a:r>
                        <a:rPr lang="fr-FR" sz="1100" kern="1200">
                          <a:solidFill>
                            <a:schemeClr val="tx1"/>
                          </a:solidFill>
                          <a:effectLst/>
                          <a:latin typeface="+mn-lt"/>
                          <a:ea typeface="+mn-ea"/>
                          <a:cs typeface="+mn-cs"/>
                        </a:rPr>
                        <a:t>Yennser am wezrem deg usaɣur, yeṭṭef abrid-is, iṛuḥ.</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Quant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qu’a t’entendre on se sent l’envie de devenir meilleur et de mener une vie de prière. A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067734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Yibbwas iṛuḥ wergaz s uccen, yenna-yas:</a:t>
                      </a:r>
                    </a:p>
                    <a:p>
                      <a:pPr indent="457200"/>
                      <a:r>
                        <a:rPr lang="fr-FR" sz="1100" kern="1200">
                          <a:solidFill>
                            <a:schemeClr val="tx1"/>
                          </a:solidFill>
                          <a:effectLst/>
                          <a:latin typeface="+mn-lt"/>
                          <a:ea typeface="+mn-ea"/>
                          <a:cs typeface="+mn-cs"/>
                        </a:rPr>
                        <a:t>- A Si Mḥemmed, yesnegr-iyi yizem lmal-iw: ur as-zmireɣ, ur as-yezmir wuccay: ad tḍebbreḍ fell-i, ad ak-fkeɣ leḥq-ik.</a:t>
                      </a:r>
                    </a:p>
                    <a:p>
                      <a:pPr indent="457200"/>
                      <a:r>
                        <a:rPr lang="fr-FR" sz="1100" kern="1200">
                          <a:solidFill>
                            <a:schemeClr val="tx1"/>
                          </a:solidFill>
                          <a:effectLst/>
                          <a:latin typeface="+mn-lt"/>
                          <a:ea typeface="+mn-ea"/>
                          <a:cs typeface="+mn-cs"/>
                        </a:rPr>
                        <a:t>- Yenna-yas wuccen: Yella war, yella ddebb-is!</a:t>
                      </a:r>
                    </a:p>
                    <a:p>
                      <a:pPr indent="457200"/>
                      <a:r>
                        <a:rPr lang="fr-FR" sz="1100" kern="1200">
                          <a:solidFill>
                            <a:schemeClr val="tx1"/>
                          </a:solidFill>
                          <a:effectLst/>
                          <a:latin typeface="+mn-lt"/>
                          <a:ea typeface="+mn-ea"/>
                          <a:cs typeface="+mn-cs"/>
                        </a:rPr>
                        <a:t>Mesewwaqen s izimer iqebbwan, mɛahaden s Ṛebbi ur myexdeɛen.</a:t>
                      </a:r>
                    </a:p>
                    <a:p>
                      <a:pPr indent="457200"/>
                      <a:r>
                        <a:rPr lang="fr-FR" sz="1100" kern="1200">
                          <a:solidFill>
                            <a:schemeClr val="tx1"/>
                          </a:solidFill>
                          <a:effectLst/>
                          <a:latin typeface="+mn-lt"/>
                          <a:ea typeface="+mn-ea"/>
                          <a:cs typeface="+mn-cs"/>
                        </a:rPr>
                        <a:t>Yeččuṛ-d wuccen taylewt n tizit tatiṭuḥt yettilin d igelfan deg welmaten. Yekkat-itt yizem s tuɣmas-is, tkeččem-as deg meẓẓuɣen d lemnaxeṛ, tessufuɣ-it si lɛeql-is wala si teẓgi, iteddu am umehbul.</a:t>
                      </a:r>
                    </a:p>
                    <a:p>
                      <a:pPr indent="457200"/>
                      <a:r>
                        <a:rPr lang="fr-FR" sz="1100" kern="1200">
                          <a:solidFill>
                            <a:schemeClr val="tx1"/>
                          </a:solidFill>
                          <a:effectLst/>
                          <a:latin typeface="+mn-lt"/>
                          <a:ea typeface="+mn-ea"/>
                          <a:cs typeface="+mn-cs"/>
                        </a:rPr>
                        <a:t>Yefka wuccen taylewt nni, i wergaz, yesmar-itt tameddit deg wemṛaḥ.</a:t>
                      </a:r>
                    </a:p>
                    <a:p>
                      <a:pPr indent="457200"/>
                      <a:r>
                        <a:rPr lang="fr-FR" sz="1100" kern="1200">
                          <a:solidFill>
                            <a:schemeClr val="tx1"/>
                          </a:solidFill>
                          <a:effectLst/>
                          <a:latin typeface="+mn-lt"/>
                          <a:ea typeface="+mn-ea"/>
                          <a:cs typeface="+mn-cs"/>
                        </a:rPr>
                        <a:t>Akken d-ineggez yizem, yufa-d tizit teččuṛ afrag. Yuɣal yeffeɣ-it leɛqel, yeẓẓel am uzeqqur, la yettergigi am yifer.</a:t>
                      </a:r>
                    </a:p>
                    <a:p>
                      <a:pPr indent="457200"/>
                      <a:r>
                        <a:rPr lang="fr-FR" sz="1100" kern="1200">
                          <a:solidFill>
                            <a:schemeClr val="tx1"/>
                          </a:solidFill>
                          <a:effectLst/>
                          <a:latin typeface="+mn-lt"/>
                          <a:ea typeface="+mn-ea"/>
                          <a:cs typeface="+mn-cs"/>
                        </a:rPr>
                        <a:t>Yeddem-d ɣur-s wergaz ameslut d azegzaw, yekker-as armi i s-yessebbw aɛrur-is, yunef-as, iṛuḥ.</a:t>
                      </a:r>
                    </a:p>
                    <a:p>
                      <a:pPr indent="457200"/>
                      <a:r>
                        <a:rPr lang="fr-FR" sz="1100" kern="1200">
                          <a:solidFill>
                            <a:schemeClr val="tx1"/>
                          </a:solidFill>
                          <a:effectLst/>
                          <a:latin typeface="+mn-lt"/>
                          <a:ea typeface="+mn-ea"/>
                          <a:cs typeface="+mn-cs"/>
                        </a:rPr>
                        <a:t>Yecɛef yizem: seg wass nni, ur d-yuɣal.</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 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7486437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ar tameṭṭut, tenna: d lɛali ssuq fell-i! Ayen d-yeǧǧa lmir n lewḥuc, ad t-ikemmel Si Mḥemmed!</a:t>
                      </a:r>
                    </a:p>
                    <a:p>
                      <a:pPr indent="457200"/>
                      <a:r>
                        <a:rPr lang="fr-FR" sz="1100" kern="1200">
                          <a:solidFill>
                            <a:schemeClr val="tx1"/>
                          </a:solidFill>
                          <a:effectLst/>
                          <a:latin typeface="+mn-lt"/>
                          <a:ea typeface="+mn-ea"/>
                          <a:cs typeface="+mn-cs"/>
                        </a:rPr>
                        <a:t>Tuɣal, di lɛuḍ ara terr, akken tt-iweṣṣa wergaz, izimer di teylewt, terra uccay.</a:t>
                      </a:r>
                    </a:p>
                    <a:p>
                      <a:pPr indent="457200"/>
                      <a:r>
                        <a:rPr lang="fr-FR" sz="1100" kern="1200">
                          <a:solidFill>
                            <a:schemeClr val="tx1"/>
                          </a:solidFill>
                          <a:effectLst/>
                          <a:latin typeface="+mn-lt"/>
                          <a:ea typeface="+mn-ea"/>
                          <a:cs typeface="+mn-cs"/>
                        </a:rPr>
                        <a:t>Yebbwi wuccen taylewt. Armi d abrid yesteɛfa, yefsi-yas iciddi: yeffeɣ-d ɣur-s wuccay, yerki-t, yesxenzer-it irkel.</a:t>
                      </a:r>
                    </a:p>
                    <a:p>
                      <a:pPr indent="457200"/>
                      <a:r>
                        <a:rPr lang="fr-FR" sz="1100" kern="1200">
                          <a:solidFill>
                            <a:schemeClr val="tx1"/>
                          </a:solidFill>
                          <a:effectLst/>
                          <a:latin typeface="+mn-lt"/>
                          <a:ea typeface="+mn-ea"/>
                          <a:cs typeface="+mn-cs"/>
                        </a:rPr>
                        <a:t>Tenna-yas Si Mḥemmed: Lxiṛ mesḍir d aqdim! Yernu, yenna-t winna n zzman: Tamellalt n tmeṭṭut, d talɣemt i tt-id-yettarwen!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080613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Yibbwas, terfed tmeṭṭut taqabact, d temrart, tṛuḥ ɣer teẓgi ad d-tezdem. Seg wakken i tt-yenɣa lḥif n yesɣaren, la tzeddem, tettruẓu, tetterra di rrif, armi tessaweḍ tazdemt annect n wi tt-ila Ṛebbi.</a:t>
                      </a:r>
                    </a:p>
                    <a:p>
                      <a:pPr indent="457200"/>
                      <a:r>
                        <a:rPr lang="fr-FR" sz="1100" kern="1200">
                          <a:solidFill>
                            <a:schemeClr val="tx1"/>
                          </a:solidFill>
                          <a:effectLst/>
                          <a:latin typeface="+mn-lt"/>
                          <a:ea typeface="+mn-ea"/>
                          <a:cs typeface="+mn-cs"/>
                        </a:rPr>
                        <a:t>W’ara tt-icidden? W’ara tt-issiwḍen s axxam? Tuɣal teqqim ɣer lqaɛa, teṭṭef lḥenk-is, ar tettxemmim.</a:t>
                      </a:r>
                    </a:p>
                    <a:p>
                      <a:pPr indent="457200"/>
                      <a:r>
                        <a:rPr lang="fr-FR" sz="1100" kern="1200">
                          <a:solidFill>
                            <a:schemeClr val="tx1"/>
                          </a:solidFill>
                          <a:effectLst/>
                          <a:latin typeface="+mn-lt"/>
                          <a:ea typeface="+mn-ea"/>
                          <a:cs typeface="+mn-cs"/>
                        </a:rPr>
                        <a:t>Yufa-tt-id yizem, yenna-yas:</a:t>
                      </a:r>
                    </a:p>
                    <a:p>
                      <a:pPr indent="457200"/>
                      <a:r>
                        <a:rPr lang="fr-FR" sz="1100" kern="1200">
                          <a:solidFill>
                            <a:schemeClr val="tx1"/>
                          </a:solidFill>
                          <a:effectLst/>
                          <a:latin typeface="+mn-lt"/>
                          <a:ea typeface="+mn-ea"/>
                          <a:cs typeface="+mn-cs"/>
                        </a:rPr>
                        <a:t>- A yemma tamɣart, d acu akka kem-yuɣen?</a:t>
                      </a:r>
                    </a:p>
                    <a:p>
                      <a:pPr indent="457200"/>
                      <a:r>
                        <a:rPr lang="fr-FR" sz="1100" kern="1200">
                          <a:solidFill>
                            <a:schemeClr val="tx1"/>
                          </a:solidFill>
                          <a:effectLst/>
                          <a:latin typeface="+mn-lt"/>
                          <a:ea typeface="+mn-ea"/>
                          <a:cs typeface="+mn-cs"/>
                        </a:rPr>
                        <a:t>Tuɣal teḥka-yas lḥif deg tella. Teḥka-yas irkel, ssya u ssya, terna teḥka-yas tamsalt n wuccen d teylewt d ttar i s-terra: tɣaḍ-it. Yuɣal icadd tazdemt, yerra-tt f weɛrur-is, yesserkeb tameṭṭut zdeffir-s, ṛuḥen armi tawwurt n wexxam.</a:t>
                      </a:r>
                    </a:p>
                    <a:p>
                      <a:pPr indent="457200"/>
                      <a:r>
                        <a:rPr lang="fr-FR" sz="1100" kern="1200">
                          <a:solidFill>
                            <a:schemeClr val="tx1"/>
                          </a:solidFill>
                          <a:effectLst/>
                          <a:latin typeface="+mn-lt"/>
                          <a:ea typeface="+mn-ea"/>
                          <a:cs typeface="+mn-cs"/>
                        </a:rPr>
                        <a:t>Tameṭṭut tessekcem tazdemt, izem imekken tameẓẓuɣt-is ger ccqayeq.</a:t>
                      </a:r>
                    </a:p>
                    <a:p>
                      <a:pPr indent="457200"/>
                      <a:r>
                        <a:rPr lang="fr-FR" sz="1100" kern="1200">
                          <a:solidFill>
                            <a:schemeClr val="tx1"/>
                          </a:solidFill>
                          <a:effectLst/>
                          <a:latin typeface="+mn-lt"/>
                          <a:ea typeface="+mn-ea"/>
                          <a:cs typeface="+mn-cs"/>
                        </a:rPr>
                        <a:t>Mmuqlen at wexxam di tezdemt, mačči d ayen ara d-tsellkeḍ : steqsan tameṭṭut: teḥka-yasen. Nnan-as:</a:t>
                      </a:r>
                    </a:p>
                    <a:p>
                      <a:pPr indent="457200"/>
                      <a:r>
                        <a:rPr lang="fr-FR" sz="1100" kern="1200">
                          <a:solidFill>
                            <a:schemeClr val="tx1"/>
                          </a:solidFill>
                          <a:effectLst/>
                          <a:latin typeface="+mn-lt"/>
                          <a:ea typeface="+mn-ea"/>
                          <a:cs typeface="+mn-cs"/>
                        </a:rPr>
                        <a:t>- D acu ara tiniḍ di lmir n lewḥuc?</a:t>
                      </a:r>
                    </a:p>
                    <a:p>
                      <a:pPr indent="457200"/>
                      <a:r>
                        <a:rPr lang="fr-FR" sz="1100" kern="1200">
                          <a:solidFill>
                            <a:schemeClr val="tx1"/>
                          </a:solidFill>
                          <a:effectLst/>
                          <a:latin typeface="+mn-lt"/>
                          <a:ea typeface="+mn-ea"/>
                          <a:cs typeface="+mn-cs"/>
                        </a:rPr>
                        <a:t>- Tenna-yasen : D argaz n lɛali, meɛna i yettfuḥ nnefs-is?</a:t>
                      </a:r>
                    </a:p>
                    <a:p>
                      <a:pPr indent="457200"/>
                      <a:r>
                        <a:rPr lang="fr-FR" sz="1100" kern="1200">
                          <a:solidFill>
                            <a:schemeClr val="tx1"/>
                          </a:solidFill>
                          <a:effectLst/>
                          <a:latin typeface="+mn-lt"/>
                          <a:ea typeface="+mn-ea"/>
                          <a:cs typeface="+mn-cs"/>
                        </a:rPr>
                        <a:t>Akken yesla yizem i wannect, agi yenneḥcam, yennezrureḍ, iṛuḥ.</a:t>
                      </a:r>
                    </a:p>
                    <a:p>
                      <a:pPr indent="457200"/>
                      <a:r>
                        <a:rPr lang="fr-FR" sz="1100" kern="1200">
                          <a:solidFill>
                            <a:schemeClr val="tx1"/>
                          </a:solidFill>
                          <a:effectLst/>
                          <a:latin typeface="+mn-lt"/>
                          <a:ea typeface="+mn-ea"/>
                          <a:cs typeface="+mn-cs"/>
                        </a:rPr>
                        <a:t>Iɛedda wayen iɛeddan, tebren tmeṭṭut ɣer teẓgi ad d-tezdem. Yaf-itt-id yezem: yenna-yas:</a:t>
                      </a:r>
                    </a:p>
                    <a:p>
                      <a:pPr indent="457200"/>
                      <a:r>
                        <a:rPr lang="fr-FR" sz="1100" kern="1200">
                          <a:solidFill>
                            <a:schemeClr val="tx1"/>
                          </a:solidFill>
                          <a:effectLst/>
                          <a:latin typeface="+mn-lt"/>
                          <a:ea typeface="+mn-ea"/>
                          <a:cs typeface="+mn-cs"/>
                        </a:rPr>
                        <a:t>- Wet-iyi-d s tqabact s anyir!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6339252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Ur zmireɣ: txedmeḍ-iyi lxiṛ!</a:t>
                      </a:r>
                    </a:p>
                    <a:p>
                      <a:pPr indent="457200"/>
                      <a:r>
                        <a:rPr lang="fr-FR" sz="1100" kern="1200">
                          <a:solidFill>
                            <a:schemeClr val="tx1"/>
                          </a:solidFill>
                          <a:effectLst/>
                          <a:latin typeface="+mn-lt"/>
                          <a:ea typeface="+mn-ea"/>
                          <a:cs typeface="+mn-cs"/>
                        </a:rPr>
                        <a:t>- Yanna-yas: Ad iyi-d-tewteḍ, neɣ ad kem-ččeɣ.</a:t>
                      </a:r>
                    </a:p>
                    <a:p>
                      <a:pPr indent="457200"/>
                      <a:r>
                        <a:rPr lang="fr-FR" sz="1100" kern="1200">
                          <a:solidFill>
                            <a:schemeClr val="tx1"/>
                          </a:solidFill>
                          <a:effectLst/>
                          <a:latin typeface="+mn-lt"/>
                          <a:ea typeface="+mn-ea"/>
                          <a:cs typeface="+mn-cs"/>
                        </a:rPr>
                        <a:t>Tuɣal tewt-it s tqabact ɣer ger wallen. Iṛuḥ la yeskeɛwiw, yezzazzal idammen.</a:t>
                      </a:r>
                    </a:p>
                    <a:p>
                      <a:pPr indent="457200"/>
                      <a:r>
                        <a:rPr lang="fr-FR" sz="1100" kern="1200">
                          <a:solidFill>
                            <a:schemeClr val="tx1"/>
                          </a:solidFill>
                          <a:effectLst/>
                          <a:latin typeface="+mn-lt"/>
                          <a:ea typeface="+mn-ea"/>
                          <a:cs typeface="+mn-cs"/>
                        </a:rPr>
                        <a:t>Kkan ayen kkan, yufa-tt-id daɣen di teẓgi la tzeddem.</a:t>
                      </a:r>
                    </a:p>
                    <a:p>
                      <a:pPr indent="457200"/>
                      <a:r>
                        <a:rPr lang="fr-FR" sz="1100" kern="1200">
                          <a:solidFill>
                            <a:schemeClr val="tx1"/>
                          </a:solidFill>
                          <a:effectLst/>
                          <a:latin typeface="+mn-lt"/>
                          <a:ea typeface="+mn-ea"/>
                          <a:cs typeface="+mn-cs"/>
                        </a:rPr>
                        <a:t>Yenna-yas :</a:t>
                      </a:r>
                    </a:p>
                    <a:p>
                      <a:pPr indent="457200"/>
                      <a:r>
                        <a:rPr lang="fr-FR" sz="1100" kern="1200">
                          <a:solidFill>
                            <a:schemeClr val="tx1"/>
                          </a:solidFill>
                          <a:effectLst/>
                          <a:latin typeface="+mn-lt"/>
                          <a:ea typeface="+mn-ea"/>
                          <a:cs typeface="+mn-cs"/>
                        </a:rPr>
                        <a:t>- Ani-yi-d.</a:t>
                      </a:r>
                    </a:p>
                    <a:p>
                      <a:pPr indent="457200"/>
                      <a:r>
                        <a:rPr lang="fr-FR" sz="1100" kern="1200">
                          <a:solidFill>
                            <a:schemeClr val="tx1"/>
                          </a:solidFill>
                          <a:effectLst/>
                          <a:latin typeface="+mn-lt"/>
                          <a:ea typeface="+mn-ea"/>
                          <a:cs typeface="+mn-cs"/>
                        </a:rPr>
                        <a:t>Tuɣal ar as-tettani, armi i d-temlal ccama n tyita-s, ger wallen. Tenna-yas:</a:t>
                      </a:r>
                    </a:p>
                    <a:p>
                      <a:pPr indent="457200"/>
                      <a:r>
                        <a:rPr lang="fr-FR" sz="1100" kern="1200">
                          <a:solidFill>
                            <a:schemeClr val="tx1"/>
                          </a:solidFill>
                          <a:effectLst/>
                          <a:latin typeface="+mn-lt"/>
                          <a:ea typeface="+mn-ea"/>
                          <a:cs typeface="+mn-cs"/>
                        </a:rPr>
                        <a:t>- Lḥemdu Lleh, a mmi, aql-ak-id teḥliḍ!</a:t>
                      </a:r>
                    </a:p>
                    <a:p>
                      <a:pPr indent="457200"/>
                      <a:r>
                        <a:rPr lang="fr-FR" sz="1100" kern="1200">
                          <a:solidFill>
                            <a:schemeClr val="tx1"/>
                          </a:solidFill>
                          <a:effectLst/>
                          <a:latin typeface="+mn-lt"/>
                          <a:ea typeface="+mn-ea"/>
                          <a:cs typeface="+mn-cs"/>
                        </a:rPr>
                        <a:t>- Yenna-yas: Leǧruḥ qqazen, ḥellun; imeslayen qqazen, rennun!</a:t>
                      </a:r>
                    </a:p>
                    <a:p>
                      <a:pPr indent="457200"/>
                      <a:r>
                        <a:rPr lang="fr-FR" sz="1100" kern="1200">
                          <a:solidFill>
                            <a:schemeClr val="tx1"/>
                          </a:solidFill>
                          <a:effectLst/>
                          <a:latin typeface="+mn-lt"/>
                          <a:ea typeface="+mn-ea"/>
                          <a:cs typeface="+mn-cs"/>
                        </a:rPr>
                        <a:t>Yuɣal yemmeɣ fell-as, yečča-tt.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6089510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Yewweḍ wuccen ɣer texxamt-is di yir ḥala. Tdiwa-t tuccent geddac d wamek yeḥla. Tuɣal tenna-yas :</a:t>
                      </a:r>
                    </a:p>
                    <a:p>
                      <a:pPr indent="457200"/>
                      <a:r>
                        <a:rPr lang="fr-FR" sz="1100" kern="1200">
                          <a:solidFill>
                            <a:schemeClr val="tx1"/>
                          </a:solidFill>
                          <a:effectLst/>
                          <a:latin typeface="+mn-lt"/>
                          <a:ea typeface="+mn-ea"/>
                          <a:cs typeface="+mn-cs"/>
                        </a:rPr>
                        <a:t>- Yya, ay argaz, ad n-ḍebbreɣ. Iḍen d atmaten nneɣ: ɣer-neɣ aqcic, ɣer-sen taqcict: ad ten-nsemyejwaǧ, ad temsu teɛdawt gar-aneɣ.</a:t>
                      </a:r>
                    </a:p>
                    <a:p>
                      <a:pPr indent="457200"/>
                      <a:r>
                        <a:rPr lang="fr-FR" sz="1100" kern="1200">
                          <a:solidFill>
                            <a:schemeClr val="tx1"/>
                          </a:solidFill>
                          <a:effectLst/>
                          <a:latin typeface="+mn-lt"/>
                          <a:ea typeface="+mn-ea"/>
                          <a:cs typeface="+mn-cs"/>
                        </a:rPr>
                        <a:t>- Yerra-yas: Atmaten d atmaten, aɛebbuḍ iferq-iten. Ur aɣ-ttnasaben ara.</a:t>
                      </a:r>
                    </a:p>
                    <a:p>
                      <a:pPr indent="457200"/>
                      <a:r>
                        <a:rPr lang="fr-FR" sz="1100" kern="1200">
                          <a:solidFill>
                            <a:schemeClr val="tx1"/>
                          </a:solidFill>
                          <a:effectLst/>
                          <a:latin typeface="+mn-lt"/>
                          <a:ea typeface="+mn-ea"/>
                          <a:cs typeface="+mn-cs"/>
                        </a:rPr>
                        <a:t>Armi i t-teḥṛes, yenna-yas:</a:t>
                      </a:r>
                    </a:p>
                    <a:p>
                      <a:pPr indent="457200"/>
                      <a:r>
                        <a:rPr lang="fr-FR" sz="1100" kern="1200">
                          <a:solidFill>
                            <a:schemeClr val="tx1"/>
                          </a:solidFill>
                          <a:effectLst/>
                          <a:latin typeface="+mn-lt"/>
                          <a:ea typeface="+mn-ea"/>
                          <a:cs typeface="+mn-cs"/>
                        </a:rPr>
                        <a:t>- Ṛuḥ kem ɛreḍ-d iman-im!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Tcebbeḥ tuccent, tnawel, tṛuḥ ad d-texḍeb. Akken tewweḍ, ffɣen-d ɣur-s. Tberra, tenna:</a:t>
                      </a:r>
                    </a:p>
                    <a:p>
                      <a:pPr indent="457200"/>
                      <a:r>
                        <a:rPr lang="fr-FR" sz="1100" kern="1200">
                          <a:solidFill>
                            <a:schemeClr val="tx1"/>
                          </a:solidFill>
                          <a:effectLst/>
                          <a:latin typeface="+mn-lt"/>
                          <a:ea typeface="+mn-ea"/>
                          <a:cs typeface="+mn-cs"/>
                        </a:rPr>
                        <a:t>- D nnesba n Ṛebbi i yi-d-yewwin!</a:t>
                      </a:r>
                    </a:p>
                    <a:p>
                      <a:pPr indent="457200"/>
                      <a:r>
                        <a:rPr lang="fr-FR" sz="1100" kern="1200">
                          <a:solidFill>
                            <a:schemeClr val="tx1"/>
                          </a:solidFill>
                          <a:effectLst/>
                          <a:latin typeface="+mn-lt"/>
                          <a:ea typeface="+mn-ea"/>
                          <a:cs typeface="+mn-cs"/>
                        </a:rPr>
                        <a:t>Ur as-ssemḥessen ara: bezbazen-tt-id, iṛuḥ nnwal nni d abbu; sxenzeren-tt irkel: i tt-id-imenɛen d iḍarren-is.</a:t>
                      </a:r>
                    </a:p>
                    <a:p>
                      <a:pPr indent="457200"/>
                      <a:r>
                        <a:rPr lang="fr-FR" sz="1100" kern="1200">
                          <a:solidFill>
                            <a:schemeClr val="tx1"/>
                          </a:solidFill>
                          <a:effectLst/>
                          <a:latin typeface="+mn-lt"/>
                          <a:ea typeface="+mn-ea"/>
                          <a:cs typeface="+mn-cs"/>
                        </a:rPr>
                        <a:t>Yufa-tt-id wuccen ɣer lkanun la tțeqqed tiyitwin s tmes.</a:t>
                      </a:r>
                    </a:p>
                    <a:p>
                      <a:pPr indent="457200"/>
                      <a:r>
                        <a:rPr lang="fr-FR" sz="1100" kern="1200">
                          <a:solidFill>
                            <a:schemeClr val="tx1"/>
                          </a:solidFill>
                          <a:effectLst/>
                          <a:latin typeface="+mn-lt"/>
                          <a:ea typeface="+mn-ea"/>
                          <a:cs typeface="+mn-cs"/>
                        </a:rPr>
                        <a:t>Yemmuqel-itt, temmuqel-it-id: ur as-yenni, ur as-d-tenni.</a:t>
                      </a:r>
                    </a:p>
                    <a:p>
                      <a:pPr indent="457200"/>
                      <a:r>
                        <a:rPr lang="fr-FR" sz="1100" kern="1200">
                          <a:solidFill>
                            <a:schemeClr val="tx1"/>
                          </a:solidFill>
                          <a:effectLst/>
                          <a:latin typeface="+mn-lt"/>
                          <a:ea typeface="+mn-ea"/>
                          <a:cs typeface="+mn-cs"/>
                        </a:rPr>
                        <a:t>Teṛwa ṛṛay-is weḥd-s.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guérit.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et impossible.</a:t>
                      </a:r>
                    </a:p>
                    <a:p>
                      <a:pPr indent="216000" algn="l"/>
                      <a:r>
                        <a:rPr lang="fr-FR" sz="1100" kern="150">
                          <a:effectLst/>
                          <a:latin typeface="Cascadia Mono" panose="020B0609020000020004" pitchFamily="49" charset="0"/>
                          <a:cs typeface="Cascadia Mono" panose="020B0609020000020004" pitchFamily="49" charset="0"/>
                        </a:rPr>
                        <a:t>Comment elle insistait, il finit pas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A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158926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Yeqqim wuccen d yiman-is, yenna : Ya ɛǧaba! Lewlegga iṛuḥen ɣer nnesba n Ṛebbi, d iḍarren-is i tt-id-imenɛen, talli wissen acu ara yid-s yeḍrun! Tagi d taneggarut nek d wuccay.</a:t>
                      </a:r>
                    </a:p>
                    <a:p>
                      <a:pPr indent="457200"/>
                      <a:r>
                        <a:rPr lang="fr-FR" sz="1100" kern="1200">
                          <a:solidFill>
                            <a:schemeClr val="tx1"/>
                          </a:solidFill>
                          <a:effectLst/>
                          <a:latin typeface="+mn-lt"/>
                          <a:ea typeface="+mn-ea"/>
                          <a:cs typeface="+mn-cs"/>
                        </a:rPr>
                        <a:t>Ayen yekkan fell-as irkel, qbel ass nni, ur as-iḥulfa akken iḥulfa i sser d-yettwakksen f tɛeggalt-is. Seg wakken ur as-yezmir ara i wegdi s yiɣil-is, ijbed-d tamusni d yifis, uday! aneggaru di lxalayeq ! Uɣalen d imeddukal, ečč-n, teččeḍ-d.</a:t>
                      </a:r>
                    </a:p>
                    <a:p>
                      <a:pPr indent="457200"/>
                      <a:r>
                        <a:rPr lang="fr-FR" sz="1100" kern="1200">
                          <a:solidFill>
                            <a:schemeClr val="tx1"/>
                          </a:solidFill>
                          <a:effectLst/>
                          <a:latin typeface="+mn-lt"/>
                          <a:ea typeface="+mn-ea"/>
                          <a:cs typeface="+mn-cs"/>
                        </a:rPr>
                        <a:t>Yibbwas, iru-yas tameḍrurt d lḥif yekkan fell-as, yenna-yas:</a:t>
                      </a:r>
                    </a:p>
                    <a:p>
                      <a:pPr indent="457200"/>
                      <a:r>
                        <a:rPr lang="fr-FR" sz="1100" kern="1200">
                          <a:solidFill>
                            <a:schemeClr val="tx1"/>
                          </a:solidFill>
                          <a:effectLst/>
                          <a:latin typeface="+mn-lt"/>
                          <a:ea typeface="+mn-ea"/>
                          <a:cs typeface="+mn-cs"/>
                        </a:rPr>
                        <a:t>- Ad iyi-tɛiwneḍ deg wuccay, ad d-rreɣ seg-s ttaṛ: ad ak-fkeɣ leḥq-ik.</a:t>
                      </a:r>
                    </a:p>
                    <a:p>
                      <a:pPr indent="457200"/>
                      <a:r>
                        <a:rPr lang="fr-FR" sz="1100" kern="1200">
                          <a:solidFill>
                            <a:schemeClr val="tx1"/>
                          </a:solidFill>
                          <a:effectLst/>
                          <a:latin typeface="+mn-lt"/>
                          <a:ea typeface="+mn-ea"/>
                          <a:cs typeface="+mn-cs"/>
                        </a:rPr>
                        <a:t>Iqbel-as ufuḥan. ɛassen-t armi d asmi i s-ufan asulef, qesden-t. Uccen yesleqwḍ-it-id, iffis yewt-it, yenɣa-t : ččan-t.</a:t>
                      </a:r>
                    </a:p>
                    <a:p>
                      <a:pPr indent="457200"/>
                      <a:r>
                        <a:rPr lang="fr-FR" sz="1100" kern="1200">
                          <a:solidFill>
                            <a:schemeClr val="tx1"/>
                          </a:solidFill>
                          <a:effectLst/>
                          <a:latin typeface="+mn-lt"/>
                          <a:ea typeface="+mn-ea"/>
                          <a:cs typeface="+mn-cs"/>
                        </a:rPr>
                        <a:t>Ssyenna, nehṛen-d lmal, armi d abrid mlalen-d d yizem.</a:t>
                      </a:r>
                    </a:p>
                    <a:p>
                      <a:pPr indent="457200"/>
                      <a:r>
                        <a:rPr lang="fr-FR" sz="1100" kern="1200">
                          <a:solidFill>
                            <a:schemeClr val="tx1"/>
                          </a:solidFill>
                          <a:effectLst/>
                          <a:latin typeface="+mn-lt"/>
                          <a:ea typeface="+mn-ea"/>
                          <a:cs typeface="+mn-cs"/>
                        </a:rPr>
                        <a:t>Uccen ijelleb, yerwel. Iffis, yuɣ seg-s Ṛebbi lḥeq: yewt-it yizem, yerẓa-t di tbaqit n wammas, yeǧǧa-t. Asmi yeḥla, yenqes uḍar-is yeqqim d aɛewẓal, segmi i s-qqaren d bu tlata iḍarren.</a:t>
                      </a:r>
                    </a:p>
                    <a:p>
                      <a:pPr indent="457200"/>
                      <a:r>
                        <a:rPr lang="fr-FR" sz="1100" kern="1200">
                          <a:solidFill>
                            <a:schemeClr val="tx1"/>
                          </a:solidFill>
                          <a:effectLst/>
                          <a:latin typeface="+mn-lt"/>
                          <a:ea typeface="+mn-ea"/>
                          <a:cs typeface="+mn-cs"/>
                        </a:rPr>
                        <a:t>Akka i yemmut wuccay meskin, yettɛassan lmal agugam.</a:t>
                      </a:r>
                    </a:p>
                    <a:p>
                      <a:pPr indent="457200"/>
                      <a:r>
                        <a:rPr lang="fr-FR" sz="1100" kern="1200">
                          <a:solidFill>
                            <a:schemeClr val="tx1"/>
                          </a:solidFill>
                          <a:effectLst/>
                          <a:latin typeface="+mn-lt"/>
                          <a:ea typeface="+mn-ea"/>
                          <a:cs typeface="+mn-cs"/>
                        </a:rPr>
                        <a:t>Isewweq deg-s gmas, yenɣa-t yiffis ur nesɛi nnif! Seg wass-nni i yendeq lxiṛ.</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vis-a-vis du chien, il fit alliance avec l’hyène qui, pour sa lâcheté, est la dernière des créatures. Ils devinrent camardes,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9119508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Jette-m’en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2139292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Tusa-d tefsut: tezzegzew tmurt, teǧǧuǧǧeg, fsant ttjur, ttarwen lewḥuc, Iṛuḥ wuccen yewt-as llir i tewtult, yenna-yas:</a:t>
                      </a:r>
                    </a:p>
                    <a:p>
                      <a:pPr indent="457200"/>
                      <a:r>
                        <a:rPr lang="fr-FR" sz="1100" kern="1200">
                          <a:solidFill>
                            <a:schemeClr val="tx1"/>
                          </a:solidFill>
                          <a:effectLst/>
                          <a:latin typeface="+mn-lt"/>
                          <a:ea typeface="+mn-ea"/>
                          <a:cs typeface="+mn-cs"/>
                        </a:rPr>
                        <a:t>Yessetmam, aha-tent sɛant-d arraw nsent: ad ten-awint i tzirit ad jgellben di leḥcic, ad ččen zzeɛteṛ neɣ isegmi ufeqqus. Kem, qqim dagi ad kem yessummut lmir n lewḥuc!</a:t>
                      </a:r>
                    </a:p>
                    <a:p>
                      <a:pPr indent="457200"/>
                      <a:r>
                        <a:rPr lang="fr-FR" sz="1100" kern="1200">
                          <a:solidFill>
                            <a:schemeClr val="tx1"/>
                          </a:solidFill>
                          <a:effectLst/>
                          <a:latin typeface="+mn-lt"/>
                          <a:ea typeface="+mn-ea"/>
                          <a:cs typeface="+mn-cs"/>
                        </a:rPr>
                        <a:t>Ur as-d-terri tewtult d aɛṛab wala d aqbayli, lameɛna tegr-d tinexsas: nnḍen-as lehduṛ n wuccen i wul-is, am cečči, qebren-tt.</a:t>
                      </a:r>
                    </a:p>
                    <a:p>
                      <a:pPr indent="457200"/>
                      <a:r>
                        <a:rPr lang="fr-FR" sz="1100" kern="1200">
                          <a:solidFill>
                            <a:schemeClr val="tx1"/>
                          </a:solidFill>
                          <a:effectLst/>
                          <a:latin typeface="+mn-lt"/>
                          <a:ea typeface="+mn-ea"/>
                          <a:cs typeface="+mn-cs"/>
                        </a:rPr>
                        <a:t>Ɛeddan kra n wussan, tuɣal tuɣ awal n wuccen: tṛuḥ s izem, tenna-yas s tergigit:</a:t>
                      </a:r>
                    </a:p>
                    <a:p>
                      <a:pPr indent="457200"/>
                      <a:r>
                        <a:rPr lang="fr-FR" sz="1100" kern="1200">
                          <a:solidFill>
                            <a:schemeClr val="tx1"/>
                          </a:solidFill>
                          <a:effectLst/>
                          <a:latin typeface="+mn-lt"/>
                          <a:ea typeface="+mn-ea"/>
                          <a:cs typeface="+mn-cs"/>
                        </a:rPr>
                        <a:t>- A lmir n lewḥuc, ad iyi-tserrḥeḍ: bɣiɣ ad ṛuḥeɣ: ɛyiɣ!</a:t>
                      </a:r>
                    </a:p>
                    <a:p>
                      <a:pPr indent="457200"/>
                      <a:r>
                        <a:rPr lang="fr-FR" sz="1100" kern="1200">
                          <a:solidFill>
                            <a:schemeClr val="tx1"/>
                          </a:solidFill>
                          <a:effectLst/>
                          <a:latin typeface="+mn-lt"/>
                          <a:ea typeface="+mn-ea"/>
                          <a:cs typeface="+mn-cs"/>
                        </a:rPr>
                        <a:t>Yeɛreḍ yizem ad tt-id-yeṭṭef, ad tt-id-yerr s abrid: iḥawet, yessaged, ur yufi. Teɛṣa-t: abaden! Yewt-itt. yerẓa-tt : yenna-yas:</a:t>
                      </a:r>
                    </a:p>
                    <a:p>
                      <a:pPr indent="457200"/>
                      <a:r>
                        <a:rPr lang="fr-FR" sz="1100" kern="1200">
                          <a:solidFill>
                            <a:schemeClr val="tx1"/>
                          </a:solidFill>
                          <a:effectLst/>
                          <a:latin typeface="+mn-lt"/>
                          <a:ea typeface="+mn-ea"/>
                          <a:cs typeface="+mn-cs"/>
                        </a:rPr>
                        <a:t>- Ddem, a Ben Yeɛqub, ad tneṭleḍ!</a:t>
                      </a:r>
                    </a:p>
                    <a:p>
                      <a:pPr indent="457200"/>
                      <a:r>
                        <a:rPr lang="fr-FR" sz="1100" kern="1200">
                          <a:solidFill>
                            <a:schemeClr val="tx1"/>
                          </a:solidFill>
                          <a:effectLst/>
                          <a:latin typeface="+mn-lt"/>
                          <a:ea typeface="+mn-ea"/>
                          <a:cs typeface="+mn-cs"/>
                        </a:rPr>
                        <a:t>Yewwi-tt wuccen, yečča-tt, yemceḥ idammen: yefṛeḥ, iǧeɛl ussan yelhan qrib ad d-uɣalen.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 il, ont déjà des levrauts ; elles les conduisent, au clair de lune, faire des culbutes dans l’herbe et brouter le thym ou le tiges rampantes du melon .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765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Ikellex-ikem bu tḥila : Lukan yezmir ad n-yali, talli i m-ten-yečča irkel deg yiwet n tikelt. Lameɛna, anga s-temmaleḍ!</a:t>
                      </a:r>
                    </a:p>
                    <a:p>
                      <a:pPr indent="457200"/>
                      <a:r>
                        <a:rPr lang="fr-FR" sz="1100" kern="1200">
                          <a:solidFill>
                            <a:schemeClr val="tx1"/>
                          </a:solidFill>
                          <a:effectLst/>
                          <a:latin typeface="+mn-lt"/>
                          <a:ea typeface="+mn-ea"/>
                          <a:cs typeface="+mn-cs"/>
                        </a:rPr>
                        <a:t>Yuɣal iṛuḥ ɣer cceɣl-is.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yusa-d Si Mḥemmed,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Tugi. Iɛecca yessagad, yettagges s uberwaq, yettcebbib deg yefri: ur d-yeqḍi ara. Tamelqubeɛt, d nneyya, tenna-yas :</a:t>
                      </a:r>
                    </a:p>
                    <a:p>
                      <a:pPr indent="457200"/>
                      <a:r>
                        <a:rPr lang="fr-FR" sz="1100" kern="1200">
                          <a:solidFill>
                            <a:schemeClr val="tx1"/>
                          </a:solidFill>
                          <a:effectLst/>
                          <a:latin typeface="+mn-lt"/>
                          <a:ea typeface="+mn-ea"/>
                          <a:cs typeface="+mn-cs"/>
                        </a:rPr>
                        <a:t>- Ṛuḥ f yiman-ik: yekfa ukellex! Yenna-yi ɛemmi ibellireǧ ur tezmireḍ ara ad d-taliḍ: ad k-yexdeɛ Ṛebbi akken i yi-txedɛeḍ deg warraw-iw!</a:t>
                      </a:r>
                    </a:p>
                    <a:p>
                      <a:pPr indent="457200"/>
                      <a:r>
                        <a:rPr lang="fr-FR" sz="1100" kern="1200">
                          <a:solidFill>
                            <a:schemeClr val="tx1"/>
                          </a:solidFill>
                          <a:effectLst/>
                          <a:latin typeface="+mn-lt"/>
                          <a:ea typeface="+mn-ea"/>
                          <a:cs typeface="+mn-cs"/>
                        </a:rPr>
                        <a:t>Yerra-yas wuccen:</a:t>
                      </a:r>
                    </a:p>
                    <a:p>
                      <a:pPr indent="457200"/>
                      <a:r>
                        <a:rPr lang="fr-FR" sz="1100" kern="1200">
                          <a:solidFill>
                            <a:schemeClr val="tx1"/>
                          </a:solidFill>
                          <a:effectLst/>
                          <a:latin typeface="+mn-lt"/>
                          <a:ea typeface="+mn-ea"/>
                          <a:cs typeface="+mn-cs"/>
                        </a:rPr>
                        <a:t>- Ah! d bu iɛejquren i kem-yesḥeṛcen? Anef-as ar t-ṭṭfeɣ, bu iɛefnaḍ: ad as-mleɣ!</a:t>
                      </a:r>
                    </a:p>
                    <a:p>
                      <a:pPr indent="457200"/>
                      <a:r>
                        <a:rPr lang="fr-FR" sz="1100" kern="1200">
                          <a:solidFill>
                            <a:schemeClr val="tx1"/>
                          </a:solidFill>
                          <a:effectLst/>
                          <a:latin typeface="+mn-lt"/>
                          <a:ea typeface="+mn-ea"/>
                          <a:cs typeface="+mn-cs"/>
                        </a:rPr>
                        <a:t>Netta iṛuḥ: tamelqubeɛt tɛeggen-as i ibellireǧ.</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Jette-m’en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fit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2093054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Korr ! Korrr ! Korrr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09790303"/>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 :</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948654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Yeffeɣ-d wuccen si temda la yettergigi am yifer. Tekfa fell-as ddunit si tugdi d usemmiḍ.</a:t>
                      </a:r>
                    </a:p>
                    <a:p>
                      <a:pPr indent="457200"/>
                      <a:r>
                        <a:rPr lang="fr-FR" sz="1100" kern="1200">
                          <a:solidFill>
                            <a:schemeClr val="tx1"/>
                          </a:solidFill>
                          <a:effectLst/>
                          <a:latin typeface="+mn-lt"/>
                          <a:ea typeface="+mn-ea"/>
                          <a:cs typeface="+mn-cs"/>
                        </a:rPr>
                        <a:t>Yufa aɣerbal d aqdim, yuɣal, akken iwala tileft, yeṭṭef-it d amendayer, yebda tiyita:</a:t>
                      </a:r>
                    </a:p>
                    <a:p>
                      <a:pPr indent="457200"/>
                      <a:r>
                        <a:rPr lang="fr-FR" sz="1100" kern="1200">
                          <a:solidFill>
                            <a:schemeClr val="tx1"/>
                          </a:solidFill>
                          <a:effectLst/>
                          <a:latin typeface="+mn-lt"/>
                          <a:ea typeface="+mn-ea"/>
                          <a:cs typeface="+mn-cs"/>
                        </a:rPr>
                        <a:t>Tu tefla, ta ur tefli:</a:t>
                      </a:r>
                    </a:p>
                    <a:p>
                      <a:pPr indent="457200"/>
                      <a:r>
                        <a:rPr lang="fr-FR" sz="1100" kern="1200">
                          <a:solidFill>
                            <a:schemeClr val="tx1"/>
                          </a:solidFill>
                          <a:effectLst/>
                          <a:latin typeface="+mn-lt"/>
                          <a:ea typeface="+mn-ea"/>
                          <a:cs typeface="+mn-cs"/>
                        </a:rPr>
                        <a:t>D ajdid i wer nufi!</a:t>
                      </a:r>
                    </a:p>
                    <a:p>
                      <a:pPr indent="457200"/>
                      <a:r>
                        <a:rPr lang="fr-FR" sz="1100" kern="1200">
                          <a:solidFill>
                            <a:schemeClr val="tx1"/>
                          </a:solidFill>
                          <a:effectLst/>
                          <a:latin typeface="+mn-lt"/>
                          <a:ea typeface="+mn-ea"/>
                          <a:cs typeface="+mn-cs"/>
                        </a:rPr>
                        <a:t>Twala-t-id tileft la yettergigi, yeddekkiṛ, am win ara terkeb liḥala; tenna-yas-d:</a:t>
                      </a:r>
                    </a:p>
                    <a:p>
                      <a:pPr indent="457200"/>
                      <a:r>
                        <a:rPr lang="fr-FR" sz="1100" kern="1200">
                          <a:solidFill>
                            <a:schemeClr val="tx1"/>
                          </a:solidFill>
                          <a:effectLst/>
                          <a:latin typeface="+mn-lt"/>
                          <a:ea typeface="+mn-ea"/>
                          <a:cs typeface="+mn-cs"/>
                        </a:rPr>
                        <a:t>- Teɣriḍ, a Si Mḥemmed?</a:t>
                      </a:r>
                    </a:p>
                    <a:p>
                      <a:pPr indent="457200"/>
                      <a:r>
                        <a:rPr lang="fr-FR" sz="1100" kern="1200">
                          <a:solidFill>
                            <a:schemeClr val="tx1"/>
                          </a:solidFill>
                          <a:effectLst/>
                          <a:latin typeface="+mn-lt"/>
                          <a:ea typeface="+mn-ea"/>
                          <a:cs typeface="+mn-cs"/>
                        </a:rPr>
                        <a:t>- Yerra-yas: A mm uxenfuf, a mm usenfuf! Ur teẓriḍ ara nek ɣriɣ: baba yeɣra, jeddi yeɣra. A-tt-an tqubbett-is deg yiɣil inna!</a:t>
                      </a:r>
                    </a:p>
                    <a:p>
                      <a:pPr indent="457200"/>
                      <a:r>
                        <a:rPr lang="fr-FR" sz="1100" kern="1200">
                          <a:solidFill>
                            <a:schemeClr val="tx1"/>
                          </a:solidFill>
                          <a:effectLst/>
                          <a:latin typeface="+mn-lt"/>
                          <a:ea typeface="+mn-ea"/>
                          <a:cs typeface="+mn-cs"/>
                        </a:rPr>
                        <a:t>Tumen-it tileft. Fran ad as-yesɣer arraw-is, iṛebbi-ten : ad as-tefk lḥeq n leɛtab-is. Tewwi-yas-ten-id ɣer lɣar-is : di tnac yid-sen, d ibelkuken: mi temmuqel deg-sen yemmatsen, ad yeǧǧuǧǧeg wul-is tečča teswa.</a:t>
                      </a:r>
                    </a:p>
                    <a:p>
                      <a:pPr indent="457200"/>
                      <a:r>
                        <a:rPr lang="fr-FR" sz="1100" kern="1200">
                          <a:solidFill>
                            <a:schemeClr val="tx1"/>
                          </a:solidFill>
                          <a:effectLst/>
                          <a:latin typeface="+mn-lt"/>
                          <a:ea typeface="+mn-ea"/>
                          <a:cs typeface="+mn-cs"/>
                        </a:rPr>
                        <a:t>Yesself-asen irkel Si Mḥemmed yiwen yiwen; armi yekfa, iberra di tileft, yenna-yas: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 !</a:t>
                      </a:r>
                    </a:p>
                    <a:p>
                      <a:pPr indent="216000" algn="l"/>
                      <a:r>
                        <a:rPr lang="fr-FR" sz="1100" kern="150">
                          <a:effectLst/>
                          <a:latin typeface="Cascadia Mono" panose="020B0609020000020004" pitchFamily="49" charset="0"/>
                          <a:cs typeface="Cascadia Mono" panose="020B0609020000020004" pitchFamily="49" charset="0"/>
                        </a:rPr>
                        <a:t>Nous n’avons pas troué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238733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lalla, iwakken ay ɣren warrac, ur d-ttṛuḥu ara a ten-tettcewwileḍ kull ass: mi sen-d-tewwiḍ aɛwin, efk-iyi-t-id deg mi n tewwurt, tṛuḥeḍ.</a:t>
                      </a:r>
                    </a:p>
                    <a:p>
                      <a:pPr indent="457200"/>
                      <a:r>
                        <a:rPr lang="fr-FR" sz="1100" kern="1200">
                          <a:solidFill>
                            <a:schemeClr val="tx1"/>
                          </a:solidFill>
                          <a:effectLst/>
                          <a:latin typeface="+mn-lt"/>
                          <a:ea typeface="+mn-ea"/>
                          <a:cs typeface="+mn-cs"/>
                        </a:rPr>
                        <a:t>- Tenna-yas: Yirbeḥ!</a:t>
                      </a:r>
                    </a:p>
                    <a:p>
                      <a:pPr indent="457200"/>
                      <a:r>
                        <a:rPr lang="fr-FR" sz="1100" kern="1200">
                          <a:solidFill>
                            <a:schemeClr val="tx1"/>
                          </a:solidFill>
                          <a:effectLst/>
                          <a:latin typeface="+mn-lt"/>
                          <a:ea typeface="+mn-ea"/>
                          <a:cs typeface="+mn-cs"/>
                        </a:rPr>
                        <a:t>Tṛuḥ teǧǧa arraw-is, allen-is la ttbeɛṛuṛucent d imeṭṭawen.</a:t>
                      </a:r>
                    </a:p>
                    <a:p>
                      <a:pPr indent="457200"/>
                      <a:r>
                        <a:rPr lang="fr-FR" sz="1100" kern="1200">
                          <a:solidFill>
                            <a:schemeClr val="tx1"/>
                          </a:solidFill>
                          <a:effectLst/>
                          <a:latin typeface="+mn-lt"/>
                          <a:ea typeface="+mn-ea"/>
                          <a:cs typeface="+mn-cs"/>
                        </a:rPr>
                        <a:t>Yebren wuccen f warraw n tileft, yečč-iten. Yerra iɣsan-nsen di tebḍanin-nsen, iɛelleq-itent, ar ttẓenẓunen fell-asent igelfan n wareẓẓen d yizan izegzawen.</a:t>
                      </a:r>
                    </a:p>
                    <a:p>
                      <a:pPr indent="457200"/>
                      <a:r>
                        <a:rPr lang="fr-FR" sz="1100" kern="1200">
                          <a:solidFill>
                            <a:schemeClr val="tx1"/>
                          </a:solidFill>
                          <a:effectLst/>
                          <a:latin typeface="+mn-lt"/>
                          <a:ea typeface="+mn-ea"/>
                          <a:cs typeface="+mn-cs"/>
                        </a:rPr>
                        <a:t>Mi d-tbedd tileft s weɛwin, yin’as wuccen :</a:t>
                      </a:r>
                    </a:p>
                    <a:p>
                      <a:pPr indent="457200"/>
                      <a:r>
                        <a:rPr lang="fr-FR" sz="1100" kern="1200">
                          <a:solidFill>
                            <a:schemeClr val="tx1"/>
                          </a:solidFill>
                          <a:effectLst/>
                          <a:latin typeface="+mn-lt"/>
                          <a:ea typeface="+mn-ea"/>
                          <a:cs typeface="+mn-cs"/>
                        </a:rPr>
                        <a:t>- Sel! Sel! Akken la qqaren, sel!</a:t>
                      </a:r>
                    </a:p>
                    <a:p>
                      <a:pPr indent="457200"/>
                      <a:r>
                        <a:rPr lang="fr-FR" sz="1100" kern="1200">
                          <a:solidFill>
                            <a:schemeClr val="tx1"/>
                          </a:solidFill>
                          <a:effectLst/>
                          <a:latin typeface="+mn-lt"/>
                          <a:ea typeface="+mn-ea"/>
                          <a:cs typeface="+mn-cs"/>
                        </a:rPr>
                        <a:t>Ass nni, tejjem-iten, ur tt-thenna ara tasa-s, tedhem a ten-tẓer: tufa-n ayen tufa! Ineggez wuccen, yerwel di lɣar: tetbeɛ-it tileft, teṭṭef-it seg uḍar di ṭṭlam. Yuɣal ar idess, yeqqar-as:</a:t>
                      </a:r>
                    </a:p>
                    <a:p>
                      <a:pPr indent="457200"/>
                      <a:r>
                        <a:rPr lang="fr-FR" sz="1100" kern="1200">
                          <a:solidFill>
                            <a:schemeClr val="tx1"/>
                          </a:solidFill>
                          <a:effectLst/>
                          <a:latin typeface="+mn-lt"/>
                          <a:ea typeface="+mn-ea"/>
                          <a:cs typeface="+mn-cs"/>
                        </a:rPr>
                        <a:t>- Uh! teṭṭef aẓar, tɣil d aḍar! teṭṭef aẓar, tɣil d aḍar! Ikellex-as, tebra-ya, yerwel, yeffeɣ si lǧiha nniḍen, yemneɛ.</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Ecoute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de l’horrible réalité. Le chacal s’enfuit dans la caverne, vers une autre issue. Le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22587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Arraw-is mmeččen, uccen imenɛ-as, teqqim tileft la tettru am lehwa, tezza tasa-s. Acu ara texdem? Acu ara texdem?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Tṛuḥ ad tcetki i yizem, lmir n lewḥuc, teḥka-yas amek i s-ikellex Si Mḥemmed armi i s-tefka arraw-is ɛzizen a ten-yesɣer, amek i t-tessɛac geddac, amek i ten-yečča, amek i s-yemneɛ. Yenna-yas yizem:</a:t>
                      </a:r>
                    </a:p>
                    <a:p>
                      <a:pPr indent="457200"/>
                      <a:r>
                        <a:rPr lang="fr-FR" sz="1100" kern="1200">
                          <a:solidFill>
                            <a:schemeClr val="tx1"/>
                          </a:solidFill>
                          <a:effectLst/>
                          <a:latin typeface="+mn-lt"/>
                          <a:ea typeface="+mn-ea"/>
                          <a:cs typeface="+mn-cs"/>
                        </a:rPr>
                        <a:t>- A yelli, si zik Mḥemmed d aɣeddaṛ. Nella nṣeggem ddunit, yesxeṣr-aneɣ-tt. Ad t-texdeɛ tgella d lemleḥ i s-tesseččeḍ!</a:t>
                      </a:r>
                    </a:p>
                    <a:p>
                      <a:pPr indent="457200"/>
                      <a:r>
                        <a:rPr lang="fr-FR" sz="1100" kern="1200">
                          <a:solidFill>
                            <a:schemeClr val="tx1"/>
                          </a:solidFill>
                          <a:effectLst/>
                          <a:latin typeface="+mn-lt"/>
                          <a:ea typeface="+mn-ea"/>
                          <a:cs typeface="+mn-cs"/>
                        </a:rPr>
                        <a:t>Yerẓa leɛhud n Ṛebbi, afus-is a t-yeṭṭef! Ur ttagad: ad am-rreɣ ttaṛ.</a:t>
                      </a:r>
                    </a:p>
                    <a:p>
                      <a:pPr indent="457200"/>
                      <a:r>
                        <a:rPr lang="fr-FR" sz="1100" kern="1200">
                          <a:solidFill>
                            <a:schemeClr val="tx1"/>
                          </a:solidFill>
                          <a:effectLst/>
                          <a:latin typeface="+mn-lt"/>
                          <a:ea typeface="+mn-ea"/>
                          <a:cs typeface="+mn-cs"/>
                        </a:rPr>
                        <a:t>Yuɣal yenna-yas:</a:t>
                      </a:r>
                    </a:p>
                    <a:p>
                      <a:pPr indent="457200"/>
                      <a:r>
                        <a:rPr lang="fr-FR" sz="1100" kern="1200">
                          <a:solidFill>
                            <a:schemeClr val="tx1"/>
                          </a:solidFill>
                          <a:effectLst/>
                          <a:latin typeface="+mn-lt"/>
                          <a:ea typeface="+mn-ea"/>
                          <a:cs typeface="+mn-cs"/>
                        </a:rPr>
                        <a:t>- Lameɛna, nek lluẓeɣ: ad tɛemleḍ deg-i lemzegga, ad iyi-tefkeḍ aqerru-m a t-ɣeẓẓeɣ: ad am-fkeɣ taṣwiɛt ibawen s anebdu.</a:t>
                      </a:r>
                    </a:p>
                    <a:p>
                      <a:pPr indent="457200"/>
                      <a:r>
                        <a:rPr lang="fr-FR" sz="1100" kern="1200">
                          <a:solidFill>
                            <a:schemeClr val="tx1"/>
                          </a:solidFill>
                          <a:effectLst/>
                          <a:latin typeface="+mn-lt"/>
                          <a:ea typeface="+mn-ea"/>
                          <a:cs typeface="+mn-cs"/>
                        </a:rPr>
                        <a:t>Tileft tḥemmel ibawen: tessemḥes, walakin, seg wasmi i tt-yeɣdeṛ wuccen deg warraw-is, laman wwin-t waman.</a:t>
                      </a:r>
                    </a:p>
                    <a:p>
                      <a:pPr indent="457200"/>
                      <a:r>
                        <a:rPr lang="fr-FR" sz="1100" kern="1200">
                          <a:solidFill>
                            <a:schemeClr val="tx1"/>
                          </a:solidFill>
                          <a:effectLst/>
                          <a:latin typeface="+mn-lt"/>
                          <a:ea typeface="+mn-ea"/>
                          <a:cs typeface="+mn-cs"/>
                        </a:rPr>
                        <a:t>Terra-yas:</a:t>
                      </a:r>
                    </a:p>
                    <a:p>
                      <a:pPr indent="457200"/>
                      <a:r>
                        <a:rPr lang="fr-FR" sz="1100" kern="1200">
                          <a:solidFill>
                            <a:schemeClr val="tx1"/>
                          </a:solidFill>
                          <a:effectLst/>
                          <a:latin typeface="+mn-lt"/>
                          <a:ea typeface="+mn-ea"/>
                          <a:cs typeface="+mn-cs"/>
                        </a:rPr>
                        <a:t>- A lmir n lewḥuc, nek aql-i di yir ḥala: ad iyi-tanfeḍ ard qqimeɣ d yiman-iw: cubkeɣ-k s Ṛebbi ard ad d-uyaleɣ, ad ak-d-rreɣ s lexbaṛ.</a:t>
                      </a:r>
                    </a:p>
                    <a:p>
                      <a:pPr indent="457200"/>
                      <a:r>
                        <a:rPr lang="fr-FR" sz="1100" kern="1200">
                          <a:solidFill>
                            <a:schemeClr val="tx1"/>
                          </a:solidFill>
                          <a:effectLst/>
                          <a:latin typeface="+mn-lt"/>
                          <a:ea typeface="+mn-ea"/>
                          <a:cs typeface="+mn-cs"/>
                        </a:rPr>
                        <a:t>Yunef-as tṛuḥ.</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3886520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yeẓran tin yexdem la i yizem wala i tileft, yettagad si tili-s. Amek ara iɛass iman-is? La ten-yettɛassa nitni: mi refden aḍar, isers aḍar.</a:t>
                      </a:r>
                    </a:p>
                    <a:p>
                      <a:pPr indent="457200"/>
                      <a:r>
                        <a:rPr lang="fr-FR" sz="1100" kern="1200">
                          <a:solidFill>
                            <a:schemeClr val="tx1"/>
                          </a:solidFill>
                          <a:effectLst/>
                          <a:latin typeface="+mn-lt"/>
                          <a:ea typeface="+mn-ea"/>
                          <a:cs typeface="+mn-cs"/>
                        </a:rPr>
                        <a:t>Asmi i tcetka tileft i yizem, iwala-ten, Yeqqim-as i tileft deg webrid, mi d-tuɣal, yenna-yas:</a:t>
                      </a:r>
                    </a:p>
                    <a:p>
                      <a:pPr indent="457200"/>
                      <a:r>
                        <a:rPr lang="fr-FR" sz="1100" kern="1200">
                          <a:solidFill>
                            <a:schemeClr val="tx1"/>
                          </a:solidFill>
                          <a:effectLst/>
                          <a:latin typeface="+mn-lt"/>
                          <a:ea typeface="+mn-ea"/>
                          <a:cs typeface="+mn-cs"/>
                        </a:rPr>
                        <a:t>- A mm uxenfuf, a mm uzenfuf, d acu i m-d-yenna lmir n lewḥuc?</a:t>
                      </a:r>
                    </a:p>
                    <a:p>
                      <a:pPr indent="457200"/>
                      <a:r>
                        <a:rPr lang="fr-FR" sz="1100" kern="1200">
                          <a:solidFill>
                            <a:schemeClr val="tx1"/>
                          </a:solidFill>
                          <a:effectLst/>
                          <a:latin typeface="+mn-lt"/>
                          <a:ea typeface="+mn-ea"/>
                          <a:cs typeface="+mn-cs"/>
                        </a:rPr>
                        <a:t>Tergem-it, tedɛa-yas; armi teɛya, teḥka-yas. Yenna-yas Si Mḥemmed:</a:t>
                      </a:r>
                    </a:p>
                    <a:p>
                      <a:pPr indent="457200"/>
                      <a:r>
                        <a:rPr lang="fr-FR" sz="1100" kern="1200">
                          <a:solidFill>
                            <a:schemeClr val="tx1"/>
                          </a:solidFill>
                          <a:effectLst/>
                          <a:latin typeface="+mn-lt"/>
                          <a:ea typeface="+mn-ea"/>
                          <a:cs typeface="+mn-cs"/>
                        </a:rPr>
                        <a:t>- A kem-menɛeɣ si lmut, ad nemxalaṣ. A tamehbult, a tamebhult! Imi ara d as-tekfeḍ aqerru-m a t-iɣeẓẓ, swayes ara teẓdeḍ ibawen-is s anebdu?</a:t>
                      </a:r>
                    </a:p>
                    <a:p>
                      <a:pPr indent="457200"/>
                      <a:r>
                        <a:rPr lang="fr-FR" sz="1100" kern="1200">
                          <a:solidFill>
                            <a:schemeClr val="tx1"/>
                          </a:solidFill>
                          <a:effectLst/>
                          <a:latin typeface="+mn-lt"/>
                          <a:ea typeface="+mn-ea"/>
                          <a:cs typeface="+mn-cs"/>
                        </a:rPr>
                        <a:t>Teqqim tileft ayen teqqim, tebren s izem iwakken ur tettruẓu ara leɛhud n Ṛebbi. Tessawel-as, tenna-yas:</a:t>
                      </a:r>
                    </a:p>
                    <a:p>
                      <a:pPr indent="457200"/>
                      <a:r>
                        <a:rPr lang="fr-FR" sz="1100" kern="1200">
                          <a:solidFill>
                            <a:schemeClr val="tx1"/>
                          </a:solidFill>
                          <a:effectLst/>
                          <a:latin typeface="+mn-lt"/>
                          <a:ea typeface="+mn-ea"/>
                          <a:cs typeface="+mn-cs"/>
                        </a:rPr>
                        <a:t>- A lmir n lewḥuc, ulac si ṛṛay nni i d-nger!</a:t>
                      </a:r>
                    </a:p>
                    <a:p>
                      <a:pPr indent="457200"/>
                      <a:r>
                        <a:rPr lang="fr-FR" sz="1100" kern="1200">
                          <a:solidFill>
                            <a:schemeClr val="tx1"/>
                          </a:solidFill>
                          <a:effectLst/>
                          <a:latin typeface="+mn-lt"/>
                          <a:ea typeface="+mn-ea"/>
                          <a:cs typeface="+mn-cs"/>
                        </a:rPr>
                        <a:t>Yerra-yas-d awal, yenna-yas:</a:t>
                      </a:r>
                    </a:p>
                    <a:p>
                      <a:pPr indent="457200"/>
                      <a:r>
                        <a:rPr lang="fr-FR" sz="1100" kern="1200">
                          <a:solidFill>
                            <a:schemeClr val="tx1"/>
                          </a:solidFill>
                          <a:effectLst/>
                          <a:latin typeface="+mn-lt"/>
                          <a:ea typeface="+mn-ea"/>
                          <a:cs typeface="+mn-cs"/>
                        </a:rPr>
                        <a:t>- A yelli, qerreb-d: tura wessreɣ: yenqes yeẓri-w, yerna aselli-w…</a:t>
                      </a:r>
                    </a:p>
                    <a:p>
                      <a:pPr indent="457200"/>
                      <a:r>
                        <a:rPr lang="fr-FR" sz="1100" kern="1200">
                          <a:solidFill>
                            <a:schemeClr val="tx1"/>
                          </a:solidFill>
                          <a:effectLst/>
                          <a:latin typeface="+mn-lt"/>
                          <a:ea typeface="+mn-ea"/>
                          <a:cs typeface="+mn-cs"/>
                        </a:rPr>
                        <a:t>Tkukra, tenna-yas:</a:t>
                      </a:r>
                    </a:p>
                    <a:p>
                      <a:pPr indent="457200"/>
                      <a:r>
                        <a:rPr lang="fr-FR" sz="1100" kern="1200">
                          <a:solidFill>
                            <a:schemeClr val="tx1"/>
                          </a:solidFill>
                          <a:effectLst/>
                          <a:latin typeface="+mn-lt"/>
                          <a:ea typeface="+mn-ea"/>
                          <a:cs typeface="+mn-cs"/>
                        </a:rPr>
                        <a:t>- Mi ara d ak-fkeɣ aqerru-w a t-tɣeẓẓeḍ, swayes ara ẓdeɣ ibawen-ik s anebdu?</a:t>
                      </a:r>
                    </a:p>
                    <a:p>
                      <a:pPr indent="457200"/>
                      <a:r>
                        <a:rPr lang="fr-FR" sz="1100" kern="1200">
                          <a:solidFill>
                            <a:schemeClr val="tx1"/>
                          </a:solidFill>
                          <a:effectLst/>
                          <a:latin typeface="+mn-lt"/>
                          <a:ea typeface="+mn-ea"/>
                          <a:cs typeface="+mn-cs"/>
                        </a:rPr>
                        <a:t>Iṛɛed am tegnewt, yenna-yas:</a:t>
                      </a:r>
                    </a:p>
                    <a:p>
                      <a:pPr indent="457200"/>
                      <a:r>
                        <a:rPr lang="fr-FR" sz="1100" kern="1200">
                          <a:solidFill>
                            <a:schemeClr val="tx1"/>
                          </a:solidFill>
                          <a:effectLst/>
                          <a:latin typeface="+mn-lt"/>
                          <a:ea typeface="+mn-ea"/>
                          <a:cs typeface="+mn-cs"/>
                        </a:rPr>
                        <a:t>- Temmeggreḍ Mḥemmed!</a:t>
                      </a:r>
                    </a:p>
                    <a:p>
                      <a:pPr indent="457200"/>
                      <a:r>
                        <a:rPr lang="fr-FR" sz="1100" kern="1200">
                          <a:solidFill>
                            <a:schemeClr val="tx1"/>
                          </a:solidFill>
                          <a:effectLst/>
                          <a:latin typeface="+mn-lt"/>
                          <a:ea typeface="+mn-ea"/>
                          <a:cs typeface="+mn-cs"/>
                        </a:rPr>
                        <a:t>- Terra-yas: Mmeggreɣ-t!</a:t>
                      </a:r>
                    </a:p>
                    <a:p>
                      <a:pPr indent="457200"/>
                      <a:r>
                        <a:rPr lang="fr-FR" sz="1100" kern="1200">
                          <a:solidFill>
                            <a:schemeClr val="tx1"/>
                          </a:solidFill>
                          <a:effectLst/>
                          <a:latin typeface="+mn-lt"/>
                          <a:ea typeface="+mn-ea"/>
                          <a:cs typeface="+mn-cs"/>
                        </a:rPr>
                        <a:t>Terwel.</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qu’ils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7320159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Yibbwas, irwel-d yizem: tebɛen-t-id iṣeggaden.</a:t>
                      </a:r>
                    </a:p>
                    <a:p>
                      <a:pPr indent="457200"/>
                      <a:r>
                        <a:rPr lang="fr-FR" sz="1100" kern="1200">
                          <a:solidFill>
                            <a:schemeClr val="tx1"/>
                          </a:solidFill>
                          <a:effectLst/>
                          <a:latin typeface="+mn-lt"/>
                          <a:ea typeface="+mn-ea"/>
                          <a:cs typeface="+mn-cs"/>
                        </a:rPr>
                        <a:t>Yemlal-d welɣem, yenna-yas:</a:t>
                      </a:r>
                    </a:p>
                    <a:p>
                      <a:pPr indent="457200"/>
                      <a:r>
                        <a:rPr lang="fr-FR" sz="1100" kern="1200">
                          <a:solidFill>
                            <a:schemeClr val="tx1"/>
                          </a:solidFill>
                          <a:effectLst/>
                          <a:latin typeface="+mn-lt"/>
                          <a:ea typeface="+mn-ea"/>
                          <a:cs typeface="+mn-cs"/>
                        </a:rPr>
                        <a:t>- Dɛaɣ-k s Ṛebbin, ma ur iyi-tsellkeḍ, di leɛnaya-k!</a:t>
                      </a:r>
                    </a:p>
                    <a:p>
                      <a:pPr indent="457200"/>
                      <a:r>
                        <a:rPr lang="fr-FR" sz="1100" kern="1200">
                          <a:solidFill>
                            <a:schemeClr val="tx1"/>
                          </a:solidFill>
                          <a:effectLst/>
                          <a:latin typeface="+mn-lt"/>
                          <a:ea typeface="+mn-ea"/>
                          <a:cs typeface="+mn-cs"/>
                        </a:rPr>
                        <a:t>Yerra-t welɣem ɣer teɣrart, iɛebba-t, yewwi-t.</a:t>
                      </a:r>
                    </a:p>
                    <a:p>
                      <a:pPr indent="457200"/>
                      <a:r>
                        <a:rPr lang="fr-FR" sz="1100" kern="1200">
                          <a:solidFill>
                            <a:schemeClr val="tx1"/>
                          </a:solidFill>
                          <a:effectLst/>
                          <a:latin typeface="+mn-lt"/>
                          <a:ea typeface="+mn-ea"/>
                          <a:cs typeface="+mn-cs"/>
                        </a:rPr>
                        <a:t>Deg webrid, yemlal-d d iṣeggaden, nnan-as:</a:t>
                      </a:r>
                    </a:p>
                    <a:p>
                      <a:pPr indent="457200"/>
                      <a:r>
                        <a:rPr lang="fr-FR" sz="1100" kern="1200">
                          <a:solidFill>
                            <a:schemeClr val="tx1"/>
                          </a:solidFill>
                          <a:effectLst/>
                          <a:latin typeface="+mn-lt"/>
                          <a:ea typeface="+mn-ea"/>
                          <a:cs typeface="+mn-cs"/>
                        </a:rPr>
                        <a:t>- Ay alɣem, ur temmeggerḍ ara izem iɛedda?</a:t>
                      </a:r>
                    </a:p>
                    <a:p>
                      <a:pPr indent="457200"/>
                      <a:r>
                        <a:rPr lang="fr-FR" sz="1100" kern="1200">
                          <a:solidFill>
                            <a:schemeClr val="tx1"/>
                          </a:solidFill>
                          <a:effectLst/>
                          <a:latin typeface="+mn-lt"/>
                          <a:ea typeface="+mn-ea"/>
                          <a:cs typeface="+mn-cs"/>
                        </a:rPr>
                        <a:t>- Yerra-yasen: Iɛedda!</a:t>
                      </a:r>
                    </a:p>
                    <a:p>
                      <a:pPr indent="457200"/>
                      <a:r>
                        <a:rPr lang="fr-FR" sz="1100" kern="1200">
                          <a:solidFill>
                            <a:schemeClr val="tx1"/>
                          </a:solidFill>
                          <a:effectLst/>
                          <a:latin typeface="+mn-lt"/>
                          <a:ea typeface="+mn-ea"/>
                          <a:cs typeface="+mn-cs"/>
                        </a:rPr>
                        <a:t>Ṛuḥen, Yewwi-t welɣem armi i t-yessaweḍ ɣer lemneɛ, isers-it. Imiren ibges-d ɣur-s yizem, yenna-yas:</a:t>
                      </a:r>
                    </a:p>
                    <a:p>
                      <a:pPr indent="457200"/>
                      <a:r>
                        <a:rPr lang="fr-FR" sz="1100" kern="1200">
                          <a:solidFill>
                            <a:schemeClr val="tx1"/>
                          </a:solidFill>
                          <a:effectLst/>
                          <a:latin typeface="+mn-lt"/>
                          <a:ea typeface="+mn-ea"/>
                          <a:cs typeface="+mn-cs"/>
                        </a:rPr>
                        <a:t>- Ad k-ččeɣ!</a:t>
                      </a:r>
                    </a:p>
                    <a:p>
                      <a:pPr indent="457200"/>
                      <a:r>
                        <a:rPr lang="fr-FR" sz="1100" kern="1200">
                          <a:solidFill>
                            <a:schemeClr val="tx1"/>
                          </a:solidFill>
                          <a:effectLst/>
                          <a:latin typeface="+mn-lt"/>
                          <a:ea typeface="+mn-ea"/>
                          <a:cs typeface="+mn-cs"/>
                        </a:rPr>
                        <a:t>-Yerra-yas welɣem: D lmuḥal ay d-tḍelbeḍ! Tebɛen-k-id iṣeggaden ad k-nɣen, sellkeɣ-k si lmut: tura ad iyi-teččeḍ?</a:t>
                      </a:r>
                    </a:p>
                    <a:p>
                      <a:pPr indent="457200"/>
                      <a:r>
                        <a:rPr lang="fr-FR" sz="1100" kern="1200">
                          <a:solidFill>
                            <a:schemeClr val="tx1"/>
                          </a:solidFill>
                          <a:effectLst/>
                          <a:latin typeface="+mn-lt"/>
                          <a:ea typeface="+mn-ea"/>
                          <a:cs typeface="+mn-cs"/>
                        </a:rPr>
                        <a:t>Xedmeɣ-ak lxiṛ: err-iyi-t.</a:t>
                      </a:r>
                    </a:p>
                    <a:p>
                      <a:pPr indent="457200"/>
                      <a:r>
                        <a:rPr lang="fr-FR" sz="1100" kern="1200">
                          <a:solidFill>
                            <a:schemeClr val="tx1"/>
                          </a:solidFill>
                          <a:effectLst/>
                          <a:latin typeface="+mn-lt"/>
                          <a:ea typeface="+mn-ea"/>
                          <a:cs typeface="+mn-cs"/>
                        </a:rPr>
                        <a:t>- Yenna-yas yizem: Ad k-ččeɣ, aɛlaxaṭer lxiṛ ur yettuɣal ara.</a:t>
                      </a:r>
                    </a:p>
                    <a:p>
                      <a:pPr indent="457200"/>
                      <a:r>
                        <a:rPr lang="fr-FR" sz="1100" kern="1200">
                          <a:solidFill>
                            <a:schemeClr val="tx1"/>
                          </a:solidFill>
                          <a:effectLst/>
                          <a:latin typeface="+mn-lt"/>
                          <a:ea typeface="+mn-ea"/>
                          <a:cs typeface="+mn-cs"/>
                        </a:rPr>
                        <a:t>Yerra-yas welɣem:</a:t>
                      </a:r>
                    </a:p>
                    <a:p>
                      <a:pPr indent="457200"/>
                      <a:r>
                        <a:rPr lang="fr-FR" sz="1100" kern="1200">
                          <a:solidFill>
                            <a:schemeClr val="tx1"/>
                          </a:solidFill>
                          <a:effectLst/>
                          <a:latin typeface="+mn-lt"/>
                          <a:ea typeface="+mn-ea"/>
                          <a:cs typeface="+mn-cs"/>
                        </a:rPr>
                        <a:t>- Dɛaɣ-k s Ṛebbi, ma ur iyi-tunifeḍ ad ṛuḥeɣ ad d-steqsiɣ!</a:t>
                      </a:r>
                    </a:p>
                    <a:p>
                      <a:pPr indent="457200"/>
                      <a:r>
                        <a:rPr lang="fr-FR" sz="1100" kern="1200">
                          <a:solidFill>
                            <a:schemeClr val="tx1"/>
                          </a:solidFill>
                          <a:effectLst/>
                          <a:latin typeface="+mn-lt"/>
                          <a:ea typeface="+mn-ea"/>
                          <a:cs typeface="+mn-cs"/>
                        </a:rPr>
                        <a:t>Cubkeɣ-k s Ṛebbi, ma ufiɣ ur yettuɣal ara lxiṛ, ard a d-berneɣ ad iyi-teččeḍ!</a:t>
                      </a:r>
                    </a:p>
                    <a:p>
                      <a:pPr indent="457200"/>
                      <a:r>
                        <a:rPr lang="fr-FR" sz="1100" kern="1200">
                          <a:solidFill>
                            <a:schemeClr val="tx1"/>
                          </a:solidFill>
                          <a:effectLst/>
                          <a:latin typeface="+mn-lt"/>
                          <a:ea typeface="+mn-ea"/>
                          <a:cs typeface="+mn-cs"/>
                        </a:rPr>
                        <a:t>Yunef-as iṛuḥ.</a:t>
                      </a:r>
                    </a:p>
                    <a:p>
                      <a:pPr indent="457200"/>
                      <a:r>
                        <a:rPr lang="fr-FR" sz="1100" kern="1200">
                          <a:solidFill>
                            <a:schemeClr val="tx1"/>
                          </a:solidFill>
                          <a:effectLst/>
                          <a:latin typeface="+mn-lt"/>
                          <a:ea typeface="+mn-ea"/>
                          <a:cs typeface="+mn-cs"/>
                        </a:rPr>
                        <a:t>Iṛuḥ welɣem ɣer lewḥuc. A win yemmegger, yeḥku-yas: yiwen i Ṛebbi ur as-yefki lḥeq. Yenna-yas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était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017255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k-yeḍlim ara yizem: nek d akli n wexxam: ad ɛebbiɣ, srekbeɣ; ad ččeɣ yir tmecḥa, ad rnuɣ aɛekkaz; yuɣal yisem-iw d taselqubt: lxiṛ ur yettuɣal ara.</a:t>
                      </a:r>
                    </a:p>
                    <a:p>
                      <a:pPr indent="457200"/>
                      <a:r>
                        <a:rPr lang="fr-FR" sz="1100" kern="1200">
                          <a:solidFill>
                            <a:schemeClr val="tx1"/>
                          </a:solidFill>
                          <a:effectLst/>
                          <a:latin typeface="+mn-lt"/>
                          <a:ea typeface="+mn-ea"/>
                          <a:cs typeface="+mn-cs"/>
                        </a:rPr>
                        <a:t>- Tenna-yas tixsi: Ur k-yeḍlim ara yizem: ad fkeɣ ayefki d taduṭ, ad d-arweɣ izamaren, a ten-zlun, zlun-iyi; ččen-ten, ččen-iyi: lxiṛ ur yettuɣal ara.</a:t>
                      </a:r>
                    </a:p>
                    <a:p>
                      <a:pPr indent="457200"/>
                      <a:r>
                        <a:rPr lang="fr-FR" sz="1100" kern="1200">
                          <a:solidFill>
                            <a:schemeClr val="tx1"/>
                          </a:solidFill>
                          <a:effectLst/>
                          <a:latin typeface="+mn-lt"/>
                          <a:ea typeface="+mn-ea"/>
                          <a:cs typeface="+mn-cs"/>
                        </a:rPr>
                        <a:t>- Yenna-yas wezger: D keč ay d ḍḍalem: Ad kerzeɣ irden d temẓin, ad meggleɣ izemran d wurtan: acu n lxiṛ ara d iyi-rren? Ad iyi-qeddmen s aɛric! Lukan yettuɣal lxiṛ, talli yuɣal i wezger.</a:t>
                      </a:r>
                    </a:p>
                    <a:p>
                      <a:pPr indent="457200"/>
                      <a:r>
                        <a:rPr lang="fr-FR" sz="1100" kern="1200">
                          <a:solidFill>
                            <a:schemeClr val="tx1"/>
                          </a:solidFill>
                          <a:effectLst/>
                          <a:latin typeface="+mn-lt"/>
                          <a:ea typeface="+mn-ea"/>
                          <a:cs typeface="+mn-cs"/>
                        </a:rPr>
                        <a:t>Yebren welɣem deg uɣilif meqqer: mačči akken yebna i-yufa: imi lxiṛ yettmečča, ad as-t-yečč kan yizem, yečč-it zdeffir-s.</a:t>
                      </a:r>
                    </a:p>
                    <a:p>
                      <a:pPr indent="457200"/>
                      <a:r>
                        <a:rPr lang="fr-FR" sz="1100" kern="1200">
                          <a:solidFill>
                            <a:schemeClr val="tx1"/>
                          </a:solidFill>
                          <a:effectLst/>
                          <a:latin typeface="+mn-lt"/>
                          <a:ea typeface="+mn-ea"/>
                          <a:cs typeface="+mn-cs"/>
                        </a:rPr>
                        <a:t>La ileḥḥu welɣem yettru: mačči akken yeṭṭes i d-yuki!</a:t>
                      </a:r>
                    </a:p>
                    <a:p>
                      <a:pPr indent="457200"/>
                      <a:r>
                        <a:rPr lang="fr-FR" sz="1100" kern="1200">
                          <a:solidFill>
                            <a:schemeClr val="tx1"/>
                          </a:solidFill>
                          <a:effectLst/>
                          <a:latin typeface="+mn-lt"/>
                          <a:ea typeface="+mn-ea"/>
                          <a:cs typeface="+mn-cs"/>
                        </a:rPr>
                        <a:t>Yemlal-d d wuccen deg webrid, yenna-yas-d:</a:t>
                      </a:r>
                    </a:p>
                    <a:p>
                      <a:pPr indent="457200"/>
                      <a:r>
                        <a:rPr lang="fr-FR" sz="1100" kern="1200">
                          <a:solidFill>
                            <a:schemeClr val="tx1"/>
                          </a:solidFill>
                          <a:effectLst/>
                          <a:latin typeface="+mn-lt"/>
                          <a:ea typeface="+mn-ea"/>
                          <a:cs typeface="+mn-cs"/>
                        </a:rPr>
                        <a:t>- D acu k-yuɣen, a ɛemmi Bumgerḍ ?</a:t>
                      </a:r>
                    </a:p>
                    <a:p>
                      <a:pPr indent="457200"/>
                      <a:r>
                        <a:rPr lang="fr-FR" sz="1100" kern="1200">
                          <a:solidFill>
                            <a:schemeClr val="tx1"/>
                          </a:solidFill>
                          <a:effectLst/>
                          <a:latin typeface="+mn-lt"/>
                          <a:ea typeface="+mn-ea"/>
                          <a:cs typeface="+mn-cs"/>
                        </a:rPr>
                        <a:t>Yeḥka-yas welɣem tamsalt. Yenna-yas wuccen:</a:t>
                      </a:r>
                    </a:p>
                    <a:p>
                      <a:pPr indent="457200"/>
                      <a:r>
                        <a:rPr lang="fr-FR" sz="1100" kern="1200">
                          <a:solidFill>
                            <a:schemeClr val="tx1"/>
                          </a:solidFill>
                          <a:effectLst/>
                          <a:latin typeface="+mn-lt"/>
                          <a:ea typeface="+mn-ea"/>
                          <a:cs typeface="+mn-cs"/>
                        </a:rPr>
                        <a:t>- D ṣṣeḥ: lxiṛ ur yettuɣal ara : tura ad k-yečč, ay amcum.</a:t>
                      </a:r>
                    </a:p>
                    <a:p>
                      <a:pPr indent="457200"/>
                      <a:r>
                        <a:rPr lang="fr-FR" sz="1100" kern="1200">
                          <a:solidFill>
                            <a:schemeClr val="tx1"/>
                          </a:solidFill>
                          <a:effectLst/>
                          <a:latin typeface="+mn-lt"/>
                          <a:ea typeface="+mn-ea"/>
                          <a:cs typeface="+mn-cs"/>
                        </a:rPr>
                        <a:t>Yuɣal welɣem ar yettreɛreɛ. Yenna-yas wuccen:</a:t>
                      </a:r>
                    </a:p>
                    <a:p>
                      <a:pPr indent="457200"/>
                      <a:r>
                        <a:rPr lang="fr-FR" sz="1100" kern="1200">
                          <a:solidFill>
                            <a:schemeClr val="tx1"/>
                          </a:solidFill>
                          <a:effectLst/>
                          <a:latin typeface="+mn-lt"/>
                          <a:ea typeface="+mn-ea"/>
                          <a:cs typeface="+mn-cs"/>
                        </a:rPr>
                        <a:t>-Tettalaseḍ-iyi-tt: ad k-sellkeɣ, ma isellek-ik Ṛebbi, ad nemxalaṣ. Imiren, yemla-yas deg umeẓẓuɣ.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 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8461046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Iɛedda wayen iɛeddan, iṛuḥ wuccen ɣer tyaziṭ, yewt-as izli n tyaziḍin, yenna-yas:</a:t>
                      </a:r>
                    </a:p>
                    <a:p>
                      <a:pPr indent="457200"/>
                      <a:r>
                        <a:rPr lang="fr-FR" sz="1100" kern="1200">
                          <a:solidFill>
                            <a:schemeClr val="tx1"/>
                          </a:solidFill>
                          <a:effectLst/>
                          <a:latin typeface="+mn-lt"/>
                          <a:ea typeface="+mn-ea"/>
                          <a:cs typeface="+mn-cs"/>
                        </a:rPr>
                        <a:t>- A weltma, d acu kem-yeǧǧan dagi? Izem, mi d-turweḍ tamellalt, yečč-itt, talli timital-im zedlent; mi ssefṛuṛxent, ffɣen-d yefṛax, ad ten-sḍefṛent tyemmatin tiseɛdiyin s iguduyen d tmizar d tebḥirin, nitni d ibaḥanen irkel d ičuččiwen irkel; mi ɛyan di tikli d wexbaḍ d tyessawt, neɣ yenɣa-ten usemmiḍ, ad ten-jemɛent seddu wafriwen-nsent iwakken ad ḥmun steɛfun; ad imɣurent, ffɣent-d irkel d tifṛax d sut tcebbubin!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Tayaziṭ ur as-t-id-terri imiren merreɣ wala messus, lameɛna tegr-d tinexsas: yesxeṣr-as nneyya. Teqqim kra n wussan, tuɣal awal n wuccen, tṛuḥ s izem, tenna-yas:</a:t>
                      </a:r>
                    </a:p>
                    <a:p>
                      <a:pPr indent="457200"/>
                      <a:r>
                        <a:rPr lang="fr-FR" sz="1100" kern="1200">
                          <a:solidFill>
                            <a:schemeClr val="tx1"/>
                          </a:solidFill>
                          <a:effectLst/>
                          <a:latin typeface="+mn-lt"/>
                          <a:ea typeface="+mn-ea"/>
                          <a:cs typeface="+mn-cs"/>
                        </a:rPr>
                        <a:t>- A lmir n lewḥuc, serreḥ-iyi ad ṛuḥeɣ: ɛyiɣ!</a:t>
                      </a:r>
                    </a:p>
                    <a:p>
                      <a:pPr indent="457200"/>
                      <a:r>
                        <a:rPr lang="fr-FR" sz="1100" kern="1200">
                          <a:solidFill>
                            <a:schemeClr val="tx1"/>
                          </a:solidFill>
                          <a:effectLst/>
                          <a:latin typeface="+mn-lt"/>
                          <a:ea typeface="+mn-ea"/>
                          <a:cs typeface="+mn-cs"/>
                        </a:rPr>
                        <a:t>Yeɛreḍ yizem a tt-id-yeṭṭef, a tt-id-yerr s abrid: iḥawet, yessaged: ur yufi, Tugi: abaden! Yewt-itt, yerẓa-tt. Yenna-yas:</a:t>
                      </a:r>
                    </a:p>
                    <a:p>
                      <a:pPr indent="457200"/>
                      <a:r>
                        <a:rPr lang="fr-FR" sz="1100" kern="1200">
                          <a:solidFill>
                            <a:schemeClr val="tx1"/>
                          </a:solidFill>
                          <a:effectLst/>
                          <a:latin typeface="+mn-lt"/>
                          <a:ea typeface="+mn-ea"/>
                          <a:cs typeface="+mn-cs"/>
                        </a:rPr>
                        <a:t>- Ddem, a Ben Yeɛqub, ad tt-tneṭleḍ!</a:t>
                      </a:r>
                    </a:p>
                    <a:p>
                      <a:pPr indent="457200"/>
                      <a:r>
                        <a:rPr lang="fr-FR" sz="1100" kern="1200">
                          <a:solidFill>
                            <a:schemeClr val="tx1"/>
                          </a:solidFill>
                          <a:effectLst/>
                          <a:latin typeface="+mn-lt"/>
                          <a:ea typeface="+mn-ea"/>
                          <a:cs typeface="+mn-cs"/>
                        </a:rPr>
                        <a:t>Yewwi-tt wuccen, yečča-tt, yerna yemceḥ idammen.</a:t>
                      </a:r>
                    </a:p>
                    <a:p>
                      <a:pPr indent="457200"/>
                      <a:r>
                        <a:rPr lang="fr-FR" sz="1100" kern="1200">
                          <a:solidFill>
                            <a:schemeClr val="tx1"/>
                          </a:solidFill>
                          <a:effectLst/>
                          <a:latin typeface="+mn-lt"/>
                          <a:ea typeface="+mn-ea"/>
                          <a:cs typeface="+mn-cs"/>
                        </a:rPr>
                        <a:t>Yefṛeḥ, yenna deg wul-is: Ussan yelhan qerben!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 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quant ils seront fatigués de courir, de gratter pour chercher leur nourriture, ou qu’ils auront froid, elles les rassembleront sous leurs ailes : il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a:t>
                      </a:r>
                      <a:r>
                        <a:rPr lang="fr-FR" sz="1100" kern="150" err="1">
                          <a:effectLst/>
                          <a:latin typeface="Cascadia Mono" panose="020B0609020000020004" pitchFamily="49" charset="0"/>
                          <a:cs typeface="Cascadia Mono" panose="020B0609020000020004" pitchFamily="49" charset="0"/>
                        </a:rPr>
                        <a:t>voie.Il</a:t>
                      </a:r>
                      <a:r>
                        <a:rPr lang="fr-FR" sz="1100" kern="150">
                          <a:effectLst/>
                          <a:latin typeface="Cascadia Mono" panose="020B0609020000020004" pitchFamily="49" charset="0"/>
                          <a:cs typeface="Cascadia Mono" panose="020B0609020000020004" pitchFamily="49" charset="0"/>
                        </a:rPr>
                        <a:t>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55571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welɣem armi yewweḍ s izem, yanna-yas:</a:t>
                      </a:r>
                    </a:p>
                    <a:p>
                      <a:pPr indent="457200"/>
                      <a:r>
                        <a:rPr lang="fr-FR" sz="1100" kern="1200">
                          <a:solidFill>
                            <a:schemeClr val="tx1"/>
                          </a:solidFill>
                          <a:effectLst/>
                          <a:latin typeface="+mn-lt"/>
                          <a:ea typeface="+mn-ea"/>
                          <a:cs typeface="+mn-cs"/>
                        </a:rPr>
                        <a:t>- A lmir n lewḥyc, d ṣṣeḥ: lxiṛ ur yettuɣal ara.</a:t>
                      </a:r>
                    </a:p>
                    <a:p>
                      <a:pPr indent="457200"/>
                      <a:r>
                        <a:rPr lang="fr-FR" sz="1100" kern="1200">
                          <a:solidFill>
                            <a:schemeClr val="tx1"/>
                          </a:solidFill>
                          <a:effectLst/>
                          <a:latin typeface="+mn-lt"/>
                          <a:ea typeface="+mn-ea"/>
                          <a:cs typeface="+mn-cs"/>
                        </a:rPr>
                        <a:t>Yebda yizem ar yettembwiẓẓiḍ, yenna-yas:</a:t>
                      </a:r>
                    </a:p>
                    <a:p>
                      <a:pPr indent="457200"/>
                      <a:r>
                        <a:rPr lang="fr-FR" sz="1100" kern="1200">
                          <a:solidFill>
                            <a:schemeClr val="tx1"/>
                          </a:solidFill>
                          <a:effectLst/>
                          <a:latin typeface="+mn-lt"/>
                          <a:ea typeface="+mn-ea"/>
                          <a:cs typeface="+mn-cs"/>
                        </a:rPr>
                        <a:t>- Ihi, ad k-ččeɣ!</a:t>
                      </a:r>
                    </a:p>
                    <a:p>
                      <a:pPr indent="457200"/>
                      <a:r>
                        <a:rPr lang="fr-FR" sz="1100" kern="1200">
                          <a:solidFill>
                            <a:schemeClr val="tx1"/>
                          </a:solidFill>
                          <a:effectLst/>
                          <a:latin typeface="+mn-lt"/>
                          <a:ea typeface="+mn-ea"/>
                          <a:cs typeface="+mn-cs"/>
                        </a:rPr>
                        <a:t>- Yenna-yas welɣem: S leɛqel, a lmir n lewḥuc! Ssiweḍ-iyi deg wawal: lxiṛ ur yettuɣal ara ɣer yir laṣel: ɣer tarrawt n laṣel, lxiṛ yettuɣal.</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Yedduqqes yizem. iṛɛed am tegnewt: ur yezmir ara ad yessemsu laṣel-is. Yenna-yas i welɣem:</a:t>
                      </a:r>
                    </a:p>
                    <a:p>
                      <a:pPr indent="457200"/>
                      <a:r>
                        <a:rPr lang="fr-FR" sz="1100" kern="1200">
                          <a:solidFill>
                            <a:schemeClr val="tx1"/>
                          </a:solidFill>
                          <a:effectLst/>
                          <a:latin typeface="+mn-lt"/>
                          <a:ea typeface="+mn-ea"/>
                          <a:cs typeface="+mn-cs"/>
                        </a:rPr>
                        <a:t>- Temmeggreḍ uccen!</a:t>
                      </a:r>
                    </a:p>
                    <a:p>
                      <a:pPr indent="457200"/>
                      <a:r>
                        <a:rPr lang="fr-FR" sz="1100" kern="1200">
                          <a:solidFill>
                            <a:schemeClr val="tx1"/>
                          </a:solidFill>
                          <a:effectLst/>
                          <a:latin typeface="+mn-lt"/>
                          <a:ea typeface="+mn-ea"/>
                          <a:cs typeface="+mn-cs"/>
                        </a:rPr>
                        <a:t>- Yerra-yas : Mmugreɣ-t, a lmir n lewḥuc.</a:t>
                      </a:r>
                    </a:p>
                    <a:p>
                      <a:pPr indent="457200"/>
                      <a:r>
                        <a:rPr lang="fr-FR" sz="1100" kern="1200">
                          <a:solidFill>
                            <a:schemeClr val="tx1"/>
                          </a:solidFill>
                          <a:effectLst/>
                          <a:latin typeface="+mn-lt"/>
                          <a:ea typeface="+mn-ea"/>
                          <a:cs typeface="+mn-cs"/>
                        </a:rPr>
                        <a:t>- Yenna-yas yizem: ṛuḥ: isellek-ik bu meyya tḥila! Iṛuḥ welɣem di laman u ḍman.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Llan tlata yezgaren, yiwen d amellal, wayeḍ d aberkan, wis tlata d azeggaɣ, weqmen tagmatt di teẓgi. Mi ksan jmiɛ ar tameddit, ad ssemlilen tiseḍwa-nsen, ad mekknen acciwen-nsen ɣer beṛṛa, ad ṭṭsen. Mi d-yussa yizem, ad-yaf mkul yiwen seg-sen iqurɛ-d lǧiha-s: ad asen-d-yenneḍ, ad iṛuḥ: ur assen-yezmir ara.</a:t>
                      </a:r>
                    </a:p>
                    <a:p>
                      <a:pPr indent="457200"/>
                      <a:r>
                        <a:rPr lang="fr-FR" sz="1100" kern="1200">
                          <a:solidFill>
                            <a:schemeClr val="tx1"/>
                          </a:solidFill>
                          <a:effectLst/>
                          <a:latin typeface="+mn-lt"/>
                          <a:ea typeface="+mn-ea"/>
                          <a:cs typeface="+mn-cs"/>
                        </a:rPr>
                        <a:t>Yibbwas, iṛuḥ wuccen s azger abrkan, yenna-yas:</a:t>
                      </a:r>
                    </a:p>
                    <a:p>
                      <a:pPr indent="457200"/>
                      <a:r>
                        <a:rPr lang="fr-FR" sz="1100" kern="1200">
                          <a:solidFill>
                            <a:schemeClr val="tx1"/>
                          </a:solidFill>
                          <a:effectLst/>
                          <a:latin typeface="+mn-lt"/>
                          <a:ea typeface="+mn-ea"/>
                          <a:cs typeface="+mn-cs"/>
                        </a:rPr>
                        <a:t>- Sliɣ i watmaten-ik la ttsewwiqen deg-k, ad k-sebblen i yizem ad k-yečč, ad asen-d-teqqim lɣaba weḥd-sen.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697993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Iɛawed-as akenni i wezger azggaɣ, yerna-yas akkenni i wezger amella: yeḍmeɛ a ten-yessemneɣ, ad yečč seg-sen.</a:t>
                      </a:r>
                    </a:p>
                    <a:p>
                      <a:pPr indent="457200"/>
                      <a:r>
                        <a:rPr lang="fr-FR" sz="1100" kern="1200">
                          <a:solidFill>
                            <a:schemeClr val="tx1"/>
                          </a:solidFill>
                          <a:effectLst/>
                          <a:latin typeface="+mn-lt"/>
                          <a:ea typeface="+mn-ea"/>
                          <a:cs typeface="+mn-cs"/>
                        </a:rPr>
                        <a:t>Yessekcem-asen ccekk: yuɣal yekfa laman gar-asen: la ttemyexẓaren, ttemyenfasen. Mi d-yewweḍ yiḍ, di lɛuḍ ara ssemlilen tiseḍwa-nsen am zik, mekknen acciwen-nsen ɣer beṛṛa, uɣalen la ssemlilin acciwen-nsen, ttemɛassan n way gar-asen.</a:t>
                      </a:r>
                    </a:p>
                    <a:p>
                      <a:pPr indent="457200"/>
                      <a:r>
                        <a:rPr lang="fr-FR" sz="1100" kern="1200">
                          <a:solidFill>
                            <a:schemeClr val="tx1"/>
                          </a:solidFill>
                          <a:effectLst/>
                          <a:latin typeface="+mn-lt"/>
                          <a:ea typeface="+mn-ea"/>
                          <a:cs typeface="+mn-cs"/>
                        </a:rPr>
                        <a:t>Yibbwas, yewt-d yizem azger aberkan, yerẓa-t di tqeṣrit, yewwi-t, yečča-t. Ass nniḍen, yewt-d azger azeggaɣ, yerẓa-t di tqeṣrit, yewwi-t, yečča-t. Yeqqim-d wezger amellal weḥd-s, am gujil: ewt-it, i Ṛebbi: eǧǧ-it, i Ṛebbi!</a:t>
                      </a:r>
                    </a:p>
                    <a:p>
                      <a:pPr indent="457200"/>
                      <a:r>
                        <a:rPr lang="fr-FR" sz="1100" kern="1200">
                          <a:solidFill>
                            <a:schemeClr val="tx1"/>
                          </a:solidFill>
                          <a:effectLst/>
                          <a:latin typeface="+mn-lt"/>
                          <a:ea typeface="+mn-ea"/>
                          <a:cs typeface="+mn-cs"/>
                        </a:rPr>
                        <a:t>Yeqqim-d wezger amellal la yettru f watmaten-is, yettergigi f yiman-is. Iṛuh s uccen ad t-id-iciweṛ. Yenna-yas:</a:t>
                      </a:r>
                    </a:p>
                    <a:p>
                      <a:pPr indent="457200"/>
                      <a:r>
                        <a:rPr lang="fr-FR" sz="1100" kern="1200">
                          <a:solidFill>
                            <a:schemeClr val="tx1"/>
                          </a:solidFill>
                          <a:effectLst/>
                          <a:latin typeface="+mn-lt"/>
                          <a:ea typeface="+mn-ea"/>
                          <a:cs typeface="+mn-cs"/>
                        </a:rPr>
                        <a:t>- Dɛaɣ-k s Ṛebbi: ḍebber fell-i akken tḍebbreḍ f welɣem d tileft, ma ulac ad iyi-yečč yizem!</a:t>
                      </a:r>
                    </a:p>
                    <a:p>
                      <a:pPr indent="457200"/>
                      <a:r>
                        <a:rPr lang="fr-FR" sz="1100" kern="1200">
                          <a:solidFill>
                            <a:schemeClr val="tx1"/>
                          </a:solidFill>
                          <a:effectLst/>
                          <a:latin typeface="+mn-lt"/>
                          <a:ea typeface="+mn-ea"/>
                          <a:cs typeface="+mn-cs"/>
                        </a:rPr>
                        <a:t>Ihuz aqerru-s wuccen, yerra-yas-d:</a:t>
                      </a:r>
                    </a:p>
                    <a:p>
                      <a:pPr indent="457200"/>
                      <a:r>
                        <a:rPr lang="fr-FR" sz="1100" kern="1200">
                          <a:solidFill>
                            <a:schemeClr val="tx1"/>
                          </a:solidFill>
                          <a:effectLst/>
                          <a:latin typeface="+mn-lt"/>
                          <a:ea typeface="+mn-ea"/>
                          <a:cs typeface="+mn-cs"/>
                        </a:rPr>
                        <a:t>- Ddeɛwa-k tewɛeṛ!</a:t>
                      </a:r>
                    </a:p>
                    <a:p>
                      <a:pPr indent="457200"/>
                      <a:r>
                        <a:rPr lang="fr-FR" sz="1100" kern="1200">
                          <a:solidFill>
                            <a:schemeClr val="tx1"/>
                          </a:solidFill>
                          <a:effectLst/>
                          <a:latin typeface="+mn-lt"/>
                          <a:ea typeface="+mn-ea"/>
                          <a:cs typeface="+mn-cs"/>
                        </a:rPr>
                        <a:t>Yeɛreḍ bu meyya tḥila a s-yessefhem tamsalt: azger, nneyya-s d tazurant: ur as-yufi ara amek ara t-yesɣer. Yuɣal iɛeggen-as:</a:t>
                      </a:r>
                    </a:p>
                    <a:p>
                      <a:pPr indent="457200"/>
                      <a:r>
                        <a:rPr lang="fr-FR" sz="1100" kern="1200">
                          <a:solidFill>
                            <a:schemeClr val="tx1"/>
                          </a:solidFill>
                          <a:effectLst/>
                          <a:latin typeface="+mn-lt"/>
                          <a:ea typeface="+mn-ea"/>
                          <a:cs typeface="+mn-cs"/>
                        </a:rPr>
                        <a:t>- Asmi temmeggreḍ lmir n lewḥuc, siwel-as tidett.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 propos au bœuf roux, puis au bœuf blanc. Il espérait, en agissant ainsi, les faire s’entre-tuer et profiter de leur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 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50280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Yibbwas deg wussan ger unebdu d tefust, ddunit tezzegzew teǧǧuǧǧeg, ṭikkuk, la yekkat yewt-d nnaɛuṛ azger amellal: yejfel, taseṭṭa-s deg genni, la yesruhmut, ireggwel: talat tettak-it i talat, iɣẓer i yeɣẓer, tiɣilt i tiɣilt, armi yeɣli f yizem ur yebni fell-as.</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D acu k-id-yewwin ɣer dagi, a mmis n tfunast? Kra ddaw uqerru-k! Lameɛna, ɛuhdeɣ-k s Ṛebbi ur k-ččiɣ ma tsawleḍ-iyi tidett.</a:t>
                      </a:r>
                    </a:p>
                    <a:p>
                      <a:pPr indent="457200"/>
                      <a:r>
                        <a:rPr lang="fr-FR" sz="1100" kern="1200">
                          <a:solidFill>
                            <a:schemeClr val="tx1"/>
                          </a:solidFill>
                          <a:effectLst/>
                          <a:latin typeface="+mn-lt"/>
                          <a:ea typeface="+mn-ea"/>
                          <a:cs typeface="+mn-cs"/>
                        </a:rPr>
                        <a:t>Iɣil ad d-yeskiddeb, ad t-yečč. Yerra-yas uɛerrum:</a:t>
                      </a:r>
                    </a:p>
                    <a:p>
                      <a:pPr indent="457200"/>
                      <a:r>
                        <a:rPr lang="fr-FR" sz="1100" kern="1200">
                          <a:solidFill>
                            <a:schemeClr val="tx1"/>
                          </a:solidFill>
                          <a:effectLst/>
                          <a:latin typeface="+mn-lt"/>
                          <a:ea typeface="+mn-ea"/>
                          <a:cs typeface="+mn-cs"/>
                        </a:rPr>
                        <a:t>- Uḥeq wadi… d wadi... a lmir n lewḥuc, a lukan ẓriɣ ad k-id-afeɣ dagi, ur d-rwileɣ, ɣas ad yečč nnaɛuṛ tasa-w! Yanna-yi Si Mḥemmed: siwel-as tidett!</a:t>
                      </a:r>
                    </a:p>
                    <a:p>
                      <a:pPr indent="457200"/>
                      <a:r>
                        <a:rPr lang="fr-FR" sz="1100" kern="1200">
                          <a:solidFill>
                            <a:schemeClr val="tx1"/>
                          </a:solidFill>
                          <a:effectLst/>
                          <a:latin typeface="+mn-lt"/>
                          <a:ea typeface="+mn-ea"/>
                          <a:cs typeface="+mn-cs"/>
                        </a:rPr>
                        <a:t>Iṛɛed yizem am tegnewt, yenna-yas:</a:t>
                      </a:r>
                    </a:p>
                    <a:p>
                      <a:pPr indent="457200"/>
                      <a:r>
                        <a:rPr lang="fr-FR" sz="1100" kern="1200">
                          <a:solidFill>
                            <a:schemeClr val="tx1"/>
                          </a:solidFill>
                          <a:effectLst/>
                          <a:latin typeface="+mn-lt"/>
                          <a:ea typeface="+mn-ea"/>
                          <a:cs typeface="+mn-cs"/>
                        </a:rPr>
                        <a:t>-Ṛuḥ! Tselkeḍ a bu nneyya.</a:t>
                      </a:r>
                    </a:p>
                    <a:p>
                      <a:pPr indent="457200"/>
                      <a:r>
                        <a:rPr lang="fr-FR" sz="1100" kern="1200">
                          <a:solidFill>
                            <a:schemeClr val="tx1"/>
                          </a:solidFill>
                          <a:effectLst/>
                          <a:latin typeface="+mn-lt"/>
                          <a:ea typeface="+mn-ea"/>
                          <a:cs typeface="+mn-cs"/>
                        </a:rPr>
                        <a:t>Ma ur tessineḍ ara ad teskiddbeḍ, siwel tidett: nneyya tesserbaḥ neɣ tessukkus.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2694882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Asmi yufa yizem anga tent-iger qqurent seg wuccen, ayen ara d-yeǧǧ a t-id-yaf yečča-t netta d yifis la t-ttabaɛen, yemṣalaḥ yid-sen i sin, iɛahed-iten s Ṛebbi ur ten-yečči. Yenna-yas yizem i wuccen:</a:t>
                      </a:r>
                    </a:p>
                    <a:p>
                      <a:pPr indent="457200"/>
                      <a:r>
                        <a:rPr lang="fr-FR" sz="1100" kern="1200">
                          <a:solidFill>
                            <a:schemeClr val="tx1"/>
                          </a:solidFill>
                          <a:effectLst/>
                          <a:latin typeface="+mn-lt"/>
                          <a:ea typeface="+mn-ea"/>
                          <a:cs typeface="+mn-cs"/>
                        </a:rPr>
                        <a:t>Yya, a ddib, ad nṣafeṛ,</a:t>
                      </a:r>
                    </a:p>
                    <a:p>
                      <a:pPr indent="457200"/>
                      <a:r>
                        <a:rPr lang="fr-FR" sz="1100" kern="1200">
                          <a:solidFill>
                            <a:schemeClr val="tx1"/>
                          </a:solidFill>
                          <a:effectLst/>
                          <a:latin typeface="+mn-lt"/>
                          <a:ea typeface="+mn-ea"/>
                          <a:cs typeface="+mn-cs"/>
                        </a:rPr>
                        <a:t>D rrbeḥ-ik iban fell-i:</a:t>
                      </a:r>
                    </a:p>
                    <a:p>
                      <a:pPr indent="457200"/>
                      <a:r>
                        <a:rPr lang="fr-FR" sz="1100" kern="1200">
                          <a:solidFill>
                            <a:schemeClr val="tx1"/>
                          </a:solidFill>
                          <a:effectLst/>
                          <a:latin typeface="+mn-lt"/>
                          <a:ea typeface="+mn-ea"/>
                          <a:cs typeface="+mn-cs"/>
                        </a:rPr>
                        <a:t>Ma nɣiɣ si medden, ad teččeḍ;</a:t>
                      </a:r>
                    </a:p>
                    <a:p>
                      <a:pPr indent="457200"/>
                      <a:r>
                        <a:rPr lang="fr-FR" sz="1100" kern="1200">
                          <a:solidFill>
                            <a:schemeClr val="tx1"/>
                          </a:solidFill>
                          <a:effectLst/>
                          <a:latin typeface="+mn-lt"/>
                          <a:ea typeface="+mn-ea"/>
                          <a:cs typeface="+mn-cs"/>
                        </a:rPr>
                        <a:t>Ma nɣan-i medden, teččeḍ-i!</a:t>
                      </a:r>
                    </a:p>
                    <a:p>
                      <a:pPr indent="457200"/>
                      <a:r>
                        <a:rPr lang="fr-FR" sz="1100" kern="1200">
                          <a:solidFill>
                            <a:schemeClr val="tx1"/>
                          </a:solidFill>
                          <a:effectLst/>
                          <a:latin typeface="+mn-lt"/>
                          <a:ea typeface="+mn-ea"/>
                          <a:cs typeface="+mn-cs"/>
                        </a:rPr>
                        <a:t>Cerken taxerraẓt seg wass nni: nitni ttqeddimen-as-d ṣṣyada; netta yettɣimi-yas deg wemḍiq, yettruẓu-tt. Mi yekfa lmakla, ččen nitni tisigar. Lḥan akkenni ayen lḥan.</a:t>
                      </a:r>
                    </a:p>
                    <a:p>
                      <a:pPr indent="457200"/>
                      <a:r>
                        <a:rPr lang="fr-FR" sz="1100" kern="1200">
                          <a:solidFill>
                            <a:schemeClr val="tx1"/>
                          </a:solidFill>
                          <a:effectLst/>
                          <a:latin typeface="+mn-lt"/>
                          <a:ea typeface="+mn-ea"/>
                          <a:cs typeface="+mn-cs"/>
                        </a:rPr>
                        <a:t>Yibbwas, nɣan-d axeṛfi d tixsi d izimer. Iḍleb-d yifis beṭṭu. Yenna-yas yizem:</a:t>
                      </a:r>
                    </a:p>
                    <a:p>
                      <a:pPr indent="457200"/>
                      <a:r>
                        <a:rPr lang="fr-FR" sz="1100" kern="1200">
                          <a:solidFill>
                            <a:schemeClr val="tx1"/>
                          </a:solidFill>
                          <a:effectLst/>
                          <a:latin typeface="+mn-lt"/>
                          <a:ea typeface="+mn-ea"/>
                          <a:cs typeface="+mn-cs"/>
                        </a:rPr>
                        <a:t>- Ferq-iten gar-aneɣ.</a:t>
                      </a:r>
                    </a:p>
                    <a:p>
                      <a:pPr indent="457200"/>
                      <a:r>
                        <a:rPr lang="fr-FR" sz="1100" kern="1200">
                          <a:solidFill>
                            <a:schemeClr val="tx1"/>
                          </a:solidFill>
                          <a:effectLst/>
                          <a:latin typeface="+mn-lt"/>
                          <a:ea typeface="+mn-ea"/>
                          <a:cs typeface="+mn-cs"/>
                        </a:rPr>
                        <a:t>Iferq-iten yifis: axeṛfi i yizem, tixsi i yiman-is, izimer i wuccen. Yewt-it yizem, ntan waccaren-is di tasa-s, yedda-d leɛmeṛ-is. Yanna-yas i wuccen :</a:t>
                      </a:r>
                    </a:p>
                    <a:p>
                      <a:pPr indent="457200"/>
                      <a:r>
                        <a:rPr lang="fr-FR" sz="1100" kern="1200">
                          <a:solidFill>
                            <a:schemeClr val="tx1"/>
                          </a:solidFill>
                          <a:effectLst/>
                          <a:latin typeface="+mn-lt"/>
                          <a:ea typeface="+mn-ea"/>
                          <a:cs typeface="+mn-cs"/>
                        </a:rPr>
                        <a:t>- Ferq-iten keččini.</a:t>
                      </a:r>
                    </a:p>
                    <a:p>
                      <a:pPr indent="457200"/>
                      <a:r>
                        <a:rPr lang="fr-FR" sz="1100" kern="1200">
                          <a:solidFill>
                            <a:schemeClr val="tx1"/>
                          </a:solidFill>
                          <a:effectLst/>
                          <a:latin typeface="+mn-lt"/>
                          <a:ea typeface="+mn-ea"/>
                          <a:cs typeface="+mn-cs"/>
                        </a:rPr>
                        <a:t>- Yenna-yas wuccen: A lmir n lewḥuc, izimer, ad tsefsuḍ yess imi-k; axeṛfi, ad tfetreḍ yess; tixsi, ad tt-teččeḍ d imensi.</a:t>
                      </a:r>
                    </a:p>
                    <a:p>
                      <a:pPr indent="457200"/>
                      <a:r>
                        <a:rPr lang="fr-FR" sz="1100" kern="1200">
                          <a:solidFill>
                            <a:schemeClr val="tx1"/>
                          </a:solidFill>
                          <a:effectLst/>
                          <a:latin typeface="+mn-lt"/>
                          <a:ea typeface="+mn-ea"/>
                          <a:cs typeface="+mn-cs"/>
                        </a:rPr>
                        <a:t>-Yenna-yas yizem: Wi k-yefkan tamusni yagi, a Mḥemmed?</a:t>
                      </a:r>
                    </a:p>
                    <a:p>
                      <a:pPr indent="457200"/>
                      <a:r>
                        <a:rPr lang="fr-FR" sz="1100" kern="1200">
                          <a:solidFill>
                            <a:schemeClr val="tx1"/>
                          </a:solidFill>
                          <a:effectLst/>
                          <a:latin typeface="+mn-lt"/>
                          <a:ea typeface="+mn-ea"/>
                          <a:cs typeface="+mn-cs"/>
                        </a:rPr>
                        <a:t>-Iǧaweb-it-id: D accaren-ik yentan di tasa n yifis!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celle-même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04785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Yelḥa yizem d wuccen ayen lḥan, mlalen-d d userdun.</a:t>
                      </a:r>
                    </a:p>
                    <a:p>
                      <a:pPr indent="457200"/>
                      <a:r>
                        <a:rPr lang="fr-FR" sz="1100" kern="1200">
                          <a:solidFill>
                            <a:schemeClr val="tx1"/>
                          </a:solidFill>
                          <a:effectLst/>
                          <a:latin typeface="+mn-lt"/>
                          <a:ea typeface="+mn-ea"/>
                          <a:cs typeface="+mn-cs"/>
                        </a:rPr>
                        <a:t>Ɛuhden-t s Ṛebbi ur t-ččin, uɣalen dduklen.</a:t>
                      </a:r>
                    </a:p>
                    <a:p>
                      <a:pPr indent="457200"/>
                      <a:r>
                        <a:rPr lang="fr-FR" sz="1100" kern="1200">
                          <a:solidFill>
                            <a:schemeClr val="tx1"/>
                          </a:solidFill>
                          <a:effectLst/>
                          <a:latin typeface="+mn-lt"/>
                          <a:ea typeface="+mn-ea"/>
                          <a:cs typeface="+mn-cs"/>
                        </a:rPr>
                        <a:t>Aserdun yeṛwa leḥcic: idewweṛ, yellemlem, a t-tedhen tiqit n zzit. Mi mmuqlen deg-s imeddukal-is, ar d-yettarew yimi-nsen aman. Uɣalen mcawaṛen fell-as ad t-ččen, rẓen leɛhud n Ṛebbi. Yenna-yas wuccen:</a:t>
                      </a:r>
                    </a:p>
                    <a:p>
                      <a:pPr indent="457200"/>
                      <a:r>
                        <a:rPr lang="fr-FR" sz="1100" kern="1200">
                          <a:solidFill>
                            <a:schemeClr val="tx1"/>
                          </a:solidFill>
                          <a:effectLst/>
                          <a:latin typeface="+mn-lt"/>
                          <a:ea typeface="+mn-ea"/>
                          <a:cs typeface="+mn-cs"/>
                        </a:rPr>
                        <a:t>- Nekni aql-aɣ nemmut si laẓ: yessefk yiwen seg-neɣ ad isebbel iman-is iwakken ad selken wiyaḍ! Tura, a win yellan d yir laṣel deg-neɣ, ad t-nečč.</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Nek, baba d izem, yemma d tasedda!</a:t>
                      </a:r>
                    </a:p>
                    <a:p>
                      <a:pPr indent="457200"/>
                      <a:r>
                        <a:rPr lang="fr-FR" sz="1100" kern="1200">
                          <a:solidFill>
                            <a:schemeClr val="tx1"/>
                          </a:solidFill>
                          <a:effectLst/>
                          <a:latin typeface="+mn-lt"/>
                          <a:ea typeface="+mn-ea"/>
                          <a:cs typeface="+mn-cs"/>
                        </a:rPr>
                        <a:t>Inṭeq-d wuccen, yenna:</a:t>
                      </a:r>
                    </a:p>
                    <a:p>
                      <a:pPr indent="457200"/>
                      <a:r>
                        <a:rPr lang="fr-FR" sz="1100" kern="1200">
                          <a:solidFill>
                            <a:schemeClr val="tx1"/>
                          </a:solidFill>
                          <a:effectLst/>
                          <a:latin typeface="+mn-lt"/>
                          <a:ea typeface="+mn-ea"/>
                          <a:cs typeface="+mn-cs"/>
                        </a:rPr>
                        <a:t>- Ulac laṣel yifen axxam n lmir n lewḥuc!</a:t>
                      </a:r>
                    </a:p>
                    <a:p>
                      <a:pPr indent="457200"/>
                      <a:r>
                        <a:rPr lang="fr-FR" sz="1100" kern="1200">
                          <a:solidFill>
                            <a:schemeClr val="tx1"/>
                          </a:solidFill>
                          <a:effectLst/>
                          <a:latin typeface="+mn-lt"/>
                          <a:ea typeface="+mn-ea"/>
                          <a:cs typeface="+mn-cs"/>
                        </a:rPr>
                        <a:t>Yenna-yas wuccen:</a:t>
                      </a:r>
                    </a:p>
                    <a:p>
                      <a:pPr indent="457200"/>
                      <a:r>
                        <a:rPr lang="fr-FR" sz="1100" kern="1200">
                          <a:solidFill>
                            <a:schemeClr val="tx1"/>
                          </a:solidFill>
                          <a:effectLst/>
                          <a:latin typeface="+mn-lt"/>
                          <a:ea typeface="+mn-ea"/>
                          <a:cs typeface="+mn-cs"/>
                        </a:rPr>
                        <a:t>- Nek, baba d uccen, yemma d tuccent.</a:t>
                      </a:r>
                    </a:p>
                    <a:p>
                      <a:pPr indent="457200"/>
                      <a:r>
                        <a:rPr lang="fr-FR" sz="1100" kern="1200">
                          <a:solidFill>
                            <a:schemeClr val="tx1"/>
                          </a:solidFill>
                          <a:effectLst/>
                          <a:latin typeface="+mn-lt"/>
                          <a:ea typeface="+mn-ea"/>
                          <a:cs typeface="+mn-cs"/>
                        </a:rPr>
                        <a:t>Inṭeq-d yizem, yenna:</a:t>
                      </a:r>
                    </a:p>
                    <a:p>
                      <a:pPr indent="457200"/>
                      <a:r>
                        <a:rPr lang="fr-FR" sz="1100" kern="1200">
                          <a:solidFill>
                            <a:schemeClr val="tx1"/>
                          </a:solidFill>
                          <a:effectLst/>
                          <a:latin typeface="+mn-lt"/>
                          <a:ea typeface="+mn-ea"/>
                          <a:cs typeface="+mn-cs"/>
                        </a:rPr>
                        <a:t>- D laṣel!</a:t>
                      </a:r>
                    </a:p>
                    <a:p>
                      <a:pPr indent="457200"/>
                      <a:r>
                        <a:rPr lang="fr-FR" sz="1100" kern="1200">
                          <a:solidFill>
                            <a:schemeClr val="tx1"/>
                          </a:solidFill>
                          <a:effectLst/>
                          <a:latin typeface="+mn-lt"/>
                          <a:ea typeface="+mn-ea"/>
                          <a:cs typeface="+mn-cs"/>
                        </a:rPr>
                        <a:t>Yeqqim-d userdun: yenna-yasen:</a:t>
                      </a:r>
                    </a:p>
                    <a:p>
                      <a:pPr indent="457200"/>
                      <a:r>
                        <a:rPr lang="fr-FR" sz="1100" kern="1200">
                          <a:solidFill>
                            <a:schemeClr val="tx1"/>
                          </a:solidFill>
                          <a:effectLst/>
                          <a:latin typeface="+mn-lt"/>
                          <a:ea typeface="+mn-ea"/>
                          <a:cs typeface="+mn-cs"/>
                        </a:rPr>
                        <a:t>- Nek, yemma d tagmart, xali d aɛudiw; ɣas ar baba, ur t-ssineɣ ara. (Yugad ad d-yini d aɣyul.)</a:t>
                      </a:r>
                    </a:p>
                    <a:p>
                      <a:pPr indent="457200"/>
                      <a:r>
                        <a:rPr lang="fr-FR" sz="1100" kern="1200">
                          <a:solidFill>
                            <a:schemeClr val="tx1"/>
                          </a:solidFill>
                          <a:effectLst/>
                          <a:latin typeface="+mn-lt"/>
                          <a:ea typeface="+mn-ea"/>
                          <a:cs typeface="+mn-cs"/>
                        </a:rPr>
                        <a:t>Nnan-as :</a:t>
                      </a:r>
                    </a:p>
                    <a:p>
                      <a:pPr indent="457200"/>
                      <a:r>
                        <a:rPr lang="fr-FR" sz="1100" kern="1200">
                          <a:solidFill>
                            <a:schemeClr val="tx1"/>
                          </a:solidFill>
                          <a:effectLst/>
                          <a:latin typeface="+mn-lt"/>
                          <a:ea typeface="+mn-ea"/>
                          <a:cs typeface="+mn-cs"/>
                        </a:rPr>
                        <a:t>- Mačči akka! Ini-yaneɣ wi d babak neɣ ad k-nečč!</a:t>
                      </a:r>
                    </a:p>
                    <a:p>
                      <a:pPr indent="457200"/>
                      <a:r>
                        <a:rPr lang="fr-FR" sz="1100" kern="1200">
                          <a:solidFill>
                            <a:schemeClr val="tx1"/>
                          </a:solidFill>
                          <a:effectLst/>
                          <a:latin typeface="+mn-lt"/>
                          <a:ea typeface="+mn-ea"/>
                          <a:cs typeface="+mn-cs"/>
                        </a:rPr>
                        <a:t>- Yerra-yasen-d: Serrḥet-iyi ad ṛuḥeɣ ad d-steqsiɣ fell-as.</a:t>
                      </a:r>
                    </a:p>
                    <a:p>
                      <a:pPr indent="457200"/>
                      <a:r>
                        <a:rPr lang="fr-FR" sz="1100" kern="1200">
                          <a:solidFill>
                            <a:schemeClr val="tx1"/>
                          </a:solidFill>
                          <a:effectLst/>
                          <a:latin typeface="+mn-lt"/>
                          <a:ea typeface="+mn-ea"/>
                          <a:cs typeface="+mn-cs"/>
                        </a:rPr>
                        <a:t>Cubkeɣ-kwen s Ṛebbi ard a d-uɣaleɣ, ad awen-d-awiɣ lexbaṛ n ṣṣeḥ.</a:t>
                      </a:r>
                    </a:p>
                    <a:p>
                      <a:pPr indent="457200"/>
                      <a:r>
                        <a:rPr lang="fr-FR" sz="1100" kern="1200">
                          <a:solidFill>
                            <a:schemeClr val="tx1"/>
                          </a:solidFill>
                          <a:effectLst/>
                          <a:latin typeface="+mn-lt"/>
                          <a:ea typeface="+mn-ea"/>
                          <a:cs typeface="+mn-cs"/>
                        </a:rPr>
                        <a:t>Serrḥen-as iṛuḥ.</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A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484549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 :</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la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coté du plus fort, fût-il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8937838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A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45029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dya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Yessakway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de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rêves</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756553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Imiren yebren wuccen s aɣyul, d nnuba-s. Yenna-yas:</a:t>
                      </a:r>
                    </a:p>
                    <a:p>
                      <a:pPr indent="457200"/>
                      <a:r>
                        <a:rPr lang="fr-FR" sz="1100" kern="1200">
                          <a:solidFill>
                            <a:schemeClr val="tx1"/>
                          </a:solidFill>
                          <a:effectLst/>
                          <a:latin typeface="+mn-lt"/>
                          <a:ea typeface="+mn-ea"/>
                          <a:cs typeface="+mn-cs"/>
                        </a:rPr>
                        <a:t>- Atmak, a bu imeẓẓuɣen, ha-ten deg wegdal, di leḥcic ar tɛebbuṭ, ṛwan asennan d umezzir, la ttejɛun, kkaten tuqqra, yiwen ur asen-yettalas. Keč, qqim dagi ad txedmeḍ tacemlit.</a:t>
                      </a:r>
                    </a:p>
                    <a:p>
                      <a:pPr indent="457200"/>
                      <a:r>
                        <a:rPr lang="fr-FR" sz="1100" kern="1200">
                          <a:solidFill>
                            <a:schemeClr val="tx1"/>
                          </a:solidFill>
                          <a:effectLst/>
                          <a:latin typeface="+mn-lt"/>
                          <a:ea typeface="+mn-ea"/>
                          <a:cs typeface="+mn-cs"/>
                        </a:rPr>
                        <a:t>Akken yesla weɣyul i imeslayen agi, yebra i imeẓẓuɣen-is, yegr-d tinexsas. Yiwen n yiḍ, s udem n ṣṣbeḥ, yurga yewwi-yas-d Ṛebbi yella deg wegdal netta d weɣyul nniḍen, la ttemyekmazen tuyat, Yefṛeḥ, yendekwal-d seg yiḍes, yufa-d iman-is weḥd-s: tuɣal ddunit deg wul-is d alili.</a:t>
                      </a:r>
                    </a:p>
                    <a:p>
                      <a:pPr indent="457200"/>
                      <a:r>
                        <a:rPr lang="fr-FR" sz="1100" kern="1200">
                          <a:solidFill>
                            <a:schemeClr val="tx1"/>
                          </a:solidFill>
                          <a:effectLst/>
                          <a:latin typeface="+mn-lt"/>
                          <a:ea typeface="+mn-ea"/>
                          <a:cs typeface="+mn-cs"/>
                        </a:rPr>
                        <a:t>Iṛuḥ s izem, yenna-yas:</a:t>
                      </a:r>
                    </a:p>
                    <a:p>
                      <a:pPr indent="457200"/>
                      <a:r>
                        <a:rPr lang="fr-FR" sz="1100" kern="1200">
                          <a:solidFill>
                            <a:schemeClr val="tx1"/>
                          </a:solidFill>
                          <a:effectLst/>
                          <a:latin typeface="+mn-lt"/>
                          <a:ea typeface="+mn-ea"/>
                          <a:cs typeface="+mn-cs"/>
                        </a:rPr>
                        <a:t>- A lmir n lewḥuc, serreḥ-iyi ad ṛuḥeɣ: ɛyiɣ!</a:t>
                      </a:r>
                    </a:p>
                    <a:p>
                      <a:pPr indent="457200"/>
                      <a:r>
                        <a:rPr lang="fr-FR" sz="1100" kern="1200">
                          <a:solidFill>
                            <a:schemeClr val="tx1"/>
                          </a:solidFill>
                          <a:effectLst/>
                          <a:latin typeface="+mn-lt"/>
                          <a:ea typeface="+mn-ea"/>
                          <a:cs typeface="+mn-cs"/>
                        </a:rPr>
                        <a:t>Yeɛreḍ yizem ad t-id-yerr s abrid, ur yufi: aɣyul, ma ifat yeḥṛen, yekfa umeslay. Yewt-it, yerẓa-t, yenna-yas:</a:t>
                      </a:r>
                    </a:p>
                    <a:p>
                      <a:pPr indent="457200"/>
                      <a:r>
                        <a:rPr lang="fr-FR" sz="1100" kern="1200">
                          <a:solidFill>
                            <a:schemeClr val="tx1"/>
                          </a:solidFill>
                          <a:effectLst/>
                          <a:latin typeface="+mn-lt"/>
                          <a:ea typeface="+mn-ea"/>
                          <a:cs typeface="+mn-cs"/>
                        </a:rPr>
                        <a:t>- Ddem, a Ben Yeɛqub, ad tneṭleḍ!</a:t>
                      </a:r>
                    </a:p>
                    <a:p>
                      <a:pPr indent="457200"/>
                      <a:r>
                        <a:rPr lang="fr-FR" sz="1100" kern="1200">
                          <a:solidFill>
                            <a:schemeClr val="tx1"/>
                          </a:solidFill>
                          <a:effectLst/>
                          <a:latin typeface="+mn-lt"/>
                          <a:ea typeface="+mn-ea"/>
                          <a:cs typeface="+mn-cs"/>
                        </a:rPr>
                        <a:t>Yeskerker-it wuccen armi d iɣẓer, yeqqim-as yečča deg-s geddac n wussan. Asmi i d-yuɣal, yenna-yas yizem:</a:t>
                      </a:r>
                    </a:p>
                    <a:p>
                      <a:pPr indent="457200"/>
                      <a:r>
                        <a:rPr lang="fr-FR" sz="1100" kern="1200">
                          <a:solidFill>
                            <a:schemeClr val="tx1"/>
                          </a:solidFill>
                          <a:effectLst/>
                          <a:latin typeface="+mn-lt"/>
                          <a:ea typeface="+mn-ea"/>
                          <a:cs typeface="+mn-cs"/>
                        </a:rPr>
                        <a:t>- Annaɣ, a Mḥemmed, teǧǧiḍ-aɣ i fad!</a:t>
                      </a:r>
                    </a:p>
                    <a:p>
                      <a:pPr indent="457200"/>
                      <a:r>
                        <a:rPr lang="fr-FR" sz="1100" kern="1200">
                          <a:solidFill>
                            <a:schemeClr val="tx1"/>
                          </a:solidFill>
                          <a:effectLst/>
                          <a:latin typeface="+mn-lt"/>
                          <a:ea typeface="+mn-ea"/>
                          <a:cs typeface="+mn-cs"/>
                        </a:rPr>
                        <a:t>Yuɣ lḥal d uccen i d-yettagmen. Yerra-yas:</a:t>
                      </a:r>
                    </a:p>
                    <a:p>
                      <a:pPr indent="457200"/>
                      <a:r>
                        <a:rPr lang="fr-FR" sz="1100" kern="1200">
                          <a:solidFill>
                            <a:schemeClr val="tx1"/>
                          </a:solidFill>
                          <a:effectLst/>
                          <a:latin typeface="+mn-lt"/>
                          <a:ea typeface="+mn-ea"/>
                          <a:cs typeface="+mn-cs"/>
                        </a:rPr>
                        <a:t>- A lmir n lewḥuc, armi d assagi ay kfiɣ tanṭelt n wehdum nni: mi neṭleɣ fettus, iḍehṛ-d qejjiṛ; mi neṭleɣ qejjiṛ, iḍehṛ-d fettus!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 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7797932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Quant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Quant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38264252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Wwḍen tameddit, yemmuqel yizem deg yilef, iwala anyir-is yekres; yemmuquel yilef deg yizem, yufa cclaɣem-is la reqqsen. Msemlalen s temɣilin d waccaren, yiwen la iṛeɛɛed, wayeḍ la icexxeṛ. Uccen ineggez akkin, ar as-yeqqar:</a:t>
                      </a:r>
                    </a:p>
                    <a:p>
                      <a:pPr indent="457200"/>
                      <a:r>
                        <a:rPr lang="fr-FR" sz="1100" kern="1200">
                          <a:solidFill>
                            <a:schemeClr val="tx1"/>
                          </a:solidFill>
                          <a:effectLst/>
                          <a:latin typeface="+mn-lt"/>
                          <a:ea typeface="+mn-ea"/>
                          <a:cs typeface="+mn-cs"/>
                        </a:rPr>
                        <a:t>- A tiḥeddiṛt ḥedṛeɣ assa!… A dda izem! A dda ilef!..</a:t>
                      </a:r>
                    </a:p>
                    <a:p>
                      <a:pPr indent="457200"/>
                      <a:r>
                        <a:rPr lang="fr-FR" sz="1100" kern="1200">
                          <a:solidFill>
                            <a:schemeClr val="tx1"/>
                          </a:solidFill>
                          <a:effectLst/>
                          <a:latin typeface="+mn-lt"/>
                          <a:ea typeface="+mn-ea"/>
                          <a:cs typeface="+mn-cs"/>
                        </a:rPr>
                        <a:t>Yewt-it yizem, yerẓa-t. Uccen yezla-t, iselx-it, igezm-it d sslayeɛ, ččan seg-s geddac d tiremt. Yefṛeḥ wuccen, yenna deg wul-is: Ussan yelhan uɣalen-d!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2100</TotalTime>
  <Words>27216</Words>
  <Application>Microsoft Office PowerPoint</Application>
  <PresentationFormat>Widescreen</PresentationFormat>
  <Paragraphs>1679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811</cp:revision>
  <dcterms:created xsi:type="dcterms:W3CDTF">2023-02-08T10:37:07Z</dcterms:created>
  <dcterms:modified xsi:type="dcterms:W3CDTF">2023-02-22T14:13:52Z</dcterms:modified>
</cp:coreProperties>
</file>