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5143500" cx="9144000"/>
  <p:notesSz cx="6858000" cy="9144000"/>
  <p:embeddedFontLst>
    <p:embeddedFont>
      <p:font typeface="Raleway"/>
      <p:regular r:id="rId53"/>
      <p:bold r:id="rId54"/>
      <p:italic r:id="rId55"/>
      <p:boldItalic r:id="rId56"/>
    </p:embeddedFont>
    <p:embeddedFont>
      <p:font typeface="Lato"/>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5" name="Skyler Fette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Lato-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Raleway-regular.fntdata"/><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Raleway-italic.fntdata"/><Relationship Id="rId10" Type="http://schemas.openxmlformats.org/officeDocument/2006/relationships/slide" Target="slides/slide4.xml"/><Relationship Id="rId54" Type="http://schemas.openxmlformats.org/officeDocument/2006/relationships/font" Target="fonts/Raleway-bold.fntdata"/><Relationship Id="rId13" Type="http://schemas.openxmlformats.org/officeDocument/2006/relationships/slide" Target="slides/slide7.xml"/><Relationship Id="rId57" Type="http://schemas.openxmlformats.org/officeDocument/2006/relationships/font" Target="fonts/Lato-regular.fntdata"/><Relationship Id="rId12" Type="http://schemas.openxmlformats.org/officeDocument/2006/relationships/slide" Target="slides/slide6.xml"/><Relationship Id="rId56" Type="http://schemas.openxmlformats.org/officeDocument/2006/relationships/font" Target="fonts/Raleway-boldItalic.fntdata"/><Relationship Id="rId15" Type="http://schemas.openxmlformats.org/officeDocument/2006/relationships/slide" Target="slides/slide9.xml"/><Relationship Id="rId59" Type="http://schemas.openxmlformats.org/officeDocument/2006/relationships/font" Target="fonts/Lato-italic.fntdata"/><Relationship Id="rId14" Type="http://schemas.openxmlformats.org/officeDocument/2006/relationships/slide" Target="slides/slide8.xml"/><Relationship Id="rId58" Type="http://schemas.openxmlformats.org/officeDocument/2006/relationships/font" Target="fonts/Lato-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10-19T23:39:55.901">
    <p:pos x="6000" y="0"/>
    <p:text>Delete slide?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0-10-17T23:28:49.132">
    <p:pos x="6000" y="0"/>
    <p:text>Need to expand on some stuff</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0-10-15T22:27:11.028">
    <p:pos x="6000" y="0"/>
    <p:text>Maybe add a simple post request?</p:text>
  </p:cm>
  <p:cm authorId="0" idx="4" dt="2020-10-15T22:25:38.654">
    <p:pos x="6000" y="100"/>
    <p:text>The next few slides, I am debating on whether or not to use them</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0-10-25T00:28:20.807">
    <p:pos x="6000" y="0"/>
    <p:text>Change integers to doubles!!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youmightnotneedjquery.com/"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ckoverflow.com/questions/40213386/node-postgres-vs-pg-promise-for-nodejs-application#:~:text=1%20Answer&amp;text=pg%2Dpromise%20uses%20node%2Dpostgres,you%20feel%20more%20comfortable%20with"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cfa3783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9cfa3783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cfa3783c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9cfa3783c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info on port selection: https://stackoverflow.com/questions/10476987/best-tcp-port-number-range-for-internal-applications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cfa3783c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cfa3783c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cfa3783c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cfa3783c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9cfa3783c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9cfa3783c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cfa3783c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9cfa3783c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9cfa3783c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9cfa3783c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9cfa3783c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9cfa3783c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39fa87b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39fa87b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39fa87bb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39fa87bb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if wanting to actually use a database, you will require several extra steps. Ideally that should be the way to go in terms of accessing and storing data, but for now.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b7494f3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b7494f3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https://nodejs.org/en/about/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39fa87bb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39fa87bb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Alternative to JQuery </a:t>
            </a:r>
            <a:r>
              <a:rPr lang="en" u="sng">
                <a:solidFill>
                  <a:schemeClr val="hlink"/>
                </a:solidFill>
                <a:latin typeface="Times New Roman"/>
                <a:ea typeface="Times New Roman"/>
                <a:cs typeface="Times New Roman"/>
                <a:sym typeface="Times New Roman"/>
                <a:hlinkClick r:id="rId2"/>
              </a:rPr>
              <a:t>http://youmightnotneedjquery.com/</a:t>
            </a:r>
            <a:r>
              <a:rPr lang="en">
                <a:latin typeface="Times New Roman"/>
                <a:ea typeface="Times New Roman"/>
                <a:cs typeface="Times New Roman"/>
                <a:sym typeface="Times New Roman"/>
              </a:rPr>
              <a:t> it </a:t>
            </a:r>
            <a:r>
              <a:rPr lang="en">
                <a:latin typeface="Times New Roman"/>
                <a:ea typeface="Times New Roman"/>
                <a:cs typeface="Times New Roman"/>
                <a:sym typeface="Times New Roman"/>
              </a:rPr>
              <a:t>utilizing</a:t>
            </a:r>
            <a:r>
              <a:rPr lang="en">
                <a:latin typeface="Times New Roman"/>
                <a:ea typeface="Times New Roman"/>
                <a:cs typeface="Times New Roman"/>
                <a:sym typeface="Times New Roman"/>
              </a:rPr>
              <a:t> the base </a:t>
            </a:r>
            <a:r>
              <a:rPr lang="en" sz="1300">
                <a:solidFill>
                  <a:schemeClr val="dk1"/>
                </a:solidFill>
                <a:highlight>
                  <a:srgbClr val="FFFFFF"/>
                </a:highlight>
                <a:latin typeface="Times New Roman"/>
                <a:ea typeface="Times New Roman"/>
                <a:cs typeface="Times New Roman"/>
                <a:sym typeface="Times New Roman"/>
              </a:rPr>
              <a:t>XMLHttpRequest. It has been argued that you do not need to rely on JQuery anymor</a:t>
            </a:r>
            <a:r>
              <a:rPr lang="en" sz="1300">
                <a:solidFill>
                  <a:schemeClr val="dk1"/>
                </a:solidFill>
                <a:highlight>
                  <a:srgbClr val="FFFFFF"/>
                </a:highlight>
                <a:latin typeface="Times New Roman"/>
                <a:ea typeface="Times New Roman"/>
                <a:cs typeface="Times New Roman"/>
                <a:sym typeface="Times New Roman"/>
              </a:rPr>
              <a:t>e</a:t>
            </a:r>
            <a:endParaRPr sz="13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3c6fbc98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3c6fbc98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3c6fbc98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a3c6fbc98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a3c6fbc98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a3c6fbc98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3c6fbc9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a3c6fbc9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5371590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5371590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39fa87bb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a39fa87bb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a4a56d63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a4a56d63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a4a56d634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a4a56d634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a4a56d634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a4a56d634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b7494f36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b7494f36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what they see (it requires the HTTP class), </a:t>
            </a:r>
            <a:endParaRPr/>
          </a:p>
          <a:p>
            <a:pPr indent="0" lvl="0" marL="0" rtl="0" algn="l">
              <a:spcBef>
                <a:spcPts val="0"/>
              </a:spcBef>
              <a:spcAft>
                <a:spcPts val="0"/>
              </a:spcAft>
              <a:buNone/>
            </a:pPr>
            <a:r>
              <a:rPr lang="en"/>
              <a:t>It then Needs a the </a:t>
            </a:r>
            <a:r>
              <a:rPr lang="en"/>
              <a:t>hostname</a:t>
            </a:r>
            <a:r>
              <a:rPr lang="en"/>
              <a:t> or ip </a:t>
            </a:r>
            <a:r>
              <a:rPr lang="en"/>
              <a:t>address</a:t>
            </a:r>
            <a:r>
              <a:rPr lang="en"/>
              <a:t> </a:t>
            </a:r>
            <a:endParaRPr/>
          </a:p>
          <a:p>
            <a:pPr indent="0" lvl="0" marL="0" rtl="0" algn="l">
              <a:spcBef>
                <a:spcPts val="0"/>
              </a:spcBef>
              <a:spcAft>
                <a:spcPts val="0"/>
              </a:spcAft>
              <a:buNone/>
            </a:pPr>
            <a:r>
              <a:rPr lang="en"/>
              <a:t>The server is created from the http class, createServer method. Which will then have a request and a response.</a:t>
            </a:r>
            <a:endParaRPr/>
          </a:p>
          <a:p>
            <a:pPr indent="0" lvl="0" marL="0" rtl="0" algn="l">
              <a:spcBef>
                <a:spcPts val="0"/>
              </a:spcBef>
              <a:spcAft>
                <a:spcPts val="0"/>
              </a:spcAft>
              <a:buNone/>
            </a:pPr>
            <a:r>
              <a:rPr lang="en"/>
              <a:t>A response is what is sent to the users and a </a:t>
            </a:r>
            <a:r>
              <a:rPr lang="en"/>
              <a:t>request</a:t>
            </a:r>
            <a:r>
              <a:rPr lang="en"/>
              <a:t> is what a user sends to the server.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t>
            </a:r>
            <a:r>
              <a:rPr lang="en"/>
              <a:t>listening</a:t>
            </a:r>
            <a:r>
              <a:rPr lang="en"/>
              <a:t> </a:t>
            </a:r>
            <a:r>
              <a:rPr lang="en"/>
              <a:t>initializes</a:t>
            </a:r>
            <a:r>
              <a:rPr lang="en"/>
              <a:t> the server.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a4a56d634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a4a56d634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a4e27b23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a4e27b23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a4e27b231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a4e27b231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a4e27b231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a4e27b231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a4e27b231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a4e27b231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a4e27b231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a4e27b231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a4e27b231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a4e27b231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a4e27b231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a4e27b231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a4e27b231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a4e27b231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a4e27b2319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a4e27b2319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https://desktop.arcgis.com/en/arcmap/10.3/manage-data/using-sql-with-gdbs/what-is-an-srid.htm#:~:text=A%20spatial%20reference%20identifier%20(SRID,use%20to%20store%20your%20data.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b7494f36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b7494f36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response methods)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https://developer.mozilla.org/en-US/docs/Learn/Server-side/Express_Nodejs/Introduction</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a4f965173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a4f965173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a4f965173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a4f965173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https://node-postgres.com/features/pooling</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a4f965173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a4f965173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a4f965173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a4f965173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a4f965173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a4f965173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a40ded31b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a40ded31b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https://node-postgres.com/features/queries</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a53715900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a53715900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https://node-postgres.com/features/queries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b7494f36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b7494f36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sending JSON data to the user.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0ab751dc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0ab751dc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0ab751d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0ab751d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https://expressjs.com/en/guide/using-template-engines.html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0ab751dc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0ab751dc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b7494f36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b7494f36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difference between pg-promise and node-postgres </a:t>
            </a:r>
            <a:r>
              <a:rPr lang="en" u="sng">
                <a:solidFill>
                  <a:schemeClr val="hlink"/>
                </a:solidFill>
                <a:hlinkClick r:id="rId2"/>
              </a:rPr>
              <a:t>https://stackoverflow.com/questions/40213386/node-postgres-vs-pg-promise-for-nodejs-application#:~:text=1%20Answer&amp;text=pg%2Dpromise%20uses%20node%2Dpostgres,you%20feel%20more%20comfortable%20with</a:t>
            </a:r>
            <a:r>
              <a:rPr lang="en"/>
              <a:t>.</a:t>
            </a:r>
            <a:endParaRPr/>
          </a:p>
          <a:p>
            <a:pPr indent="0" lvl="0" marL="0" rtl="0" algn="l">
              <a:spcBef>
                <a:spcPts val="0"/>
              </a:spcBef>
              <a:spcAft>
                <a:spcPts val="0"/>
              </a:spcAft>
              <a:buNone/>
            </a:pPr>
            <a:r>
              <a:rPr lang="en"/>
              <a:t>Pretty much pg-promise is higher level than node-postgres and utilizes promises.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comments" Target="../comments/comment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youmightnotneedjquery.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58991101041d.ngrok.io/main" TargetMode="External"/><Relationship Id="rId4" Type="http://schemas.openxmlformats.org/officeDocument/2006/relationships/hyperlink" Target="https://58991101041d.ngrok.io/websit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www.postgresql.org/download/"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5.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2.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4.png"/><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2.pn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comments" Target="../comments/comment4.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nodejs.org/en/downloa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expressjs.com/en/guide/database-integration.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Node.JS and Express.JS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95825" y="5886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Server Example with no database</a:t>
            </a:r>
            <a:endParaRPr/>
          </a:p>
        </p:txBody>
      </p:sp>
      <p:sp>
        <p:nvSpPr>
          <p:cNvPr id="145" name="Google Shape;145;p22"/>
          <p:cNvSpPr txBox="1"/>
          <p:nvPr>
            <p:ph idx="1" type="body"/>
          </p:nvPr>
        </p:nvSpPr>
        <p:spPr>
          <a:xfrm>
            <a:off x="5943700" y="1578550"/>
            <a:ext cx="3052800" cy="276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basic example of sending a GEOJSON file to a web map.</a:t>
            </a:r>
            <a:endParaRPr/>
          </a:p>
          <a:p>
            <a:pPr indent="0" lvl="0" marL="0" rtl="0" algn="l">
              <a:spcBef>
                <a:spcPts val="1600"/>
              </a:spcBef>
              <a:spcAft>
                <a:spcPts val="1600"/>
              </a:spcAft>
              <a:buNone/>
            </a:pPr>
            <a:r>
              <a:rPr lang="en"/>
              <a:t>There are many parts that go into this </a:t>
            </a:r>
            <a:endParaRPr/>
          </a:p>
        </p:txBody>
      </p:sp>
      <p:pic>
        <p:nvPicPr>
          <p:cNvPr id="146" name="Google Shape;146;p22"/>
          <p:cNvPicPr preferRelativeResize="0"/>
          <p:nvPr/>
        </p:nvPicPr>
        <p:blipFill>
          <a:blip r:embed="rId3">
            <a:alphaModFix/>
          </a:blip>
          <a:stretch>
            <a:fillRect/>
          </a:stretch>
        </p:blipFill>
        <p:spPr>
          <a:xfrm>
            <a:off x="366700" y="2"/>
            <a:ext cx="8844099" cy="496750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t>initial</a:t>
            </a:r>
            <a:r>
              <a:rPr lang="en"/>
              <a:t> steps</a:t>
            </a:r>
            <a:endParaRPr/>
          </a:p>
        </p:txBody>
      </p:sp>
      <p:sp>
        <p:nvSpPr>
          <p:cNvPr id="152" name="Google Shape;152;p23"/>
          <p:cNvSpPr txBox="1"/>
          <p:nvPr>
            <p:ph idx="1" type="body"/>
          </p:nvPr>
        </p:nvSpPr>
        <p:spPr>
          <a:xfrm>
            <a:off x="5017275" y="1036325"/>
            <a:ext cx="3646800" cy="239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a:t>
            </a:r>
            <a:r>
              <a:rPr lang="en"/>
              <a:t>initial</a:t>
            </a:r>
            <a:r>
              <a:rPr lang="en"/>
              <a:t> part is for setting up the server itself</a:t>
            </a:r>
            <a:endParaRPr/>
          </a:p>
          <a:p>
            <a:pPr indent="0" lvl="0" marL="0" rtl="0" algn="l">
              <a:spcBef>
                <a:spcPts val="1600"/>
              </a:spcBef>
              <a:spcAft>
                <a:spcPts val="0"/>
              </a:spcAft>
              <a:buNone/>
            </a:pPr>
            <a:r>
              <a:rPr i="1" lang="en"/>
              <a:t>Require</a:t>
            </a:r>
            <a:r>
              <a:rPr lang="en"/>
              <a:t>, is used to tell what modules will be needed for this program, much like </a:t>
            </a:r>
            <a:r>
              <a:rPr i="1" lang="en"/>
              <a:t>import. </a:t>
            </a:r>
            <a:endParaRPr i="1"/>
          </a:p>
          <a:p>
            <a:pPr indent="0" lvl="0" marL="0" rtl="0" algn="l">
              <a:spcBef>
                <a:spcPts val="1600"/>
              </a:spcBef>
              <a:spcAft>
                <a:spcPts val="0"/>
              </a:spcAft>
              <a:buNone/>
            </a:pPr>
            <a:r>
              <a:rPr i="1" lang="en"/>
              <a:t>a</a:t>
            </a:r>
            <a:r>
              <a:rPr i="1" lang="en"/>
              <a:t>pp , </a:t>
            </a:r>
            <a:r>
              <a:rPr lang="en"/>
              <a:t>sudo names express</a:t>
            </a:r>
            <a:endParaRPr/>
          </a:p>
          <a:p>
            <a:pPr indent="0" lvl="0" marL="0" rtl="0" algn="l">
              <a:spcBef>
                <a:spcPts val="1600"/>
              </a:spcBef>
              <a:spcAft>
                <a:spcPts val="0"/>
              </a:spcAft>
              <a:buNone/>
            </a:pPr>
            <a:r>
              <a:rPr i="1" lang="en"/>
              <a:t>Router </a:t>
            </a:r>
            <a:r>
              <a:rPr lang="en"/>
              <a:t>sudo names the router class from express</a:t>
            </a:r>
            <a:endParaRPr/>
          </a:p>
          <a:p>
            <a:pPr indent="0" lvl="0" marL="0" rtl="0" algn="l">
              <a:spcBef>
                <a:spcPts val="1600"/>
              </a:spcBef>
              <a:spcAft>
                <a:spcPts val="0"/>
              </a:spcAft>
              <a:buNone/>
            </a:pPr>
            <a:r>
              <a:rPr i="1" lang="en"/>
              <a:t>Fs</a:t>
            </a:r>
            <a:r>
              <a:rPr lang="en"/>
              <a:t> allows for the program to read files (since this will not be hooked up to a database).</a:t>
            </a:r>
            <a:endParaRPr/>
          </a:p>
          <a:p>
            <a:pPr indent="0" lvl="0" marL="0" rtl="0" algn="l">
              <a:spcBef>
                <a:spcPts val="1600"/>
              </a:spcBef>
              <a:spcAft>
                <a:spcPts val="0"/>
              </a:spcAft>
              <a:buNone/>
            </a:pPr>
            <a:r>
              <a:rPr i="1" lang="en"/>
              <a:t>Port </a:t>
            </a:r>
            <a:r>
              <a:rPr lang="en"/>
              <a:t>dictates which port you will use to send and </a:t>
            </a:r>
            <a:r>
              <a:rPr lang="en"/>
              <a:t>receive</a:t>
            </a:r>
            <a:r>
              <a:rPr lang="en"/>
              <a:t> data, in this case 8000</a:t>
            </a:r>
            <a:endParaRPr/>
          </a:p>
          <a:p>
            <a:pPr indent="0" lvl="0" marL="0" rtl="0" algn="l">
              <a:spcBef>
                <a:spcPts val="1600"/>
              </a:spcBef>
              <a:spcAft>
                <a:spcPts val="0"/>
              </a:spcAft>
              <a:buNone/>
            </a:pPr>
            <a:r>
              <a:rPr i="1" lang="en"/>
              <a:t>bodyParser </a:t>
            </a:r>
            <a:r>
              <a:rPr lang="en"/>
              <a:t>will allow you to interact with the body of a response.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53" name="Google Shape;153;p23"/>
          <p:cNvPicPr preferRelativeResize="0"/>
          <p:nvPr/>
        </p:nvPicPr>
        <p:blipFill>
          <a:blip r:embed="rId4">
            <a:alphaModFix/>
          </a:blip>
          <a:stretch>
            <a:fillRect/>
          </a:stretch>
        </p:blipFill>
        <p:spPr>
          <a:xfrm>
            <a:off x="169000" y="1952800"/>
            <a:ext cx="4224870" cy="1071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279625" y="581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the GeoJSON data</a:t>
            </a:r>
            <a:endParaRPr/>
          </a:p>
        </p:txBody>
      </p:sp>
      <p:sp>
        <p:nvSpPr>
          <p:cNvPr id="159" name="Google Shape;159;p24"/>
          <p:cNvSpPr txBox="1"/>
          <p:nvPr>
            <p:ph idx="1" type="body"/>
          </p:nvPr>
        </p:nvSpPr>
        <p:spPr>
          <a:xfrm>
            <a:off x="486800" y="3414625"/>
            <a:ext cx="8141100" cy="152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readFileSync(json filepath) </a:t>
            </a:r>
            <a:r>
              <a:rPr lang="en"/>
              <a:t> will read the GeoJSON and then return it to a variable. In this case </a:t>
            </a:r>
            <a:r>
              <a:rPr i="1" lang="en"/>
              <a:t>geoJSON_data</a:t>
            </a:r>
            <a:endParaRPr i="1"/>
          </a:p>
          <a:p>
            <a:pPr indent="0" lvl="0" marL="0" rtl="0" algn="l">
              <a:spcBef>
                <a:spcPts val="1600"/>
              </a:spcBef>
              <a:spcAft>
                <a:spcPts val="0"/>
              </a:spcAft>
              <a:buNone/>
            </a:pPr>
            <a:r>
              <a:rPr lang="en"/>
              <a:t>Once read, the GeoJSON data will need to be parsed and turned into an actual object, in this case </a:t>
            </a:r>
            <a:r>
              <a:rPr i="1" lang="en"/>
              <a:t>Restaurants</a:t>
            </a:r>
            <a:endParaRPr i="1"/>
          </a:p>
          <a:p>
            <a:pPr indent="0" lvl="0" marL="0" rtl="0" algn="l">
              <a:spcBef>
                <a:spcPts val="1600"/>
              </a:spcBef>
              <a:spcAft>
                <a:spcPts val="0"/>
              </a:spcAft>
              <a:buNone/>
            </a:pPr>
            <a:r>
              <a:rPr i="1" lang="en"/>
              <a:t>app.set(‘views’, ‘./’)</a:t>
            </a:r>
            <a:r>
              <a:rPr lang="en"/>
              <a:t> dictates where the views folder is located, which will contain the website files.</a:t>
            </a:r>
            <a:endParaRPr/>
          </a:p>
          <a:p>
            <a:pPr indent="0" lvl="0" marL="0" rtl="0" algn="l">
              <a:spcBef>
                <a:spcPts val="1600"/>
              </a:spcBef>
              <a:spcAft>
                <a:spcPts val="0"/>
              </a:spcAft>
              <a:buNone/>
            </a:pPr>
            <a:r>
              <a:rPr lang="en"/>
              <a:t>The last line of code dictates which view engine is going to be used, in this case Pug.</a:t>
            </a:r>
            <a:endParaRPr/>
          </a:p>
          <a:p>
            <a:pPr indent="0" lvl="0" marL="0" rtl="0" algn="l">
              <a:spcBef>
                <a:spcPts val="1600"/>
              </a:spcBef>
              <a:spcAft>
                <a:spcPts val="1600"/>
              </a:spcAft>
              <a:buNone/>
            </a:pPr>
            <a:r>
              <a:t/>
            </a:r>
            <a:endParaRPr/>
          </a:p>
        </p:txBody>
      </p:sp>
      <p:pic>
        <p:nvPicPr>
          <p:cNvPr id="160" name="Google Shape;160;p24"/>
          <p:cNvPicPr preferRelativeResize="0"/>
          <p:nvPr/>
        </p:nvPicPr>
        <p:blipFill>
          <a:blip r:embed="rId3">
            <a:alphaModFix/>
          </a:blip>
          <a:stretch>
            <a:fillRect/>
          </a:stretch>
        </p:blipFill>
        <p:spPr>
          <a:xfrm>
            <a:off x="204025" y="1445825"/>
            <a:ext cx="8839199" cy="143775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640950" y="573850"/>
            <a:ext cx="38058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Sending the website</a:t>
            </a:r>
            <a:endParaRPr/>
          </a:p>
        </p:txBody>
      </p:sp>
      <p:sp>
        <p:nvSpPr>
          <p:cNvPr id="166" name="Google Shape;166;p25"/>
          <p:cNvSpPr txBox="1"/>
          <p:nvPr>
            <p:ph idx="1" type="body"/>
          </p:nvPr>
        </p:nvSpPr>
        <p:spPr>
          <a:xfrm>
            <a:off x="73825" y="3133400"/>
            <a:ext cx="8989200" cy="18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Sending a website requires a GET method from the router. </a:t>
            </a:r>
            <a:endParaRPr/>
          </a:p>
          <a:p>
            <a:pPr indent="0" lvl="0" marL="0" rtl="0" algn="l">
              <a:spcBef>
                <a:spcPts val="1600"/>
              </a:spcBef>
              <a:spcAft>
                <a:spcPts val="0"/>
              </a:spcAft>
              <a:buNone/>
            </a:pPr>
            <a:r>
              <a:rPr lang="en"/>
              <a:t>Within the arguments, it requires the URL address, and then a function that contains either request (req), a response (res), or next). </a:t>
            </a:r>
            <a:endParaRPr/>
          </a:p>
          <a:p>
            <a:pPr indent="0" lvl="0" marL="0" rtl="0" algn="l">
              <a:spcBef>
                <a:spcPts val="1600"/>
              </a:spcBef>
              <a:spcAft>
                <a:spcPts val="0"/>
              </a:spcAft>
              <a:buNone/>
            </a:pPr>
            <a:r>
              <a:rPr lang="en"/>
              <a:t>Within this, a response will render the website (Hello_world), along with sending the GeoJSON/JSON data and a title)</a:t>
            </a:r>
            <a:endParaRPr/>
          </a:p>
          <a:p>
            <a:pPr indent="0" lvl="0" marL="0" rtl="0" algn="l">
              <a:spcBef>
                <a:spcPts val="1600"/>
              </a:spcBef>
              <a:spcAft>
                <a:spcPts val="1600"/>
              </a:spcAft>
              <a:buNone/>
            </a:pPr>
            <a:r>
              <a:rPr lang="en"/>
              <a:t>So, when accessing this you would go to </a:t>
            </a:r>
            <a:r>
              <a:rPr i="1" lang="en"/>
              <a:t>localhost:8000/website</a:t>
            </a:r>
            <a:r>
              <a:rPr lang="en"/>
              <a:t>. </a:t>
            </a:r>
            <a:endParaRPr/>
          </a:p>
        </p:txBody>
      </p:sp>
      <p:pic>
        <p:nvPicPr>
          <p:cNvPr id="167" name="Google Shape;167;p25"/>
          <p:cNvPicPr preferRelativeResize="0"/>
          <p:nvPr/>
        </p:nvPicPr>
        <p:blipFill>
          <a:blip r:embed="rId3">
            <a:alphaModFix/>
          </a:blip>
          <a:stretch>
            <a:fillRect/>
          </a:stretch>
        </p:blipFill>
        <p:spPr>
          <a:xfrm>
            <a:off x="855400" y="1322800"/>
            <a:ext cx="6769625" cy="1708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626225" y="551750"/>
            <a:ext cx="525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website file (if using Pug)</a:t>
            </a:r>
            <a:endParaRPr/>
          </a:p>
        </p:txBody>
      </p:sp>
      <p:sp>
        <p:nvSpPr>
          <p:cNvPr id="173" name="Google Shape;173;p26"/>
          <p:cNvSpPr txBox="1"/>
          <p:nvPr>
            <p:ph idx="1" type="body"/>
          </p:nvPr>
        </p:nvSpPr>
        <p:spPr>
          <a:xfrm>
            <a:off x="5309525" y="1290975"/>
            <a:ext cx="3576300" cy="30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Pug, or Jade, as it used to be called, is a template engine for developing html code. </a:t>
            </a:r>
            <a:endParaRPr/>
          </a:p>
          <a:p>
            <a:pPr indent="0" lvl="0" marL="0" rtl="0" algn="l">
              <a:spcBef>
                <a:spcPts val="1600"/>
              </a:spcBef>
              <a:spcAft>
                <a:spcPts val="1600"/>
              </a:spcAft>
              <a:buNone/>
            </a:pPr>
            <a:r>
              <a:rPr lang="en"/>
              <a:t>Its main purpose is to make html code easier to read and write. </a:t>
            </a:r>
            <a:endParaRPr/>
          </a:p>
        </p:txBody>
      </p:sp>
      <p:pic>
        <p:nvPicPr>
          <p:cNvPr id="174" name="Google Shape;174;p26"/>
          <p:cNvPicPr preferRelativeResize="0"/>
          <p:nvPr/>
        </p:nvPicPr>
        <p:blipFill>
          <a:blip r:embed="rId3">
            <a:alphaModFix/>
          </a:blip>
          <a:stretch>
            <a:fillRect/>
          </a:stretch>
        </p:blipFill>
        <p:spPr>
          <a:xfrm>
            <a:off x="655725" y="1190925"/>
            <a:ext cx="4375476" cy="37485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663100" y="595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Head</a:t>
            </a:r>
            <a:endParaRPr/>
          </a:p>
        </p:txBody>
      </p:sp>
      <p:sp>
        <p:nvSpPr>
          <p:cNvPr id="180" name="Google Shape;180;p27"/>
          <p:cNvSpPr txBox="1"/>
          <p:nvPr>
            <p:ph idx="1" type="body"/>
          </p:nvPr>
        </p:nvSpPr>
        <p:spPr>
          <a:xfrm>
            <a:off x="984275" y="3029650"/>
            <a:ext cx="6113100" cy="160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Head will contain all the scripts and style sheets that  need for your website. </a:t>
            </a:r>
            <a:endParaRPr/>
          </a:p>
        </p:txBody>
      </p:sp>
      <p:pic>
        <p:nvPicPr>
          <p:cNvPr id="181" name="Google Shape;181;p27"/>
          <p:cNvPicPr preferRelativeResize="0"/>
          <p:nvPr/>
        </p:nvPicPr>
        <p:blipFill>
          <a:blip r:embed="rId3">
            <a:alphaModFix/>
          </a:blip>
          <a:stretch>
            <a:fillRect/>
          </a:stretch>
        </p:blipFill>
        <p:spPr>
          <a:xfrm>
            <a:off x="132750" y="1453297"/>
            <a:ext cx="9143998" cy="135200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body of the html</a:t>
            </a:r>
            <a:endParaRPr/>
          </a:p>
        </p:txBody>
      </p:sp>
      <p:sp>
        <p:nvSpPr>
          <p:cNvPr id="187" name="Google Shape;187;p28"/>
          <p:cNvSpPr txBox="1"/>
          <p:nvPr>
            <p:ph idx="1" type="body"/>
          </p:nvPr>
        </p:nvSpPr>
        <p:spPr>
          <a:xfrm>
            <a:off x="455975" y="2891125"/>
            <a:ext cx="8126400" cy="200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body of the html will contain whatever the the programmer wants the user to see. </a:t>
            </a:r>
            <a:endParaRPr/>
          </a:p>
          <a:p>
            <a:pPr indent="0" lvl="0" marL="0" rtl="0" algn="l">
              <a:spcBef>
                <a:spcPts val="1600"/>
              </a:spcBef>
              <a:spcAft>
                <a:spcPts val="0"/>
              </a:spcAft>
              <a:buNone/>
            </a:pPr>
            <a:r>
              <a:rPr lang="en"/>
              <a:t>In Pug you do not have to </a:t>
            </a:r>
            <a:r>
              <a:rPr lang="en"/>
              <a:t>utilize</a:t>
            </a:r>
            <a:r>
              <a:rPr lang="en"/>
              <a:t> &lt;bod&gt;&lt;/body&gt; as it is all based on indentiation (much like python). </a:t>
            </a:r>
            <a:endParaRPr/>
          </a:p>
          <a:p>
            <a:pPr indent="0" lvl="0" marL="0" rtl="0" algn="l">
              <a:spcBef>
                <a:spcPts val="1600"/>
              </a:spcBef>
              <a:spcAft>
                <a:spcPts val="0"/>
              </a:spcAft>
              <a:buNone/>
            </a:pPr>
            <a:r>
              <a:rPr lang="en"/>
              <a:t>A </a:t>
            </a:r>
            <a:r>
              <a:rPr i="1" lang="en"/>
              <a:t>div</a:t>
            </a:r>
            <a:r>
              <a:rPr lang="en"/>
              <a:t> is just a container element that will contain certain parts of a website. These are often used to allow for easy organization of a website.</a:t>
            </a:r>
            <a:endParaRPr/>
          </a:p>
          <a:p>
            <a:pPr indent="0" lvl="0" marL="0" rtl="0" algn="l">
              <a:spcBef>
                <a:spcPts val="1600"/>
              </a:spcBef>
              <a:spcAft>
                <a:spcPts val="1600"/>
              </a:spcAft>
              <a:buNone/>
            </a:pPr>
            <a:r>
              <a:rPr lang="en"/>
              <a:t>Lastly within the div, is the map.</a:t>
            </a:r>
            <a:endParaRPr/>
          </a:p>
        </p:txBody>
      </p:sp>
      <p:pic>
        <p:nvPicPr>
          <p:cNvPr id="188" name="Google Shape;188;p28"/>
          <p:cNvPicPr preferRelativeResize="0"/>
          <p:nvPr/>
        </p:nvPicPr>
        <p:blipFill>
          <a:blip r:embed="rId3">
            <a:alphaModFix/>
          </a:blip>
          <a:stretch>
            <a:fillRect/>
          </a:stretch>
        </p:blipFill>
        <p:spPr>
          <a:xfrm>
            <a:off x="1061297" y="1765350"/>
            <a:ext cx="6655251" cy="926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581975" y="595975"/>
            <a:ext cx="39018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Visualizing the data</a:t>
            </a:r>
            <a:endParaRPr/>
          </a:p>
        </p:txBody>
      </p:sp>
      <p:sp>
        <p:nvSpPr>
          <p:cNvPr id="194" name="Google Shape;194;p29"/>
          <p:cNvSpPr txBox="1"/>
          <p:nvPr>
            <p:ph idx="1" type="body"/>
          </p:nvPr>
        </p:nvSpPr>
        <p:spPr>
          <a:xfrm>
            <a:off x="6415650" y="1270350"/>
            <a:ext cx="2587800" cy="33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i="1" lang="en"/>
              <a:t>!{JSON.stringify(jsonData)} </a:t>
            </a:r>
            <a:r>
              <a:rPr lang="en"/>
              <a:t>takes the json data that has been sent from the express server and turns it into a string.</a:t>
            </a:r>
            <a:endParaRPr/>
          </a:p>
          <a:p>
            <a:pPr indent="0" lvl="0" marL="0" rtl="0" algn="l">
              <a:spcBef>
                <a:spcPts val="1600"/>
              </a:spcBef>
              <a:spcAft>
                <a:spcPts val="0"/>
              </a:spcAft>
              <a:buNone/>
            </a:pPr>
            <a:r>
              <a:rPr lang="en"/>
              <a:t>This is then stored as </a:t>
            </a:r>
            <a:r>
              <a:rPr i="1" lang="en"/>
              <a:t>spatial_data</a:t>
            </a:r>
            <a:r>
              <a:rPr lang="en"/>
              <a:t>. </a:t>
            </a:r>
            <a:endParaRPr/>
          </a:p>
          <a:p>
            <a:pPr indent="0" lvl="0" marL="0" rtl="0" algn="l">
              <a:spcBef>
                <a:spcPts val="1600"/>
              </a:spcBef>
              <a:spcAft>
                <a:spcPts val="1600"/>
              </a:spcAft>
              <a:buNone/>
            </a:pPr>
            <a:r>
              <a:rPr lang="en"/>
              <a:t>After a leaflet map is created,  and a map style is chosen, just add the data to the map with</a:t>
            </a:r>
            <a:r>
              <a:rPr i="1" lang="en"/>
              <a:t> L.geoJSON </a:t>
            </a:r>
            <a:r>
              <a:rPr lang="en"/>
              <a:t>(you can expand on this and use layer features).</a:t>
            </a:r>
            <a:endParaRPr/>
          </a:p>
        </p:txBody>
      </p:sp>
      <p:pic>
        <p:nvPicPr>
          <p:cNvPr id="195" name="Google Shape;195;p29"/>
          <p:cNvPicPr preferRelativeResize="0"/>
          <p:nvPr/>
        </p:nvPicPr>
        <p:blipFill>
          <a:blip r:embed="rId3">
            <a:alphaModFix/>
          </a:blip>
          <a:stretch>
            <a:fillRect/>
          </a:stretch>
        </p:blipFill>
        <p:spPr>
          <a:xfrm>
            <a:off x="38325" y="1178825"/>
            <a:ext cx="6303575" cy="2213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331275" y="647600"/>
            <a:ext cx="38649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Output!</a:t>
            </a:r>
            <a:endParaRPr/>
          </a:p>
        </p:txBody>
      </p:sp>
      <p:pic>
        <p:nvPicPr>
          <p:cNvPr id="201" name="Google Shape;201;p30"/>
          <p:cNvPicPr preferRelativeResize="0"/>
          <p:nvPr/>
        </p:nvPicPr>
        <p:blipFill>
          <a:blip r:embed="rId4">
            <a:alphaModFix/>
          </a:blip>
          <a:stretch>
            <a:fillRect/>
          </a:stretch>
        </p:blipFill>
        <p:spPr>
          <a:xfrm>
            <a:off x="331275" y="1582600"/>
            <a:ext cx="5688902" cy="2492801"/>
          </a:xfrm>
          <a:prstGeom prst="rect">
            <a:avLst/>
          </a:prstGeom>
          <a:noFill/>
          <a:ln>
            <a:noFill/>
          </a:ln>
        </p:spPr>
      </p:pic>
      <p:sp>
        <p:nvSpPr>
          <p:cNvPr id="202" name="Google Shape;202;p30"/>
          <p:cNvSpPr txBox="1"/>
          <p:nvPr/>
        </p:nvSpPr>
        <p:spPr>
          <a:xfrm>
            <a:off x="6231175" y="1553600"/>
            <a:ext cx="2671800" cy="25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In order to see if everything works: type in the command prompt: </a:t>
            </a:r>
            <a:r>
              <a:rPr i="1" lang="en">
                <a:latin typeface="Lato"/>
                <a:ea typeface="Lato"/>
                <a:cs typeface="Lato"/>
                <a:sym typeface="Lato"/>
              </a:rPr>
              <a:t>node (name of the server file) </a:t>
            </a:r>
            <a:r>
              <a:rPr lang="en">
                <a:latin typeface="Lato"/>
                <a:ea typeface="Lato"/>
                <a:cs typeface="Lato"/>
                <a:sym typeface="Lato"/>
              </a:rPr>
              <a:t> and it will run….or not and tell you why.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If it works, you should see something like this!</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727650" y="51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about adding new data?</a:t>
            </a:r>
            <a:endParaRPr/>
          </a:p>
        </p:txBody>
      </p:sp>
      <p:sp>
        <p:nvSpPr>
          <p:cNvPr id="208" name="Google Shape;208;p31"/>
          <p:cNvSpPr txBox="1"/>
          <p:nvPr>
            <p:ph idx="1" type="body"/>
          </p:nvPr>
        </p:nvSpPr>
        <p:spPr>
          <a:xfrm>
            <a:off x="727650" y="15331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new data to the GeoJSON requires a few extra steps than </a:t>
            </a:r>
            <a:r>
              <a:rPr lang="en"/>
              <a:t>getting</a:t>
            </a:r>
            <a:r>
              <a:rPr lang="en"/>
              <a:t> the data.</a:t>
            </a:r>
            <a:endParaRPr/>
          </a:p>
          <a:p>
            <a:pPr indent="0" lvl="0" marL="0" rtl="0" algn="l">
              <a:spcBef>
                <a:spcPts val="1600"/>
              </a:spcBef>
              <a:spcAft>
                <a:spcPts val="0"/>
              </a:spcAft>
              <a:buNone/>
            </a:pPr>
            <a:r>
              <a:rPr lang="en"/>
              <a:t>Some assumptions: let us assume we plan on adding the new data server side, instead of adding it to the front end. Let us also assume that we will just save the new data to the GeoJSON. </a:t>
            </a:r>
            <a:endParaRPr/>
          </a:p>
          <a:p>
            <a:pPr indent="0" lvl="0" marL="0" rtl="0" algn="l">
              <a:spcBef>
                <a:spcPts val="1600"/>
              </a:spcBef>
              <a:spcAft>
                <a:spcPts val="0"/>
              </a:spcAft>
              <a:buNone/>
            </a:pPr>
            <a:r>
              <a:rPr lang="en"/>
              <a:t>I</a:t>
            </a:r>
            <a:r>
              <a:rPr lang="en"/>
              <a:t>n order to submit or add new data to our GeoJSON file, we will need to add some new code to the front-end, as well as the back-end; in order to create a seamless experience. </a:t>
            </a:r>
            <a:endParaRPr/>
          </a:p>
          <a:p>
            <a:pPr indent="0" lvl="0" marL="0" rtl="0" algn="l">
              <a:spcBef>
                <a:spcPts val="1600"/>
              </a:spcBef>
              <a:spcAft>
                <a:spcPts val="0"/>
              </a:spcAft>
              <a:buNone/>
            </a:pPr>
            <a:r>
              <a:rPr lang="en"/>
              <a:t>Ideally though, you SHOULD use a database instead.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Node.js?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Node.js is an </a:t>
            </a:r>
            <a:r>
              <a:rPr lang="en"/>
              <a:t>open source </a:t>
            </a:r>
            <a:r>
              <a:rPr lang="en"/>
              <a:t> </a:t>
            </a:r>
            <a:r>
              <a:rPr lang="en"/>
              <a:t>framework/ runtime environment that utilizes Javascript. </a:t>
            </a:r>
            <a:endParaRPr/>
          </a:p>
          <a:p>
            <a:pPr indent="0" lvl="0" marL="0" rtl="0" algn="l">
              <a:spcBef>
                <a:spcPts val="1600"/>
              </a:spcBef>
              <a:spcAft>
                <a:spcPts val="0"/>
              </a:spcAft>
              <a:buNone/>
            </a:pPr>
            <a:r>
              <a:rPr lang="en"/>
              <a:t>It is primarily used for back-end applications, such as servers. </a:t>
            </a:r>
            <a:endParaRPr/>
          </a:p>
          <a:p>
            <a:pPr indent="0" lvl="0" marL="0" rtl="0" algn="l">
              <a:spcBef>
                <a:spcPts val="1600"/>
              </a:spcBef>
              <a:spcAft>
                <a:spcPts val="0"/>
              </a:spcAft>
              <a:buNone/>
            </a:pPr>
            <a:r>
              <a:rPr lang="en"/>
              <a:t>Primary benefit of this is to utilize one language for most aspects of web-development, which can speed up web development.  </a:t>
            </a:r>
            <a:endParaRPr/>
          </a:p>
          <a:p>
            <a:pPr indent="0" lvl="0" marL="0" rtl="0" algn="l">
              <a:spcBef>
                <a:spcPts val="1600"/>
              </a:spcBef>
              <a:spcAft>
                <a:spcPts val="1600"/>
              </a:spcAft>
              <a:buNone/>
            </a:pPr>
            <a:r>
              <a:rPr lang="en"/>
              <a:t>Also, easily scalable.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727650" y="573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about adding new data? cont</a:t>
            </a:r>
            <a:endParaRPr/>
          </a:p>
        </p:txBody>
      </p:sp>
      <p:sp>
        <p:nvSpPr>
          <p:cNvPr id="214" name="Google Shape;214;p32"/>
          <p:cNvSpPr txBox="1"/>
          <p:nvPr>
            <p:ph idx="1" type="body"/>
          </p:nvPr>
        </p:nvSpPr>
        <p:spPr>
          <a:xfrm>
            <a:off x="727650" y="14412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do this, we will need to utilize AJAXs or Asynchronous JavaScript And XML. This allows for communication to the server from the web client. </a:t>
            </a:r>
            <a:endParaRPr/>
          </a:p>
          <a:p>
            <a:pPr indent="0" lvl="0" marL="0" rtl="0" algn="l">
              <a:spcBef>
                <a:spcPts val="1600"/>
              </a:spcBef>
              <a:spcAft>
                <a:spcPts val="0"/>
              </a:spcAft>
              <a:buNone/>
            </a:pPr>
            <a:r>
              <a:rPr lang="en"/>
              <a:t>As well as Jquery, which is javascript library that helps with AJAX calls and DOM manipulation. (https://www.w3schools.com/jquery/jquery_intro.asp)   </a:t>
            </a:r>
            <a:endParaRPr/>
          </a:p>
          <a:p>
            <a:pPr indent="0" lvl="0" marL="0" rtl="0" algn="l">
              <a:spcBef>
                <a:spcPts val="1600"/>
              </a:spcBef>
              <a:spcAft>
                <a:spcPts val="0"/>
              </a:spcAft>
              <a:buNone/>
            </a:pPr>
            <a:r>
              <a:rPr lang="en"/>
              <a:t>Adding it to your website is as easy as adding the script for it : </a:t>
            </a:r>
            <a:r>
              <a:rPr i="1" lang="en" sz="1050">
                <a:solidFill>
                  <a:srgbClr val="000000"/>
                </a:solidFill>
                <a:highlight>
                  <a:srgbClr val="FFFFFF"/>
                </a:highlight>
                <a:latin typeface="Courier New"/>
                <a:ea typeface="Courier New"/>
                <a:cs typeface="Courier New"/>
                <a:sym typeface="Courier New"/>
              </a:rPr>
              <a:t>https://ajax.googleapis.com/ajax/libs/jquery/3.4.1/jquery.min.js</a:t>
            </a:r>
            <a:endParaRPr i="1" sz="105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lang="en">
                <a:solidFill>
                  <a:srgbClr val="434343"/>
                </a:solidFill>
              </a:rPr>
              <a:t>Side note : </a:t>
            </a:r>
            <a:r>
              <a:rPr lang="en" sz="1100">
                <a:solidFill>
                  <a:srgbClr val="434343"/>
                </a:solidFill>
              </a:rPr>
              <a:t>Alternative to JQuery </a:t>
            </a:r>
            <a:r>
              <a:rPr lang="en" sz="1100" u="sng">
                <a:solidFill>
                  <a:srgbClr val="434343"/>
                </a:solidFill>
                <a:hlinkClick r:id="rId3">
                  <a:extLst>
                    <a:ext uri="{A12FA001-AC4F-418D-AE19-62706E023703}">
                      <ahyp:hlinkClr val="tx"/>
                    </a:ext>
                  </a:extLst>
                </a:hlinkClick>
              </a:rPr>
              <a:t>http://youmightnotneedjquery.com/</a:t>
            </a:r>
            <a:r>
              <a:rPr lang="en" sz="1100">
                <a:solidFill>
                  <a:srgbClr val="434343"/>
                </a:solidFill>
              </a:rPr>
              <a:t> it utilizing the base </a:t>
            </a:r>
            <a:r>
              <a:rPr lang="en">
                <a:solidFill>
                  <a:srgbClr val="434343"/>
                </a:solidFill>
                <a:highlight>
                  <a:schemeClr val="lt1"/>
                </a:highlight>
              </a:rPr>
              <a:t>XMLHttpRequest. It has been argued that you do not need to rely on JQuery anymore</a:t>
            </a:r>
            <a:endParaRPr>
              <a:solidFill>
                <a:srgbClr val="434343"/>
              </a:solidFill>
              <a:highlight>
                <a:schemeClr val="lt1"/>
              </a:highlight>
            </a:endParaRPr>
          </a:p>
          <a:p>
            <a:pPr indent="0" lvl="0" marL="0" rtl="0" algn="l">
              <a:spcBef>
                <a:spcPts val="1600"/>
              </a:spcBef>
              <a:spcAft>
                <a:spcPts val="0"/>
              </a:spcAft>
              <a:buNone/>
            </a:pPr>
            <a:r>
              <a:t/>
            </a:r>
            <a:endParaRPr>
              <a:solidFill>
                <a:srgbClr val="666666"/>
              </a:solidFill>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ph type="title"/>
          </p:nvPr>
        </p:nvSpPr>
        <p:spPr>
          <a:xfrm>
            <a:off x="478750" y="551750"/>
            <a:ext cx="4312500" cy="65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it up: Client-side </a:t>
            </a:r>
            <a:endParaRPr/>
          </a:p>
        </p:txBody>
      </p:sp>
      <p:sp>
        <p:nvSpPr>
          <p:cNvPr id="220" name="Google Shape;220;p33"/>
          <p:cNvSpPr txBox="1"/>
          <p:nvPr>
            <p:ph idx="1" type="body"/>
          </p:nvPr>
        </p:nvSpPr>
        <p:spPr>
          <a:xfrm>
            <a:off x="5339025" y="1431150"/>
            <a:ext cx="3185400" cy="30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WIthin the body we will create another div to house a </a:t>
            </a:r>
            <a:r>
              <a:rPr i="1" lang="en"/>
              <a:t>form. </a:t>
            </a:r>
            <a:endParaRPr/>
          </a:p>
          <a:p>
            <a:pPr indent="0" lvl="0" marL="0" rtl="0" algn="l">
              <a:spcBef>
                <a:spcPts val="1600"/>
              </a:spcBef>
              <a:spcAft>
                <a:spcPts val="0"/>
              </a:spcAft>
              <a:buNone/>
            </a:pPr>
            <a:r>
              <a:rPr lang="en"/>
              <a:t>Within this </a:t>
            </a:r>
            <a:r>
              <a:rPr i="1" lang="en"/>
              <a:t>form</a:t>
            </a:r>
            <a:r>
              <a:rPr lang="en"/>
              <a:t> we will add three inputs: 2 text boxes, and a submit button. </a:t>
            </a:r>
            <a:endParaRPr/>
          </a:p>
          <a:p>
            <a:pPr indent="0" lvl="0" marL="0" rtl="0" algn="l">
              <a:spcBef>
                <a:spcPts val="1600"/>
              </a:spcBef>
              <a:spcAft>
                <a:spcPts val="0"/>
              </a:spcAft>
              <a:buNone/>
            </a:pPr>
            <a:r>
              <a:rPr lang="en"/>
              <a:t>For two of the inputs, we will state that they will be text, and the last one will be a button. </a:t>
            </a:r>
            <a:endParaRPr/>
          </a:p>
          <a:p>
            <a:pPr indent="0" lvl="0" marL="0" rtl="0" algn="l">
              <a:spcBef>
                <a:spcPts val="1600"/>
              </a:spcBef>
              <a:spcAft>
                <a:spcPts val="0"/>
              </a:spcAft>
              <a:buNone/>
            </a:pPr>
            <a:r>
              <a:rPr lang="en"/>
              <a:t>The id can be whatever you want it to be. But make it reasonable.</a:t>
            </a:r>
            <a:endParaRPr/>
          </a:p>
          <a:p>
            <a:pPr indent="0" lvl="0" marL="0" rtl="0" algn="l">
              <a:spcBef>
                <a:spcPts val="1600"/>
              </a:spcBef>
              <a:spcAft>
                <a:spcPts val="1600"/>
              </a:spcAft>
              <a:buNone/>
            </a:pPr>
            <a:r>
              <a:t/>
            </a:r>
            <a:endParaRPr/>
          </a:p>
        </p:txBody>
      </p:sp>
      <p:pic>
        <p:nvPicPr>
          <p:cNvPr id="221" name="Google Shape;221;p33"/>
          <p:cNvPicPr preferRelativeResize="0"/>
          <p:nvPr/>
        </p:nvPicPr>
        <p:blipFill>
          <a:blip r:embed="rId3">
            <a:alphaModFix/>
          </a:blip>
          <a:stretch>
            <a:fillRect/>
          </a:stretch>
        </p:blipFill>
        <p:spPr>
          <a:xfrm>
            <a:off x="217972" y="1672675"/>
            <a:ext cx="4925900" cy="1619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177075" y="572200"/>
            <a:ext cx="4943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it up: Client-side </a:t>
            </a:r>
            <a:endParaRPr/>
          </a:p>
          <a:p>
            <a:pPr indent="0" lvl="0" marL="0" rtl="0" algn="l">
              <a:spcBef>
                <a:spcPts val="0"/>
              </a:spcBef>
              <a:spcAft>
                <a:spcPts val="0"/>
              </a:spcAft>
              <a:buNone/>
            </a:pPr>
            <a:r>
              <a:t/>
            </a:r>
            <a:endParaRPr/>
          </a:p>
        </p:txBody>
      </p:sp>
      <p:sp>
        <p:nvSpPr>
          <p:cNvPr id="227" name="Google Shape;227;p34"/>
          <p:cNvSpPr txBox="1"/>
          <p:nvPr>
            <p:ph idx="1" type="body"/>
          </p:nvPr>
        </p:nvSpPr>
        <p:spPr>
          <a:xfrm>
            <a:off x="5665650" y="649875"/>
            <a:ext cx="3352800" cy="315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In the script section of the code, we will add some JQuery. </a:t>
            </a:r>
            <a:endParaRPr sz="1200"/>
          </a:p>
          <a:p>
            <a:pPr indent="0" lvl="0" marL="0" rtl="0" algn="l">
              <a:spcBef>
                <a:spcPts val="1600"/>
              </a:spcBef>
              <a:spcAft>
                <a:spcPts val="0"/>
              </a:spcAft>
              <a:buNone/>
            </a:pPr>
            <a:r>
              <a:rPr lang="en" sz="1200"/>
              <a:t>The first line dictates that when the element with the id, </a:t>
            </a:r>
            <a:r>
              <a:rPr i="1" lang="en" sz="1200"/>
              <a:t>submission</a:t>
            </a:r>
            <a:r>
              <a:rPr i="1" lang="en" sz="1200"/>
              <a:t>, </a:t>
            </a:r>
            <a:r>
              <a:rPr lang="en" sz="1200"/>
              <a:t>is clicked, it will do the following: </a:t>
            </a:r>
            <a:endParaRPr sz="1200"/>
          </a:p>
          <a:p>
            <a:pPr indent="0" lvl="0" marL="0" rtl="0" algn="l">
              <a:spcBef>
                <a:spcPts val="1600"/>
              </a:spcBef>
              <a:spcAft>
                <a:spcPts val="0"/>
              </a:spcAft>
              <a:buNone/>
            </a:pPr>
            <a:r>
              <a:rPr lang="en" sz="1200"/>
              <a:t>An object is </a:t>
            </a:r>
            <a:r>
              <a:rPr lang="en" sz="1200"/>
              <a:t>instantiated</a:t>
            </a:r>
            <a:r>
              <a:rPr lang="en" sz="1200"/>
              <a:t> called </a:t>
            </a:r>
            <a:r>
              <a:rPr i="1" lang="en" sz="1200"/>
              <a:t>sent_data</a:t>
            </a:r>
            <a:r>
              <a:rPr lang="en" sz="1200"/>
              <a:t>, which will then add the value from the </a:t>
            </a:r>
            <a:r>
              <a:rPr i="1" lang="en" sz="1200"/>
              <a:t>lat</a:t>
            </a:r>
            <a:r>
              <a:rPr lang="en" sz="1200"/>
              <a:t> id and </a:t>
            </a:r>
            <a:r>
              <a:rPr i="1" lang="en" sz="1200"/>
              <a:t>long </a:t>
            </a:r>
            <a:r>
              <a:rPr lang="en" sz="1200"/>
              <a:t>id to the object’s lat and long attributes.</a:t>
            </a:r>
            <a:endParaRPr sz="1200"/>
          </a:p>
          <a:p>
            <a:pPr indent="0" lvl="0" marL="0" rtl="0" algn="l">
              <a:spcBef>
                <a:spcPts val="1600"/>
              </a:spcBef>
              <a:spcAft>
                <a:spcPts val="0"/>
              </a:spcAft>
              <a:buNone/>
            </a:pPr>
            <a:r>
              <a:rPr lang="en" sz="1200"/>
              <a:t>Within the AJAX call, we must dictate what url we will send it to. </a:t>
            </a:r>
            <a:endParaRPr sz="1200"/>
          </a:p>
          <a:p>
            <a:pPr indent="0" lvl="0" marL="0" rtl="0" algn="l">
              <a:spcBef>
                <a:spcPts val="1600"/>
              </a:spcBef>
              <a:spcAft>
                <a:spcPts val="0"/>
              </a:spcAft>
              <a:buNone/>
            </a:pPr>
            <a:r>
              <a:rPr lang="en" sz="1200"/>
              <a:t>The type of request, in this case, POST.</a:t>
            </a:r>
            <a:endParaRPr sz="1200"/>
          </a:p>
          <a:p>
            <a:pPr indent="0" lvl="0" marL="0" rtl="0" algn="l">
              <a:spcBef>
                <a:spcPts val="1600"/>
              </a:spcBef>
              <a:spcAft>
                <a:spcPts val="0"/>
              </a:spcAft>
              <a:buNone/>
            </a:pPr>
            <a:r>
              <a:rPr lang="en" sz="1200"/>
              <a:t>Then a string representation of the object.</a:t>
            </a:r>
            <a:endParaRPr sz="1200"/>
          </a:p>
          <a:p>
            <a:pPr indent="0" lvl="0" marL="0" rtl="0" algn="l">
              <a:spcBef>
                <a:spcPts val="1600"/>
              </a:spcBef>
              <a:spcAft>
                <a:spcPts val="1600"/>
              </a:spcAft>
              <a:buNone/>
            </a:pPr>
            <a:r>
              <a:rPr lang="en" sz="1200"/>
              <a:t>Then the data type will be sent as a JSON data type</a:t>
            </a:r>
            <a:endParaRPr sz="1200"/>
          </a:p>
        </p:txBody>
      </p:sp>
      <p:pic>
        <p:nvPicPr>
          <p:cNvPr id="228" name="Google Shape;228;p34"/>
          <p:cNvPicPr preferRelativeResize="0"/>
          <p:nvPr/>
        </p:nvPicPr>
        <p:blipFill>
          <a:blip r:embed="rId3">
            <a:alphaModFix/>
          </a:blip>
          <a:stretch>
            <a:fillRect/>
          </a:stretch>
        </p:blipFill>
        <p:spPr>
          <a:xfrm>
            <a:off x="66375" y="1245774"/>
            <a:ext cx="5599275" cy="30926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309150" y="573850"/>
            <a:ext cx="38649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new web map</a:t>
            </a:r>
            <a:endParaRPr/>
          </a:p>
        </p:txBody>
      </p:sp>
      <p:pic>
        <p:nvPicPr>
          <p:cNvPr id="234" name="Google Shape;234;p35"/>
          <p:cNvPicPr preferRelativeResize="0"/>
          <p:nvPr/>
        </p:nvPicPr>
        <p:blipFill>
          <a:blip r:embed="rId3">
            <a:alphaModFix/>
          </a:blip>
          <a:stretch>
            <a:fillRect/>
          </a:stretch>
        </p:blipFill>
        <p:spPr>
          <a:xfrm>
            <a:off x="152400" y="1261450"/>
            <a:ext cx="7793231" cy="37296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6"/>
          <p:cNvSpPr txBox="1"/>
          <p:nvPr>
            <p:ph type="title"/>
          </p:nvPr>
        </p:nvSpPr>
        <p:spPr>
          <a:xfrm>
            <a:off x="781075" y="5591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it up: Server-side</a:t>
            </a:r>
            <a:endParaRPr/>
          </a:p>
        </p:txBody>
      </p:sp>
      <p:sp>
        <p:nvSpPr>
          <p:cNvPr id="240" name="Google Shape;240;p36"/>
          <p:cNvSpPr txBox="1"/>
          <p:nvPr>
            <p:ph idx="1" type="body"/>
          </p:nvPr>
        </p:nvSpPr>
        <p:spPr>
          <a:xfrm>
            <a:off x="6268975" y="675625"/>
            <a:ext cx="2809500" cy="340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For the server side, we tell the router to expect a POST at </a:t>
            </a:r>
            <a:r>
              <a:rPr i="1" lang="en" sz="1200"/>
              <a:t>localhost:8000/add_point.</a:t>
            </a:r>
            <a:r>
              <a:rPr lang="en" sz="1200"/>
              <a:t> </a:t>
            </a:r>
            <a:endParaRPr sz="1200"/>
          </a:p>
          <a:p>
            <a:pPr indent="0" lvl="0" marL="0" rtl="0" algn="l">
              <a:spcBef>
                <a:spcPts val="1600"/>
              </a:spcBef>
              <a:spcAft>
                <a:spcPts val="0"/>
              </a:spcAft>
              <a:buNone/>
            </a:pPr>
            <a:r>
              <a:rPr lang="en" sz="1200"/>
              <a:t>The object </a:t>
            </a:r>
            <a:r>
              <a:rPr i="1" lang="en" sz="1200"/>
              <a:t>user_defined </a:t>
            </a:r>
            <a:r>
              <a:rPr lang="en" sz="1200"/>
              <a:t>is created with the same format as a feature would in a GeoJSON. However, for the </a:t>
            </a:r>
            <a:r>
              <a:rPr i="1" lang="en" sz="1200"/>
              <a:t>coordinates</a:t>
            </a:r>
            <a:r>
              <a:rPr lang="en" sz="1200"/>
              <a:t>, we utilize </a:t>
            </a:r>
            <a:r>
              <a:rPr i="1" lang="en" sz="1200"/>
              <a:t>req.body.lat, and req.body.long</a:t>
            </a:r>
            <a:r>
              <a:rPr lang="en" sz="1200"/>
              <a:t>. This will take the lat and long from the body of the request and put them within their respective locations.</a:t>
            </a:r>
            <a:endParaRPr sz="1200"/>
          </a:p>
          <a:p>
            <a:pPr indent="0" lvl="0" marL="0" rtl="0" algn="l">
              <a:spcBef>
                <a:spcPts val="1600"/>
              </a:spcBef>
              <a:spcAft>
                <a:spcPts val="0"/>
              </a:spcAft>
              <a:buNone/>
            </a:pPr>
            <a:r>
              <a:rPr lang="en" sz="1200"/>
              <a:t>We then append the new feature to the </a:t>
            </a:r>
            <a:r>
              <a:rPr i="1" lang="en" sz="1200"/>
              <a:t>features</a:t>
            </a:r>
            <a:r>
              <a:rPr lang="en" sz="1200"/>
              <a:t> portion of the GeoJSON with push (an array method).</a:t>
            </a:r>
            <a:endParaRPr sz="1200"/>
          </a:p>
          <a:p>
            <a:pPr indent="0" lvl="0" marL="0" rtl="0" algn="l">
              <a:spcBef>
                <a:spcPts val="1600"/>
              </a:spcBef>
              <a:spcAft>
                <a:spcPts val="0"/>
              </a:spcAft>
              <a:buNone/>
            </a:pPr>
            <a:r>
              <a:rPr lang="en" sz="1200"/>
              <a:t>The last step is to write it back to the file it came from. </a:t>
            </a:r>
            <a:endParaRPr sz="12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41" name="Google Shape;241;p36"/>
          <p:cNvPicPr preferRelativeResize="0"/>
          <p:nvPr/>
        </p:nvPicPr>
        <p:blipFill>
          <a:blip r:embed="rId3">
            <a:alphaModFix/>
          </a:blip>
          <a:stretch>
            <a:fillRect/>
          </a:stretch>
        </p:blipFill>
        <p:spPr>
          <a:xfrm>
            <a:off x="39200" y="1744850"/>
            <a:ext cx="6229775" cy="2163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next?</a:t>
            </a:r>
            <a:endParaRPr/>
          </a:p>
        </p:txBody>
      </p:sp>
      <p:sp>
        <p:nvSpPr>
          <p:cNvPr id="247" name="Google Shape;247;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 developmental situation you can use ngrok as a means to test out your website/server. </a:t>
            </a:r>
            <a:endParaRPr/>
          </a:p>
          <a:p>
            <a:pPr indent="0" lvl="0" marL="0" rtl="0" algn="l">
              <a:spcBef>
                <a:spcPts val="1600"/>
              </a:spcBef>
              <a:spcAft>
                <a:spcPts val="0"/>
              </a:spcAft>
              <a:buNone/>
            </a:pPr>
            <a:r>
              <a:rPr lang="en"/>
              <a:t>If you want to deploy, you do have the option to use Amazon </a:t>
            </a:r>
            <a:r>
              <a:rPr lang="en"/>
              <a:t>Web Services</a:t>
            </a:r>
            <a:r>
              <a:rPr lang="en"/>
              <a:t>.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https://2c0c4401c137.ngrok.io/</a:t>
            </a:r>
            <a:r>
              <a:rPr lang="en" u="sng">
                <a:solidFill>
                  <a:schemeClr val="hlink"/>
                </a:solidFill>
                <a:hlinkClick r:id="rId3"/>
              </a:rPr>
              <a:t>main</a:t>
            </a:r>
            <a:endParaRPr/>
          </a:p>
          <a:p>
            <a:pPr indent="0" lvl="0" marL="0" rtl="0" algn="l">
              <a:spcBef>
                <a:spcPts val="1600"/>
              </a:spcBef>
              <a:spcAft>
                <a:spcPts val="0"/>
              </a:spcAft>
              <a:buNone/>
            </a:pPr>
            <a:r>
              <a:rPr lang="en"/>
              <a:t> https://2c0c4401c137.ngrok.io/</a:t>
            </a:r>
            <a:r>
              <a:rPr lang="en" u="sng">
                <a:solidFill>
                  <a:schemeClr val="hlink"/>
                </a:solidFill>
                <a:hlinkClick r:id="rId4"/>
              </a:rPr>
              <a:t>website</a:t>
            </a:r>
            <a:endParaRPr/>
          </a:p>
          <a:p>
            <a:pPr indent="0" lvl="0" marL="0" rtl="0" algn="l">
              <a:spcBef>
                <a:spcPts val="1600"/>
              </a:spcBef>
              <a:spcAft>
                <a:spcPts val="0"/>
              </a:spcAft>
              <a:buNone/>
            </a:pPr>
            <a:r>
              <a:rPr lang="en"/>
              <a:t> https://2c0c4401c137.ngrok.io/database</a:t>
            </a:r>
            <a:endParaRPr/>
          </a:p>
          <a:p>
            <a:pPr indent="0" lvl="0" marL="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652350" y="5976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about using an actual database?</a:t>
            </a:r>
            <a:endParaRPr/>
          </a:p>
        </p:txBody>
      </p:sp>
      <p:sp>
        <p:nvSpPr>
          <p:cNvPr id="253" name="Google Shape;253;p38"/>
          <p:cNvSpPr txBox="1"/>
          <p:nvPr>
            <p:ph idx="1" type="body"/>
          </p:nvPr>
        </p:nvSpPr>
        <p:spPr>
          <a:xfrm>
            <a:off x="545950" y="1441200"/>
            <a:ext cx="84264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it is best practice to utilize a database for when dealing with the backend of a web application, it would also be a good idea to go through a simple </a:t>
            </a:r>
            <a:r>
              <a:rPr lang="en"/>
              <a:t>installation</a:t>
            </a:r>
            <a:r>
              <a:rPr lang="en"/>
              <a:t> and utilization of one with respects to Express.js</a:t>
            </a:r>
            <a:endParaRPr/>
          </a:p>
          <a:p>
            <a:pPr indent="0" lvl="0" marL="0" rtl="0" algn="l">
              <a:spcBef>
                <a:spcPts val="1600"/>
              </a:spcBef>
              <a:spcAft>
                <a:spcPts val="0"/>
              </a:spcAft>
              <a:buNone/>
            </a:pPr>
            <a:r>
              <a:rPr lang="en"/>
              <a:t>For this example, we will be using PostgreSQL along side PostGIS, and using node-postgres as the middleware to interact between the server and the database.  However, you can use whatever you feel like using That is the beauty of programming!</a:t>
            </a:r>
            <a:br>
              <a:rPr lang="en"/>
            </a:br>
            <a:endParaRPr/>
          </a:p>
          <a:p>
            <a:pPr indent="0" lvl="0" marL="0" rtl="0" algn="l">
              <a:spcBef>
                <a:spcPts val="1600"/>
              </a:spcBef>
              <a:spcAft>
                <a:spcPts val="0"/>
              </a:spcAft>
              <a:buNone/>
            </a:pPr>
            <a:r>
              <a:rPr b="1" lang="en"/>
              <a:t>A word of warning</a:t>
            </a:r>
            <a:r>
              <a:rPr lang="en"/>
              <a:t>: node-postgres is characterized as being somewhat low-level a more easier one to use is pg-promise.  </a:t>
            </a:r>
            <a:endParaRPr/>
          </a:p>
          <a:p>
            <a:pPr indent="0" lvl="0" marL="0" rtl="0" algn="l">
              <a:spcBef>
                <a:spcPts val="1600"/>
              </a:spcBef>
              <a:spcAft>
                <a:spcPts val="1600"/>
              </a:spcAft>
              <a:buNone/>
            </a:pPr>
            <a:r>
              <a:rPr lang="en"/>
              <a:t>However, node-postgres will, in my opinion will give you better control and understanding of manipulating </a:t>
            </a:r>
            <a:r>
              <a:rPr lang="en"/>
              <a:t>spatial</a:t>
            </a:r>
            <a:r>
              <a:rPr lang="en"/>
              <a:t> data between formats, and sql.</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Installing Postgresql and PostGIS (windows)</a:t>
            </a:r>
            <a:endParaRPr/>
          </a:p>
        </p:txBody>
      </p:sp>
      <p:sp>
        <p:nvSpPr>
          <p:cNvPr id="259" name="Google Shape;259;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PostgreSQL Download link for all OSes: </a:t>
            </a:r>
            <a:r>
              <a:rPr lang="en" u="sng">
                <a:solidFill>
                  <a:schemeClr val="hlink"/>
                </a:solidFill>
                <a:hlinkClick r:id="rId3"/>
              </a:rPr>
              <a:t>https://www.postgresql.org/download/</a:t>
            </a:r>
            <a:r>
              <a:rPr lang="en"/>
              <a:t>.</a:t>
            </a:r>
            <a:endParaRPr/>
          </a:p>
          <a:p>
            <a:pPr indent="0" lvl="0" marL="0" rtl="0" algn="l">
              <a:spcBef>
                <a:spcPts val="1600"/>
              </a:spcBef>
              <a:spcAft>
                <a:spcPts val="0"/>
              </a:spcAft>
              <a:buNone/>
            </a:pPr>
            <a:r>
              <a:rPr lang="en"/>
              <a:t>Click on your </a:t>
            </a:r>
            <a:r>
              <a:rPr lang="en"/>
              <a:t>preferred</a:t>
            </a:r>
            <a:r>
              <a:rPr lang="en"/>
              <a:t> operating system. If working on windows, click the windows icon which will bring you to a new screen. </a:t>
            </a:r>
            <a:endParaRPr/>
          </a:p>
          <a:p>
            <a:pPr indent="0" lvl="0" marL="0" rtl="0" algn="l">
              <a:spcBef>
                <a:spcPts val="1600"/>
              </a:spcBef>
              <a:spcAft>
                <a:spcPts val="0"/>
              </a:spcAft>
              <a:buNone/>
            </a:pPr>
            <a:r>
              <a:rPr lang="en"/>
              <a:t>There will be a clickable link called </a:t>
            </a:r>
            <a:r>
              <a:rPr i="1" lang="en"/>
              <a:t>Download the installer</a:t>
            </a:r>
            <a:r>
              <a:rPr lang="en"/>
              <a:t>, click it, and click your </a:t>
            </a:r>
            <a:r>
              <a:rPr lang="en"/>
              <a:t>appropriate</a:t>
            </a:r>
            <a:r>
              <a:rPr lang="en"/>
              <a:t> os and the latest version, if you can. </a:t>
            </a:r>
            <a:endParaRPr/>
          </a:p>
          <a:p>
            <a:pPr indent="0" lvl="0" marL="0" rtl="0" algn="l">
              <a:spcBef>
                <a:spcPts val="1600"/>
              </a:spcBef>
              <a:spcAft>
                <a:spcPts val="0"/>
              </a:spcAft>
              <a:buNone/>
            </a:pPr>
            <a:r>
              <a:rPr lang="en"/>
              <a:t>When installing the .exe, feel free to keep all the components.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ph type="title"/>
          </p:nvPr>
        </p:nvSpPr>
        <p:spPr>
          <a:xfrm>
            <a:off x="775375" y="13121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Installing Postgresql and PostGIS (windows) cont</a:t>
            </a:r>
            <a:endParaRPr/>
          </a:p>
          <a:p>
            <a:pPr indent="0" lvl="0" marL="0" rtl="0" algn="l">
              <a:spcBef>
                <a:spcPts val="0"/>
              </a:spcBef>
              <a:spcAft>
                <a:spcPts val="0"/>
              </a:spcAft>
              <a:buNone/>
            </a:pPr>
            <a:r>
              <a:t/>
            </a:r>
            <a:endParaRPr/>
          </a:p>
        </p:txBody>
      </p:sp>
      <p:sp>
        <p:nvSpPr>
          <p:cNvPr id="265" name="Google Shape;265;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prompted to create a password, put whatever you would like, but be sure to keep track of it. You will need this!</a:t>
            </a:r>
            <a:endParaRPr/>
          </a:p>
          <a:p>
            <a:pPr indent="0" lvl="0" marL="0" rtl="0" algn="l">
              <a:spcBef>
                <a:spcPts val="1600"/>
              </a:spcBef>
              <a:spcAft>
                <a:spcPts val="0"/>
              </a:spcAft>
              <a:buNone/>
            </a:pPr>
            <a:r>
              <a:rPr lang="en"/>
              <a:t>Next type a port you would like to use, just dont use the one used for the Node.js/express.js server! (keeping it the default 5432 works for this). </a:t>
            </a:r>
            <a:endParaRPr/>
          </a:p>
          <a:p>
            <a:pPr indent="0" lvl="0" marL="0" rtl="0" algn="l">
              <a:spcBef>
                <a:spcPts val="1600"/>
              </a:spcBef>
              <a:spcAft>
                <a:spcPts val="0"/>
              </a:spcAft>
              <a:buNone/>
            </a:pPr>
            <a:r>
              <a:rPr lang="en"/>
              <a:t>Then click the locale that will be used (English, United States).</a:t>
            </a:r>
            <a:endParaRPr/>
          </a:p>
          <a:p>
            <a:pPr indent="0" lvl="0" marL="0" rtl="0" algn="l">
              <a:spcBef>
                <a:spcPts val="1600"/>
              </a:spcBef>
              <a:spcAft>
                <a:spcPts val="1600"/>
              </a:spcAft>
              <a:buNone/>
            </a:pPr>
            <a:r>
              <a:rPr lang="en"/>
              <a:t>After installation, you will be asked if you want to install EDB Stackbuilder, allow this to happen; it will make installing PostGIS much easier.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1"/>
          <p:cNvSpPr txBox="1"/>
          <p:nvPr>
            <p:ph type="title"/>
          </p:nvPr>
        </p:nvSpPr>
        <p:spPr>
          <a:xfrm>
            <a:off x="647125" y="5836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Installing PostGIS</a:t>
            </a:r>
            <a:endParaRPr/>
          </a:p>
        </p:txBody>
      </p:sp>
      <p:sp>
        <p:nvSpPr>
          <p:cNvPr id="271" name="Google Shape;271;p41"/>
          <p:cNvSpPr txBox="1"/>
          <p:nvPr>
            <p:ph idx="1" type="body"/>
          </p:nvPr>
        </p:nvSpPr>
        <p:spPr>
          <a:xfrm>
            <a:off x="3943950" y="1225550"/>
            <a:ext cx="38001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Within the </a:t>
            </a:r>
            <a:r>
              <a:rPr i="1" lang="en"/>
              <a:t>Stack Builder, </a:t>
            </a:r>
            <a:r>
              <a:rPr lang="en"/>
              <a:t>scroll down till you see </a:t>
            </a:r>
            <a:r>
              <a:rPr i="1" lang="en"/>
              <a:t>Spatial Extensions</a:t>
            </a:r>
            <a:r>
              <a:rPr lang="en"/>
              <a:t>, click this, and you can then install PostGIS. </a:t>
            </a:r>
            <a:endParaRPr/>
          </a:p>
          <a:p>
            <a:pPr indent="0" lvl="0" marL="0" rtl="0" algn="l">
              <a:spcBef>
                <a:spcPts val="1600"/>
              </a:spcBef>
              <a:spcAft>
                <a:spcPts val="1600"/>
              </a:spcAft>
              <a:buNone/>
            </a:pPr>
            <a:r>
              <a:rPr lang="en"/>
              <a:t>As things are installing you will then have the option to </a:t>
            </a:r>
            <a:r>
              <a:rPr i="1" lang="en"/>
              <a:t>create a spatial database</a:t>
            </a:r>
            <a:r>
              <a:rPr lang="en"/>
              <a:t>, check it off.</a:t>
            </a:r>
            <a:endParaRPr/>
          </a:p>
        </p:txBody>
      </p:sp>
      <p:pic>
        <p:nvPicPr>
          <p:cNvPr id="272" name="Google Shape;272;p41"/>
          <p:cNvPicPr preferRelativeResize="0"/>
          <p:nvPr/>
        </p:nvPicPr>
        <p:blipFill>
          <a:blip r:embed="rId3">
            <a:alphaModFix/>
          </a:blip>
          <a:stretch>
            <a:fillRect/>
          </a:stretch>
        </p:blipFill>
        <p:spPr>
          <a:xfrm>
            <a:off x="595650" y="1256850"/>
            <a:ext cx="2584651" cy="1772426"/>
          </a:xfrm>
          <a:prstGeom prst="rect">
            <a:avLst/>
          </a:prstGeom>
          <a:noFill/>
          <a:ln>
            <a:noFill/>
          </a:ln>
        </p:spPr>
      </p:pic>
      <p:pic>
        <p:nvPicPr>
          <p:cNvPr id="273" name="Google Shape;273;p41"/>
          <p:cNvPicPr preferRelativeResize="0"/>
          <p:nvPr/>
        </p:nvPicPr>
        <p:blipFill>
          <a:blip r:embed="rId4">
            <a:alphaModFix/>
          </a:blip>
          <a:stretch>
            <a:fillRect/>
          </a:stretch>
        </p:blipFill>
        <p:spPr>
          <a:xfrm>
            <a:off x="725774" y="3082200"/>
            <a:ext cx="2324391" cy="1807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idx="1" type="body"/>
          </p:nvPr>
        </p:nvSpPr>
        <p:spPr>
          <a:xfrm>
            <a:off x="5601850" y="682200"/>
            <a:ext cx="3413400" cy="267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Creating a server within in Node.js ends up being somewhat low level in terms of what you have to do, in order to get a server set up. </a:t>
            </a:r>
            <a:endParaRPr sz="1200"/>
          </a:p>
          <a:p>
            <a:pPr indent="0" lvl="0" marL="0" rtl="0" algn="l">
              <a:spcBef>
                <a:spcPts val="1600"/>
              </a:spcBef>
              <a:spcAft>
                <a:spcPts val="0"/>
              </a:spcAft>
              <a:buNone/>
            </a:pPr>
            <a:r>
              <a:rPr lang="en" sz="1200"/>
              <a:t>In this case you import the </a:t>
            </a:r>
            <a:r>
              <a:rPr i="1" lang="en" sz="1200"/>
              <a:t>http</a:t>
            </a:r>
            <a:r>
              <a:rPr lang="en" sz="1200"/>
              <a:t> class.</a:t>
            </a:r>
            <a:endParaRPr sz="1200"/>
          </a:p>
          <a:p>
            <a:pPr indent="0" lvl="0" marL="0" rtl="0" algn="l">
              <a:spcBef>
                <a:spcPts val="1600"/>
              </a:spcBef>
              <a:spcAft>
                <a:spcPts val="0"/>
              </a:spcAft>
              <a:buNone/>
            </a:pPr>
            <a:r>
              <a:rPr lang="en" sz="1200"/>
              <a:t>Dictate a host name (usually ip </a:t>
            </a:r>
            <a:r>
              <a:rPr lang="en" sz="1200"/>
              <a:t>address), and port number.</a:t>
            </a:r>
            <a:endParaRPr sz="1200"/>
          </a:p>
          <a:p>
            <a:pPr indent="0" lvl="0" marL="0" rtl="0" algn="l">
              <a:spcBef>
                <a:spcPts val="1600"/>
              </a:spcBef>
              <a:spcAft>
                <a:spcPts val="0"/>
              </a:spcAft>
              <a:buNone/>
            </a:pPr>
            <a:r>
              <a:rPr lang="en" sz="1200"/>
              <a:t>Then instantiate a variable that correlates to the http class method </a:t>
            </a:r>
            <a:r>
              <a:rPr i="1" lang="en" sz="1200"/>
              <a:t>createServer. </a:t>
            </a:r>
            <a:endParaRPr sz="1200"/>
          </a:p>
          <a:p>
            <a:pPr indent="0" lvl="0" marL="0" rtl="0" algn="l">
              <a:spcBef>
                <a:spcPts val="1600"/>
              </a:spcBef>
              <a:spcAft>
                <a:spcPts val="0"/>
              </a:spcAft>
              <a:buNone/>
            </a:pPr>
            <a:r>
              <a:rPr lang="en" sz="1200"/>
              <a:t>Within this, we set the status code to 200 (Ok or the response/request is accepted).</a:t>
            </a:r>
            <a:endParaRPr sz="1200"/>
          </a:p>
          <a:p>
            <a:pPr indent="0" lvl="0" marL="0" rtl="0" algn="l">
              <a:spcBef>
                <a:spcPts val="1600"/>
              </a:spcBef>
              <a:spcAft>
                <a:spcPts val="0"/>
              </a:spcAft>
              <a:buNone/>
            </a:pPr>
            <a:r>
              <a:rPr lang="en" sz="1200"/>
              <a:t>Set the header stating that what is going to be sent is text</a:t>
            </a:r>
            <a:endParaRPr sz="1200"/>
          </a:p>
          <a:p>
            <a:pPr indent="0" lvl="0" marL="0" rtl="0" algn="l">
              <a:spcBef>
                <a:spcPts val="1600"/>
              </a:spcBef>
              <a:spcAft>
                <a:spcPts val="1600"/>
              </a:spcAft>
              <a:buNone/>
            </a:pPr>
            <a:r>
              <a:rPr lang="en" sz="1200"/>
              <a:t>Then at the  end of the body of the response being sent, we finish with “Hello world”.</a:t>
            </a:r>
            <a:endParaRPr sz="1200"/>
          </a:p>
        </p:txBody>
      </p:sp>
      <p:sp>
        <p:nvSpPr>
          <p:cNvPr id="99" name="Google Shape;99;p15"/>
          <p:cNvSpPr txBox="1"/>
          <p:nvPr>
            <p:ph type="title"/>
          </p:nvPr>
        </p:nvSpPr>
        <p:spPr>
          <a:xfrm>
            <a:off x="414775" y="586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Node.js server</a:t>
            </a:r>
            <a:endParaRPr/>
          </a:p>
        </p:txBody>
      </p:sp>
      <p:pic>
        <p:nvPicPr>
          <p:cNvPr id="100" name="Google Shape;100;p15"/>
          <p:cNvPicPr preferRelativeResize="0"/>
          <p:nvPr/>
        </p:nvPicPr>
        <p:blipFill>
          <a:blip r:embed="rId3">
            <a:alphaModFix/>
          </a:blip>
          <a:stretch>
            <a:fillRect/>
          </a:stretch>
        </p:blipFill>
        <p:spPr>
          <a:xfrm>
            <a:off x="486925" y="1235325"/>
            <a:ext cx="4488772" cy="36639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Installation Cont</a:t>
            </a:r>
            <a:endParaRPr/>
          </a:p>
        </p:txBody>
      </p:sp>
      <p:sp>
        <p:nvSpPr>
          <p:cNvPr id="279" name="Google Shape;279;p42"/>
          <p:cNvSpPr txBox="1"/>
          <p:nvPr>
            <p:ph idx="1" type="body"/>
          </p:nvPr>
        </p:nvSpPr>
        <p:spPr>
          <a:xfrm>
            <a:off x="4416175" y="2078875"/>
            <a:ext cx="40020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will then be asked for the database connection information, this is where you put your password that you created. </a:t>
            </a:r>
            <a:endParaRPr/>
          </a:p>
          <a:p>
            <a:pPr indent="0" lvl="0" marL="0" rtl="0" algn="l">
              <a:spcBef>
                <a:spcPts val="1600"/>
              </a:spcBef>
              <a:spcAft>
                <a:spcPts val="0"/>
              </a:spcAft>
              <a:buNone/>
            </a:pPr>
            <a:r>
              <a:rPr lang="en"/>
              <a:t>During installation you will be asked if you want to </a:t>
            </a:r>
            <a:r>
              <a:rPr i="1" lang="en"/>
              <a:t>register the GDAL_DATA</a:t>
            </a:r>
            <a:r>
              <a:rPr lang="en"/>
              <a:t> </a:t>
            </a:r>
            <a:r>
              <a:rPr lang="en"/>
              <a:t>environment</a:t>
            </a:r>
            <a:r>
              <a:rPr lang="en"/>
              <a:t>, which will allow you play around with raster data, if you would like to use it. </a:t>
            </a:r>
            <a:endParaRPr/>
          </a:p>
          <a:p>
            <a:pPr indent="0" lvl="0" marL="0" rtl="0" algn="l">
              <a:spcBef>
                <a:spcPts val="1600"/>
              </a:spcBef>
              <a:spcAft>
                <a:spcPts val="1600"/>
              </a:spcAft>
              <a:buNone/>
            </a:pPr>
            <a:r>
              <a:rPr lang="en"/>
              <a:t>After this you should be good to go!</a:t>
            </a:r>
            <a:endParaRPr/>
          </a:p>
        </p:txBody>
      </p:sp>
      <p:pic>
        <p:nvPicPr>
          <p:cNvPr id="280" name="Google Shape;280;p42"/>
          <p:cNvPicPr preferRelativeResize="0"/>
          <p:nvPr/>
        </p:nvPicPr>
        <p:blipFill>
          <a:blip r:embed="rId3">
            <a:alphaModFix/>
          </a:blip>
          <a:stretch>
            <a:fillRect/>
          </a:stretch>
        </p:blipFill>
        <p:spPr>
          <a:xfrm>
            <a:off x="856722" y="1951875"/>
            <a:ext cx="3052783" cy="1350125"/>
          </a:xfrm>
          <a:prstGeom prst="rect">
            <a:avLst/>
          </a:prstGeom>
          <a:noFill/>
          <a:ln>
            <a:noFill/>
          </a:ln>
        </p:spPr>
      </p:pic>
      <p:pic>
        <p:nvPicPr>
          <p:cNvPr id="281" name="Google Shape;281;p42"/>
          <p:cNvPicPr preferRelativeResize="0"/>
          <p:nvPr/>
        </p:nvPicPr>
        <p:blipFill>
          <a:blip r:embed="rId4">
            <a:alphaModFix/>
          </a:blip>
          <a:stretch>
            <a:fillRect/>
          </a:stretch>
        </p:blipFill>
        <p:spPr>
          <a:xfrm>
            <a:off x="1162925" y="3528950"/>
            <a:ext cx="2552875" cy="982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Utilizing PostgreSQL and PostGIS</a:t>
            </a:r>
            <a:endParaRPr/>
          </a:p>
        </p:txBody>
      </p:sp>
      <p:sp>
        <p:nvSpPr>
          <p:cNvPr id="287" name="Google Shape;287;p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two ways to interact with a PostgreSQL database: </a:t>
            </a:r>
            <a:endParaRPr/>
          </a:p>
          <a:p>
            <a:pPr indent="0" lvl="0" marL="0" rtl="0" algn="l">
              <a:spcBef>
                <a:spcPts val="1600"/>
              </a:spcBef>
              <a:spcAft>
                <a:spcPts val="0"/>
              </a:spcAft>
              <a:buNone/>
            </a:pPr>
            <a:r>
              <a:rPr lang="en"/>
              <a:t>A more beginner friendly way is through the application called </a:t>
            </a:r>
            <a:r>
              <a:rPr i="1" lang="en"/>
              <a:t>pgAdmin</a:t>
            </a:r>
            <a:r>
              <a:rPr lang="en"/>
              <a:t>, which comes along with an installation of PostgreSQL.</a:t>
            </a:r>
            <a:endParaRPr/>
          </a:p>
          <a:p>
            <a:pPr indent="0" lvl="0" marL="0" rtl="0" algn="l">
              <a:spcBef>
                <a:spcPts val="1600"/>
              </a:spcBef>
              <a:spcAft>
                <a:spcPts val="0"/>
              </a:spcAft>
              <a:buNone/>
            </a:pPr>
            <a:r>
              <a:rPr lang="en"/>
              <a:t>Or a </a:t>
            </a:r>
            <a:r>
              <a:rPr i="1" lang="en"/>
              <a:t>headless</a:t>
            </a:r>
            <a:r>
              <a:rPr lang="en"/>
              <a:t> processes via the command prompt (for windows). </a:t>
            </a:r>
            <a:endParaRPr/>
          </a:p>
          <a:p>
            <a:pPr indent="0" lvl="0" marL="0" rtl="0" algn="l">
              <a:spcBef>
                <a:spcPts val="1600"/>
              </a:spcBef>
              <a:spcAft>
                <a:spcPts val="1600"/>
              </a:spcAft>
              <a:buNone/>
            </a:pPr>
            <a:r>
              <a:rPr lang="en"/>
              <a:t>Depending on you comfortability and requirements, either one works. BUT you will need to do more setup via a headless processes.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4"/>
          <p:cNvSpPr txBox="1"/>
          <p:nvPr>
            <p:ph type="title"/>
          </p:nvPr>
        </p:nvSpPr>
        <p:spPr>
          <a:xfrm>
            <a:off x="729450" y="584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pgAdmin</a:t>
            </a:r>
            <a:endParaRPr/>
          </a:p>
        </p:txBody>
      </p:sp>
      <p:sp>
        <p:nvSpPr>
          <p:cNvPr id="293" name="Google Shape;293;p44"/>
          <p:cNvSpPr txBox="1"/>
          <p:nvPr>
            <p:ph idx="1" type="body"/>
          </p:nvPr>
        </p:nvSpPr>
        <p:spPr>
          <a:xfrm>
            <a:off x="5028900" y="2012250"/>
            <a:ext cx="4042500" cy="235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opening up pgAdmin, you will be required to put in the password you created during the setup process.</a:t>
            </a:r>
            <a:endParaRPr/>
          </a:p>
          <a:p>
            <a:pPr indent="0" lvl="0" marL="0" rtl="0" algn="l">
              <a:spcBef>
                <a:spcPts val="1600"/>
              </a:spcBef>
              <a:spcAft>
                <a:spcPts val="0"/>
              </a:spcAft>
              <a:buNone/>
            </a:pPr>
            <a:r>
              <a:rPr lang="en"/>
              <a:t>Afterwords, you will be greeted to this screen. </a:t>
            </a:r>
            <a:endParaRPr/>
          </a:p>
          <a:p>
            <a:pPr indent="0" lvl="0" marL="0" rtl="0" algn="l">
              <a:spcBef>
                <a:spcPts val="1600"/>
              </a:spcBef>
              <a:spcAft>
                <a:spcPts val="0"/>
              </a:spcAft>
              <a:buNone/>
            </a:pPr>
            <a:r>
              <a:rPr lang="en"/>
              <a:t>Click on the </a:t>
            </a:r>
            <a:r>
              <a:rPr i="1" lang="en"/>
              <a:t>Server</a:t>
            </a:r>
            <a:r>
              <a:rPr lang="en"/>
              <a:t> drop down on the top left, you will then need to put in your password again! </a:t>
            </a:r>
            <a:endParaRPr/>
          </a:p>
          <a:p>
            <a:pPr indent="0" lvl="0" marL="0" rtl="0" algn="l">
              <a:spcBef>
                <a:spcPts val="1600"/>
              </a:spcBef>
              <a:spcAft>
                <a:spcPts val="1600"/>
              </a:spcAft>
              <a:buNone/>
            </a:pPr>
            <a:r>
              <a:t/>
            </a:r>
            <a:endParaRPr/>
          </a:p>
        </p:txBody>
      </p:sp>
      <p:pic>
        <p:nvPicPr>
          <p:cNvPr id="294" name="Google Shape;294;p44"/>
          <p:cNvPicPr preferRelativeResize="0"/>
          <p:nvPr/>
        </p:nvPicPr>
        <p:blipFill>
          <a:blip r:embed="rId3">
            <a:alphaModFix/>
          </a:blip>
          <a:stretch>
            <a:fillRect/>
          </a:stretch>
        </p:blipFill>
        <p:spPr>
          <a:xfrm>
            <a:off x="235150" y="1416475"/>
            <a:ext cx="4638852" cy="34526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5"/>
          <p:cNvSpPr txBox="1"/>
          <p:nvPr>
            <p:ph type="title"/>
          </p:nvPr>
        </p:nvSpPr>
        <p:spPr>
          <a:xfrm>
            <a:off x="727650" y="6166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5"/>
          <p:cNvSpPr txBox="1"/>
          <p:nvPr>
            <p:ph idx="1" type="body"/>
          </p:nvPr>
        </p:nvSpPr>
        <p:spPr>
          <a:xfrm>
            <a:off x="4647650" y="1543175"/>
            <a:ext cx="3770400" cy="27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drop down will contain several trees that you can further look into. </a:t>
            </a:r>
            <a:endParaRPr/>
          </a:p>
          <a:p>
            <a:pPr indent="0" lvl="0" marL="0" rtl="0" algn="l">
              <a:spcBef>
                <a:spcPts val="1600"/>
              </a:spcBef>
              <a:spcAft>
                <a:spcPts val="0"/>
              </a:spcAft>
              <a:buNone/>
            </a:pPr>
            <a:r>
              <a:rPr lang="en"/>
              <a:t>For us, all we care about is the </a:t>
            </a:r>
            <a:r>
              <a:rPr i="1" lang="en"/>
              <a:t>database </a:t>
            </a:r>
            <a:r>
              <a:rPr lang="en"/>
              <a:t>tree.</a:t>
            </a:r>
            <a:endParaRPr/>
          </a:p>
          <a:p>
            <a:pPr indent="0" lvl="0" marL="0" rtl="0" algn="l">
              <a:spcBef>
                <a:spcPts val="1600"/>
              </a:spcBef>
              <a:spcAft>
                <a:spcPts val="1600"/>
              </a:spcAft>
              <a:buNone/>
            </a:pPr>
            <a:r>
              <a:rPr lang="en"/>
              <a:t>Right click it, and you will be given the option to create a database, do so.</a:t>
            </a:r>
            <a:endParaRPr/>
          </a:p>
        </p:txBody>
      </p:sp>
      <p:pic>
        <p:nvPicPr>
          <p:cNvPr id="301" name="Google Shape;301;p45"/>
          <p:cNvPicPr preferRelativeResize="0"/>
          <p:nvPr/>
        </p:nvPicPr>
        <p:blipFill>
          <a:blip r:embed="rId3">
            <a:alphaModFix/>
          </a:blip>
          <a:stretch>
            <a:fillRect/>
          </a:stretch>
        </p:blipFill>
        <p:spPr>
          <a:xfrm>
            <a:off x="309700" y="1410975"/>
            <a:ext cx="4095875" cy="17076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Database</a:t>
            </a:r>
            <a:endParaRPr/>
          </a:p>
        </p:txBody>
      </p:sp>
      <p:sp>
        <p:nvSpPr>
          <p:cNvPr id="307" name="Google Shape;307;p46"/>
          <p:cNvSpPr txBox="1"/>
          <p:nvPr>
            <p:ph idx="1" type="body"/>
          </p:nvPr>
        </p:nvSpPr>
        <p:spPr>
          <a:xfrm>
            <a:off x="4653700" y="1919350"/>
            <a:ext cx="4363200" cy="31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step it to give your database a name.</a:t>
            </a:r>
            <a:endParaRPr/>
          </a:p>
          <a:p>
            <a:pPr indent="0" lvl="0" marL="0" rtl="0" algn="l">
              <a:spcBef>
                <a:spcPts val="1600"/>
              </a:spcBef>
              <a:spcAft>
                <a:spcPts val="0"/>
              </a:spcAft>
              <a:buNone/>
            </a:pPr>
            <a:r>
              <a:rPr lang="en"/>
              <a:t>Don't</a:t>
            </a:r>
            <a:r>
              <a:rPr lang="en"/>
              <a:t> worry about </a:t>
            </a:r>
            <a:r>
              <a:rPr lang="en"/>
              <a:t>security</a:t>
            </a:r>
            <a:r>
              <a:rPr lang="en"/>
              <a:t> or </a:t>
            </a:r>
            <a:r>
              <a:rPr lang="en"/>
              <a:t>parameters, as this beyond the scope of this lecture.</a:t>
            </a:r>
            <a:endParaRPr/>
          </a:p>
          <a:p>
            <a:pPr indent="0" lvl="0" marL="0" rtl="0" algn="l">
              <a:spcBef>
                <a:spcPts val="1600"/>
              </a:spcBef>
              <a:spcAft>
                <a:spcPts val="1600"/>
              </a:spcAft>
              <a:buNone/>
            </a:pPr>
            <a:r>
              <a:t/>
            </a:r>
            <a:endParaRPr/>
          </a:p>
        </p:txBody>
      </p:sp>
      <p:pic>
        <p:nvPicPr>
          <p:cNvPr id="308" name="Google Shape;308;p46"/>
          <p:cNvPicPr preferRelativeResize="0"/>
          <p:nvPr/>
        </p:nvPicPr>
        <p:blipFill>
          <a:blip r:embed="rId3">
            <a:alphaModFix/>
          </a:blip>
          <a:stretch>
            <a:fillRect/>
          </a:stretch>
        </p:blipFill>
        <p:spPr>
          <a:xfrm>
            <a:off x="152400" y="2006250"/>
            <a:ext cx="3853265" cy="2984850"/>
          </a:xfrm>
          <a:prstGeom prst="rect">
            <a:avLst/>
          </a:prstGeom>
          <a:noFill/>
          <a:ln>
            <a:noFill/>
          </a:ln>
        </p:spPr>
      </p:pic>
      <p:pic>
        <p:nvPicPr>
          <p:cNvPr id="309" name="Google Shape;309;p46"/>
          <p:cNvPicPr preferRelativeResize="0"/>
          <p:nvPr/>
        </p:nvPicPr>
        <p:blipFill rotWithShape="1">
          <a:blip r:embed="rId4">
            <a:alphaModFix/>
          </a:blip>
          <a:srcRect b="-5599" l="18070" r="-18070" t="5600"/>
          <a:stretch/>
        </p:blipFill>
        <p:spPr>
          <a:xfrm>
            <a:off x="1020651" y="781947"/>
            <a:ext cx="4220050" cy="324071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7"/>
          <p:cNvSpPr txBox="1"/>
          <p:nvPr>
            <p:ph type="title"/>
          </p:nvPr>
        </p:nvSpPr>
        <p:spPr>
          <a:xfrm>
            <a:off x="727650" y="562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the Database has been created!</a:t>
            </a:r>
            <a:endParaRPr/>
          </a:p>
        </p:txBody>
      </p:sp>
      <p:sp>
        <p:nvSpPr>
          <p:cNvPr id="315" name="Google Shape;315;p47"/>
          <p:cNvSpPr txBox="1"/>
          <p:nvPr>
            <p:ph idx="1" type="body"/>
          </p:nvPr>
        </p:nvSpPr>
        <p:spPr>
          <a:xfrm>
            <a:off x="4417675" y="1685213"/>
            <a:ext cx="4654200" cy="23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the database has been created, you will want to click on it to drop down a series of other </a:t>
            </a:r>
            <a:r>
              <a:rPr lang="en"/>
              <a:t>parameters</a:t>
            </a:r>
            <a:r>
              <a:rPr lang="en"/>
              <a:t>.</a:t>
            </a:r>
            <a:endParaRPr/>
          </a:p>
          <a:p>
            <a:pPr indent="0" lvl="0" marL="0" rtl="0" algn="l">
              <a:spcBef>
                <a:spcPts val="1600"/>
              </a:spcBef>
              <a:spcAft>
                <a:spcPts val="0"/>
              </a:spcAft>
              <a:buNone/>
            </a:pPr>
            <a:r>
              <a:rPr lang="en"/>
              <a:t>To get PostGIS installed on the database itself, right click extensions then click on </a:t>
            </a:r>
            <a:r>
              <a:rPr i="1" lang="en"/>
              <a:t>create</a:t>
            </a:r>
            <a:r>
              <a:rPr lang="en"/>
              <a:t>. </a:t>
            </a:r>
            <a:endParaRPr/>
          </a:p>
          <a:p>
            <a:pPr indent="0" lvl="0" marL="0" rtl="0" algn="l">
              <a:spcBef>
                <a:spcPts val="1600"/>
              </a:spcBef>
              <a:spcAft>
                <a:spcPts val="0"/>
              </a:spcAft>
              <a:buNone/>
            </a:pPr>
            <a:r>
              <a:rPr lang="en"/>
              <a:t>A new menu will appear with a dropdown button. Click it, then scroll to </a:t>
            </a:r>
            <a:r>
              <a:rPr i="1" lang="en"/>
              <a:t>postgis. </a:t>
            </a:r>
            <a:endParaRPr/>
          </a:p>
          <a:p>
            <a:pPr indent="0" lvl="0" marL="0" rtl="0" algn="l">
              <a:spcBef>
                <a:spcPts val="1600"/>
              </a:spcBef>
              <a:spcAft>
                <a:spcPts val="1600"/>
              </a:spcAft>
              <a:buNone/>
            </a:pPr>
            <a:r>
              <a:rPr lang="en"/>
              <a:t>Sleckt it, then click save, you now have postGIS installed on the database!</a:t>
            </a:r>
            <a:endParaRPr/>
          </a:p>
        </p:txBody>
      </p:sp>
      <p:pic>
        <p:nvPicPr>
          <p:cNvPr id="316" name="Google Shape;316;p47"/>
          <p:cNvPicPr preferRelativeResize="0"/>
          <p:nvPr/>
        </p:nvPicPr>
        <p:blipFill>
          <a:blip r:embed="rId3">
            <a:alphaModFix/>
          </a:blip>
          <a:stretch>
            <a:fillRect/>
          </a:stretch>
        </p:blipFill>
        <p:spPr>
          <a:xfrm>
            <a:off x="586575" y="1301100"/>
            <a:ext cx="1642975" cy="3527725"/>
          </a:xfrm>
          <a:prstGeom prst="rect">
            <a:avLst/>
          </a:prstGeom>
          <a:noFill/>
          <a:ln>
            <a:noFill/>
          </a:ln>
        </p:spPr>
      </p:pic>
      <p:pic>
        <p:nvPicPr>
          <p:cNvPr id="317" name="Google Shape;317;p47"/>
          <p:cNvPicPr preferRelativeResize="0"/>
          <p:nvPr/>
        </p:nvPicPr>
        <p:blipFill rotWithShape="1">
          <a:blip r:embed="rId4">
            <a:alphaModFix/>
          </a:blip>
          <a:srcRect b="0" l="0" r="30439" t="16846"/>
          <a:stretch/>
        </p:blipFill>
        <p:spPr>
          <a:xfrm>
            <a:off x="1036300" y="1767075"/>
            <a:ext cx="2201325" cy="27784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to the database</a:t>
            </a:r>
            <a:endParaRPr/>
          </a:p>
        </p:txBody>
      </p:sp>
      <p:sp>
        <p:nvSpPr>
          <p:cNvPr id="323" name="Google Shape;323;p48"/>
          <p:cNvSpPr txBox="1"/>
          <p:nvPr>
            <p:ph idx="1" type="body"/>
          </p:nvPr>
        </p:nvSpPr>
        <p:spPr>
          <a:xfrm>
            <a:off x="5355675" y="2078875"/>
            <a:ext cx="30624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a:t>
            </a:r>
            <a:r>
              <a:rPr i="1" lang="en"/>
              <a:t>Schemas</a:t>
            </a:r>
            <a:r>
              <a:rPr lang="en"/>
              <a:t> then select </a:t>
            </a:r>
            <a:r>
              <a:rPr i="1" lang="en"/>
              <a:t>public</a:t>
            </a:r>
            <a:r>
              <a:rPr lang="en"/>
              <a:t>.</a:t>
            </a:r>
            <a:endParaRPr/>
          </a:p>
          <a:p>
            <a:pPr indent="0" lvl="0" marL="0" rtl="0" algn="l">
              <a:spcBef>
                <a:spcPts val="1600"/>
              </a:spcBef>
              <a:spcAft>
                <a:spcPts val="0"/>
              </a:spcAft>
              <a:buNone/>
            </a:pPr>
            <a:r>
              <a:rPr lang="en"/>
              <a:t>Within this you can right click </a:t>
            </a:r>
            <a:r>
              <a:rPr i="1" lang="en"/>
              <a:t>Tables </a:t>
            </a:r>
            <a:r>
              <a:rPr lang="en"/>
              <a:t>to create a table. </a:t>
            </a:r>
            <a:endParaRPr/>
          </a:p>
          <a:p>
            <a:pPr indent="0" lvl="0" marL="0" rtl="0" algn="l">
              <a:spcBef>
                <a:spcPts val="1600"/>
              </a:spcBef>
              <a:spcAft>
                <a:spcPts val="0"/>
              </a:spcAft>
              <a:buNone/>
            </a:pPr>
            <a:r>
              <a:rPr lang="en"/>
              <a:t>This table will store your data. </a:t>
            </a:r>
            <a:endParaRPr/>
          </a:p>
          <a:p>
            <a:pPr indent="0" lvl="0" marL="0" rtl="0" algn="l">
              <a:spcBef>
                <a:spcPts val="1600"/>
              </a:spcBef>
              <a:spcAft>
                <a:spcPts val="1600"/>
              </a:spcAft>
              <a:buNone/>
            </a:pPr>
            <a:r>
              <a:rPr lang="en"/>
              <a:t>You can have as many tables as you want within a database.</a:t>
            </a:r>
            <a:endParaRPr/>
          </a:p>
        </p:txBody>
      </p:sp>
      <p:pic>
        <p:nvPicPr>
          <p:cNvPr id="324" name="Google Shape;324;p48"/>
          <p:cNvPicPr preferRelativeResize="0"/>
          <p:nvPr/>
        </p:nvPicPr>
        <p:blipFill>
          <a:blip r:embed="rId3">
            <a:alphaModFix/>
          </a:blip>
          <a:stretch>
            <a:fillRect/>
          </a:stretch>
        </p:blipFill>
        <p:spPr>
          <a:xfrm>
            <a:off x="691200" y="1823600"/>
            <a:ext cx="1447425" cy="318314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data to a database cont</a:t>
            </a:r>
            <a:endParaRPr/>
          </a:p>
        </p:txBody>
      </p:sp>
      <p:sp>
        <p:nvSpPr>
          <p:cNvPr id="330" name="Google Shape;330;p49"/>
          <p:cNvSpPr txBox="1"/>
          <p:nvPr>
            <p:ph idx="1" type="body"/>
          </p:nvPr>
        </p:nvSpPr>
        <p:spPr>
          <a:xfrm>
            <a:off x="4800125" y="1961225"/>
            <a:ext cx="3734100" cy="215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Right click </a:t>
            </a:r>
            <a:r>
              <a:rPr i="1" lang="en"/>
              <a:t>Tables </a:t>
            </a:r>
            <a:r>
              <a:rPr lang="en"/>
              <a:t>then select </a:t>
            </a:r>
            <a:r>
              <a:rPr i="1" lang="en"/>
              <a:t>create</a:t>
            </a:r>
            <a:r>
              <a:rPr lang="en"/>
              <a:t>.</a:t>
            </a:r>
            <a:endParaRPr/>
          </a:p>
          <a:p>
            <a:pPr indent="0" lvl="0" marL="0" rtl="0" algn="l">
              <a:spcBef>
                <a:spcPts val="1600"/>
              </a:spcBef>
              <a:spcAft>
                <a:spcPts val="0"/>
              </a:spcAft>
              <a:buNone/>
            </a:pPr>
            <a:r>
              <a:rPr lang="en"/>
              <a:t>You will then be prompted to add a name for the table. After this, click </a:t>
            </a:r>
            <a:r>
              <a:rPr i="1" lang="en"/>
              <a:t>columns</a:t>
            </a:r>
            <a:r>
              <a:rPr lang="en"/>
              <a:t>. </a:t>
            </a:r>
            <a:endParaRPr/>
          </a:p>
          <a:p>
            <a:pPr indent="0" lvl="0" marL="0" rtl="0" algn="l">
              <a:spcBef>
                <a:spcPts val="1600"/>
              </a:spcBef>
              <a:spcAft>
                <a:spcPts val="0"/>
              </a:spcAft>
              <a:buNone/>
            </a:pPr>
            <a:r>
              <a:rPr lang="en"/>
              <a:t>Within </a:t>
            </a:r>
            <a:r>
              <a:rPr lang="en"/>
              <a:t>columns</a:t>
            </a:r>
            <a:r>
              <a:rPr lang="en"/>
              <a:t> we will add three fields: Long, Lat, and Id, using double precision for lat and long, and integer for id.</a:t>
            </a:r>
            <a:endParaRPr/>
          </a:p>
          <a:p>
            <a:pPr indent="0" lvl="0" marL="0" rtl="0" algn="l">
              <a:spcBef>
                <a:spcPts val="1600"/>
              </a:spcBef>
              <a:spcAft>
                <a:spcPts val="0"/>
              </a:spcAft>
              <a:buNone/>
            </a:pPr>
            <a:r>
              <a:rPr lang="en"/>
              <a:t>Check the </a:t>
            </a:r>
            <a:r>
              <a:rPr i="1" lang="en"/>
              <a:t>primary key?</a:t>
            </a:r>
            <a:r>
              <a:rPr lang="en"/>
              <a:t>, button for the id. </a:t>
            </a:r>
            <a:endParaRPr/>
          </a:p>
          <a:p>
            <a:pPr indent="0" lvl="0" marL="0" rtl="0" algn="l">
              <a:spcBef>
                <a:spcPts val="1600"/>
              </a:spcBef>
              <a:spcAft>
                <a:spcPts val="1600"/>
              </a:spcAft>
              <a:buNone/>
            </a:pPr>
            <a:r>
              <a:rPr lang="en"/>
              <a:t>After the creation of the table, you will now also have a </a:t>
            </a:r>
            <a:r>
              <a:rPr i="1" lang="en"/>
              <a:t>spatial_ref_sys</a:t>
            </a:r>
            <a:r>
              <a:rPr lang="en"/>
              <a:t>, do not worry about that one.</a:t>
            </a:r>
            <a:endParaRPr/>
          </a:p>
        </p:txBody>
      </p:sp>
      <p:pic>
        <p:nvPicPr>
          <p:cNvPr id="331" name="Google Shape;331;p49"/>
          <p:cNvPicPr preferRelativeResize="0"/>
          <p:nvPr/>
        </p:nvPicPr>
        <p:blipFill>
          <a:blip r:embed="rId4">
            <a:alphaModFix/>
          </a:blip>
          <a:stretch>
            <a:fillRect/>
          </a:stretch>
        </p:blipFill>
        <p:spPr>
          <a:xfrm>
            <a:off x="152400" y="2006250"/>
            <a:ext cx="3859531" cy="29848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0"/>
          <p:cNvSpPr txBox="1"/>
          <p:nvPr>
            <p:ph type="title"/>
          </p:nvPr>
        </p:nvSpPr>
        <p:spPr>
          <a:xfrm>
            <a:off x="688300" y="5380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a record</a:t>
            </a:r>
            <a:endParaRPr/>
          </a:p>
        </p:txBody>
      </p:sp>
      <p:sp>
        <p:nvSpPr>
          <p:cNvPr id="337" name="Google Shape;337;p50"/>
          <p:cNvSpPr txBox="1"/>
          <p:nvPr>
            <p:ph idx="1" type="body"/>
          </p:nvPr>
        </p:nvSpPr>
        <p:spPr>
          <a:xfrm>
            <a:off x="5273875" y="1206975"/>
            <a:ext cx="3385200" cy="233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either import from a file or add records via SQL statements</a:t>
            </a:r>
            <a:endParaRPr/>
          </a:p>
          <a:p>
            <a:pPr indent="0" lvl="0" marL="0" rtl="0" algn="l">
              <a:spcBef>
                <a:spcPts val="1600"/>
              </a:spcBef>
              <a:spcAft>
                <a:spcPts val="0"/>
              </a:spcAft>
              <a:buNone/>
            </a:pPr>
            <a:r>
              <a:rPr lang="en"/>
              <a:t>To do it through sql, right click the table you made and the click, </a:t>
            </a:r>
            <a:r>
              <a:rPr i="1" lang="en"/>
              <a:t>view/edit</a:t>
            </a:r>
            <a:r>
              <a:rPr lang="en"/>
              <a:t> data. </a:t>
            </a:r>
            <a:endParaRPr/>
          </a:p>
          <a:p>
            <a:pPr indent="0" lvl="0" marL="0" rtl="0" algn="l">
              <a:spcBef>
                <a:spcPts val="1600"/>
              </a:spcBef>
              <a:spcAft>
                <a:spcPts val="0"/>
              </a:spcAft>
              <a:buNone/>
            </a:pPr>
            <a:r>
              <a:rPr lang="en"/>
              <a:t>Then in the top section of the </a:t>
            </a:r>
            <a:r>
              <a:rPr lang="en"/>
              <a:t>dashboard</a:t>
            </a:r>
            <a:r>
              <a:rPr lang="en"/>
              <a:t> there is a query tool, click it.</a:t>
            </a:r>
            <a:endParaRPr/>
          </a:p>
          <a:p>
            <a:pPr indent="0" lvl="0" marL="0" rtl="0" algn="l">
              <a:spcBef>
                <a:spcPts val="1600"/>
              </a:spcBef>
              <a:spcAft>
                <a:spcPts val="0"/>
              </a:spcAft>
              <a:buNone/>
            </a:pPr>
            <a:r>
              <a:rPr lang="en"/>
              <a:t>You will want to insert a new record into the table.</a:t>
            </a:r>
            <a:endParaRPr/>
          </a:p>
          <a:p>
            <a:pPr indent="0" lvl="0" marL="0" rtl="0" algn="l">
              <a:spcBef>
                <a:spcPts val="1600"/>
              </a:spcBef>
              <a:spcAft>
                <a:spcPts val="0"/>
              </a:spcAft>
              <a:buNone/>
            </a:pPr>
            <a:r>
              <a:rPr lang="en"/>
              <a:t>Example:</a:t>
            </a:r>
            <a:endParaRPr/>
          </a:p>
          <a:p>
            <a:pPr indent="0" lvl="0" marL="0" rtl="0" algn="l">
              <a:spcBef>
                <a:spcPts val="1600"/>
              </a:spcBef>
              <a:spcAft>
                <a:spcPts val="0"/>
              </a:spcAft>
              <a:buNone/>
            </a:pPr>
            <a:r>
              <a:rPr lang="en"/>
              <a:t>I</a:t>
            </a:r>
            <a:r>
              <a:rPr lang="en"/>
              <a:t>NSERT INTO "The_points"("Long", "Lat", id)</a:t>
            </a:r>
            <a:endParaRPr/>
          </a:p>
          <a:p>
            <a:pPr indent="0" lvl="0" marL="0" rtl="0" algn="l">
              <a:spcBef>
                <a:spcPts val="1600"/>
              </a:spcBef>
              <a:spcAft>
                <a:spcPts val="0"/>
              </a:spcAft>
              <a:buNone/>
            </a:pPr>
            <a:r>
              <a:rPr lang="en"/>
              <a:t>VALUES (73.556666, 55.44444,1);</a:t>
            </a:r>
            <a:endParaRPr/>
          </a:p>
          <a:p>
            <a:pPr indent="0" lvl="0" marL="0" rtl="0" algn="l">
              <a:spcBef>
                <a:spcPts val="1600"/>
              </a:spcBef>
              <a:spcAft>
                <a:spcPts val="0"/>
              </a:spcAft>
              <a:buNone/>
            </a:pPr>
            <a:r>
              <a:rPr lang="en"/>
              <a:t>Put any other long and lat points in. </a:t>
            </a:r>
            <a:endParaRPr/>
          </a:p>
          <a:p>
            <a:pPr indent="0" lvl="0" marL="0" rtl="0" algn="l">
              <a:spcBef>
                <a:spcPts val="1600"/>
              </a:spcBef>
              <a:spcAft>
                <a:spcPts val="1600"/>
              </a:spcAft>
              <a:buNone/>
            </a:pPr>
            <a:r>
              <a:rPr lang="en"/>
              <a:t>  </a:t>
            </a:r>
            <a:endParaRPr/>
          </a:p>
        </p:txBody>
      </p:sp>
      <p:pic>
        <p:nvPicPr>
          <p:cNvPr id="338" name="Google Shape;338;p50"/>
          <p:cNvPicPr preferRelativeResize="0"/>
          <p:nvPr/>
        </p:nvPicPr>
        <p:blipFill>
          <a:blip r:embed="rId3">
            <a:alphaModFix/>
          </a:blip>
          <a:stretch>
            <a:fillRect/>
          </a:stretch>
        </p:blipFill>
        <p:spPr>
          <a:xfrm>
            <a:off x="211425" y="1520825"/>
            <a:ext cx="4470550" cy="250647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spatial context:</a:t>
            </a:r>
            <a:endParaRPr/>
          </a:p>
        </p:txBody>
      </p:sp>
      <p:sp>
        <p:nvSpPr>
          <p:cNvPr id="344" name="Google Shape;344;p5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Right now, we are just working with data that has no real spatial connection (neither project nor unproject). In order to fix this, we need to create </a:t>
            </a:r>
            <a:r>
              <a:rPr lang="en"/>
              <a:t>geometry</a:t>
            </a:r>
            <a:r>
              <a:rPr lang="en"/>
              <a:t> for it. </a:t>
            </a:r>
            <a:endParaRPr/>
          </a:p>
          <a:p>
            <a:pPr indent="0" lvl="0" marL="0" rtl="0" algn="l">
              <a:spcBef>
                <a:spcPts val="1600"/>
              </a:spcBef>
              <a:spcAft>
                <a:spcPts val="0"/>
              </a:spcAft>
              <a:buNone/>
            </a:pPr>
            <a:r>
              <a:rPr lang="en"/>
              <a:t>SQL query: </a:t>
            </a:r>
            <a:r>
              <a:rPr lang="en"/>
              <a:t>UPDATE the_points SET geom = ST_SetSRID(ST_MakePoint("Long","Lat"),4326)</a:t>
            </a:r>
            <a:r>
              <a:rPr lang="en"/>
              <a:t>.</a:t>
            </a:r>
            <a:endParaRPr/>
          </a:p>
          <a:p>
            <a:pPr indent="0" lvl="0" marL="0" rtl="0" algn="l">
              <a:spcBef>
                <a:spcPts val="1600"/>
              </a:spcBef>
              <a:spcAft>
                <a:spcPts val="0"/>
              </a:spcAft>
              <a:buNone/>
            </a:pPr>
            <a:r>
              <a:rPr lang="en"/>
              <a:t>The ST_SetSRID statement sets the </a:t>
            </a:r>
            <a:r>
              <a:rPr b="1" lang="en"/>
              <a:t>S</a:t>
            </a:r>
            <a:r>
              <a:rPr lang="en"/>
              <a:t>patial </a:t>
            </a:r>
            <a:r>
              <a:rPr b="1" lang="en"/>
              <a:t>R</a:t>
            </a:r>
            <a:r>
              <a:rPr lang="en"/>
              <a:t>eference </a:t>
            </a:r>
            <a:r>
              <a:rPr b="1" lang="en"/>
              <a:t>S</a:t>
            </a:r>
            <a:r>
              <a:rPr lang="en"/>
              <a:t>ystem </a:t>
            </a:r>
            <a:r>
              <a:rPr b="1" lang="en"/>
              <a:t>I</a:t>
            </a:r>
            <a:r>
              <a:rPr lang="en"/>
              <a:t>dentifiers, which helps define the </a:t>
            </a:r>
            <a:r>
              <a:rPr lang="en"/>
              <a:t>projection</a:t>
            </a:r>
            <a:r>
              <a:rPr lang="en"/>
              <a:t>, as well as other important spatial references. </a:t>
            </a:r>
            <a:endParaRPr/>
          </a:p>
          <a:p>
            <a:pPr indent="0" lvl="0" marL="0" rtl="0" algn="l">
              <a:spcBef>
                <a:spcPts val="1600"/>
              </a:spcBef>
              <a:spcAft>
                <a:spcPts val="0"/>
              </a:spcAft>
              <a:buNone/>
            </a:pPr>
            <a:r>
              <a:rPr lang="en"/>
              <a:t>Since we are using points, </a:t>
            </a:r>
            <a:r>
              <a:rPr i="1" lang="en"/>
              <a:t>ST_MakePoint</a:t>
            </a:r>
            <a:r>
              <a:rPr lang="en"/>
              <a:t> will take the longitude and latitude), </a:t>
            </a:r>
            <a:endParaRPr/>
          </a:p>
          <a:p>
            <a:pPr indent="0" lvl="0" marL="0" rtl="0" algn="l">
              <a:spcBef>
                <a:spcPts val="1600"/>
              </a:spcBef>
              <a:spcAft>
                <a:spcPts val="1600"/>
              </a:spcAft>
              <a:buNone/>
            </a:pPr>
            <a:r>
              <a:rPr lang="en"/>
              <a:t>The 4326 is the code number for WG84, since web maps usually take this projection.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Express.js  </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web application framework built </a:t>
            </a:r>
            <a:r>
              <a:rPr lang="en"/>
              <a:t>upon</a:t>
            </a:r>
            <a:r>
              <a:rPr lang="en"/>
              <a:t> Node.js.</a:t>
            </a:r>
            <a:endParaRPr/>
          </a:p>
          <a:p>
            <a:pPr indent="0" lvl="0" marL="0" rtl="0" algn="l">
              <a:spcBef>
                <a:spcPts val="1600"/>
              </a:spcBef>
              <a:spcAft>
                <a:spcPts val="0"/>
              </a:spcAft>
              <a:buNone/>
            </a:pPr>
            <a:r>
              <a:rPr lang="en"/>
              <a:t>Contains utility methods and middleware that help with managing a myriad of use cases such as dealing with HTTPS verbs( GET, POST, DELETE, ect).</a:t>
            </a:r>
            <a:endParaRPr/>
          </a:p>
          <a:p>
            <a:pPr indent="0" lvl="0" marL="0" rtl="0" algn="l">
              <a:spcBef>
                <a:spcPts val="1600"/>
              </a:spcBef>
              <a:spcAft>
                <a:spcPts val="0"/>
              </a:spcAft>
              <a:buNone/>
            </a:pPr>
            <a:r>
              <a:rPr lang="en"/>
              <a:t>Allows for quick creation of servers, without the need of reinventing the wheel </a:t>
            </a:r>
            <a:r>
              <a:rPr i="1" lang="en"/>
              <a:t>(mozilla</a:t>
            </a:r>
            <a:r>
              <a:rPr lang="en"/>
              <a: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up the express server. </a:t>
            </a:r>
            <a:endParaRPr/>
          </a:p>
        </p:txBody>
      </p:sp>
      <p:sp>
        <p:nvSpPr>
          <p:cNvPr id="350" name="Google Shape;350;p52"/>
          <p:cNvSpPr txBox="1"/>
          <p:nvPr>
            <p:ph idx="1" type="body"/>
          </p:nvPr>
        </p:nvSpPr>
        <p:spPr>
          <a:xfrm>
            <a:off x="4604800" y="2078875"/>
            <a:ext cx="3813300" cy="249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thing that needs to be done, is to install the </a:t>
            </a:r>
            <a:r>
              <a:rPr i="1" lang="en"/>
              <a:t>node-postgres </a:t>
            </a:r>
            <a:r>
              <a:rPr lang="en"/>
              <a:t>, package from npm by typing </a:t>
            </a:r>
            <a:r>
              <a:rPr i="1" lang="en"/>
              <a:t>npm install pg.</a:t>
            </a:r>
            <a:endParaRPr/>
          </a:p>
          <a:p>
            <a:pPr indent="0" lvl="0" marL="0" rtl="0" algn="l">
              <a:spcBef>
                <a:spcPts val="1600"/>
              </a:spcBef>
              <a:spcAft>
                <a:spcPts val="0"/>
              </a:spcAft>
              <a:buNone/>
            </a:pPr>
            <a:r>
              <a:rPr lang="en"/>
              <a:t>After this we can get to work adding </a:t>
            </a:r>
            <a:r>
              <a:rPr lang="en"/>
              <a:t>connectivity</a:t>
            </a:r>
            <a:r>
              <a:rPr lang="en"/>
              <a:t> to the database. </a:t>
            </a:r>
            <a:endParaRPr/>
          </a:p>
          <a:p>
            <a:pPr indent="0" lvl="0" marL="0" rtl="0" algn="l">
              <a:spcBef>
                <a:spcPts val="1600"/>
              </a:spcBef>
              <a:spcAft>
                <a:spcPts val="0"/>
              </a:spcAft>
              <a:buNone/>
            </a:pPr>
            <a:r>
              <a:rPr lang="en"/>
              <a:t>Within the same JavaScript file add </a:t>
            </a:r>
            <a:r>
              <a:rPr i="1" lang="en"/>
              <a:t>const pg = require(‘pg’) </a:t>
            </a:r>
            <a:r>
              <a:rPr lang="en"/>
              <a:t> and </a:t>
            </a:r>
            <a:r>
              <a:rPr i="1" lang="en"/>
              <a:t>const {client,Query} = require(‘pg’)</a:t>
            </a:r>
            <a:endParaRPr/>
          </a:p>
          <a:p>
            <a:pPr indent="0" lvl="0" marL="0" rtl="0" algn="l">
              <a:spcBef>
                <a:spcPts val="1600"/>
              </a:spcBef>
              <a:spcAft>
                <a:spcPts val="0"/>
              </a:spcAft>
              <a:buNone/>
            </a:pPr>
            <a:r>
              <a:rPr lang="en"/>
              <a:t>These two lines of code will import the node-postgres module, along with getting the Client , and Query Class.</a:t>
            </a:r>
            <a:endParaRPr/>
          </a:p>
          <a:p>
            <a:pPr indent="0" lvl="0" marL="0" rtl="0" algn="l">
              <a:spcBef>
                <a:spcPts val="1600"/>
              </a:spcBef>
              <a:spcAft>
                <a:spcPts val="1600"/>
              </a:spcAft>
              <a:buNone/>
            </a:pPr>
            <a:r>
              <a:t/>
            </a:r>
            <a:endParaRPr/>
          </a:p>
        </p:txBody>
      </p:sp>
      <p:pic>
        <p:nvPicPr>
          <p:cNvPr id="351" name="Google Shape;351;p52"/>
          <p:cNvPicPr preferRelativeResize="0"/>
          <p:nvPr/>
        </p:nvPicPr>
        <p:blipFill>
          <a:blip r:embed="rId3">
            <a:alphaModFix/>
          </a:blip>
          <a:stretch>
            <a:fillRect/>
          </a:stretch>
        </p:blipFill>
        <p:spPr>
          <a:xfrm>
            <a:off x="434450" y="2341750"/>
            <a:ext cx="3352400" cy="7767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3"/>
          <p:cNvSpPr txBox="1"/>
          <p:nvPr>
            <p:ph idx="1" type="body"/>
          </p:nvPr>
        </p:nvSpPr>
        <p:spPr>
          <a:xfrm>
            <a:off x="5378800" y="2033450"/>
            <a:ext cx="3360900" cy="231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thing that needs to be done is set up the pool class with the </a:t>
            </a:r>
            <a:r>
              <a:rPr lang="en"/>
              <a:t>parameters</a:t>
            </a:r>
            <a:r>
              <a:rPr lang="en"/>
              <a:t> that connect to the database.</a:t>
            </a:r>
            <a:endParaRPr/>
          </a:p>
          <a:p>
            <a:pPr indent="0" lvl="0" marL="0" rtl="0" algn="l">
              <a:spcBef>
                <a:spcPts val="1600"/>
              </a:spcBef>
              <a:spcAft>
                <a:spcPts val="0"/>
              </a:spcAft>
              <a:buNone/>
            </a:pPr>
            <a:r>
              <a:rPr lang="en"/>
              <a:t>A Pool contains a number of clients that will connect to the database. (default 10).</a:t>
            </a:r>
            <a:endParaRPr/>
          </a:p>
          <a:p>
            <a:pPr indent="0" lvl="0" marL="0" rtl="0" algn="l">
              <a:spcBef>
                <a:spcPts val="1600"/>
              </a:spcBef>
              <a:spcAft>
                <a:spcPts val="0"/>
              </a:spcAft>
              <a:buNone/>
            </a:pPr>
            <a:r>
              <a:rPr lang="en"/>
              <a:t>This helps reduce slow down as well as reduce wait times for users. (node-postgres)</a:t>
            </a:r>
            <a:endParaRPr/>
          </a:p>
          <a:p>
            <a:pPr indent="0" lvl="0" marL="0" rtl="0" algn="l">
              <a:spcBef>
                <a:spcPts val="1600"/>
              </a:spcBef>
              <a:spcAft>
                <a:spcPts val="1600"/>
              </a:spcAft>
              <a:buNone/>
            </a:pPr>
            <a:r>
              <a:rPr lang="en"/>
              <a:t>We are now ready to get the data from the database!</a:t>
            </a:r>
            <a:endParaRPr/>
          </a:p>
        </p:txBody>
      </p:sp>
      <p:sp>
        <p:nvSpPr>
          <p:cNvPr id="357" name="Google Shape;357;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up the express server. Cont: </a:t>
            </a:r>
            <a:endParaRPr/>
          </a:p>
        </p:txBody>
      </p:sp>
      <p:pic>
        <p:nvPicPr>
          <p:cNvPr id="358" name="Google Shape;358;p53"/>
          <p:cNvPicPr preferRelativeResize="0"/>
          <p:nvPr/>
        </p:nvPicPr>
        <p:blipFill>
          <a:blip r:embed="rId3">
            <a:alphaModFix/>
          </a:blip>
          <a:stretch>
            <a:fillRect/>
          </a:stretch>
        </p:blipFill>
        <p:spPr>
          <a:xfrm>
            <a:off x="222975" y="2203339"/>
            <a:ext cx="4834426" cy="144456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4"/>
          <p:cNvSpPr txBox="1"/>
          <p:nvPr>
            <p:ph type="title"/>
          </p:nvPr>
        </p:nvSpPr>
        <p:spPr>
          <a:xfrm>
            <a:off x="158775" y="1353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Sending the data to the website:</a:t>
            </a:r>
            <a:endParaRPr/>
          </a:p>
        </p:txBody>
      </p:sp>
      <p:sp>
        <p:nvSpPr>
          <p:cNvPr id="364" name="Google Shape;364;p54"/>
          <p:cNvSpPr txBox="1"/>
          <p:nvPr>
            <p:ph idx="1" type="body"/>
          </p:nvPr>
        </p:nvSpPr>
        <p:spPr>
          <a:xfrm>
            <a:off x="4572000" y="1888675"/>
            <a:ext cx="4403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will be much like sending the GeoJSON data  except with a few extra steps.</a:t>
            </a:r>
            <a:endParaRPr/>
          </a:p>
          <a:p>
            <a:pPr indent="0" lvl="0" marL="0" rtl="0" algn="l">
              <a:spcBef>
                <a:spcPts val="1600"/>
              </a:spcBef>
              <a:spcAft>
                <a:spcPts val="0"/>
              </a:spcAft>
              <a:buNone/>
            </a:pPr>
            <a:r>
              <a:rPr lang="en"/>
              <a:t>First we need to convert sql data into a GeoJSON the following should give you the basic idea on how to do it:</a:t>
            </a:r>
            <a:endParaRPr/>
          </a:p>
          <a:p>
            <a:pPr indent="0" lvl="0" marL="0" rtl="0" algn="l">
              <a:spcBef>
                <a:spcPts val="1600"/>
              </a:spcBef>
              <a:spcAft>
                <a:spcPts val="0"/>
              </a:spcAft>
              <a:buNone/>
            </a:pPr>
            <a:r>
              <a:rPr i="1" lang="en"/>
              <a:t>SELECT row_to_json(fc) FROM (SELECT ‘FeatureCollection’ As type, array_to_json(array_agg(f)) As features FROM (SELECT ‘Feature’ As type, ST-AsGeoJSON(lg.geom)::json As geometry, row_to_json((id,’Long’, ‘Lat’)) As properties FROM the the_points lg) As f) As fc</a:t>
            </a:r>
            <a:endParaRPr i="1"/>
          </a:p>
          <a:p>
            <a:pPr indent="0" lvl="0" marL="0" rtl="0" algn="l">
              <a:spcBef>
                <a:spcPts val="1600"/>
              </a:spcBef>
              <a:spcAft>
                <a:spcPts val="0"/>
              </a:spcAft>
              <a:buNone/>
            </a:pPr>
            <a:r>
              <a:rPr lang="en"/>
              <a:t> You can store this as a string that can be later used when accessing the website.</a:t>
            </a:r>
            <a:endParaRPr/>
          </a:p>
          <a:p>
            <a:pPr indent="0" lvl="0" marL="0" rtl="0" algn="l">
              <a:spcBef>
                <a:spcPts val="1600"/>
              </a:spcBef>
              <a:spcAft>
                <a:spcPts val="1600"/>
              </a:spcAft>
              <a:buNone/>
            </a:pPr>
            <a:r>
              <a:t/>
            </a:r>
            <a:endParaRPr/>
          </a:p>
        </p:txBody>
      </p:sp>
      <p:pic>
        <p:nvPicPr>
          <p:cNvPr id="365" name="Google Shape;365;p54"/>
          <p:cNvPicPr preferRelativeResize="0"/>
          <p:nvPr/>
        </p:nvPicPr>
        <p:blipFill>
          <a:blip r:embed="rId3">
            <a:alphaModFix/>
          </a:blip>
          <a:stretch>
            <a:fillRect/>
          </a:stretch>
        </p:blipFill>
        <p:spPr>
          <a:xfrm>
            <a:off x="101450" y="2843450"/>
            <a:ext cx="4470551" cy="5352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Sending the data to the website</a:t>
            </a:r>
            <a:endParaRPr/>
          </a:p>
        </p:txBody>
      </p:sp>
      <p:sp>
        <p:nvSpPr>
          <p:cNvPr id="371" name="Google Shape;371;p55"/>
          <p:cNvSpPr txBox="1"/>
          <p:nvPr>
            <p:ph idx="1" type="body"/>
          </p:nvPr>
        </p:nvSpPr>
        <p:spPr>
          <a:xfrm>
            <a:off x="5706800" y="2184325"/>
            <a:ext cx="3347700" cy="20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Somewhat similar to the GeoJSON sending GET response. </a:t>
            </a:r>
            <a:endParaRPr/>
          </a:p>
          <a:p>
            <a:pPr indent="0" lvl="0" marL="0" rtl="0" algn="l">
              <a:spcBef>
                <a:spcPts val="1600"/>
              </a:spcBef>
              <a:spcAft>
                <a:spcPts val="0"/>
              </a:spcAft>
              <a:buNone/>
            </a:pPr>
            <a:r>
              <a:rPr lang="en"/>
              <a:t>You connect the </a:t>
            </a:r>
            <a:r>
              <a:rPr i="1" lang="en"/>
              <a:t>POOL </a:t>
            </a:r>
            <a:r>
              <a:rPr lang="en"/>
              <a:t> to the database, </a:t>
            </a:r>
            <a:r>
              <a:rPr i="1" lang="en"/>
              <a:t>then</a:t>
            </a:r>
            <a:r>
              <a:rPr lang="en"/>
              <a:t> you take a client and send a the query to the database. </a:t>
            </a:r>
            <a:endParaRPr/>
          </a:p>
          <a:p>
            <a:pPr indent="0" lvl="0" marL="0" rtl="0" algn="l">
              <a:spcBef>
                <a:spcPts val="1600"/>
              </a:spcBef>
              <a:spcAft>
                <a:spcPts val="0"/>
              </a:spcAft>
              <a:buNone/>
            </a:pPr>
            <a:r>
              <a:rPr lang="en"/>
              <a:t>If everything is fine you take the results and</a:t>
            </a:r>
            <a:endParaRPr/>
          </a:p>
          <a:p>
            <a:pPr indent="0" lvl="0" marL="0" rtl="0" algn="l">
              <a:spcBef>
                <a:spcPts val="1600"/>
              </a:spcBef>
              <a:spcAft>
                <a:spcPts val="0"/>
              </a:spcAft>
              <a:buNone/>
            </a:pPr>
            <a:r>
              <a:rPr lang="en"/>
              <a:t>Then send it with response. </a:t>
            </a:r>
            <a:endParaRPr/>
          </a:p>
          <a:p>
            <a:pPr indent="0" lvl="0" marL="0" rtl="0" algn="l">
              <a:spcBef>
                <a:spcPts val="1600"/>
              </a:spcBef>
              <a:spcAft>
                <a:spcPts val="1600"/>
              </a:spcAft>
              <a:buNone/>
            </a:pPr>
            <a:r>
              <a:rPr lang="en"/>
              <a:t>And there you go!</a:t>
            </a:r>
            <a:endParaRPr/>
          </a:p>
        </p:txBody>
      </p:sp>
      <p:pic>
        <p:nvPicPr>
          <p:cNvPr id="372" name="Google Shape;372;p55"/>
          <p:cNvPicPr preferRelativeResize="0"/>
          <p:nvPr/>
        </p:nvPicPr>
        <p:blipFill>
          <a:blip r:embed="rId3">
            <a:alphaModFix/>
          </a:blip>
          <a:stretch>
            <a:fillRect/>
          </a:stretch>
        </p:blipFill>
        <p:spPr>
          <a:xfrm>
            <a:off x="360775" y="2308950"/>
            <a:ext cx="5164201" cy="24059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p:txBody>
      </p:sp>
      <p:pic>
        <p:nvPicPr>
          <p:cNvPr id="378" name="Google Shape;378;p56"/>
          <p:cNvPicPr preferRelativeResize="0"/>
          <p:nvPr/>
        </p:nvPicPr>
        <p:blipFill>
          <a:blip r:embed="rId3">
            <a:alphaModFix/>
          </a:blip>
          <a:stretch>
            <a:fillRect/>
          </a:stretch>
        </p:blipFill>
        <p:spPr>
          <a:xfrm>
            <a:off x="591875" y="2006250"/>
            <a:ext cx="7258810" cy="29848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 </a:t>
            </a:r>
            <a:endParaRPr/>
          </a:p>
        </p:txBody>
      </p:sp>
      <p:sp>
        <p:nvSpPr>
          <p:cNvPr id="384" name="Google Shape;384;p5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355600" rtl="0" algn="l">
              <a:spcBef>
                <a:spcPts val="1200"/>
              </a:spcBef>
              <a:spcAft>
                <a:spcPts val="0"/>
              </a:spcAft>
              <a:buNone/>
            </a:pPr>
            <a:r>
              <a:rPr lang="en"/>
              <a:t>(n.d.). Retrieved October 19, 2020, from https://expressjs.com/en/guide/using-template-engines.html</a:t>
            </a:r>
            <a:endParaRPr/>
          </a:p>
          <a:p>
            <a:pPr indent="0" lvl="0" marL="355600" rtl="0" algn="l">
              <a:spcBef>
                <a:spcPts val="1200"/>
              </a:spcBef>
              <a:spcAft>
                <a:spcPts val="0"/>
              </a:spcAft>
              <a:buNone/>
            </a:pPr>
            <a:r>
              <a:rPr lang="en"/>
              <a:t>About. (n.d.). Retrieved October 19, 2020, from https://nodejs.org/en/about/</a:t>
            </a:r>
            <a:endParaRPr/>
          </a:p>
          <a:p>
            <a:pPr indent="0" lvl="0" marL="355600" rtl="0" algn="l">
              <a:spcBef>
                <a:spcPts val="1200"/>
              </a:spcBef>
              <a:spcAft>
                <a:spcPts val="0"/>
              </a:spcAft>
              <a:buNone/>
            </a:pPr>
            <a:r>
              <a:rPr lang="en"/>
              <a:t>Express/Node introduction. (n.d.). Retrieved October 19, 2020, from https://developer.mozilla.org/en-US/docs/Learn/Server-side/Express_Nodejs/Introduction</a:t>
            </a:r>
            <a:endParaRPr/>
          </a:p>
          <a:p>
            <a:pPr indent="0" lvl="0" marL="0" rtl="0" algn="l">
              <a:spcBef>
                <a:spcPts val="1200"/>
              </a:spcBef>
              <a:spcAft>
                <a:spcPts val="16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 </a:t>
            </a:r>
            <a:endParaRPr/>
          </a:p>
        </p:txBody>
      </p:sp>
      <p:sp>
        <p:nvSpPr>
          <p:cNvPr id="390" name="Google Shape;390;p5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355600" rtl="0" algn="l">
              <a:spcBef>
                <a:spcPts val="1200"/>
              </a:spcBef>
              <a:spcAft>
                <a:spcPts val="0"/>
              </a:spcAft>
              <a:buNone/>
            </a:pPr>
            <a:r>
              <a:rPr lang="en"/>
              <a:t>(n.d.). Retrieved October 19, 2020, from https://expressjs.com/en/guide/using-template-engines.html</a:t>
            </a:r>
            <a:endParaRPr/>
          </a:p>
          <a:p>
            <a:pPr indent="0" lvl="0" marL="355600" rtl="0" algn="l">
              <a:spcBef>
                <a:spcPts val="1200"/>
              </a:spcBef>
              <a:spcAft>
                <a:spcPts val="0"/>
              </a:spcAft>
              <a:buNone/>
            </a:pPr>
            <a:r>
              <a:rPr lang="en"/>
              <a:t>About. (n.d.). Retrieved October 19, 2020, from https://nodejs.org/en/about/</a:t>
            </a:r>
            <a:endParaRPr/>
          </a:p>
          <a:p>
            <a:pPr indent="0" lvl="0" marL="355600" rtl="0" algn="l">
              <a:spcBef>
                <a:spcPts val="1200"/>
              </a:spcBef>
              <a:spcAft>
                <a:spcPts val="0"/>
              </a:spcAft>
              <a:buNone/>
            </a:pPr>
            <a:r>
              <a:rPr lang="en"/>
              <a:t>Express/Node introduction. (n.d.). Retrieved October 19, 2020, from https://developer.mozilla.org/en-US/docs/Learn/Server-side/Express_Nodejs/Introduction</a:t>
            </a:r>
            <a:endParaRPr/>
          </a:p>
          <a:p>
            <a:pPr indent="0" lvl="0" marL="0" rtl="0" algn="l">
              <a:spcBef>
                <a:spcPts val="12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Express.JS example</a:t>
            </a:r>
            <a:endParaRPr/>
          </a:p>
        </p:txBody>
      </p:sp>
      <p:sp>
        <p:nvSpPr>
          <p:cNvPr id="112" name="Google Shape;112;p17"/>
          <p:cNvSpPr txBox="1"/>
          <p:nvPr>
            <p:ph idx="1" type="body"/>
          </p:nvPr>
        </p:nvSpPr>
        <p:spPr>
          <a:xfrm>
            <a:off x="5935650" y="1949975"/>
            <a:ext cx="2957700" cy="23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basic Express server: </a:t>
            </a:r>
            <a:endParaRPr/>
          </a:p>
          <a:p>
            <a:pPr indent="0" lvl="0" marL="0" rtl="0" algn="l">
              <a:spcBef>
                <a:spcPts val="1600"/>
              </a:spcBef>
              <a:spcAft>
                <a:spcPts val="0"/>
              </a:spcAft>
              <a:buNone/>
            </a:pPr>
            <a:r>
              <a:rPr lang="en"/>
              <a:t>Converts the array of name objects to a JSON then responds to the client when the url changes to “/main”. </a:t>
            </a:r>
            <a:endParaRPr/>
          </a:p>
          <a:p>
            <a:pPr indent="0" lvl="0" marL="0" rtl="0" algn="l">
              <a:spcBef>
                <a:spcPts val="1600"/>
              </a:spcBef>
              <a:spcAft>
                <a:spcPts val="0"/>
              </a:spcAft>
              <a:buNone/>
            </a:pPr>
            <a:r>
              <a:rPr lang="en"/>
              <a:t>In this case: “localhost:8000/main”</a:t>
            </a:r>
            <a:endParaRPr/>
          </a:p>
          <a:p>
            <a:pPr indent="0" lvl="0" marL="0" rtl="0" algn="l">
              <a:spcBef>
                <a:spcPts val="1600"/>
              </a:spcBef>
              <a:spcAft>
                <a:spcPts val="1600"/>
              </a:spcAft>
              <a:buNone/>
            </a:pPr>
            <a:r>
              <a:rPr lang="en"/>
              <a:t>This is much quicker and simpler than utilizing basic Node.js!</a:t>
            </a:r>
            <a:endParaRPr/>
          </a:p>
        </p:txBody>
      </p:sp>
      <p:pic>
        <p:nvPicPr>
          <p:cNvPr id="113" name="Google Shape;113;p17"/>
          <p:cNvPicPr preferRelativeResize="0"/>
          <p:nvPr/>
        </p:nvPicPr>
        <p:blipFill>
          <a:blip r:embed="rId3">
            <a:alphaModFix/>
          </a:blip>
          <a:stretch>
            <a:fillRect/>
          </a:stretch>
        </p:blipFill>
        <p:spPr>
          <a:xfrm>
            <a:off x="132150" y="1949975"/>
            <a:ext cx="5714999" cy="2390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Installation (windows). </a:t>
            </a:r>
            <a:endParaRPr/>
          </a:p>
        </p:txBody>
      </p:sp>
      <p:sp>
        <p:nvSpPr>
          <p:cNvPr id="119" name="Google Shape;119;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first get started, you will need to install node.js, this can either be done through an installer or package manager.  (installation link: </a:t>
            </a:r>
            <a:r>
              <a:rPr lang="en" u="sng">
                <a:solidFill>
                  <a:schemeClr val="hlink"/>
                </a:solidFill>
                <a:hlinkClick r:id="rId3"/>
              </a:rPr>
              <a:t>https://nodejs.org/en/download/</a:t>
            </a:r>
            <a:r>
              <a:rPr lang="en"/>
              <a:t>) . Downloading the node.js installer will give you </a:t>
            </a:r>
            <a:r>
              <a:rPr lang="en"/>
              <a:t>access</a:t>
            </a:r>
            <a:r>
              <a:rPr lang="en"/>
              <a:t> to npm ( a package manager) via the command prompt.</a:t>
            </a:r>
            <a:endParaRPr/>
          </a:p>
          <a:p>
            <a:pPr indent="0" lvl="0" marL="0" rtl="0" algn="l">
              <a:spcBef>
                <a:spcPts val="1600"/>
              </a:spcBef>
              <a:spcAft>
                <a:spcPts val="0"/>
              </a:spcAft>
              <a:buNone/>
            </a:pPr>
            <a:r>
              <a:rPr lang="en"/>
              <a:t>To install express.js, open the command prompt. Then use the command </a:t>
            </a:r>
            <a:r>
              <a:rPr i="1" lang="en"/>
              <a:t>mkdir appName</a:t>
            </a:r>
            <a:r>
              <a:rPr lang="en"/>
              <a:t>, then change to that directory with </a:t>
            </a:r>
            <a:r>
              <a:rPr i="1" lang="en"/>
              <a:t>cd appName</a:t>
            </a:r>
            <a:r>
              <a:rPr lang="en"/>
              <a:t>.  </a:t>
            </a:r>
            <a:endParaRPr/>
          </a:p>
          <a:p>
            <a:pPr indent="0" lvl="0" marL="0" rtl="0" algn="l">
              <a:spcBef>
                <a:spcPts val="1600"/>
              </a:spcBef>
              <a:spcAft>
                <a:spcPts val="0"/>
              </a:spcAft>
              <a:buNone/>
            </a:pPr>
            <a:r>
              <a:rPr lang="en"/>
              <a:t>Then type </a:t>
            </a:r>
            <a:r>
              <a:rPr i="1" lang="en"/>
              <a:t>npm init</a:t>
            </a:r>
            <a:r>
              <a:rPr lang="en"/>
              <a:t> to </a:t>
            </a:r>
            <a:r>
              <a:rPr lang="en"/>
              <a:t>initialize</a:t>
            </a:r>
            <a:r>
              <a:rPr lang="en"/>
              <a:t> a package.json  (within this you will want type the file name for the entry point, such as </a:t>
            </a:r>
            <a:r>
              <a:rPr i="1" lang="en"/>
              <a:t>index.js</a:t>
            </a:r>
            <a:r>
              <a:rPr lang="en"/>
              <a:t>). </a:t>
            </a:r>
            <a:endParaRPr/>
          </a:p>
          <a:p>
            <a:pPr indent="0" lvl="0" marL="0" rtl="0" algn="l">
              <a:spcBef>
                <a:spcPts val="1600"/>
              </a:spcBef>
              <a:spcAft>
                <a:spcPts val="0"/>
              </a:spcAft>
              <a:buNone/>
            </a:pPr>
            <a:r>
              <a:rPr lang="en"/>
              <a:t>Next to install express type this command </a:t>
            </a:r>
            <a:r>
              <a:rPr i="1" lang="en"/>
              <a:t>npm install express --save. </a:t>
            </a:r>
            <a:r>
              <a:rPr lang="en"/>
              <a:t> Then, there you go. </a:t>
            </a:r>
            <a:endParaRPr/>
          </a:p>
          <a:p>
            <a:pPr indent="0" lvl="0" marL="0" rtl="0" algn="l">
              <a:spcBef>
                <a:spcPts val="1600"/>
              </a:spcBef>
              <a:spcAft>
                <a:spcPts val="1600"/>
              </a:spcAft>
              <a:buNone/>
            </a:pPr>
            <a:r>
              <a:rPr lang="en"/>
              <a:t>Then you can use whatever code </a:t>
            </a:r>
            <a:r>
              <a:rPr lang="en"/>
              <a:t>editor</a:t>
            </a:r>
            <a:r>
              <a:rPr lang="en"/>
              <a:t> you want to code in!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537725" y="5886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Displaying a website</a:t>
            </a:r>
            <a:endParaRPr/>
          </a:p>
        </p:txBody>
      </p:sp>
      <p:sp>
        <p:nvSpPr>
          <p:cNvPr id="125" name="Google Shape;125;p19"/>
          <p:cNvSpPr txBox="1"/>
          <p:nvPr>
            <p:ph idx="1" type="body"/>
          </p:nvPr>
        </p:nvSpPr>
        <p:spPr>
          <a:xfrm>
            <a:off x="5152650" y="1680500"/>
            <a:ext cx="3938100" cy="20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Sending the code for a website requires a few extra steps and some personal preference choices. </a:t>
            </a:r>
            <a:endParaRPr/>
          </a:p>
          <a:p>
            <a:pPr indent="0" lvl="0" marL="0" rtl="0" algn="l">
              <a:spcBef>
                <a:spcPts val="1600"/>
              </a:spcBef>
              <a:spcAft>
                <a:spcPts val="0"/>
              </a:spcAft>
              <a:buNone/>
            </a:pPr>
            <a:r>
              <a:rPr lang="en"/>
              <a:t>Express will need a rendering engine in order display the html code.</a:t>
            </a:r>
            <a:endParaRPr/>
          </a:p>
          <a:p>
            <a:pPr indent="0" lvl="0" marL="0" rtl="0" algn="l">
              <a:spcBef>
                <a:spcPts val="1600"/>
              </a:spcBef>
              <a:spcAft>
                <a:spcPts val="0"/>
              </a:spcAft>
              <a:buNone/>
            </a:pPr>
            <a:r>
              <a:rPr lang="en"/>
              <a:t>Rendering engine examples: Pug, Mustache, and EJS (Embedded JavaScript templates). For Express, the default engine is Pug.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26" name="Google Shape;126;p19"/>
          <p:cNvPicPr preferRelativeResize="0"/>
          <p:nvPr/>
        </p:nvPicPr>
        <p:blipFill>
          <a:blip r:embed="rId4">
            <a:alphaModFix/>
          </a:blip>
          <a:stretch>
            <a:fillRect/>
          </a:stretch>
        </p:blipFill>
        <p:spPr>
          <a:xfrm>
            <a:off x="108800" y="1626512"/>
            <a:ext cx="4882698" cy="2804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893725" y="677100"/>
            <a:ext cx="4458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Website </a:t>
            </a:r>
            <a:endParaRPr/>
          </a:p>
        </p:txBody>
      </p:sp>
      <p:pic>
        <p:nvPicPr>
          <p:cNvPr id="132" name="Google Shape;132;p20"/>
          <p:cNvPicPr preferRelativeResize="0"/>
          <p:nvPr/>
        </p:nvPicPr>
        <p:blipFill>
          <a:blip r:embed="rId3">
            <a:alphaModFix/>
          </a:blip>
          <a:stretch>
            <a:fillRect/>
          </a:stretch>
        </p:blipFill>
        <p:spPr>
          <a:xfrm>
            <a:off x="292500" y="784150"/>
            <a:ext cx="2819551" cy="4244475"/>
          </a:xfrm>
          <a:prstGeom prst="rect">
            <a:avLst/>
          </a:prstGeom>
          <a:noFill/>
          <a:ln>
            <a:noFill/>
          </a:ln>
        </p:spPr>
      </p:pic>
      <p:pic>
        <p:nvPicPr>
          <p:cNvPr id="133" name="Google Shape;133;p20"/>
          <p:cNvPicPr preferRelativeResize="0"/>
          <p:nvPr/>
        </p:nvPicPr>
        <p:blipFill>
          <a:blip r:embed="rId4">
            <a:alphaModFix/>
          </a:blip>
          <a:stretch>
            <a:fillRect/>
          </a:stretch>
        </p:blipFill>
        <p:spPr>
          <a:xfrm>
            <a:off x="3264450" y="1364700"/>
            <a:ext cx="5727149" cy="334321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Displaying spatial data with Express.js</a:t>
            </a:r>
            <a:endParaRPr/>
          </a:p>
        </p:txBody>
      </p:sp>
      <p:sp>
        <p:nvSpPr>
          <p:cNvPr id="139" name="Google Shape;139;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several ways that this can be done, some options can be through already having the geoJSON data as a file or through querying a database (either through internal means or external means, such as when you connect to CartoDB in your front end code).</a:t>
            </a:r>
            <a:endParaRPr/>
          </a:p>
          <a:p>
            <a:pPr indent="0" lvl="0" marL="0" rtl="0" algn="l">
              <a:spcBef>
                <a:spcPts val="1600"/>
              </a:spcBef>
              <a:spcAft>
                <a:spcPts val="0"/>
              </a:spcAft>
              <a:buNone/>
            </a:pPr>
            <a:r>
              <a:rPr lang="en"/>
              <a:t>Whatever way you decide to to do it is up to you. All you need to do is to send the data to the client when appropriate.  </a:t>
            </a:r>
            <a:endParaRPr/>
          </a:p>
          <a:p>
            <a:pPr indent="0" lvl="0" marL="0" rtl="0" algn="l">
              <a:spcBef>
                <a:spcPts val="1600"/>
              </a:spcBef>
              <a:spcAft>
                <a:spcPts val="0"/>
              </a:spcAft>
              <a:buNone/>
            </a:pPr>
            <a:r>
              <a:rPr lang="en"/>
              <a:t>Compatible databases for Node.js and Express.js:  </a:t>
            </a:r>
            <a:r>
              <a:rPr lang="en" u="sng">
                <a:solidFill>
                  <a:schemeClr val="hlink"/>
                </a:solidFill>
                <a:hlinkClick r:id="rId3"/>
              </a:rPr>
              <a:t>https://expressjs.com/en/guide/database-integration.html</a:t>
            </a:r>
            <a:r>
              <a:rPr lang="en"/>
              <a:t> (Another PostgreSQL option: node-postgres)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