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4" r:id="rId6"/>
    <p:sldId id="265" r:id="rId7"/>
    <p:sldId id="260" r:id="rId8"/>
    <p:sldId id="261" r:id="rId9"/>
    <p:sldId id="262" r:id="rId10"/>
    <p:sldId id="263" r:id="rId11"/>
    <p:sldId id="264" r:id="rId12"/>
    <p:sldId id="266" r:id="rId13"/>
    <p:sldId id="28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6" r:id="rId29"/>
    <p:sldId id="281" r:id="rId30"/>
    <p:sldId id="287" r:id="rId31"/>
    <p:sldId id="291" r:id="rId32"/>
    <p:sldId id="292" r:id="rId33"/>
    <p:sldId id="282" r:id="rId34"/>
    <p:sldId id="288" r:id="rId35"/>
    <p:sldId id="289" r:id="rId36"/>
    <p:sldId id="290" r:id="rId37"/>
    <p:sldId id="283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DFABF-F060-0BC3-FECF-8C2C1D377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E2ABFE-5504-77E9-184C-1F77A7603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BC20C-D703-39B0-FE6C-FFE27D36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5E72-2374-47A5-8606-2D0538512DB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43C53-384A-4CB0-6BF1-D823E3D6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89B77-AFF4-AFC9-7488-7BCC6D02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535-7776-4F97-B462-E83DCB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9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DC54A-30B5-4442-5B29-2285C428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A83644-2C7F-B794-5CA2-910AFBB5C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FA148-0F85-CA83-B225-94A13943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5E72-2374-47A5-8606-2D0538512DB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46E73-1CB3-75C1-CB72-C084B1BE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2186A-06C5-110A-EDCD-4932F1B3F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535-7776-4F97-B462-E83DCB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77DADD-B9E8-A988-3851-5E2DDA892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5202A0-12AC-DE2C-BCE8-8FF1E256A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67F89-489D-5CDA-A59D-50668CD4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5E72-2374-47A5-8606-2D0538512DB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460CC-86C2-2189-3CF8-02EAF0C7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BFC89-40D2-F34F-3631-AA750065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535-7776-4F97-B462-E83DCB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3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10E6A-B434-CF0E-DA9E-4E13974D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2240C-A9CA-A5AA-214C-B2CF52AD9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64C90-EC04-052C-3EF9-FDD0F4DB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5E72-2374-47A5-8606-2D0538512DB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0CF4B-2953-5F13-7294-225E8E55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07869-7DB6-8EB0-AF35-9BAD25E2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535-7776-4F97-B462-E83DCB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8A5CA-16C9-E490-8592-CA3785AD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E38236-BB70-80B4-A63A-D25B6B09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5763A-F6CC-498F-0F5E-568A3A36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5E72-2374-47A5-8606-2D0538512DB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C8C7E-F3B1-27B9-7E65-E675F3A9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65C32-4200-4A30-5177-3854075E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535-7776-4F97-B462-E83DCB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3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B8285-4C11-9572-C496-E718DE94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901AD-2D0C-8336-1AAA-16E111364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0665DE-3540-0BB3-3DF4-237C32231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96DAE4-43AE-D08A-5E20-4154B6BE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5E72-2374-47A5-8606-2D0538512DB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4606A6-56E4-BFCA-5DED-8D262D447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BDD652-0584-2CCA-52A9-BD2F32DA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535-7776-4F97-B462-E83DCB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8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93192-939F-E624-0A6A-B6116662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32A4EB-4C50-AE60-80AC-588B6A210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4E9D1-1C51-876E-8249-8B55062BB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DE1E45-C5C2-EFBC-FF79-BE6269F40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447F8D-C371-6E3B-46EA-3DD1FDEB6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4B0832-E241-37A3-1554-24F82025A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5E72-2374-47A5-8606-2D0538512DB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8BE6DA-2DB5-BE88-1377-84E089C6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453E-0516-FB54-8CF1-25AEDAE6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535-7776-4F97-B462-E83DCB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67DE0-2664-4BD7-28C2-018BC3A6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405B45-9773-5D40-1B6E-DC99B204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5E72-2374-47A5-8606-2D0538512DB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D59824-0C4E-6C52-5FB5-73CB1D55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5065C-5D3F-9BFB-B9B2-7C1BC60C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535-7776-4F97-B462-E83DCB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3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30822B-6B8A-AD49-DEC4-99B6C2CC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5E72-2374-47A5-8606-2D0538512DB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6AE4B7-5E19-2DDE-5AB4-54E94E1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E5E643-E3A2-A1CA-9056-9724E8D8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535-7776-4F97-B462-E83DCB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B0104-FC9C-7126-CF25-E90627B6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6C517D-F59E-5411-AE45-BEEF094D8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902039-A910-9E3A-0CC7-DA2F8CB16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64CDA-A2C6-DC58-2FAD-CDD24410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5E72-2374-47A5-8606-2D0538512DB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26F58-8A1D-B93D-6331-8DE1D7D4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942B7-8751-8B7B-74DF-5C3E2DE4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535-7776-4F97-B462-E83DCB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7ACE5-0C41-4A80-F7A7-2B2E8530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C35981-8980-4D7B-1607-EC5DD8736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E1D46B-B8F6-912B-79F7-F1E929960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6EA281-389A-89D3-2D05-64FA2640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35E72-2374-47A5-8606-2D0538512DB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EEF33-242A-1B3E-95A7-529E62C4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79A1C-E9F7-6128-E7B1-0BFEC5E8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B3535-7776-4F97-B462-E83DCB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2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7D3A06-9BEB-0241-B207-F6F95EDA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D052BC-0DEC-11A0-C83E-C1817A9F6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3F2D3C-E4C0-5F65-9FD7-E073088AA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935E72-2374-47A5-8606-2D0538512DBD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E15BDC-807B-0AC9-F683-7AB978F72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4F1CAF-F3F2-932D-6394-749E4358AA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B3535-7776-4F97-B462-E83DCB131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9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7A3AF-E26A-56FD-0B56-AC54BBED58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Robot Platform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301210-0C31-4804-B0ED-8372C61DC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Tech Challenge Presentation</a:t>
            </a:r>
          </a:p>
          <a:p>
            <a:r>
              <a:rPr lang="en-US" noProof="0" dirty="0"/>
              <a:t>Feifan Sun</a:t>
            </a:r>
          </a:p>
        </p:txBody>
      </p:sp>
    </p:spTree>
    <p:extLst>
      <p:ext uri="{BB962C8B-B14F-4D97-AF65-F5344CB8AC3E}">
        <p14:creationId xmlns:p14="http://schemas.microsoft.com/office/powerpoint/2010/main" val="179652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63BEF-8BE7-BDEE-6853-071B9631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Layer - Robot Service</a:t>
            </a:r>
          </a:p>
        </p:txBody>
      </p:sp>
      <p:pic>
        <p:nvPicPr>
          <p:cNvPr id="5" name="内容占位符 4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0ABD8989-E38F-4F7A-D7D0-AF18C2628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25" y="2543969"/>
            <a:ext cx="6407150" cy="2914650"/>
          </a:xfrm>
        </p:spPr>
      </p:pic>
    </p:spTree>
    <p:extLst>
      <p:ext uri="{BB962C8B-B14F-4D97-AF65-F5344CB8AC3E}">
        <p14:creationId xmlns:p14="http://schemas.microsoft.com/office/powerpoint/2010/main" val="386815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BC824-330D-C7CF-B51B-1D0D2503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Layer - Robot Service</a:t>
            </a:r>
          </a:p>
        </p:txBody>
      </p:sp>
      <p:pic>
        <p:nvPicPr>
          <p:cNvPr id="5" name="内容占位符 4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FA816F74-F031-9705-6C7F-E44B4706F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105" y="1825625"/>
            <a:ext cx="5375790" cy="4351338"/>
          </a:xfrm>
        </p:spPr>
      </p:pic>
    </p:spTree>
    <p:extLst>
      <p:ext uri="{BB962C8B-B14F-4D97-AF65-F5344CB8AC3E}">
        <p14:creationId xmlns:p14="http://schemas.microsoft.com/office/powerpoint/2010/main" val="303705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72044-DFC6-AC20-1C29-AFB08F3A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5100B-8261-1E99-C794-D6E5D1651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Key Features</a:t>
            </a:r>
          </a:p>
          <a:p>
            <a:r>
              <a:rPr lang="en-US" dirty="0"/>
              <a:t>Robot management interface</a:t>
            </a:r>
          </a:p>
          <a:p>
            <a:r>
              <a:rPr lang="en-US" dirty="0"/>
              <a:t>Real-time metrics visualization</a:t>
            </a:r>
          </a:p>
          <a:p>
            <a:r>
              <a:rPr lang="en-US" dirty="0"/>
              <a:t>Log viewing and filtering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Tech Stack:</a:t>
            </a:r>
          </a:p>
          <a:p>
            <a:r>
              <a:rPr lang="en-US" dirty="0"/>
              <a:t>React for UI rendering</a:t>
            </a:r>
          </a:p>
          <a:p>
            <a:r>
              <a:rPr lang="en-US" dirty="0"/>
              <a:t>TypeScript for type safety</a:t>
            </a:r>
          </a:p>
          <a:p>
            <a:r>
              <a:rPr lang="en-US" dirty="0"/>
              <a:t>Material-UI for component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84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D37BF-FFD8-F432-E6FE-28DABF59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+ TypeScript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18142-6BEF-0A7B-6300-7BF36922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type safety and better developer experience with TypeScript</a:t>
            </a:r>
          </a:p>
          <a:p>
            <a:r>
              <a:rPr lang="en-US" dirty="0"/>
              <a:t>Large ecosystem of libraries and tools</a:t>
            </a:r>
          </a:p>
          <a:p>
            <a:r>
              <a:rPr lang="en-US" dirty="0"/>
              <a:t>Component-based architecture for reusability</a:t>
            </a:r>
          </a:p>
          <a:p>
            <a:r>
              <a:rPr lang="en-US" dirty="0"/>
              <a:t>Material-UI for consistent, modern UI components</a:t>
            </a:r>
          </a:p>
          <a:p>
            <a:r>
              <a:rPr lang="en-US" dirty="0"/>
              <a:t>React Query for efficient server 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533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5E24F-22E5-5819-D9B1-BC72D4E6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pic>
        <p:nvPicPr>
          <p:cNvPr id="5" name="内容占位符 4" descr="电脑萤幕的截图&#10;&#10;AI 生成的内容可能不正确。">
            <a:extLst>
              <a:ext uri="{FF2B5EF4-FFF2-40B4-BE49-F238E27FC236}">
                <a16:creationId xmlns:a16="http://schemas.microsoft.com/office/drawing/2014/main" id="{84A13C5D-A71B-5C97-61CD-AC959028A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44" y="1825625"/>
            <a:ext cx="8095512" cy="4351338"/>
          </a:xfrm>
        </p:spPr>
      </p:pic>
    </p:spTree>
    <p:extLst>
      <p:ext uri="{BB962C8B-B14F-4D97-AF65-F5344CB8AC3E}">
        <p14:creationId xmlns:p14="http://schemas.microsoft.com/office/powerpoint/2010/main" val="537489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6A8D1-6F4B-CFE6-D1E2-86A8F9DB6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pic>
        <p:nvPicPr>
          <p:cNvPr id="7" name="内容占位符 6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950A5722-DCF7-8B83-C55B-F6469CAD8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2702719"/>
            <a:ext cx="5314950" cy="2597150"/>
          </a:xfrm>
        </p:spPr>
      </p:pic>
    </p:spTree>
    <p:extLst>
      <p:ext uri="{BB962C8B-B14F-4D97-AF65-F5344CB8AC3E}">
        <p14:creationId xmlns:p14="http://schemas.microsoft.com/office/powerpoint/2010/main" val="162314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B6385-3EB9-E258-CFFB-C5FA811C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pic>
        <p:nvPicPr>
          <p:cNvPr id="5" name="内容占位符 4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1834E45E-EB43-74D7-18F6-0F78EDAD8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2559844"/>
            <a:ext cx="5295900" cy="2882900"/>
          </a:xfrm>
        </p:spPr>
      </p:pic>
    </p:spTree>
    <p:extLst>
      <p:ext uri="{BB962C8B-B14F-4D97-AF65-F5344CB8AC3E}">
        <p14:creationId xmlns:p14="http://schemas.microsoft.com/office/powerpoint/2010/main" val="1387210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78618-9A4B-1B09-F301-B191B3024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153FF-6A0E-5B59-803E-5496EAC6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pic>
        <p:nvPicPr>
          <p:cNvPr id="5" name="内容占位符 4" descr="文本&#10;&#10;AI 生成的内容可能不正确。">
            <a:extLst>
              <a:ext uri="{FF2B5EF4-FFF2-40B4-BE49-F238E27FC236}">
                <a16:creationId xmlns:a16="http://schemas.microsoft.com/office/drawing/2014/main" id="{E4319509-01A7-C1DF-86DC-D380B7D6F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44" y="1825625"/>
            <a:ext cx="8095512" cy="4351338"/>
          </a:xfrm>
        </p:spPr>
      </p:pic>
    </p:spTree>
    <p:extLst>
      <p:ext uri="{BB962C8B-B14F-4D97-AF65-F5344CB8AC3E}">
        <p14:creationId xmlns:p14="http://schemas.microsoft.com/office/powerpoint/2010/main" val="2283604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81F28-C9E2-5EC4-168C-AD7ADDCE0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DFBDB-A7E7-42EE-5571-597A09CF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pic>
        <p:nvPicPr>
          <p:cNvPr id="5" name="内容占位符 4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03749C88-8B39-9511-316F-1FFF9B0FF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3010694"/>
            <a:ext cx="5353050" cy="1981200"/>
          </a:xfrm>
        </p:spPr>
      </p:pic>
    </p:spTree>
    <p:extLst>
      <p:ext uri="{BB962C8B-B14F-4D97-AF65-F5344CB8AC3E}">
        <p14:creationId xmlns:p14="http://schemas.microsoft.com/office/powerpoint/2010/main" val="147989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C8464-B766-6563-0F16-62003CE6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0BE2E-75E6-31D8-B927-F9E6F0B1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pic>
        <p:nvPicPr>
          <p:cNvPr id="5" name="内容占位符 4" descr="图形用户界面, 文本&#10;&#10;AI 生成的内容可能不正确。">
            <a:extLst>
              <a:ext uri="{FF2B5EF4-FFF2-40B4-BE49-F238E27FC236}">
                <a16:creationId xmlns:a16="http://schemas.microsoft.com/office/drawing/2014/main" id="{C356CBD7-3E3A-1928-D659-426DAC85B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755" y="1825625"/>
            <a:ext cx="4818490" cy="4351338"/>
          </a:xfrm>
        </p:spPr>
      </p:pic>
    </p:spTree>
    <p:extLst>
      <p:ext uri="{BB962C8B-B14F-4D97-AF65-F5344CB8AC3E}">
        <p14:creationId xmlns:p14="http://schemas.microsoft.com/office/powerpoint/2010/main" val="201073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4E88-286C-CB9B-CDAB-099E98915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Robot Platform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03FBB-79EA-39F7-7E70-D1E717156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cloud-native application designed to manage and monitor robots</a:t>
            </a:r>
          </a:p>
          <a:p>
            <a:r>
              <a:rPr lang="en-US" dirty="0"/>
              <a:t>Frontend Layer (Visualization) - Dashboard UI</a:t>
            </a:r>
          </a:p>
          <a:p>
            <a:r>
              <a:rPr lang="en-US" dirty="0"/>
              <a:t>Backend Layer (Business Logic) - Robot Service API</a:t>
            </a:r>
          </a:p>
          <a:p>
            <a:r>
              <a:rPr lang="en-US" dirty="0"/>
              <a:t>Observability Layer (Monitoring &amp; Logging) - Prometheus, Loki, </a:t>
            </a:r>
            <a:r>
              <a:rPr lang="en-US" dirty="0" err="1"/>
              <a:t>Promtail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004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15BEA-F481-4DFB-C15D-474B76241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34870-0092-CE7D-6B0D-48A886BB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pic>
        <p:nvPicPr>
          <p:cNvPr id="5" name="内容占位符 4" descr="图片包含 图形用户界面&#10;&#10;AI 生成的内容可能不正确。">
            <a:extLst>
              <a:ext uri="{FF2B5EF4-FFF2-40B4-BE49-F238E27FC236}">
                <a16:creationId xmlns:a16="http://schemas.microsoft.com/office/drawing/2014/main" id="{BBC60130-D5BF-6EC1-890F-C8DD9DC9D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25" y="2426494"/>
            <a:ext cx="5467350" cy="3149600"/>
          </a:xfrm>
        </p:spPr>
      </p:pic>
    </p:spTree>
    <p:extLst>
      <p:ext uri="{BB962C8B-B14F-4D97-AF65-F5344CB8AC3E}">
        <p14:creationId xmlns:p14="http://schemas.microsoft.com/office/powerpoint/2010/main" val="4077606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5150A-6DA0-1DC9-1C0D-FE93A359F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821CF-9679-009A-F8F5-7C4F8ECF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pic>
        <p:nvPicPr>
          <p:cNvPr id="5" name="内容占位符 4" descr="电脑萤幕的截图&#10;&#10;AI 生成的内容可能不正确。">
            <a:extLst>
              <a:ext uri="{FF2B5EF4-FFF2-40B4-BE49-F238E27FC236}">
                <a16:creationId xmlns:a16="http://schemas.microsoft.com/office/drawing/2014/main" id="{C142DFF3-4600-DDFD-1F37-6F2979DB5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44" y="1825625"/>
            <a:ext cx="8095512" cy="4351338"/>
          </a:xfrm>
        </p:spPr>
      </p:pic>
    </p:spTree>
    <p:extLst>
      <p:ext uri="{BB962C8B-B14F-4D97-AF65-F5344CB8AC3E}">
        <p14:creationId xmlns:p14="http://schemas.microsoft.com/office/powerpoint/2010/main" val="253659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E11B8-6112-D89E-BB3B-235D345A8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026CF-51FD-245E-59F1-71B36C9D9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pic>
        <p:nvPicPr>
          <p:cNvPr id="5" name="内容占位符 4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7FC7409B-EACF-1213-215C-1D5CC2CB5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75" y="2836069"/>
            <a:ext cx="7664450" cy="2330450"/>
          </a:xfrm>
        </p:spPr>
      </p:pic>
    </p:spTree>
    <p:extLst>
      <p:ext uri="{BB962C8B-B14F-4D97-AF65-F5344CB8AC3E}">
        <p14:creationId xmlns:p14="http://schemas.microsoft.com/office/powerpoint/2010/main" val="2656683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75293-DC2B-9067-BA37-BD7A45FA1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013D7D-7DAF-D4A3-BFF8-81F1CB3A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pic>
        <p:nvPicPr>
          <p:cNvPr id="5" name="内容占位符 4" descr="截图里有图片&#10;&#10;AI 生成的内容可能不正确。">
            <a:extLst>
              <a:ext uri="{FF2B5EF4-FFF2-40B4-BE49-F238E27FC236}">
                <a16:creationId xmlns:a16="http://schemas.microsoft.com/office/drawing/2014/main" id="{D0CC806B-FB4D-7750-89C5-D85CA2831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2858294"/>
            <a:ext cx="7600950" cy="2286000"/>
          </a:xfrm>
        </p:spPr>
      </p:pic>
    </p:spTree>
    <p:extLst>
      <p:ext uri="{BB962C8B-B14F-4D97-AF65-F5344CB8AC3E}">
        <p14:creationId xmlns:p14="http://schemas.microsoft.com/office/powerpoint/2010/main" val="208467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1C54C-BF45-E75C-0BF5-9CA3DE51E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744CD-7BF8-102C-292E-314394D5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pic>
        <p:nvPicPr>
          <p:cNvPr id="5" name="内容占位符 4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B62E9A49-AE16-7F8D-6404-8C8DC6EEC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925" y="2283619"/>
            <a:ext cx="7550150" cy="3435350"/>
          </a:xfrm>
        </p:spPr>
      </p:pic>
    </p:spTree>
    <p:extLst>
      <p:ext uri="{BB962C8B-B14F-4D97-AF65-F5344CB8AC3E}">
        <p14:creationId xmlns:p14="http://schemas.microsoft.com/office/powerpoint/2010/main" val="128122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415FA-1173-D939-9450-43A9BAACE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76707A-C38A-3488-754A-F9B6E27C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pic>
        <p:nvPicPr>
          <p:cNvPr id="5" name="内容占位符 4" descr="图形用户界面&#10;&#10;AI 生成的内容可能不正确。">
            <a:extLst>
              <a:ext uri="{FF2B5EF4-FFF2-40B4-BE49-F238E27FC236}">
                <a16:creationId xmlns:a16="http://schemas.microsoft.com/office/drawing/2014/main" id="{060FCD93-52BD-E7DB-A6EC-7A94F2C81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00" y="2397919"/>
            <a:ext cx="7569200" cy="3206750"/>
          </a:xfrm>
        </p:spPr>
      </p:pic>
    </p:spTree>
    <p:extLst>
      <p:ext uri="{BB962C8B-B14F-4D97-AF65-F5344CB8AC3E}">
        <p14:creationId xmlns:p14="http://schemas.microsoft.com/office/powerpoint/2010/main" val="1260870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29FA8-2713-BB14-A237-1B233FF46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73532-2C56-0608-13DD-BDFA2334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Layer - Dashboard</a:t>
            </a:r>
          </a:p>
        </p:txBody>
      </p:sp>
      <p:pic>
        <p:nvPicPr>
          <p:cNvPr id="5" name="内容占位符 4" descr="图形用户界面, 文本&#10;&#10;AI 生成的内容可能不正确。">
            <a:extLst>
              <a:ext uri="{FF2B5EF4-FFF2-40B4-BE49-F238E27FC236}">
                <a16:creationId xmlns:a16="http://schemas.microsoft.com/office/drawing/2014/main" id="{E1F95C38-EE36-01B5-265C-B7E27C75A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182" y="1825625"/>
            <a:ext cx="8489636" cy="4351338"/>
          </a:xfrm>
        </p:spPr>
      </p:pic>
    </p:spTree>
    <p:extLst>
      <p:ext uri="{BB962C8B-B14F-4D97-AF65-F5344CB8AC3E}">
        <p14:creationId xmlns:p14="http://schemas.microsoft.com/office/powerpoint/2010/main" val="3048697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47891-D974-8BF2-9B73-9AA412798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B15BE-5D3D-F661-851C-3C15BA9FE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Layer - Monitoring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8C9F4-8C67-014E-A30D-D623C9E1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Prometheus Server v2.45.0</a:t>
            </a:r>
          </a:p>
          <a:p>
            <a:r>
              <a:rPr lang="en-US" dirty="0"/>
              <a:t>Service Discovery via Kubernetes</a:t>
            </a:r>
          </a:p>
          <a:p>
            <a:r>
              <a:rPr lang="en-US" dirty="0"/>
              <a:t>Pull-based metrics collection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Metrics:</a:t>
            </a:r>
          </a:p>
          <a:p>
            <a:r>
              <a:rPr lang="en-US" dirty="0"/>
              <a:t>HTTP request metrices</a:t>
            </a:r>
          </a:p>
          <a:p>
            <a:r>
              <a:rPr lang="en-US" dirty="0"/>
              <a:t>Robot service metrics</a:t>
            </a:r>
          </a:p>
          <a:p>
            <a:r>
              <a:rPr lang="en-US" dirty="0"/>
              <a:t>Monitoring and logging service metrices</a:t>
            </a:r>
          </a:p>
        </p:txBody>
      </p:sp>
    </p:spTree>
    <p:extLst>
      <p:ext uri="{BB962C8B-B14F-4D97-AF65-F5344CB8AC3E}">
        <p14:creationId xmlns:p14="http://schemas.microsoft.com/office/powerpoint/2010/main" val="2870347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FF622-7794-F3F6-6BC2-80790C04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82AC6-74B2-6DF0-B05A-BC8C84AA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 facto standard for metrics in cloud-native applications</a:t>
            </a:r>
          </a:p>
          <a:p>
            <a:r>
              <a:rPr lang="en-US" dirty="0"/>
              <a:t>Pull-based architecture with native Kubernetes integration</a:t>
            </a:r>
          </a:p>
          <a:p>
            <a:r>
              <a:rPr lang="en-US" dirty="0"/>
              <a:t>Powerful </a:t>
            </a:r>
            <a:r>
              <a:rPr lang="en-US" dirty="0" err="1"/>
              <a:t>PromQL</a:t>
            </a:r>
            <a:r>
              <a:rPr lang="en-US" dirty="0"/>
              <a:t> query language</a:t>
            </a:r>
          </a:p>
          <a:p>
            <a:r>
              <a:rPr lang="en-US" dirty="0"/>
              <a:t>Rich ecosystem of exporters and integrations</a:t>
            </a:r>
          </a:p>
          <a:p>
            <a:r>
              <a:rPr lang="en-US" dirty="0"/>
              <a:t>Built-in alerting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911781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0D20A-7491-1670-17CF-23E6988D4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302C3-7A94-0759-732A-1849334F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Layer - Logging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623E6-0B18-B3C4-D14E-2DFEF57E7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Loki v2.9.0 for log aggregation</a:t>
            </a:r>
          </a:p>
          <a:p>
            <a:r>
              <a:rPr lang="en-US" dirty="0" err="1"/>
              <a:t>Promtail</a:t>
            </a:r>
            <a:r>
              <a:rPr lang="en-US" dirty="0"/>
              <a:t> v2.9.3 for log collection</a:t>
            </a:r>
          </a:p>
          <a:p>
            <a:r>
              <a:rPr lang="en-US" dirty="0"/>
              <a:t>Label-based indexing</a:t>
            </a:r>
          </a:p>
          <a:p>
            <a:r>
              <a:rPr lang="en-US" dirty="0"/>
              <a:t>Log streaming support</a:t>
            </a:r>
          </a:p>
        </p:txBody>
      </p:sp>
    </p:spTree>
    <p:extLst>
      <p:ext uri="{BB962C8B-B14F-4D97-AF65-F5344CB8AC3E}">
        <p14:creationId xmlns:p14="http://schemas.microsoft.com/office/powerpoint/2010/main" val="395672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56B3F-FAFC-C966-49E9-12BF8B4E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Architecture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BC42BE-35C2-66F8-A9B9-8A97441E0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54" y="2015819"/>
            <a:ext cx="5914692" cy="4351338"/>
          </a:xfrm>
        </p:spPr>
      </p:pic>
    </p:spTree>
    <p:extLst>
      <p:ext uri="{BB962C8B-B14F-4D97-AF65-F5344CB8AC3E}">
        <p14:creationId xmlns:p14="http://schemas.microsoft.com/office/powerpoint/2010/main" val="549134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426F2-37EA-F883-238C-CF1C933B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Loki + </a:t>
            </a:r>
            <a:r>
              <a:rPr lang="en-US" dirty="0" err="1"/>
              <a:t>Promtail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E2E65-C8E7-1592-E3F7-51017A6E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Kubernetes integration</a:t>
            </a:r>
          </a:p>
          <a:p>
            <a:r>
              <a:rPr lang="en-US" dirty="0"/>
              <a:t>Label-based log aggregation (similar to Prometheus)</a:t>
            </a:r>
          </a:p>
          <a:p>
            <a:r>
              <a:rPr lang="en-US" dirty="0"/>
              <a:t>Efficient log storage with index separation</a:t>
            </a:r>
          </a:p>
          <a:p>
            <a:r>
              <a:rPr lang="en-US" dirty="0"/>
              <a:t>Strong </a:t>
            </a:r>
            <a:r>
              <a:rPr lang="en-US" dirty="0" err="1"/>
              <a:t>LogQL</a:t>
            </a:r>
            <a:r>
              <a:rPr lang="en-US" dirty="0"/>
              <a:t> query language</a:t>
            </a:r>
          </a:p>
          <a:p>
            <a:r>
              <a:rPr lang="en-US" dirty="0"/>
              <a:t>Easy integration with Grafana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34750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D17B7-FCF6-87EC-F45D-58FFC71E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Demo (if available)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E7C4B-4D23-DC12-9B45-7B12080A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http://dashboard.local</a:t>
            </a:r>
          </a:p>
          <a:p>
            <a:r>
              <a:rPr lang="en-US" dirty="0"/>
              <a:t>http://robot.local/docs</a:t>
            </a:r>
          </a:p>
        </p:txBody>
      </p:sp>
    </p:spTree>
    <p:extLst>
      <p:ext uri="{BB962C8B-B14F-4D97-AF65-F5344CB8AC3E}">
        <p14:creationId xmlns:p14="http://schemas.microsoft.com/office/powerpoint/2010/main" val="4056887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D4F4E-B8D6-D37E-62FE-EB4EE453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noProof="0" dirty="0"/>
              <a:t>Go-through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FA2C0-BD40-1EA0-FF51-AE9BA4E4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https://github.com/sff0219/robot-platform</a:t>
            </a:r>
          </a:p>
        </p:txBody>
      </p:sp>
    </p:spTree>
    <p:extLst>
      <p:ext uri="{BB962C8B-B14F-4D97-AF65-F5344CB8AC3E}">
        <p14:creationId xmlns:p14="http://schemas.microsoft.com/office/powerpoint/2010/main" val="567809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9994F-F4BE-56D0-06C4-B7CF3D7E1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ADA87-8A08-4042-8294-04B6855A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Tradeoffs</a:t>
            </a:r>
            <a:br>
              <a:rPr lang="en-US" dirty="0"/>
            </a:br>
            <a:r>
              <a:rPr lang="en-US" sz="2800" dirty="0"/>
              <a:t>Architecture Decisions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64340-99F7-DD83-BBEE-3C4056A1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Monolithic backend -&gt; modular backend</a:t>
            </a:r>
          </a:p>
          <a:p>
            <a:r>
              <a:rPr lang="en-US" dirty="0"/>
              <a:t>In-memory storage -&gt; database</a:t>
            </a:r>
          </a:p>
          <a:p>
            <a:r>
              <a:rPr lang="en-US" dirty="0"/>
              <a:t>Metric and log Visualization -&gt; use Grafana</a:t>
            </a:r>
          </a:p>
        </p:txBody>
      </p:sp>
    </p:spTree>
    <p:extLst>
      <p:ext uri="{BB962C8B-B14F-4D97-AF65-F5344CB8AC3E}">
        <p14:creationId xmlns:p14="http://schemas.microsoft.com/office/powerpoint/2010/main" val="2343847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20B6A-2753-6EF0-403D-9A00B870D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71D05-BC1B-CA98-0C0A-BCE67D95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Tradeoffs</a:t>
            </a:r>
            <a:br>
              <a:rPr lang="en-US" dirty="0"/>
            </a:br>
            <a:r>
              <a:rPr lang="en-US" sz="2800" dirty="0"/>
              <a:t>Scalability and Availability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6361E-0D43-C836-BC83-16A0A88F1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replica deployment -&gt; auto-scaling</a:t>
            </a:r>
          </a:p>
          <a:p>
            <a:r>
              <a:rPr lang="en-US" dirty="0"/>
              <a:t>Monitoring alerts</a:t>
            </a:r>
          </a:p>
          <a:p>
            <a:r>
              <a:rPr lang="en-US" dirty="0"/>
              <a:t>Backup and disaster recovery</a:t>
            </a:r>
          </a:p>
          <a:p>
            <a:r>
              <a:rPr lang="en-US" dirty="0"/>
              <a:t>Single node cluster</a:t>
            </a:r>
          </a:p>
        </p:txBody>
      </p:sp>
    </p:spTree>
    <p:extLst>
      <p:ext uri="{BB962C8B-B14F-4D97-AF65-F5344CB8AC3E}">
        <p14:creationId xmlns:p14="http://schemas.microsoft.com/office/powerpoint/2010/main" val="42077657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07063-DDAF-62B9-4B8C-86D65515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2CA93-F6EB-B6FC-23C1-BA2E8C72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Tradeoffs</a:t>
            </a:r>
            <a:br>
              <a:rPr lang="en-US" dirty="0"/>
            </a:br>
            <a:r>
              <a:rPr lang="en-US" sz="2800" dirty="0"/>
              <a:t>Security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46765-5B8A-E984-B1F6-99E8E7DE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authentication/authorization -&gt; proper auth (OAuth2/JWT)</a:t>
            </a:r>
          </a:p>
          <a:p>
            <a:r>
              <a:rPr lang="en-US" dirty="0"/>
              <a:t>Plain HTTP -&gt; HTTPS with TLS termination</a:t>
            </a:r>
          </a:p>
          <a:p>
            <a:r>
              <a:rPr lang="en-US" dirty="0"/>
              <a:t>Secrets management -&gt; Kubernetes Secrets</a:t>
            </a:r>
          </a:p>
          <a:p>
            <a:r>
              <a:rPr lang="en-US" dirty="0"/>
              <a:t>Network policies</a:t>
            </a:r>
          </a:p>
        </p:txBody>
      </p:sp>
    </p:spTree>
    <p:extLst>
      <p:ext uri="{BB962C8B-B14F-4D97-AF65-F5344CB8AC3E}">
        <p14:creationId xmlns:p14="http://schemas.microsoft.com/office/powerpoint/2010/main" val="746293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F4EF6-B573-F326-40EC-506CD34B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8E079-D99D-2336-19E6-B173A7AA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Tradeoffs</a:t>
            </a:r>
            <a:br>
              <a:rPr lang="en-US" dirty="0"/>
            </a:br>
            <a:r>
              <a:rPr lang="en-US" sz="2800" dirty="0"/>
              <a:t>Observability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0EE28C-830F-2CBF-39A4-5E1675373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with more business logic</a:t>
            </a:r>
          </a:p>
          <a:p>
            <a:r>
              <a:rPr lang="en-US" dirty="0"/>
              <a:t>Log aggregation with more features</a:t>
            </a:r>
          </a:p>
          <a:p>
            <a:r>
              <a:rPr lang="en-US" dirty="0"/>
              <a:t>Log filtering and search</a:t>
            </a:r>
          </a:p>
        </p:txBody>
      </p:sp>
    </p:spTree>
    <p:extLst>
      <p:ext uri="{BB962C8B-B14F-4D97-AF65-F5344CB8AC3E}">
        <p14:creationId xmlns:p14="http://schemas.microsoft.com/office/powerpoint/2010/main" val="2660884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3F5BF-8A03-B8F6-B799-989A7647B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C2BE1-5797-EFB2-E39A-ECAD16DF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Tradeoffs</a:t>
            </a:r>
            <a:br>
              <a:rPr lang="en-US" dirty="0"/>
            </a:br>
            <a:r>
              <a:rPr lang="en-US" sz="2800" dirty="0"/>
              <a:t>CI/CD Workflow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1A4F30-5063-5547-1683-982B6EFF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environment matches production</a:t>
            </a:r>
          </a:p>
          <a:p>
            <a:r>
              <a:rPr lang="en-US" dirty="0"/>
              <a:t>Build and use images directly -&gt; use registry</a:t>
            </a:r>
          </a:p>
          <a:p>
            <a:r>
              <a:rPr lang="en-US" dirty="0"/>
              <a:t>More tests of different levels</a:t>
            </a:r>
          </a:p>
        </p:txBody>
      </p:sp>
    </p:spTree>
    <p:extLst>
      <p:ext uri="{BB962C8B-B14F-4D97-AF65-F5344CB8AC3E}">
        <p14:creationId xmlns:p14="http://schemas.microsoft.com/office/powerpoint/2010/main" val="3590665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656A1-270C-F7CF-C8DC-41602EA5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D7284-B32A-09F6-94B6-73507D10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Thanks for your attention!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2420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9A655-802E-F213-728B-11646A225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Layer - Robot Service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339B2-5C6C-E542-3BED-A384911B9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(</a:t>
            </a:r>
            <a:r>
              <a:rPr lang="en-US" dirty="0" err="1"/>
              <a:t>FastAPI</a:t>
            </a:r>
            <a:r>
              <a:rPr lang="en-US" dirty="0"/>
              <a:t>) endpoints for managing robots </a:t>
            </a:r>
          </a:p>
          <a:p>
            <a:pPr lvl="1"/>
            <a:r>
              <a:rPr lang="en-US" dirty="0"/>
              <a:t>GET /robots - Get all robots with their status</a:t>
            </a:r>
          </a:p>
          <a:p>
            <a:pPr lvl="1"/>
            <a:r>
              <a:rPr lang="en-US" dirty="0"/>
              <a:t>POST /robots - Add a new robot</a:t>
            </a:r>
          </a:p>
          <a:p>
            <a:pPr lvl="1"/>
            <a:r>
              <a:rPr lang="en-US" dirty="0"/>
              <a:t>PATCH /robot - Update robot data for a specific robot</a:t>
            </a:r>
          </a:p>
          <a:p>
            <a:r>
              <a:rPr lang="en-US" dirty="0"/>
              <a:t>Prometheus metrics endpoint</a:t>
            </a:r>
          </a:p>
          <a:p>
            <a:pPr lvl="1"/>
            <a:r>
              <a:rPr lang="en-US" dirty="0"/>
              <a:t>GET /metrics</a:t>
            </a:r>
          </a:p>
          <a:p>
            <a:r>
              <a:rPr lang="en-US" dirty="0"/>
              <a:t>Logging</a:t>
            </a:r>
          </a:p>
          <a:p>
            <a:r>
              <a:rPr lang="en-US" dirty="0"/>
              <a:t>Unit tests</a:t>
            </a:r>
          </a:p>
          <a:p>
            <a:r>
              <a:rPr lang="en-US" dirty="0"/>
              <a:t>Docker support</a:t>
            </a:r>
          </a:p>
        </p:txBody>
      </p:sp>
    </p:spTree>
    <p:extLst>
      <p:ext uri="{BB962C8B-B14F-4D97-AF65-F5344CB8AC3E}">
        <p14:creationId xmlns:p14="http://schemas.microsoft.com/office/powerpoint/2010/main" val="141015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7DA7D-B64D-9331-1CF0-F9AE9BC1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FastAPI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BB6EB-4B92-7EB6-4E68-303D54B2D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performance, async-first Python framework</a:t>
            </a:r>
          </a:p>
          <a:p>
            <a:r>
              <a:rPr lang="en-US" dirty="0"/>
              <a:t>Automatic OpenAPI/Swagger documentation</a:t>
            </a:r>
          </a:p>
          <a:p>
            <a:r>
              <a:rPr lang="en-US" dirty="0"/>
              <a:t>Built-in data validation with </a:t>
            </a:r>
            <a:r>
              <a:rPr lang="en-US" dirty="0" err="1"/>
              <a:t>Pydantic</a:t>
            </a:r>
            <a:endParaRPr lang="en-US" dirty="0"/>
          </a:p>
          <a:p>
            <a:r>
              <a:rPr lang="en-US" dirty="0"/>
              <a:t>Easy to test and maintain with dependency injection</a:t>
            </a:r>
          </a:p>
          <a:p>
            <a:r>
              <a:rPr lang="en-US" dirty="0"/>
              <a:t>Great developer experience with type hints and modern Python features</a:t>
            </a:r>
          </a:p>
        </p:txBody>
      </p:sp>
    </p:spTree>
    <p:extLst>
      <p:ext uri="{BB962C8B-B14F-4D97-AF65-F5344CB8AC3E}">
        <p14:creationId xmlns:p14="http://schemas.microsoft.com/office/powerpoint/2010/main" val="91507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D0CE0-FD66-1A15-8077-C20C8A71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Layer - Robot Service</a:t>
            </a:r>
          </a:p>
        </p:txBody>
      </p:sp>
      <p:pic>
        <p:nvPicPr>
          <p:cNvPr id="5" name="内容占位符 4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C8773219-A203-E8BA-3F71-7C280EA80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44" y="1825625"/>
            <a:ext cx="8095512" cy="4351338"/>
          </a:xfrm>
        </p:spPr>
      </p:pic>
    </p:spTree>
    <p:extLst>
      <p:ext uri="{BB962C8B-B14F-4D97-AF65-F5344CB8AC3E}">
        <p14:creationId xmlns:p14="http://schemas.microsoft.com/office/powerpoint/2010/main" val="175825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15DA5-5C5E-60B4-E78F-5B152F04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Layer - Robot Service</a:t>
            </a:r>
          </a:p>
        </p:txBody>
      </p:sp>
      <p:pic>
        <p:nvPicPr>
          <p:cNvPr id="5" name="内容占位符 4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40607AC7-F182-1ECD-13A5-16F250D4C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955" y="1971929"/>
            <a:ext cx="8952394" cy="4351338"/>
          </a:xfrm>
        </p:spPr>
      </p:pic>
    </p:spTree>
    <p:extLst>
      <p:ext uri="{BB962C8B-B14F-4D97-AF65-F5344CB8AC3E}">
        <p14:creationId xmlns:p14="http://schemas.microsoft.com/office/powerpoint/2010/main" val="162280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2394F-955F-3867-C055-E4592C5D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Layer - Robot Service</a:t>
            </a:r>
          </a:p>
        </p:txBody>
      </p:sp>
      <p:pic>
        <p:nvPicPr>
          <p:cNvPr id="5" name="内容占位符 4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CAF6A273-468B-D9AC-1D62-CA0A5229C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581" y="1825625"/>
            <a:ext cx="5254837" cy="4351338"/>
          </a:xfrm>
        </p:spPr>
      </p:pic>
    </p:spTree>
    <p:extLst>
      <p:ext uri="{BB962C8B-B14F-4D97-AF65-F5344CB8AC3E}">
        <p14:creationId xmlns:p14="http://schemas.microsoft.com/office/powerpoint/2010/main" val="1084952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8487B-5DCE-DD08-2646-5884EAC9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Layer - Robot Service</a:t>
            </a:r>
          </a:p>
        </p:txBody>
      </p:sp>
      <p:pic>
        <p:nvPicPr>
          <p:cNvPr id="5" name="内容占位符 4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C02881BE-0970-3056-C584-4C3FD6BBC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732" y="1825625"/>
            <a:ext cx="4992536" cy="4351338"/>
          </a:xfrm>
        </p:spPr>
      </p:pic>
    </p:spTree>
    <p:extLst>
      <p:ext uri="{BB962C8B-B14F-4D97-AF65-F5344CB8AC3E}">
        <p14:creationId xmlns:p14="http://schemas.microsoft.com/office/powerpoint/2010/main" val="192362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548</Words>
  <Application>Microsoft Office PowerPoint</Application>
  <PresentationFormat>宽屏</PresentationFormat>
  <Paragraphs>114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2" baseType="lpstr">
      <vt:lpstr>Aptos</vt:lpstr>
      <vt:lpstr>Aptos Display</vt:lpstr>
      <vt:lpstr>Arial</vt:lpstr>
      <vt:lpstr>Office 主题​​</vt:lpstr>
      <vt:lpstr>Robot Platform</vt:lpstr>
      <vt:lpstr>Robot Platform</vt:lpstr>
      <vt:lpstr>Architecture</vt:lpstr>
      <vt:lpstr>Backend Layer - Robot Service</vt:lpstr>
      <vt:lpstr>FastAPI</vt:lpstr>
      <vt:lpstr>Backend Layer - Robot Service</vt:lpstr>
      <vt:lpstr>Backend Layer - Robot Service</vt:lpstr>
      <vt:lpstr>Backend Layer - Robot Service</vt:lpstr>
      <vt:lpstr>Backend Layer - Robot Service</vt:lpstr>
      <vt:lpstr>Backend Layer - Robot Service</vt:lpstr>
      <vt:lpstr>Backend Layer - Robot Service</vt:lpstr>
      <vt:lpstr>Frontend Layer - Dashboard</vt:lpstr>
      <vt:lpstr>React + TypeScript</vt:lpstr>
      <vt:lpstr>Frontend Layer - Dashboard</vt:lpstr>
      <vt:lpstr>Frontend Layer - Dashboard</vt:lpstr>
      <vt:lpstr>Frontend Layer - Dashboard</vt:lpstr>
      <vt:lpstr>Frontend Layer - Dashboard</vt:lpstr>
      <vt:lpstr>Frontend Layer - Dashboard</vt:lpstr>
      <vt:lpstr>Frontend Layer - Dashboard</vt:lpstr>
      <vt:lpstr>Frontend Layer - Dashboard</vt:lpstr>
      <vt:lpstr>Frontend Layer - Dashboard</vt:lpstr>
      <vt:lpstr>Frontend Layer - Dashboard</vt:lpstr>
      <vt:lpstr>Frontend Layer - Dashboard</vt:lpstr>
      <vt:lpstr>Frontend Layer - Dashboard</vt:lpstr>
      <vt:lpstr>Frontend Layer - Dashboard</vt:lpstr>
      <vt:lpstr>Frontend Layer - Dashboard</vt:lpstr>
      <vt:lpstr>Observability Layer - Monitoring</vt:lpstr>
      <vt:lpstr>Prometheus</vt:lpstr>
      <vt:lpstr>Observability Layer - Logging</vt:lpstr>
      <vt:lpstr>Loki + Promtail</vt:lpstr>
      <vt:lpstr>Demo (if available)</vt:lpstr>
      <vt:lpstr>Code Go-through</vt:lpstr>
      <vt:lpstr>Assumptions and Tradeoffs Architecture Decisions</vt:lpstr>
      <vt:lpstr>Assumptions and Tradeoffs Scalability and Availability</vt:lpstr>
      <vt:lpstr>Assumptions and Tradeoffs Security</vt:lpstr>
      <vt:lpstr>Assumptions and Tradeoffs Observability</vt:lpstr>
      <vt:lpstr>Assumptions and Tradeoffs CI/CD Workflow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M18664</dc:creator>
  <cp:lastModifiedBy>M18664</cp:lastModifiedBy>
  <cp:revision>10</cp:revision>
  <dcterms:created xsi:type="dcterms:W3CDTF">2025-06-05T21:45:08Z</dcterms:created>
  <dcterms:modified xsi:type="dcterms:W3CDTF">2025-06-05T23:17:56Z</dcterms:modified>
</cp:coreProperties>
</file>