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1" r:id="rId4"/>
    <p:sldId id="257" r:id="rId5"/>
    <p:sldId id="260" r:id="rId6"/>
    <p:sldId id="262" r:id="rId7"/>
    <p:sldId id="259" r:id="rId8"/>
    <p:sldId id="264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4776A-D226-584F-8563-ECFA9184A6AD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4A4EE-D6E0-9448-ADE0-7B823134A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16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Calculating centrality takes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4A4EE-D6E0-9448-ADE0-7B823134A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1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What I found out: </a:t>
            </a:r>
            <a:r>
              <a:rPr lang="en-US" sz="1200" dirty="0"/>
              <a:t>Bigger datasets tend to take time on </a:t>
            </a:r>
            <a:r>
              <a:rPr lang="en-US" sz="1200" dirty="0" err="1"/>
              <a:t>networkx</a:t>
            </a:r>
            <a:endParaRPr lang="en-US" sz="1200" dirty="0"/>
          </a:p>
          <a:p>
            <a:endParaRPr lang="en-US" dirty="0"/>
          </a:p>
          <a:p>
            <a:r>
              <a:rPr lang="en-US" dirty="0"/>
              <a:t>Calculating centrality takes time</a:t>
            </a:r>
          </a:p>
          <a:p>
            <a:r>
              <a:rPr lang="en-US" dirty="0"/>
              <a:t>O(n^2) if fully connected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4A4EE-D6E0-9448-ADE0-7B823134A6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19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Snap (Stanford’s dataset)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4A4EE-D6E0-9448-ADE0-7B823134A6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2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ノード間の反発力と、エッジの</a:t>
            </a:r>
            <a:r>
              <a:rPr lang="en-US" dirty="0"/>
              <a:t>weight</a:t>
            </a:r>
            <a:r>
              <a:rPr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の大きさによる吸引力でノードの位置が決定されます。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4A4EE-D6E0-9448-ADE0-7B823134A6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55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friends per person is 43.6910</a:t>
            </a:r>
          </a:p>
          <a:p>
            <a:r>
              <a:rPr lang="en-US" dirty="0"/>
              <a:t>Community: 16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4A4EE-D6E0-9448-ADE0-7B823134A6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51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CC58-1CA0-6449-9EEF-8725A6FBB06C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8757-1B92-BB4F-A006-4A89F6CC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83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CC58-1CA0-6449-9EEF-8725A6FBB06C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8757-1B92-BB4F-A006-4A89F6CC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8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CC58-1CA0-6449-9EEF-8725A6FBB06C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8757-1B92-BB4F-A006-4A89F6CC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8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CC58-1CA0-6449-9EEF-8725A6FBB06C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8757-1B92-BB4F-A006-4A89F6CC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CC58-1CA0-6449-9EEF-8725A6FBB06C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8757-1B92-BB4F-A006-4A89F6CC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9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CC58-1CA0-6449-9EEF-8725A6FBB06C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8757-1B92-BB4F-A006-4A89F6CC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4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CC58-1CA0-6449-9EEF-8725A6FBB06C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8757-1B92-BB4F-A006-4A89F6CCB2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9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CC58-1CA0-6449-9EEF-8725A6FBB06C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8757-1B92-BB4F-A006-4A89F6CC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0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CC58-1CA0-6449-9EEF-8725A6FBB06C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8757-1B92-BB4F-A006-4A89F6CC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7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CC58-1CA0-6449-9EEF-8725A6FBB06C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8757-1B92-BB4F-A006-4A89F6CC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3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942CC58-1CA0-6449-9EEF-8725A6FBB06C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8757-1B92-BB4F-A006-4A89F6CC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4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942CC58-1CA0-6449-9EEF-8725A6FBB06C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A308757-1B92-BB4F-A006-4A89F6CC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8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mpl_examples/color/colormaps_reference_05.png" TargetMode="External"/><Relationship Id="rId2" Type="http://schemas.openxmlformats.org/officeDocument/2006/relationships/hyperlink" Target="https://blog.dominodatalab.com/social-network-analysis-with-networkx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nap.stanford.edu/data/ego-Facebook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BAB9-FE6A-5E4B-ADEB-35A6983E7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研究プロジェクト結果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DA21E-21F4-E54D-9147-6F668FCA5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16B13360</a:t>
            </a:r>
          </a:p>
          <a:p>
            <a:r>
              <a:rPr lang="en-US" dirty="0"/>
              <a:t>Hana Hoshino</a:t>
            </a:r>
          </a:p>
        </p:txBody>
      </p:sp>
    </p:spTree>
    <p:extLst>
      <p:ext uri="{BB962C8B-B14F-4D97-AF65-F5344CB8AC3E}">
        <p14:creationId xmlns:p14="http://schemas.microsoft.com/office/powerpoint/2010/main" val="363914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A69EA6-859E-5947-9C56-7F80EAC5D6BC}"/>
              </a:ext>
            </a:extLst>
          </p:cNvPr>
          <p:cNvSpPr/>
          <p:nvPr/>
        </p:nvSpPr>
        <p:spPr>
          <a:xfrm>
            <a:off x="1355271" y="2498272"/>
            <a:ext cx="9437914" cy="2057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53484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0127-9BE2-6640-BDFE-C11A9527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FD20D-5A51-4C48-967B-2E12BA3E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Name: </a:t>
            </a:r>
            <a:r>
              <a:rPr lang="en-US" sz="2400" dirty="0" err="1"/>
              <a:t>Networkx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Written by pure Python</a:t>
            </a:r>
            <a:br>
              <a:rPr lang="en-US" sz="2400" dirty="0"/>
            </a:br>
            <a:r>
              <a:rPr lang="en-US" sz="2400" dirty="0">
                <a:sym typeface="Wingdings" pitchFamily="2" charset="2"/>
              </a:rPr>
              <a:t> Easy to install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ym typeface="Wingdings" pitchFamily="2" charset="2"/>
              </a:rPr>
              <a:t>Demo on the right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875C7-8965-5248-9D2C-EF597A6D1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528" y="3113159"/>
            <a:ext cx="39624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4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0127-9BE2-6640-BDFE-C11A9527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5C767E-2A6E-2E41-903B-003CD69C7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2733" y="3097264"/>
            <a:ext cx="9946533" cy="30672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2B1977-9E14-5C42-82BA-820A5BFAAA74}"/>
              </a:ext>
            </a:extLst>
          </p:cNvPr>
          <p:cNvSpPr txBox="1"/>
          <p:nvPr/>
        </p:nvSpPr>
        <p:spPr>
          <a:xfrm>
            <a:off x="8981954" y="65396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919E7-766E-1B42-B853-586D1FE80BA4}"/>
              </a:ext>
            </a:extLst>
          </p:cNvPr>
          <p:cNvSpPr txBox="1"/>
          <p:nvPr/>
        </p:nvSpPr>
        <p:spPr>
          <a:xfrm>
            <a:off x="7750100" y="6267149"/>
            <a:ext cx="408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https://graph-</a:t>
            </a:r>
            <a:r>
              <a:rPr lang="en-US" dirty="0" err="1"/>
              <a:t>tool.skewed.de</a:t>
            </a:r>
            <a:r>
              <a:rPr lang="en-US" dirty="0"/>
              <a:t>/performance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93897-3F16-234A-BD75-4933AFD0CEC7}"/>
              </a:ext>
            </a:extLst>
          </p:cNvPr>
          <p:cNvSpPr txBox="1"/>
          <p:nvPr/>
        </p:nvSpPr>
        <p:spPr>
          <a:xfrm>
            <a:off x="2231136" y="2440672"/>
            <a:ext cx="425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N=39,796 vertices and E=301,498 edges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F04BCD-5F76-4C4C-9A99-E5B06B302163}"/>
              </a:ext>
            </a:extLst>
          </p:cNvPr>
          <p:cNvSpPr/>
          <p:nvPr/>
        </p:nvSpPr>
        <p:spPr>
          <a:xfrm>
            <a:off x="9308892" y="3214338"/>
            <a:ext cx="1528997" cy="283314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BC113-FB63-824C-A5B5-392DC2E203E7}"/>
              </a:ext>
            </a:extLst>
          </p:cNvPr>
          <p:cNvSpPr/>
          <p:nvPr/>
        </p:nvSpPr>
        <p:spPr>
          <a:xfrm>
            <a:off x="2933113" y="2440672"/>
            <a:ext cx="6048731" cy="1879470"/>
          </a:xfrm>
          <a:prstGeom prst="rect">
            <a:avLst/>
          </a:prstGeom>
          <a:ln w="31750"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20 to 170 times slower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4427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AE50-0C25-9242-BAA0-9B3AF9F3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22101-F51C-BC4C-ACE6-ACB88B25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b="1" dirty="0"/>
              <a:t>Name</a:t>
            </a:r>
            <a:r>
              <a:rPr lang="ja-JP" altLang="en-US" sz="2400" b="1"/>
              <a:t>：</a:t>
            </a:r>
            <a:r>
              <a:rPr lang="en-US" altLang="ja-JP" sz="2400" dirty="0"/>
              <a:t>Social circles: Facebook</a:t>
            </a:r>
          </a:p>
          <a:p>
            <a:pPr>
              <a:lnSpc>
                <a:spcPct val="150000"/>
              </a:lnSpc>
            </a:pPr>
            <a:r>
              <a:rPr lang="en-US" altLang="ja-JP" sz="2400" b="1" dirty="0"/>
              <a:t>File Format: </a:t>
            </a:r>
            <a:r>
              <a:rPr lang="en-US" altLang="ja-JP" sz="2400" dirty="0"/>
              <a:t>text file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About:  </a:t>
            </a:r>
            <a:r>
              <a:rPr lang="en-US" sz="2400" dirty="0"/>
              <a:t>A dataset of ‘friends list’ from Facebook 2012  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Nodes: </a:t>
            </a:r>
            <a:r>
              <a:rPr lang="en-US" sz="2400" dirty="0"/>
              <a:t>4039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Edges: </a:t>
            </a:r>
            <a:r>
              <a:rPr lang="en-US" sz="2400" dirty="0"/>
              <a:t>88234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US" sz="2400" dirty="0"/>
            </a:b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74876A-E70A-8647-A303-A3F2EA0108E2}"/>
              </a:ext>
            </a:extLst>
          </p:cNvPr>
          <p:cNvSpPr/>
          <p:nvPr/>
        </p:nvSpPr>
        <p:spPr>
          <a:xfrm>
            <a:off x="5879647" y="5062609"/>
            <a:ext cx="4972050" cy="1162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A’s ID	</a:t>
            </a:r>
            <a:r>
              <a:rPr lang="ja-JP" altLang="en-US">
                <a:solidFill>
                  <a:schemeClr val="tx1"/>
                </a:solidFill>
              </a:rPr>
              <a:t>　　　</a:t>
            </a:r>
            <a:r>
              <a:rPr lang="en-US" dirty="0">
                <a:solidFill>
                  <a:schemeClr val="tx1"/>
                </a:solidFill>
              </a:rPr>
              <a:t>Friend</a:t>
            </a:r>
            <a:r>
              <a:rPr lang="ja-JP" altLang="en-US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α’s ID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Person A’s ID       	</a:t>
            </a:r>
            <a:r>
              <a:rPr lang="ja-JP" altLang="en-US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       </a:t>
            </a:r>
            <a:r>
              <a:rPr lang="en-US" dirty="0">
                <a:solidFill>
                  <a:schemeClr val="tx1"/>
                </a:solidFill>
              </a:rPr>
              <a:t>Friend</a:t>
            </a:r>
            <a:r>
              <a:rPr lang="ja-JP" altLang="en-US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β’s ID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Person B’s ID	</a:t>
            </a:r>
            <a:r>
              <a:rPr lang="ja-JP" altLang="en-US">
                <a:solidFill>
                  <a:schemeClr val="tx1"/>
                </a:solidFill>
              </a:rPr>
              <a:t>　　　</a:t>
            </a:r>
            <a:r>
              <a:rPr lang="en-US" dirty="0">
                <a:solidFill>
                  <a:schemeClr val="tx1"/>
                </a:solidFill>
              </a:rPr>
              <a:t>Friend</a:t>
            </a:r>
            <a:r>
              <a:rPr lang="ja-JP" altLang="en-US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γ’s</a:t>
            </a:r>
            <a:r>
              <a:rPr lang="en-US" altLang="ja-JP" dirty="0">
                <a:solidFill>
                  <a:schemeClr val="tx1"/>
                </a:solidFill>
              </a:rPr>
              <a:t> ID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59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5646FD-73B4-F948-9F44-F20AAA8C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AA2683F6-6405-F149-A35F-6B08062DD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2773" y="2393497"/>
            <a:ext cx="6646454" cy="3928297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628F020-5283-F84C-95C7-1A5D571EE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127" y="6030992"/>
            <a:ext cx="3086100" cy="16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6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5646FD-73B4-F948-9F44-F20AAA8C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36A28B-8426-9245-8298-BC5B30E34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804" y="2304214"/>
            <a:ext cx="7320448" cy="430109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A777A5-9C9B-064B-A6B0-EC6EADF68CF7}"/>
              </a:ext>
            </a:extLst>
          </p:cNvPr>
          <p:cNvSpPr txBox="1"/>
          <p:nvPr/>
        </p:nvSpPr>
        <p:spPr>
          <a:xfrm>
            <a:off x="8686800" y="3820885"/>
            <a:ext cx="364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 the help</a:t>
            </a:r>
          </a:p>
          <a:p>
            <a:r>
              <a:rPr lang="en-US" sz="2400" dirty="0"/>
              <a:t>of module ‘</a:t>
            </a:r>
            <a:r>
              <a:rPr lang="en-US" sz="2400" b="1" dirty="0"/>
              <a:t>community</a:t>
            </a:r>
            <a:r>
              <a:rPr lang="en-US" sz="2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82209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4E26-EEA0-3343-A14D-48E2A47E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746BA-AEE0-AB4F-ADA0-065210DCF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Average Degree:  </a:t>
            </a:r>
            <a:r>
              <a:rPr lang="en-US" sz="2400" dirty="0"/>
              <a:t>43.6910</a:t>
            </a:r>
          </a:p>
          <a:p>
            <a:r>
              <a:rPr lang="en-US" sz="2400" b="1" dirty="0"/>
              <a:t>Average Shortest Path</a:t>
            </a:r>
            <a:r>
              <a:rPr lang="en-US" sz="2400" dirty="0"/>
              <a:t>: 3.6923</a:t>
            </a:r>
          </a:p>
          <a:p>
            <a:r>
              <a:rPr lang="en-US" sz="2400" b="1" dirty="0"/>
              <a:t>Community: </a:t>
            </a:r>
            <a:r>
              <a:rPr lang="en-US" sz="2400" dirty="0"/>
              <a:t>16</a:t>
            </a:r>
          </a:p>
          <a:p>
            <a:r>
              <a:rPr lang="en-US" sz="2400" b="1" dirty="0"/>
              <a:t>Max Degree: </a:t>
            </a:r>
            <a:r>
              <a:rPr lang="en-US" sz="2400" dirty="0"/>
              <a:t>1045</a:t>
            </a:r>
          </a:p>
          <a:p>
            <a:r>
              <a:rPr lang="en-US" sz="2400" b="1" dirty="0"/>
              <a:t>Min Degree: </a:t>
            </a:r>
            <a:r>
              <a:rPr lang="en-US" sz="2400" dirty="0"/>
              <a:t>1</a:t>
            </a:r>
          </a:p>
          <a:p>
            <a:r>
              <a:rPr lang="en-US" sz="2400" b="1" dirty="0"/>
              <a:t>Max Degree Centrality: </a:t>
            </a:r>
            <a:r>
              <a:rPr lang="en-US" sz="2400" dirty="0"/>
              <a:t>0.258791480931154</a:t>
            </a:r>
          </a:p>
          <a:p>
            <a:r>
              <a:rPr lang="en-US" sz="2400" b="1" dirty="0"/>
              <a:t>Min Degree Centrality: </a:t>
            </a:r>
            <a:r>
              <a:rPr lang="en-US" sz="2400" dirty="0"/>
              <a:t>0.00024764735017335313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568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A0A8-E9DC-BA43-8EC2-0748D379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3BA86-9E6E-6C44-941A-7B3D231D4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 more node attributes (ex: age, education, country, etc.) and analyze each community</a:t>
            </a:r>
          </a:p>
          <a:p>
            <a:r>
              <a:rPr lang="en-US" sz="2400" dirty="0"/>
              <a:t>Look at each community in more details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876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089C-4C10-B94D-ADF7-058118BA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8E70-B58C-9C42-AFFB-C18E5C46B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https://blog.dominodatalab.com/social-network-analysis-with-networkx/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https://matplotlib.org/mpl_examples/color/colormaps_reference_05.png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https://snap.stanford.edu/data/ego-Facebook.html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3213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{6169A5D0-7244-3048-9590-0686E309B9F7}tf10001120</Template>
  <TotalTime>1154</TotalTime>
  <Words>258</Words>
  <Application>Microsoft Macintosh PowerPoint</Application>
  <PresentationFormat>Widescreen</PresentationFormat>
  <Paragraphs>57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HGｺﾞｼｯｸE</vt:lpstr>
      <vt:lpstr>游ゴシック</vt:lpstr>
      <vt:lpstr>Arial</vt:lpstr>
      <vt:lpstr>Calibri</vt:lpstr>
      <vt:lpstr>Gill Sans MT</vt:lpstr>
      <vt:lpstr>Wingdings</vt:lpstr>
      <vt:lpstr>Parcel</vt:lpstr>
      <vt:lpstr>研究プロジェクト結果</vt:lpstr>
      <vt:lpstr>Tool</vt:lpstr>
      <vt:lpstr>Tool</vt:lpstr>
      <vt:lpstr>Data</vt:lpstr>
      <vt:lpstr>Output</vt:lpstr>
      <vt:lpstr>Output</vt:lpstr>
      <vt:lpstr> Result</vt:lpstr>
      <vt:lpstr>Future works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研究プロジェクト結果</dc:title>
  <dc:creator>華 星野</dc:creator>
  <cp:lastModifiedBy>華 星野</cp:lastModifiedBy>
  <cp:revision>48</cp:revision>
  <dcterms:created xsi:type="dcterms:W3CDTF">2018-10-09T10:09:02Z</dcterms:created>
  <dcterms:modified xsi:type="dcterms:W3CDTF">2018-10-18T04:46:38Z</dcterms:modified>
</cp:coreProperties>
</file>